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4" r:id="rId2"/>
    <p:sldId id="385" r:id="rId3"/>
    <p:sldId id="386" r:id="rId4"/>
    <p:sldId id="387" r:id="rId5"/>
    <p:sldId id="388" r:id="rId6"/>
    <p:sldId id="454" r:id="rId7"/>
    <p:sldId id="418" r:id="rId8"/>
    <p:sldId id="463" r:id="rId9"/>
    <p:sldId id="457" r:id="rId10"/>
    <p:sldId id="423" r:id="rId11"/>
    <p:sldId id="459" r:id="rId12"/>
    <p:sldId id="460" r:id="rId13"/>
    <p:sldId id="465" r:id="rId14"/>
    <p:sldId id="462" r:id="rId15"/>
    <p:sldId id="450" r:id="rId16"/>
    <p:sldId id="458" r:id="rId17"/>
    <p:sldId id="432" r:id="rId18"/>
    <p:sldId id="436" r:id="rId19"/>
    <p:sldId id="467" r:id="rId20"/>
    <p:sldId id="472" r:id="rId21"/>
    <p:sldId id="455" r:id="rId22"/>
    <p:sldId id="456" r:id="rId23"/>
    <p:sldId id="461" r:id="rId24"/>
    <p:sldId id="468" r:id="rId25"/>
    <p:sldId id="469" r:id="rId26"/>
    <p:sldId id="475" r:id="rId27"/>
    <p:sldId id="471" r:id="rId28"/>
    <p:sldId id="473" r:id="rId29"/>
    <p:sldId id="407" r:id="rId30"/>
    <p:sldId id="453" r:id="rId31"/>
  </p:sldIdLst>
  <p:sldSz cx="9144000" cy="6858000" type="screen4x3"/>
  <p:notesSz cx="6645275" cy="97774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 baseline="300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CC33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1394" autoAdjust="0"/>
  </p:normalViewPr>
  <p:slideViewPr>
    <p:cSldViewPr snapToGrid="0">
      <p:cViewPr>
        <p:scale>
          <a:sx n="88" d="100"/>
          <a:sy n="88" d="100"/>
        </p:scale>
        <p:origin x="-1392" y="-24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08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1163"/>
            <a:ext cx="28781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9475" y="735013"/>
            <a:ext cx="4886325" cy="3663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1850"/>
            <a:ext cx="5314950" cy="4400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85" tIns="44892" rIns="89785" bIns="4489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4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/>
              <a:t>Слава. Если известно буллит о фазе первичной кристаллизации и микроструктуре пробы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1063" y="735013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6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1850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6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69" tIns="45236" rIns="90469" bIns="452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B4AE6219-8636-4E79-AE1C-C48F4AD24C9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113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48825540-9220-4D1E-A7E5-1F0C578D2C6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374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D0DB0E1F-3483-4369-ABDD-46F1CF56863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057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0" y="6575425"/>
            <a:ext cx="8818563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F336041-4562-4CC0-B15E-5B554A43374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026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0" y="6575425"/>
            <a:ext cx="8818563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DC25117D-55AA-4336-AA26-B1E203DCED0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5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0CB3EA32-081C-4963-9ED6-09443F723B3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2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78241823-0A1E-4AF1-9E00-7FC58391FE9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64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CE44D504-2FE9-46CD-9211-192481709B0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822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8B82A521-87CA-4FD5-A966-182F3A64EE7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463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3F4D5886-314A-4771-A835-B82D16E5F16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336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DA39C906-5ECB-4D60-9172-580F72E39D4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299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6BB77A35-7838-42BD-97C9-080AB33906C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105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B601A854-B964-420B-BFBE-220D7502A1C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745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75425"/>
            <a:ext cx="8818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200" baseline="0">
                <a:solidFill>
                  <a:srgbClr val="000099"/>
                </a:solidFill>
              </a:defRPr>
            </a:lvl1pPr>
          </a:lstStyle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ED8522EA-1472-404C-895E-B43CCE4CDC9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27050" y="6589713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982913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781315" name="Group 3"/>
          <p:cNvGrpSpPr>
            <a:grpSpLocks/>
          </p:cNvGrpSpPr>
          <p:nvPr/>
        </p:nvGrpSpPr>
        <p:grpSpPr bwMode="auto">
          <a:xfrm>
            <a:off x="3836988" y="0"/>
            <a:ext cx="5307012" cy="1712913"/>
            <a:chOff x="3062" y="0"/>
            <a:chExt cx="2542" cy="592"/>
          </a:xfrm>
        </p:grpSpPr>
        <p:sp>
          <p:nvSpPr>
            <p:cNvPr id="781316" name="Rectangle 4"/>
            <p:cNvSpPr>
              <a:spLocks noChangeArrowheads="1"/>
            </p:cNvSpPr>
            <p:nvPr/>
          </p:nvSpPr>
          <p:spPr bwMode="auto">
            <a:xfrm>
              <a:off x="3062" y="122"/>
              <a:ext cx="183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 baseline="0"/>
                <a:t> 		</a:t>
              </a:r>
            </a:p>
          </p:txBody>
        </p:sp>
        <p:pic>
          <p:nvPicPr>
            <p:cNvPr id="78131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1318" name="Group 6"/>
          <p:cNvGrpSpPr>
            <a:grpSpLocks/>
          </p:cNvGrpSpPr>
          <p:nvPr/>
        </p:nvGrpSpPr>
        <p:grpSpPr bwMode="auto">
          <a:xfrm>
            <a:off x="0" y="130175"/>
            <a:ext cx="4498975" cy="914400"/>
            <a:chOff x="137" y="0"/>
            <a:chExt cx="2834" cy="576"/>
          </a:xfrm>
        </p:grpSpPr>
        <p:sp>
          <p:nvSpPr>
            <p:cNvPr id="781319" name="Rectangle 7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 baseline="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 baseline="0"/>
                <a:t>Research</a:t>
              </a:r>
              <a:r>
                <a:rPr lang="en-US" sz="1800" baseline="0"/>
                <a:t> </a:t>
              </a:r>
              <a:r>
                <a:rPr lang="en-GB" sz="1800" baseline="0"/>
                <a:t>Institute</a:t>
              </a:r>
              <a:r>
                <a:rPr lang="en-US" sz="1800" baseline="0"/>
                <a:t> of Technology</a:t>
              </a:r>
              <a:endParaRPr lang="en-GB" sz="1800" baseline="0"/>
            </a:p>
          </p:txBody>
        </p:sp>
        <p:graphicFrame>
          <p:nvGraphicFramePr>
            <p:cNvPr id="781320" name="Object 8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329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1321" name="Rectangle 9"/>
          <p:cNvSpPr>
            <a:spLocks noChangeArrowheads="1"/>
          </p:cNvSpPr>
          <p:nvPr/>
        </p:nvSpPr>
        <p:spPr bwMode="auto">
          <a:xfrm>
            <a:off x="693738" y="4659313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 baseline="0"/>
              <a:t>Presented by S. Bechta </a:t>
            </a:r>
          </a:p>
          <a:p>
            <a:pPr marL="342900" indent="-342900"/>
            <a:r>
              <a:rPr lang="en-US" sz="2000" baseline="0"/>
              <a:t>1</a:t>
            </a:r>
            <a:r>
              <a:rPr lang="ru-RU" sz="2000" baseline="0"/>
              <a:t>9</a:t>
            </a:r>
            <a:r>
              <a:rPr lang="en-US" sz="2000"/>
              <a:t>th</a:t>
            </a:r>
            <a:r>
              <a:rPr lang="en-US" sz="2000" baseline="0"/>
              <a:t> CEG-SAM meeting</a:t>
            </a:r>
            <a:endParaRPr lang="ru-RU" sz="2000" baseline="0"/>
          </a:p>
          <a:p>
            <a:pPr marL="342900" indent="-342900"/>
            <a:r>
              <a:rPr lang="en-US" sz="2000" baseline="0">
                <a:solidFill>
                  <a:srgbClr val="000000"/>
                </a:solidFill>
              </a:rPr>
              <a:t>Pisa, Italy</a:t>
            </a:r>
          </a:p>
          <a:p>
            <a:pPr marL="342900" indent="-342900"/>
            <a:r>
              <a:rPr lang="en-US" sz="2000" baseline="0">
                <a:solidFill>
                  <a:srgbClr val="000000"/>
                </a:solidFill>
              </a:rPr>
              <a:t>March 14-16, 2011</a:t>
            </a:r>
          </a:p>
        </p:txBody>
      </p:sp>
      <p:graphicFrame>
        <p:nvGraphicFramePr>
          <p:cNvPr id="781322" name="Object 10"/>
          <p:cNvGraphicFramePr>
            <a:graphicFrameLocks noChangeAspect="1"/>
          </p:cNvGraphicFramePr>
          <p:nvPr/>
        </p:nvGraphicFramePr>
        <p:xfrm>
          <a:off x="960438" y="1044575"/>
          <a:ext cx="25828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30" name="CorelPhotoPaint.Image.11" r:id="rId7" imgW="2730159" imgH="863188" progId="CorelPhotoPaint.Image.11">
                  <p:embed/>
                </p:oleObj>
              </mc:Choice>
              <mc:Fallback>
                <p:oleObj name="CorelPhotoPaint.Image.11" r:id="rId7" imgW="2730159" imgH="863188" progId="CorelPhotoPaint.Image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044575"/>
                        <a:ext cx="25828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1323" name="Группа 16"/>
          <p:cNvGrpSpPr>
            <a:grpSpLocks/>
          </p:cNvGrpSpPr>
          <p:nvPr/>
        </p:nvGrpSpPr>
        <p:grpSpPr bwMode="auto">
          <a:xfrm>
            <a:off x="3829050" y="371475"/>
            <a:ext cx="1903413" cy="1539875"/>
            <a:chOff x="4478338" y="3784600"/>
            <a:chExt cx="1330325" cy="1206501"/>
          </a:xfrm>
        </p:grpSpPr>
        <p:sp>
          <p:nvSpPr>
            <p:cNvPr id="781324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 baseline="0">
                  <a:latin typeface="Calibri" pitchFamily="34" charset="0"/>
                </a:rPr>
                <a:t>ETU</a:t>
              </a:r>
              <a:endParaRPr lang="ru-RU" sz="1600" baseline="0">
                <a:latin typeface="Calibri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 baseline="0">
                  <a:latin typeface="Calibri" pitchFamily="34" charset="0"/>
                </a:rPr>
                <a:t>Saint</a:t>
              </a:r>
              <a:r>
                <a:rPr lang="ru-RU" sz="1200" baseline="0">
                  <a:latin typeface="Calibri" pitchFamily="34" charset="0"/>
                </a:rPr>
                <a:t>-</a:t>
              </a:r>
              <a:r>
                <a:rPr lang="en-US" sz="1200" baseline="0">
                  <a:latin typeface="Calibri" pitchFamily="34" charset="0"/>
                </a:rPr>
                <a:t>Petersburg</a:t>
              </a:r>
            </a:p>
          </p:txBody>
        </p:sp>
        <p:pic>
          <p:nvPicPr>
            <p:cNvPr id="781325" name="Рисунок 15" descr="Безимени-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8800" y="382588"/>
            <a:ext cx="1974850" cy="1481137"/>
            <a:chOff x="4905" y="34"/>
            <a:chExt cx="850" cy="472"/>
          </a:xfrm>
        </p:grpSpPr>
        <p:sp>
          <p:nvSpPr>
            <p:cNvPr id="781327" name="Text Box 22"/>
            <p:cNvSpPr txBox="1">
              <a:spLocks noChangeArrowheads="1"/>
            </p:cNvSpPr>
            <p:nvPr/>
          </p:nvSpPr>
          <p:spPr bwMode="auto">
            <a:xfrm>
              <a:off x="4905" y="352"/>
              <a:ext cx="8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Calibri" pitchFamily="34" charset="0"/>
                </a:rPr>
                <a:t>SPbSIT </a:t>
              </a:r>
              <a:r>
                <a:rPr lang="ru-RU" sz="1600" baseline="0">
                  <a:latin typeface="Calibri" pitchFamily="34" charset="0"/>
                </a:rPr>
                <a:t>(</a:t>
              </a:r>
              <a:r>
                <a:rPr lang="en-US" sz="1600" baseline="0">
                  <a:latin typeface="Calibri" pitchFamily="34" charset="0"/>
                </a:rPr>
                <a:t>TU</a:t>
              </a:r>
              <a:r>
                <a:rPr lang="ru-RU" sz="1600" baseline="0">
                  <a:latin typeface="Calibri" pitchFamily="34" charset="0"/>
                </a:rPr>
                <a:t>)</a:t>
              </a:r>
            </a:p>
          </p:txBody>
        </p:sp>
        <p:pic>
          <p:nvPicPr>
            <p:cNvPr id="781328" name="Picture 27" descr="C:\WINDOWS\Profiles\Альмяшев\Рабочий стол\ti.GIF"/>
            <p:cNvPicPr>
              <a:picLocks noChangeAspect="1" noChangeArrowheads="1"/>
            </p:cNvPicPr>
            <p:nvPr/>
          </p:nvPicPr>
          <p:blipFill>
            <a:blip r:embed="rId10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4"/>
              <a:ext cx="283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850D446-7878-4AF6-800C-B00BCACABE50}" type="slidenum">
              <a:rPr lang="en-GB"/>
              <a:pPr/>
              <a:t>10</a:t>
            </a:fld>
            <a:endParaRPr lang="en-GB"/>
          </a:p>
        </p:txBody>
      </p:sp>
      <p:sp>
        <p:nvSpPr>
          <p:cNvPr id="855050" name="Text Box 10"/>
          <p:cNvSpPr txBox="1">
            <a:spLocks noChangeArrowheads="1"/>
          </p:cNvSpPr>
          <p:nvPr/>
        </p:nvSpPr>
        <p:spPr bwMode="auto">
          <a:xfrm>
            <a:off x="0" y="428625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>
                <a:solidFill>
                  <a:srgbClr val="990033"/>
                </a:solidFill>
                <a:latin typeface="Arial" pitchFamily="34" charset="0"/>
              </a:rPr>
              <a:t>T</a:t>
            </a:r>
            <a:r>
              <a:rPr lang="en-US" baseline="-25000">
                <a:solidFill>
                  <a:srgbClr val="990033"/>
                </a:solidFill>
                <a:latin typeface="Arial" pitchFamily="34" charset="0"/>
              </a:rPr>
              <a:t>eut</a:t>
            </a:r>
            <a:r>
              <a:rPr lang="en-US" baseline="0">
                <a:solidFill>
                  <a:srgbClr val="990033"/>
                </a:solidFill>
                <a:latin typeface="Arial" pitchFamily="34" charset="0"/>
              </a:rPr>
              <a:t> determination in the Galakhov microfurnace</a:t>
            </a:r>
            <a:endParaRPr lang="ru-RU" baseline="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855057" name="Rectangle 17"/>
          <p:cNvSpPr>
            <a:spLocks noChangeArrowheads="1"/>
          </p:cNvSpPr>
          <p:nvPr/>
        </p:nvSpPr>
        <p:spPr bwMode="auto">
          <a:xfrm>
            <a:off x="5851525" y="4002088"/>
            <a:ext cx="32924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r>
              <a:rPr lang="en-US" sz="2400" baseline="0"/>
              <a:t>Tsol</a:t>
            </a:r>
            <a:r>
              <a:rPr lang="ru-RU" sz="2400" baseline="0"/>
              <a:t>= </a:t>
            </a:r>
            <a:r>
              <a:rPr lang="en-US" sz="2400" baseline="0"/>
              <a:t>1191</a:t>
            </a:r>
            <a:r>
              <a:rPr lang="en-US" sz="2400" baseline="0">
                <a:sym typeface="Symbol" pitchFamily="18" charset="2"/>
              </a:rPr>
              <a:t></a:t>
            </a:r>
            <a:r>
              <a:rPr lang="ru-RU" sz="2400" baseline="0">
                <a:sym typeface="Symbol" pitchFamily="18" charset="2"/>
              </a:rPr>
              <a:t>С</a:t>
            </a:r>
            <a:r>
              <a:rPr lang="ru-RU" sz="2400" baseline="0">
                <a:cs typeface="Arial" pitchFamily="34" charset="0"/>
              </a:rPr>
              <a:t>≈</a:t>
            </a:r>
            <a:r>
              <a:rPr lang="en-US" sz="2400" baseline="0"/>
              <a:t>Teut</a:t>
            </a:r>
            <a:endParaRPr lang="en-US" sz="2400" baseline="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r>
              <a:rPr lang="en-US" sz="2400" baseline="0">
                <a:sym typeface="Symbol" pitchFamily="18" charset="2"/>
              </a:rPr>
              <a:t> </a:t>
            </a:r>
            <a:r>
              <a:rPr lang="en-US" sz="2400" baseline="0"/>
              <a:t>Tliq</a:t>
            </a:r>
            <a:r>
              <a:rPr lang="ru-RU" sz="2400" baseline="0"/>
              <a:t>=</a:t>
            </a:r>
            <a:r>
              <a:rPr lang="en-US" sz="2400" baseline="0"/>
              <a:t>1545</a:t>
            </a:r>
            <a:r>
              <a:rPr lang="en-US" sz="2400" baseline="0">
                <a:sym typeface="Symbol" pitchFamily="18" charset="2"/>
              </a:rPr>
              <a:t></a:t>
            </a:r>
            <a:r>
              <a:rPr lang="ru-RU" sz="2400" baseline="0">
                <a:sym typeface="Symbol" pitchFamily="18" charset="2"/>
              </a:rPr>
              <a:t>С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endParaRPr lang="ru-RU" sz="2400" baseline="0">
              <a:sym typeface="Symbol" pitchFamily="18" charset="2"/>
            </a:endParaRPr>
          </a:p>
        </p:txBody>
      </p:sp>
      <p:sp>
        <p:nvSpPr>
          <p:cNvPr id="855062" name="Rectangle 38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ru-RU" sz="3200" baseline="0">
                <a:solidFill>
                  <a:srgbClr val="000099"/>
                </a:solidFill>
              </a:rPr>
              <a:t>–</a:t>
            </a:r>
            <a:r>
              <a:rPr lang="en-US" sz="3200" baseline="0">
                <a:solidFill>
                  <a:srgbClr val="000099"/>
                </a:solidFill>
              </a:rPr>
              <a:t>FeO</a:t>
            </a:r>
            <a:r>
              <a:rPr lang="ru-RU" sz="3200" baseline="0">
                <a:solidFill>
                  <a:srgbClr val="000099"/>
                </a:solidFill>
              </a:rPr>
              <a:t>-</a:t>
            </a:r>
            <a:r>
              <a:rPr lang="en-US" sz="3200" baseline="0">
                <a:solidFill>
                  <a:srgbClr val="000099"/>
                </a:solidFill>
              </a:rPr>
              <a:t>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13 test results (4) </a:t>
            </a:r>
            <a:endParaRPr lang="ru-RU" sz="3200" baseline="0">
              <a:solidFill>
                <a:srgbClr val="000099"/>
              </a:solidFill>
            </a:endParaRPr>
          </a:p>
        </p:txBody>
      </p:sp>
      <p:pic>
        <p:nvPicPr>
          <p:cNvPr id="855063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8" b="14256"/>
          <a:stretch>
            <a:fillRect/>
          </a:stretch>
        </p:blipFill>
        <p:spPr bwMode="auto">
          <a:xfrm>
            <a:off x="150813" y="1295400"/>
            <a:ext cx="2560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6" b="15733"/>
          <a:stretch>
            <a:fillRect/>
          </a:stretch>
        </p:blipFill>
        <p:spPr bwMode="auto">
          <a:xfrm>
            <a:off x="2986088" y="1292225"/>
            <a:ext cx="25177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7" b="17039"/>
          <a:stretch>
            <a:fillRect/>
          </a:stretch>
        </p:blipFill>
        <p:spPr bwMode="auto">
          <a:xfrm>
            <a:off x="5745163" y="1293813"/>
            <a:ext cx="2484437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3" b="19652"/>
          <a:stretch>
            <a:fillRect/>
          </a:stretch>
        </p:blipFill>
        <p:spPr bwMode="auto">
          <a:xfrm>
            <a:off x="206375" y="3643313"/>
            <a:ext cx="254000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6" b="18520"/>
          <a:stretch>
            <a:fillRect/>
          </a:stretch>
        </p:blipFill>
        <p:spPr bwMode="auto">
          <a:xfrm>
            <a:off x="3163888" y="3579813"/>
            <a:ext cx="253523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69" name="Text Box 11"/>
          <p:cNvSpPr txBox="1">
            <a:spLocks noChangeArrowheads="1"/>
          </p:cNvSpPr>
          <p:nvPr/>
        </p:nvSpPr>
        <p:spPr bwMode="auto">
          <a:xfrm>
            <a:off x="1768475" y="877888"/>
            <a:ext cx="622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 baseline="0">
                <a:latin typeface="Arial" pitchFamily="34" charset="0"/>
              </a:rPr>
              <a:t>Sample cut out from the eutectic core of the ingot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855070" name="Text Box 12"/>
          <p:cNvSpPr txBox="1">
            <a:spLocks noChangeArrowheads="1"/>
          </p:cNvSpPr>
          <p:nvPr/>
        </p:nvSpPr>
        <p:spPr bwMode="auto">
          <a:xfrm>
            <a:off x="1149350" y="3276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179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55071" name="Text Box 12"/>
          <p:cNvSpPr txBox="1">
            <a:spLocks noChangeArrowheads="1"/>
          </p:cNvSpPr>
          <p:nvPr/>
        </p:nvSpPr>
        <p:spPr bwMode="auto">
          <a:xfrm>
            <a:off x="4359275" y="5761038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</a:rPr>
              <a:t>545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55072" name="Text Box 12"/>
          <p:cNvSpPr txBox="1">
            <a:spLocks noChangeArrowheads="1"/>
          </p:cNvSpPr>
          <p:nvPr/>
        </p:nvSpPr>
        <p:spPr bwMode="auto">
          <a:xfrm>
            <a:off x="3963988" y="3305175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</a:rPr>
              <a:t>191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55073" name="Text Box 12"/>
          <p:cNvSpPr txBox="1">
            <a:spLocks noChangeArrowheads="1"/>
          </p:cNvSpPr>
          <p:nvPr/>
        </p:nvSpPr>
        <p:spPr bwMode="auto">
          <a:xfrm>
            <a:off x="1222375" y="5735638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528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55074" name="Text Box 12"/>
          <p:cNvSpPr txBox="1">
            <a:spLocks noChangeArrowheads="1"/>
          </p:cNvSpPr>
          <p:nvPr/>
        </p:nvSpPr>
        <p:spPr bwMode="auto">
          <a:xfrm>
            <a:off x="6789738" y="3343275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264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F90FBBFB-5281-49B6-B84C-DE9D06101B60}" type="slidenum">
              <a:rPr lang="en-GB"/>
              <a:pPr/>
              <a:t>11</a:t>
            </a:fld>
            <a:endParaRPr lang="en-GB"/>
          </a:p>
        </p:txBody>
      </p:sp>
      <p:sp>
        <p:nvSpPr>
          <p:cNvPr id="939010" name="Rectangle 8"/>
          <p:cNvSpPr>
            <a:spLocks noChangeArrowheads="1"/>
          </p:cNvSpPr>
          <p:nvPr/>
        </p:nvSpPr>
        <p:spPr bwMode="auto">
          <a:xfrm>
            <a:off x="0" y="19367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-</a:t>
            </a:r>
            <a:r>
              <a:rPr lang="en-US" sz="3200" baseline="0">
                <a:solidFill>
                  <a:srgbClr val="000099"/>
                </a:solidFill>
              </a:rPr>
              <a:t>FeO-SiO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 test results </a:t>
            </a:r>
            <a:r>
              <a:rPr lang="ru-RU" sz="3200" baseline="0">
                <a:solidFill>
                  <a:srgbClr val="000099"/>
                </a:solidFill>
              </a:rPr>
              <a:t>(</a:t>
            </a:r>
            <a:r>
              <a:rPr lang="en-US" sz="3200" baseline="0">
                <a:solidFill>
                  <a:srgbClr val="000099"/>
                </a:solidFill>
              </a:rPr>
              <a:t>5</a:t>
            </a:r>
            <a:r>
              <a:rPr lang="ru-RU" sz="3200" baseline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939011" name="AutoShape 74"/>
          <p:cNvSpPr>
            <a:spLocks noChangeAspect="1" noChangeArrowheads="1"/>
          </p:cNvSpPr>
          <p:nvPr/>
        </p:nvSpPr>
        <p:spPr bwMode="auto">
          <a:xfrm>
            <a:off x="1085850" y="546100"/>
            <a:ext cx="68326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9012" name="AutoShape 310"/>
          <p:cNvSpPr>
            <a:spLocks noChangeAspect="1" noChangeArrowheads="1"/>
          </p:cNvSpPr>
          <p:nvPr/>
        </p:nvSpPr>
        <p:spPr bwMode="auto">
          <a:xfrm>
            <a:off x="0" y="0"/>
            <a:ext cx="4763" cy="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9014" name="Rectangle 135"/>
          <p:cNvSpPr>
            <a:spLocks noChangeArrowheads="1"/>
          </p:cNvSpPr>
          <p:nvPr/>
        </p:nvSpPr>
        <p:spPr bwMode="auto">
          <a:xfrm>
            <a:off x="5727700" y="1558925"/>
            <a:ext cx="31877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e1 composition was</a:t>
            </a:r>
            <a:br>
              <a:rPr lang="en-US" sz="1800" baseline="0"/>
            </a:br>
            <a:r>
              <a:rPr lang="en-US" sz="1800" baseline="0"/>
              <a:t>   determined by SEM/EDX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 e2 and e3 ternary</a:t>
            </a:r>
            <a:br>
              <a:rPr lang="en-US" sz="1800" baseline="0"/>
            </a:br>
            <a:r>
              <a:rPr lang="en-US" sz="1800" baseline="0"/>
              <a:t>   eutectics are expected in</a:t>
            </a:r>
            <a:br>
              <a:rPr lang="en-US" sz="1800" baseline="0"/>
            </a:br>
            <a:r>
              <a:rPr lang="en-US" sz="1800" baseline="0"/>
              <a:t>   the system</a:t>
            </a:r>
            <a:endParaRPr lang="ru-RU" sz="1800" baseline="0"/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 e2 eutectic core was</a:t>
            </a:r>
            <a:br>
              <a:rPr lang="en-US" sz="1800" baseline="0"/>
            </a:br>
            <a:r>
              <a:rPr lang="en-US" sz="1800" baseline="0"/>
              <a:t>    synthesized in PRS16</a:t>
            </a:r>
            <a:br>
              <a:rPr lang="en-US" sz="1800" baseline="0"/>
            </a:br>
            <a:r>
              <a:rPr lang="en-US" sz="1800" baseline="0"/>
              <a:t>    tests</a:t>
            </a:r>
            <a:endParaRPr lang="ru-RU" sz="1800" baseline="0"/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 Next test will be objected</a:t>
            </a:r>
            <a:br>
              <a:rPr lang="en-US" sz="1800" baseline="0"/>
            </a:br>
            <a:r>
              <a:rPr lang="en-US" sz="1800" baseline="0"/>
              <a:t>   on e</a:t>
            </a:r>
            <a:r>
              <a:rPr lang="ru-RU" sz="1800" baseline="0"/>
              <a:t>3</a:t>
            </a:r>
            <a:r>
              <a:rPr lang="en-US" sz="1800" baseline="0"/>
              <a:t> determination</a:t>
            </a:r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4222750" y="1939925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baseline="0"/>
              <a:t>UO</a:t>
            </a:r>
            <a:r>
              <a:rPr lang="en-US" sz="2400" b="0" baseline="-25000"/>
              <a:t>2</a:t>
            </a:r>
            <a:endParaRPr lang="ru-RU" sz="2400" b="0" baseline="-25000"/>
          </a:p>
        </p:txBody>
      </p:sp>
      <p:sp>
        <p:nvSpPr>
          <p:cNvPr id="939039" name="Rectangle 31"/>
          <p:cNvSpPr>
            <a:spLocks noChangeArrowheads="1"/>
          </p:cNvSpPr>
          <p:nvPr/>
        </p:nvSpPr>
        <p:spPr bwMode="auto">
          <a:xfrm>
            <a:off x="1001713" y="777875"/>
            <a:ext cx="245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aseline="0">
                <a:solidFill>
                  <a:srgbClr val="990033"/>
                </a:solidFill>
              </a:rPr>
              <a:t>Eutectic points </a:t>
            </a:r>
            <a:endParaRPr lang="ru-RU" sz="2400" baseline="0">
              <a:solidFill>
                <a:srgbClr val="990033"/>
              </a:solidFill>
            </a:endParaRPr>
          </a:p>
        </p:txBody>
      </p:sp>
      <p:grpSp>
        <p:nvGrpSpPr>
          <p:cNvPr id="939042" name="Group 34"/>
          <p:cNvGrpSpPr>
            <a:grpSpLocks/>
          </p:cNvGrpSpPr>
          <p:nvPr/>
        </p:nvGrpSpPr>
        <p:grpSpPr bwMode="auto">
          <a:xfrm>
            <a:off x="450850" y="1384300"/>
            <a:ext cx="5348288" cy="4456113"/>
            <a:chOff x="284" y="872"/>
            <a:chExt cx="3369" cy="2807"/>
          </a:xfrm>
        </p:grpSpPr>
        <p:grpSp>
          <p:nvGrpSpPr>
            <p:cNvPr id="939037" name="Group 29"/>
            <p:cNvGrpSpPr>
              <a:grpSpLocks/>
            </p:cNvGrpSpPr>
            <p:nvPr/>
          </p:nvGrpSpPr>
          <p:grpSpPr bwMode="auto">
            <a:xfrm>
              <a:off x="284" y="872"/>
              <a:ext cx="3369" cy="2807"/>
              <a:chOff x="284" y="872"/>
              <a:chExt cx="3369" cy="2807"/>
            </a:xfrm>
          </p:grpSpPr>
          <p:grpSp>
            <p:nvGrpSpPr>
              <p:cNvPr id="939024" name="Group 16"/>
              <p:cNvGrpSpPr>
                <a:grpSpLocks/>
              </p:cNvGrpSpPr>
              <p:nvPr/>
            </p:nvGrpSpPr>
            <p:grpSpPr bwMode="auto">
              <a:xfrm>
                <a:off x="521" y="872"/>
                <a:ext cx="3132" cy="2588"/>
                <a:chOff x="398" y="1385"/>
                <a:chExt cx="3132" cy="2588"/>
              </a:xfrm>
            </p:grpSpPr>
            <p:pic>
              <p:nvPicPr>
                <p:cNvPr id="939018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574" t="48586"/>
                <a:stretch>
                  <a:fillRect/>
                </a:stretch>
              </p:blipFill>
              <p:spPr bwMode="auto">
                <a:xfrm>
                  <a:off x="398" y="1385"/>
                  <a:ext cx="3132" cy="2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3333CC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39021" name="Rectangle 13"/>
                <p:cNvSpPr>
                  <a:spLocks noChangeArrowheads="1"/>
                </p:cNvSpPr>
                <p:nvPr/>
              </p:nvSpPr>
              <p:spPr bwMode="auto">
                <a:xfrm>
                  <a:off x="1353" y="3592"/>
                  <a:ext cx="80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 baseline="0"/>
                    <a:t>Fe</a:t>
                  </a:r>
                  <a:r>
                    <a:rPr lang="en-US" sz="2400" b="0" baseline="-25000"/>
                    <a:t>2</a:t>
                  </a:r>
                  <a:r>
                    <a:rPr lang="en-US" sz="2400" b="0" baseline="0"/>
                    <a:t>SiO</a:t>
                  </a:r>
                  <a:r>
                    <a:rPr lang="en-US" sz="2400" b="0" baseline="-25000"/>
                    <a:t>4</a:t>
                  </a:r>
                  <a:endParaRPr lang="ru-RU" sz="2400" b="0" baseline="-25000"/>
                </a:p>
              </p:txBody>
            </p:sp>
          </p:grpSp>
          <p:sp>
            <p:nvSpPr>
              <p:cNvPr id="939025" name="Oval 17"/>
              <p:cNvSpPr>
                <a:spLocks noChangeArrowheads="1"/>
              </p:cNvSpPr>
              <p:nvPr/>
            </p:nvSpPr>
            <p:spPr bwMode="auto">
              <a:xfrm>
                <a:off x="2094" y="2406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9026" name="Oval 18"/>
              <p:cNvSpPr>
                <a:spLocks noChangeArrowheads="1"/>
              </p:cNvSpPr>
              <p:nvPr/>
            </p:nvSpPr>
            <p:spPr bwMode="auto">
              <a:xfrm>
                <a:off x="1444" y="1564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9028" name="Text Box 20"/>
              <p:cNvSpPr txBox="1">
                <a:spLocks noChangeArrowheads="1"/>
              </p:cNvSpPr>
              <p:nvPr/>
            </p:nvSpPr>
            <p:spPr bwMode="auto">
              <a:xfrm>
                <a:off x="1194" y="3336"/>
                <a:ext cx="414" cy="343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aseline="0">
                    <a:latin typeface="Arial" pitchFamily="34" charset="0"/>
                  </a:rPr>
                  <a:t>e1</a:t>
                </a:r>
                <a:endParaRPr lang="ru-RU" sz="2800" baseline="0">
                  <a:latin typeface="Arial" pitchFamily="34" charset="0"/>
                </a:endParaRPr>
              </a:p>
            </p:txBody>
          </p:sp>
          <p:sp>
            <p:nvSpPr>
              <p:cNvPr id="939029" name="Line 21"/>
              <p:cNvSpPr>
                <a:spLocks noChangeShapeType="1"/>
              </p:cNvSpPr>
              <p:nvPr/>
            </p:nvSpPr>
            <p:spPr bwMode="auto">
              <a:xfrm flipV="1">
                <a:off x="1470" y="2796"/>
                <a:ext cx="240" cy="5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030" name="Text Box 22"/>
              <p:cNvSpPr txBox="1">
                <a:spLocks noChangeArrowheads="1"/>
              </p:cNvSpPr>
              <p:nvPr/>
            </p:nvSpPr>
            <p:spPr bwMode="auto">
              <a:xfrm>
                <a:off x="2530" y="3028"/>
                <a:ext cx="528" cy="343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aseline="0">
                    <a:latin typeface="Arial" pitchFamily="34" charset="0"/>
                  </a:rPr>
                  <a:t>e2?</a:t>
                </a:r>
                <a:endParaRPr lang="ru-RU" sz="2800" baseline="0">
                  <a:latin typeface="Arial" pitchFamily="34" charset="0"/>
                </a:endParaRPr>
              </a:p>
            </p:txBody>
          </p:sp>
          <p:sp>
            <p:nvSpPr>
              <p:cNvPr id="939031" name="Text Box 23"/>
              <p:cNvSpPr txBox="1">
                <a:spLocks noChangeArrowheads="1"/>
              </p:cNvSpPr>
              <p:nvPr/>
            </p:nvSpPr>
            <p:spPr bwMode="auto">
              <a:xfrm>
                <a:off x="284" y="2876"/>
                <a:ext cx="528" cy="343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aseline="0">
                    <a:latin typeface="Arial" pitchFamily="34" charset="0"/>
                  </a:rPr>
                  <a:t>e3?</a:t>
                </a:r>
                <a:endParaRPr lang="ru-RU" sz="2800" baseline="0">
                  <a:latin typeface="Arial" pitchFamily="34" charset="0"/>
                </a:endParaRPr>
              </a:p>
            </p:txBody>
          </p:sp>
          <p:sp>
            <p:nvSpPr>
              <p:cNvPr id="939032" name="Oval 24"/>
              <p:cNvSpPr>
                <a:spLocks noChangeArrowheads="1"/>
              </p:cNvSpPr>
              <p:nvPr/>
            </p:nvSpPr>
            <p:spPr bwMode="auto">
              <a:xfrm>
                <a:off x="1242" y="2598"/>
                <a:ext cx="132" cy="9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9033" name="Line 25"/>
              <p:cNvSpPr>
                <a:spLocks noChangeShapeType="1"/>
              </p:cNvSpPr>
              <p:nvPr/>
            </p:nvSpPr>
            <p:spPr bwMode="auto">
              <a:xfrm flipV="1">
                <a:off x="762" y="2670"/>
                <a:ext cx="48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035" name="Oval 27"/>
              <p:cNvSpPr>
                <a:spLocks noChangeArrowheads="1"/>
              </p:cNvSpPr>
              <p:nvPr/>
            </p:nvSpPr>
            <p:spPr bwMode="auto">
              <a:xfrm>
                <a:off x="2104" y="2686"/>
                <a:ext cx="132" cy="9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9036" name="Line 28"/>
              <p:cNvSpPr>
                <a:spLocks noChangeShapeType="1"/>
              </p:cNvSpPr>
              <p:nvPr/>
            </p:nvSpPr>
            <p:spPr bwMode="auto">
              <a:xfrm flipH="1" flipV="1">
                <a:off x="2238" y="2742"/>
                <a:ext cx="378" cy="2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9040" name="Line 32"/>
            <p:cNvSpPr>
              <a:spLocks noChangeShapeType="1"/>
            </p:cNvSpPr>
            <p:nvPr/>
          </p:nvSpPr>
          <p:spPr bwMode="auto">
            <a:xfrm>
              <a:off x="1500" y="1648"/>
              <a:ext cx="211" cy="10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41" name="Line 33"/>
            <p:cNvSpPr>
              <a:spLocks noChangeShapeType="1"/>
            </p:cNvSpPr>
            <p:nvPr/>
          </p:nvSpPr>
          <p:spPr bwMode="auto">
            <a:xfrm>
              <a:off x="2144" y="2504"/>
              <a:ext cx="23" cy="1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4003A68B-1522-46E0-B7C8-2850F774BEF1}" type="slidenum">
              <a:rPr lang="en-GB"/>
              <a:pPr/>
              <a:t>12</a:t>
            </a:fld>
            <a:endParaRPr lang="en-GB"/>
          </a:p>
        </p:txBody>
      </p:sp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-317500" y="0"/>
            <a:ext cx="9661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</a:t>
            </a:r>
            <a:r>
              <a:rPr lang="ru-RU" baseline="0">
                <a:solidFill>
                  <a:srgbClr val="000099"/>
                </a:solidFill>
              </a:rPr>
              <a:t>6</a:t>
            </a:r>
            <a:r>
              <a:rPr lang="en-US" baseline="0">
                <a:solidFill>
                  <a:srgbClr val="000099"/>
                </a:solidFill>
              </a:rPr>
              <a:t> test results (6) 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41059" name="Rectangle 3"/>
          <p:cNvSpPr>
            <a:spLocks noChangeArrowheads="1"/>
          </p:cNvSpPr>
          <p:nvPr/>
        </p:nvSpPr>
        <p:spPr bwMode="auto">
          <a:xfrm>
            <a:off x="158750" y="588963"/>
            <a:ext cx="5826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941060" name="Rectangle 4"/>
          <p:cNvSpPr>
            <a:spLocks noChangeArrowheads="1"/>
          </p:cNvSpPr>
          <p:nvPr/>
        </p:nvSpPr>
        <p:spPr bwMode="auto">
          <a:xfrm>
            <a:off x="244475" y="1677988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Charge composition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941061" name="Rectangle 5"/>
          <p:cNvSpPr>
            <a:spLocks noChangeArrowheads="1"/>
          </p:cNvSpPr>
          <p:nvPr/>
        </p:nvSpPr>
        <p:spPr bwMode="auto">
          <a:xfrm>
            <a:off x="217488" y="2111375"/>
            <a:ext cx="47323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aseline="0"/>
              <a:t>mol.%  </a:t>
            </a:r>
            <a:r>
              <a:rPr lang="ru-RU" sz="1800" baseline="0"/>
              <a:t>10 </a:t>
            </a:r>
            <a:r>
              <a:rPr lang="en-US" sz="1800" baseline="0"/>
              <a:t>UO</a:t>
            </a:r>
            <a:r>
              <a:rPr lang="en-US" sz="1800" baseline="-25000"/>
              <a:t>2</a:t>
            </a:r>
            <a:r>
              <a:rPr lang="en-US" sz="1800" baseline="0"/>
              <a:t> + </a:t>
            </a:r>
            <a:r>
              <a:rPr lang="ru-RU" sz="1800" baseline="0"/>
              <a:t>70 </a:t>
            </a:r>
            <a:r>
              <a:rPr lang="en-US" sz="1800" baseline="0"/>
              <a:t>FeO +</a:t>
            </a:r>
            <a:r>
              <a:rPr lang="ru-RU" sz="1800" baseline="0"/>
              <a:t>20 </a:t>
            </a:r>
            <a:r>
              <a:rPr lang="en-US" sz="1800" baseline="0"/>
              <a:t>SiO</a:t>
            </a:r>
            <a:r>
              <a:rPr lang="en-US" sz="1800" baseline="-25000"/>
              <a:t>2</a:t>
            </a:r>
          </a:p>
        </p:txBody>
      </p:sp>
      <p:sp>
        <p:nvSpPr>
          <p:cNvPr id="941062" name="Rectangle 6"/>
          <p:cNvSpPr>
            <a:spLocks noChangeArrowheads="1"/>
          </p:cNvSpPr>
          <p:nvPr/>
        </p:nvSpPr>
        <p:spPr bwMode="auto">
          <a:xfrm>
            <a:off x="441325" y="6010275"/>
            <a:ext cx="9001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baseline="0"/>
              <a:t>T</a:t>
            </a:r>
            <a:r>
              <a:rPr lang="en-US" sz="1800" baseline="-25000"/>
              <a:t>liq</a:t>
            </a:r>
            <a:r>
              <a:rPr lang="en-US" sz="1800" baseline="0"/>
              <a:t> was measure </a:t>
            </a:r>
            <a:r>
              <a:rPr lang="ru-RU" sz="1800" baseline="0"/>
              <a:t>3</a:t>
            </a:r>
            <a:r>
              <a:rPr lang="en-US" sz="1800" baseline="0"/>
              <a:t> times by VPA IMCC</a:t>
            </a:r>
            <a:r>
              <a:rPr lang="ru-RU" sz="1800" baseline="0"/>
              <a:t> </a:t>
            </a:r>
            <a:r>
              <a:rPr lang="en-US" sz="1800" baseline="0"/>
              <a:t>with </a:t>
            </a:r>
            <a:r>
              <a:rPr lang="en-BZ" sz="1800" baseline="0"/>
              <a:t>melt sampling</a:t>
            </a:r>
            <a:endParaRPr lang="ru-RU" sz="1800" baseline="0"/>
          </a:p>
        </p:txBody>
      </p:sp>
      <p:sp>
        <p:nvSpPr>
          <p:cNvPr id="941063" name="Rectangle 7"/>
          <p:cNvSpPr>
            <a:spLocks noChangeArrowheads="1"/>
          </p:cNvSpPr>
          <p:nvPr/>
        </p:nvSpPr>
        <p:spPr bwMode="auto">
          <a:xfrm>
            <a:off x="4819650" y="4551363"/>
            <a:ext cx="41370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buFont typeface="Wingdings" pitchFamily="2" charset="2"/>
              <a:buNone/>
            </a:pPr>
            <a:r>
              <a:rPr lang="ru-RU" sz="1600" baseline="0"/>
              <a:t> </a:t>
            </a:r>
            <a:r>
              <a:rPr lang="en-US" sz="1600" baseline="0"/>
              <a:t>The pool was pulled out from the inductor at 9 mm/h for </a:t>
            </a:r>
            <a:r>
              <a:rPr lang="ru-RU" sz="1600" baseline="0"/>
              <a:t>4.5</a:t>
            </a:r>
            <a:r>
              <a:rPr lang="en-US" sz="1600" baseline="0"/>
              <a:t> hours starting at </a:t>
            </a:r>
            <a:r>
              <a:rPr lang="ru-RU" sz="1600" baseline="0"/>
              <a:t>4646</a:t>
            </a:r>
            <a:r>
              <a:rPr lang="en-US" sz="1600" baseline="0"/>
              <a:t> s. This has ensured close to equilibrium crystallization and eutectic core formation in the ingot upper part </a:t>
            </a:r>
            <a:endParaRPr lang="ru-RU" sz="1600" baseline="0"/>
          </a:p>
        </p:txBody>
      </p:sp>
      <p:sp>
        <p:nvSpPr>
          <p:cNvPr id="941064" name="Text Box 8"/>
          <p:cNvSpPr txBox="1">
            <a:spLocks noChangeArrowheads="1"/>
          </p:cNvSpPr>
          <p:nvPr/>
        </p:nvSpPr>
        <p:spPr bwMode="auto">
          <a:xfrm>
            <a:off x="190500" y="893763"/>
            <a:ext cx="865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 T</a:t>
            </a:r>
            <a:r>
              <a:rPr lang="en-US" sz="1800" baseline="-25000">
                <a:latin typeface="Arial" pitchFamily="34" charset="0"/>
              </a:rPr>
              <a:t>liq</a:t>
            </a:r>
            <a:r>
              <a:rPr lang="en-US" sz="1800" baseline="0">
                <a:latin typeface="Arial" pitchFamily="34" charset="0"/>
              </a:rPr>
              <a:t> determination by VPA IMCC</a:t>
            </a:r>
            <a:r>
              <a:rPr lang="ru-RU" sz="1800" baseline="0">
                <a:latin typeface="Arial" pitchFamily="34" charset="0"/>
              </a:rPr>
              <a:t> </a:t>
            </a:r>
            <a:endParaRPr lang="en-US" sz="1800" baseline="0"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 Determination of the e2 ternary eutectic</a:t>
            </a:r>
            <a:r>
              <a:rPr lang="ru-RU" sz="1800" baseline="0">
                <a:latin typeface="Arial" pitchFamily="34" charset="0"/>
              </a:rPr>
              <a:t> </a:t>
            </a:r>
            <a:r>
              <a:rPr lang="en-BZ" sz="1800" baseline="0">
                <a:latin typeface="Arial" pitchFamily="34" charset="0"/>
              </a:rPr>
              <a:t>composition</a:t>
            </a:r>
            <a:endParaRPr lang="ru-RU" sz="1800" baseline="0">
              <a:latin typeface="Arial" pitchFamily="34" charset="0"/>
            </a:endParaRPr>
          </a:p>
        </p:txBody>
      </p:sp>
      <p:pic>
        <p:nvPicPr>
          <p:cNvPr id="94108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504950"/>
            <a:ext cx="41687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8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820988"/>
            <a:ext cx="3692525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83" name="Oval 27"/>
          <p:cNvSpPr>
            <a:spLocks noChangeArrowheads="1"/>
          </p:cNvSpPr>
          <p:nvPr/>
        </p:nvSpPr>
        <p:spPr bwMode="auto">
          <a:xfrm>
            <a:off x="5638800" y="2806700"/>
            <a:ext cx="323850" cy="447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1084" name="Line 28"/>
          <p:cNvSpPr>
            <a:spLocks noChangeShapeType="1"/>
          </p:cNvSpPr>
          <p:nvPr/>
        </p:nvSpPr>
        <p:spPr bwMode="auto">
          <a:xfrm flipH="1">
            <a:off x="3989388" y="3173413"/>
            <a:ext cx="1666875" cy="646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41085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492375"/>
            <a:ext cx="7635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86" name="Line 30"/>
          <p:cNvSpPr>
            <a:spLocks noChangeShapeType="1"/>
          </p:cNvSpPr>
          <p:nvPr/>
        </p:nvSpPr>
        <p:spPr bwMode="auto">
          <a:xfrm flipH="1">
            <a:off x="1720850" y="2743200"/>
            <a:ext cx="860425" cy="420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1087" name="Line 31"/>
          <p:cNvSpPr>
            <a:spLocks noChangeShapeType="1"/>
          </p:cNvSpPr>
          <p:nvPr/>
        </p:nvSpPr>
        <p:spPr bwMode="auto">
          <a:xfrm flipH="1">
            <a:off x="2482850" y="2762250"/>
            <a:ext cx="420688" cy="4556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1088" name="Line 32"/>
          <p:cNvSpPr>
            <a:spLocks noChangeShapeType="1"/>
          </p:cNvSpPr>
          <p:nvPr/>
        </p:nvSpPr>
        <p:spPr bwMode="auto">
          <a:xfrm>
            <a:off x="3121025" y="2779713"/>
            <a:ext cx="115888" cy="4476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41089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065713"/>
            <a:ext cx="485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90" name="Line 34"/>
          <p:cNvSpPr>
            <a:spLocks noChangeShapeType="1"/>
          </p:cNvSpPr>
          <p:nvPr/>
        </p:nvSpPr>
        <p:spPr bwMode="auto">
          <a:xfrm flipH="1" flipV="1">
            <a:off x="1954213" y="4006850"/>
            <a:ext cx="385762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1091" name="Line 35"/>
          <p:cNvSpPr>
            <a:spLocks noChangeShapeType="1"/>
          </p:cNvSpPr>
          <p:nvPr/>
        </p:nvSpPr>
        <p:spPr bwMode="auto">
          <a:xfrm flipV="1">
            <a:off x="2528888" y="3846513"/>
            <a:ext cx="15240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1092" name="Line 36"/>
          <p:cNvSpPr>
            <a:spLocks noChangeShapeType="1"/>
          </p:cNvSpPr>
          <p:nvPr/>
        </p:nvSpPr>
        <p:spPr bwMode="auto">
          <a:xfrm flipV="1">
            <a:off x="2690813" y="4340225"/>
            <a:ext cx="725487" cy="735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F4CD151-A674-4A45-9649-3BD3CA31703E}" type="slidenum">
              <a:rPr lang="en-GB"/>
              <a:pPr/>
              <a:t>13</a:t>
            </a:fld>
            <a:endParaRPr lang="en-GB"/>
          </a:p>
        </p:txBody>
      </p:sp>
      <p:sp>
        <p:nvSpPr>
          <p:cNvPr id="953346" name="Rectangle 2"/>
          <p:cNvSpPr>
            <a:spLocks noChangeArrowheads="1"/>
          </p:cNvSpPr>
          <p:nvPr/>
        </p:nvSpPr>
        <p:spPr bwMode="auto">
          <a:xfrm>
            <a:off x="177800" y="212725"/>
            <a:ext cx="8764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16 test results (7)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53347" name="Rectangle 3"/>
          <p:cNvSpPr>
            <a:spLocks noChangeArrowheads="1"/>
          </p:cNvSpPr>
          <p:nvPr/>
        </p:nvSpPr>
        <p:spPr bwMode="auto">
          <a:xfrm>
            <a:off x="0" y="731838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0" baseline="0">
                <a:solidFill>
                  <a:srgbClr val="990033"/>
                </a:solidFill>
              </a:rPr>
              <a:t>VPA IMCC:</a:t>
            </a:r>
            <a:r>
              <a:rPr lang="en-GB" sz="2400" b="0" baseline="0">
                <a:solidFill>
                  <a:srgbClr val="990033"/>
                </a:solidFill>
              </a:rPr>
              <a:t> </a:t>
            </a:r>
            <a:r>
              <a:rPr lang="en-GB" sz="2400" b="0" baseline="0">
                <a:solidFill>
                  <a:srgbClr val="993300"/>
                </a:solidFill>
              </a:rPr>
              <a:t>Example </a:t>
            </a:r>
            <a:r>
              <a:rPr lang="en-US" sz="2400" b="0" baseline="0">
                <a:solidFill>
                  <a:srgbClr val="993300"/>
                </a:solidFill>
              </a:rPr>
              <a:t>of thermogram #1 showing melt surface</a:t>
            </a:r>
            <a:r>
              <a:rPr lang="en-GB" sz="2400" b="0" baseline="0">
                <a:solidFill>
                  <a:srgbClr val="990033"/>
                </a:solidFill>
              </a:rPr>
              <a:t> </a:t>
            </a:r>
            <a:endParaRPr lang="ru-RU" sz="2400" b="0" baseline="0">
              <a:solidFill>
                <a:srgbClr val="990033"/>
              </a:solidFill>
            </a:endParaRPr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261938" y="5680075"/>
            <a:ext cx="8391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600" baseline="0"/>
              <a:t> First solid phase was not detected at the melt surface. Consequently Tliq was</a:t>
            </a:r>
            <a:br>
              <a:rPr lang="en-US" sz="1600" baseline="0"/>
            </a:br>
            <a:r>
              <a:rPr lang="en-US" sz="1600" baseline="0"/>
              <a:t>   not determined</a:t>
            </a:r>
          </a:p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600" baseline="0"/>
              <a:t>Melt samples were used for VPA GM</a:t>
            </a:r>
            <a:endParaRPr lang="en-GB" sz="1600" baseline="0"/>
          </a:p>
        </p:txBody>
      </p:sp>
      <p:pic>
        <p:nvPicPr>
          <p:cNvPr id="9533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84263"/>
            <a:ext cx="7477125" cy="4652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3C5AF760-579B-4B88-9638-8CBA17A83A4D}" type="slidenum">
              <a:rPr lang="en-GB"/>
              <a:pPr/>
              <a:t>14</a:t>
            </a:fld>
            <a:endParaRPr lang="en-GB"/>
          </a:p>
        </p:txBody>
      </p:sp>
      <p:sp>
        <p:nvSpPr>
          <p:cNvPr id="945154" name="Text Box 10"/>
          <p:cNvSpPr txBox="1">
            <a:spLocks noChangeArrowheads="1"/>
          </p:cNvSpPr>
          <p:nvPr/>
        </p:nvSpPr>
        <p:spPr bwMode="auto">
          <a:xfrm>
            <a:off x="0" y="428625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>
                <a:solidFill>
                  <a:srgbClr val="990033"/>
                </a:solidFill>
                <a:latin typeface="Arial" pitchFamily="34" charset="0"/>
              </a:rPr>
              <a:t>T</a:t>
            </a:r>
            <a:r>
              <a:rPr lang="en-US" baseline="-25000">
                <a:solidFill>
                  <a:srgbClr val="990033"/>
                </a:solidFill>
                <a:latin typeface="Arial" pitchFamily="34" charset="0"/>
              </a:rPr>
              <a:t>sol</a:t>
            </a:r>
            <a:r>
              <a:rPr lang="en-US" baseline="0">
                <a:solidFill>
                  <a:srgbClr val="990033"/>
                </a:solidFill>
                <a:latin typeface="Arial" pitchFamily="34" charset="0"/>
              </a:rPr>
              <a:t> and T</a:t>
            </a:r>
            <a:r>
              <a:rPr lang="en-US" baseline="-25000">
                <a:solidFill>
                  <a:srgbClr val="990033"/>
                </a:solidFill>
                <a:latin typeface="Arial" pitchFamily="34" charset="0"/>
              </a:rPr>
              <a:t>lig</a:t>
            </a:r>
            <a:r>
              <a:rPr lang="en-US" sz="2800">
                <a:latin typeface="Arial" pitchFamily="34" charset="0"/>
              </a:rPr>
              <a:t> </a:t>
            </a:r>
            <a:r>
              <a:rPr lang="en-US" baseline="0">
                <a:solidFill>
                  <a:srgbClr val="990033"/>
                </a:solidFill>
                <a:latin typeface="Arial" pitchFamily="34" charset="0"/>
              </a:rPr>
              <a:t>determination in the Galakhov microfurnace</a:t>
            </a:r>
            <a:endParaRPr lang="ru-RU" baseline="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945155" name="Rectangle 17"/>
          <p:cNvSpPr>
            <a:spLocks noChangeArrowheads="1"/>
          </p:cNvSpPr>
          <p:nvPr/>
        </p:nvSpPr>
        <p:spPr bwMode="auto">
          <a:xfrm>
            <a:off x="6292850" y="3910013"/>
            <a:ext cx="2851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r>
              <a:rPr lang="en-US" sz="2000" baseline="0"/>
              <a:t>Tsol</a:t>
            </a:r>
            <a:r>
              <a:rPr lang="ru-RU" sz="2000" baseline="0"/>
              <a:t>=</a:t>
            </a:r>
            <a:r>
              <a:rPr lang="en-US" sz="2000" baseline="0"/>
              <a:t> 1194</a:t>
            </a:r>
            <a:r>
              <a:rPr lang="en-US" sz="2000" baseline="0">
                <a:sym typeface="Symbol" pitchFamily="18" charset="2"/>
              </a:rPr>
              <a:t></a:t>
            </a:r>
            <a:r>
              <a:rPr lang="ru-RU" sz="2000" baseline="0">
                <a:sym typeface="Symbol" pitchFamily="18" charset="2"/>
              </a:rPr>
              <a:t>С</a:t>
            </a:r>
            <a:endParaRPr lang="en-US" sz="2000" baseline="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r>
              <a:rPr lang="en-US" sz="2000" baseline="0">
                <a:sym typeface="Symbol" pitchFamily="18" charset="2"/>
              </a:rPr>
              <a:t> </a:t>
            </a:r>
            <a:r>
              <a:rPr lang="en-US" sz="2000" baseline="0"/>
              <a:t>Tliq</a:t>
            </a:r>
            <a:r>
              <a:rPr lang="ru-RU" sz="2000" baseline="0"/>
              <a:t>=</a:t>
            </a:r>
            <a:r>
              <a:rPr lang="en-US" sz="2000" baseline="0"/>
              <a:t>1627</a:t>
            </a:r>
            <a:r>
              <a:rPr lang="en-US" sz="2000" baseline="0">
                <a:sym typeface="Symbol" pitchFamily="18" charset="2"/>
              </a:rPr>
              <a:t></a:t>
            </a:r>
            <a:r>
              <a:rPr lang="ru-RU" sz="2000" baseline="0">
                <a:sym typeface="Symbol" pitchFamily="18" charset="2"/>
              </a:rPr>
              <a:t>С</a:t>
            </a:r>
            <a:endParaRPr lang="en-US" sz="2000" baseline="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r>
              <a:rPr lang="en-US" sz="2000" baseline="0">
                <a:sym typeface="Symbol" pitchFamily="18" charset="2"/>
              </a:rPr>
              <a:t> Close temperatures</a:t>
            </a:r>
            <a:br>
              <a:rPr lang="en-US" sz="2000" baseline="0">
                <a:sym typeface="Symbol" pitchFamily="18" charset="2"/>
              </a:rPr>
            </a:br>
            <a:r>
              <a:rPr lang="en-US" sz="2000" baseline="0">
                <a:sym typeface="Symbol" pitchFamily="18" charset="2"/>
              </a:rPr>
              <a:t>   for other samples</a:t>
            </a:r>
            <a:endParaRPr lang="ru-RU" sz="2000" baseline="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ь"/>
            </a:pPr>
            <a:endParaRPr lang="ru-RU" sz="3600" baseline="0">
              <a:sym typeface="Symbol" pitchFamily="18" charset="2"/>
            </a:endParaRPr>
          </a:p>
        </p:txBody>
      </p:sp>
      <p:sp>
        <p:nvSpPr>
          <p:cNvPr id="945156" name="Rectangle 38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ru-RU" sz="3200" baseline="0">
                <a:solidFill>
                  <a:srgbClr val="000099"/>
                </a:solidFill>
              </a:rPr>
              <a:t>–</a:t>
            </a:r>
            <a:r>
              <a:rPr lang="en-US" sz="3200" baseline="0">
                <a:solidFill>
                  <a:srgbClr val="000099"/>
                </a:solidFill>
              </a:rPr>
              <a:t>FeO</a:t>
            </a:r>
            <a:r>
              <a:rPr lang="ru-RU" sz="3200" baseline="0">
                <a:solidFill>
                  <a:srgbClr val="000099"/>
                </a:solidFill>
              </a:rPr>
              <a:t>-</a:t>
            </a:r>
            <a:r>
              <a:rPr lang="en-US" sz="3200" baseline="0">
                <a:solidFill>
                  <a:srgbClr val="000099"/>
                </a:solidFill>
              </a:rPr>
              <a:t>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</a:t>
            </a:r>
            <a:r>
              <a:rPr lang="ru-RU" sz="3200" baseline="0">
                <a:solidFill>
                  <a:srgbClr val="000099"/>
                </a:solidFill>
              </a:rPr>
              <a:t>6</a:t>
            </a:r>
            <a:r>
              <a:rPr lang="en-US" sz="3200" baseline="0">
                <a:solidFill>
                  <a:srgbClr val="000099"/>
                </a:solidFill>
              </a:rPr>
              <a:t> test results (8)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945162" name="Text Box 11"/>
          <p:cNvSpPr txBox="1">
            <a:spLocks noChangeArrowheads="1"/>
          </p:cNvSpPr>
          <p:nvPr/>
        </p:nvSpPr>
        <p:spPr bwMode="auto">
          <a:xfrm>
            <a:off x="2884488" y="779463"/>
            <a:ext cx="526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 baseline="0">
                <a:latin typeface="Arial" pitchFamily="34" charset="0"/>
              </a:rPr>
              <a:t>Sample #3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945163" name="Text Box 12"/>
          <p:cNvSpPr txBox="1">
            <a:spLocks noChangeArrowheads="1"/>
          </p:cNvSpPr>
          <p:nvPr/>
        </p:nvSpPr>
        <p:spPr bwMode="auto">
          <a:xfrm>
            <a:off x="1149350" y="3276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158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945164" name="Text Box 12"/>
          <p:cNvSpPr txBox="1">
            <a:spLocks noChangeArrowheads="1"/>
          </p:cNvSpPr>
          <p:nvPr/>
        </p:nvSpPr>
        <p:spPr bwMode="auto">
          <a:xfrm>
            <a:off x="3155950" y="5881688"/>
            <a:ext cx="2620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</a:rPr>
              <a:t>627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C</a:t>
            </a:r>
            <a:r>
              <a:rPr lang="ru-RU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complete spreading</a:t>
            </a:r>
            <a:r>
              <a:rPr lang="ru-RU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)</a:t>
            </a:r>
            <a:endParaRPr lang="en-US" sz="1400" baseline="0">
              <a:solidFill>
                <a:srgbClr val="FF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945165" name="Text Box 12"/>
          <p:cNvSpPr txBox="1">
            <a:spLocks noChangeArrowheads="1"/>
          </p:cNvSpPr>
          <p:nvPr/>
        </p:nvSpPr>
        <p:spPr bwMode="auto">
          <a:xfrm>
            <a:off x="3487738" y="3305175"/>
            <a:ext cx="2405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</a:rPr>
              <a:t>194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C </a:t>
            </a:r>
            <a:r>
              <a:rPr lang="ru-RU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(</a:t>
            </a:r>
            <a:r>
              <a:rPr lang="en-US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deformation start</a:t>
            </a:r>
            <a:r>
              <a:rPr lang="ru-RU" sz="1400" baseline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)</a:t>
            </a:r>
            <a:endParaRPr lang="en-US" sz="1400" baseline="0">
              <a:solidFill>
                <a:srgbClr val="FF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945166" name="Text Box 12"/>
          <p:cNvSpPr txBox="1">
            <a:spLocks noChangeArrowheads="1"/>
          </p:cNvSpPr>
          <p:nvPr/>
        </p:nvSpPr>
        <p:spPr bwMode="auto">
          <a:xfrm>
            <a:off x="1222375" y="5735638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620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945167" name="Text Box 12"/>
          <p:cNvSpPr txBox="1">
            <a:spLocks noChangeArrowheads="1"/>
          </p:cNvSpPr>
          <p:nvPr/>
        </p:nvSpPr>
        <p:spPr bwMode="auto">
          <a:xfrm>
            <a:off x="6789738" y="3343275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</a:rPr>
              <a:t>231</a:t>
            </a:r>
            <a:r>
              <a:rPr lang="en-US" sz="1400" baseline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pic>
        <p:nvPicPr>
          <p:cNvPr id="945171" name="Picture 19" descr="GPRS70 1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905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172" name="Picture 20" descr="GPRS70 1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592513"/>
            <a:ext cx="2905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173" name="Picture 21" descr="GPRS70 11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290036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174" name="Picture 22" descr="GPRS70 11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108075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175" name="Picture 23" descr="GPRS70 12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111250"/>
            <a:ext cx="29003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4336DF02-322B-4C45-990A-D6CA869F2AF2}" type="slidenum">
              <a:rPr lang="en-GB"/>
              <a:pPr/>
              <a:t>15</a:t>
            </a:fld>
            <a:endParaRPr lang="en-GB"/>
          </a:p>
        </p:txBody>
      </p:sp>
      <p:sp>
        <p:nvSpPr>
          <p:cNvPr id="908291" name="Rectangle 5"/>
          <p:cNvSpPr>
            <a:spLocks noChangeArrowheads="1"/>
          </p:cNvSpPr>
          <p:nvPr/>
        </p:nvSpPr>
        <p:spPr bwMode="auto">
          <a:xfrm>
            <a:off x="171450" y="492125"/>
            <a:ext cx="56626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Experimental objectives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08292" name="Rectangle 7"/>
          <p:cNvSpPr>
            <a:spLocks noChangeArrowheads="1"/>
          </p:cNvSpPr>
          <p:nvPr/>
        </p:nvSpPr>
        <p:spPr bwMode="auto">
          <a:xfrm>
            <a:off x="0" y="1065213"/>
            <a:ext cx="9144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</a:rPr>
              <a:t> Annealing, melting and quenching in the Galakhov microfurnace</a:t>
            </a:r>
            <a:endParaRPr lang="ru-RU" sz="2000" baseline="0">
              <a:solidFill>
                <a:srgbClr val="993300"/>
              </a:solidFill>
            </a:endParaRPr>
          </a:p>
        </p:txBody>
      </p:sp>
      <p:graphicFrame>
        <p:nvGraphicFramePr>
          <p:cNvPr id="908495" name="Group 207"/>
          <p:cNvGraphicFramePr>
            <a:graphicFrameLocks noGrp="1"/>
          </p:cNvGraphicFramePr>
          <p:nvPr/>
        </p:nvGraphicFramePr>
        <p:xfrm>
          <a:off x="496888" y="1422400"/>
          <a:ext cx="7666037" cy="4244975"/>
        </p:xfrm>
        <a:graphic>
          <a:graphicData uri="http://schemas.openxmlformats.org/drawingml/2006/table">
            <a:tbl>
              <a:tblPr/>
              <a:tblGrid>
                <a:gridCol w="992187"/>
                <a:gridCol w="601663"/>
                <a:gridCol w="704850"/>
                <a:gridCol w="733425"/>
                <a:gridCol w="1020762"/>
                <a:gridCol w="1044575"/>
                <a:gridCol w="2568575"/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Test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Tempera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ture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Exposure time, min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206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GPRS59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77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GPRS61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GPRS62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GPRS63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GPRS64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8365" name="Rectangle 135"/>
          <p:cNvSpPr>
            <a:spLocks noChangeArrowheads="1"/>
          </p:cNvSpPr>
          <p:nvPr/>
        </p:nvSpPr>
        <p:spPr bwMode="auto">
          <a:xfrm>
            <a:off x="404813" y="768350"/>
            <a:ext cx="7820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"/>
              </a:spcBef>
              <a:buFont typeface="Wingdings" pitchFamily="2" charset="2"/>
              <a:buNone/>
            </a:pPr>
            <a:r>
              <a:rPr lang="en-US" sz="1800" baseline="0"/>
              <a:t> Study of tie lines and miscibility gap boundaries</a:t>
            </a:r>
          </a:p>
        </p:txBody>
      </p:sp>
      <p:sp>
        <p:nvSpPr>
          <p:cNvPr id="908381" name="Oval 453"/>
          <p:cNvSpPr>
            <a:spLocks noChangeAspect="1" noChangeArrowheads="1"/>
          </p:cNvSpPr>
          <p:nvPr/>
        </p:nvSpPr>
        <p:spPr bwMode="auto">
          <a:xfrm>
            <a:off x="8393113" y="1798638"/>
            <a:ext cx="98425" cy="98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aseline="0">
              <a:solidFill>
                <a:srgbClr val="008000"/>
              </a:solidFill>
            </a:endParaRPr>
          </a:p>
        </p:txBody>
      </p:sp>
      <p:sp>
        <p:nvSpPr>
          <p:cNvPr id="908393" name="Rectangle 88"/>
          <p:cNvSpPr>
            <a:spLocks noChangeArrowheads="1"/>
          </p:cNvSpPr>
          <p:nvPr/>
        </p:nvSpPr>
        <p:spPr bwMode="auto">
          <a:xfrm>
            <a:off x="273050" y="5648325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0"/>
              <a:t> UO</a:t>
            </a:r>
            <a:r>
              <a:rPr lang="en-GB" sz="1600" baseline="-25000"/>
              <a:t>2</a:t>
            </a:r>
            <a:r>
              <a:rPr lang="en-GB" sz="1600" baseline="0"/>
              <a:t> of &gt;99.0</a:t>
            </a:r>
            <a:r>
              <a:rPr lang="ru-RU" sz="1600" baseline="0"/>
              <a:t> </a:t>
            </a:r>
            <a:r>
              <a:rPr lang="en-US" sz="1600" baseline="0"/>
              <a:t>% purity</a:t>
            </a:r>
            <a:r>
              <a:rPr lang="ru-RU" sz="1600" baseline="0"/>
              <a:t>, </a:t>
            </a:r>
            <a:r>
              <a:rPr lang="en-US" sz="1600" baseline="0"/>
              <a:t>SiO</a:t>
            </a:r>
            <a:r>
              <a:rPr lang="en-US" sz="1600" baseline="-25000"/>
              <a:t>2</a:t>
            </a:r>
            <a:r>
              <a:rPr lang="en-US" sz="1600" baseline="0"/>
              <a:t> of 99.99% purity</a:t>
            </a:r>
            <a:r>
              <a:rPr lang="ru-RU" sz="1600" baseline="0"/>
              <a:t>, </a:t>
            </a:r>
            <a:r>
              <a:rPr lang="en-US" sz="1600" baseline="0"/>
              <a:t>FeO of </a:t>
            </a:r>
            <a:r>
              <a:rPr lang="en-GB" sz="1600" baseline="0"/>
              <a:t>&gt;99.0</a:t>
            </a:r>
            <a:r>
              <a:rPr lang="ru-RU" sz="1600" baseline="0"/>
              <a:t> </a:t>
            </a:r>
            <a:r>
              <a:rPr lang="en-US" sz="1600" baseline="0"/>
              <a:t>% purity, </a:t>
            </a:r>
            <a:br>
              <a:rPr lang="en-US" sz="1600" baseline="0"/>
            </a:br>
            <a:r>
              <a:rPr lang="en-US" sz="1600" baseline="0"/>
              <a:t>   charge mass </a:t>
            </a:r>
            <a:r>
              <a:rPr lang="en-US" sz="1600" baseline="0">
                <a:cs typeface="Arial" pitchFamily="34" charset="0"/>
              </a:rPr>
              <a:t>–</a:t>
            </a:r>
            <a:r>
              <a:rPr lang="en-US" sz="1600" baseline="0"/>
              <a:t> 150 mg</a:t>
            </a:r>
            <a:r>
              <a:rPr lang="ru-RU" sz="1600" baseline="0"/>
              <a:t>, </a:t>
            </a:r>
            <a:r>
              <a:rPr lang="en-US" sz="1600" baseline="0"/>
              <a:t>molybdenum crucibles</a:t>
            </a:r>
            <a:r>
              <a:rPr lang="ru-RU" sz="1600" baseline="0"/>
              <a:t> </a:t>
            </a:r>
            <a:r>
              <a:rPr lang="ru-RU" sz="1600" baseline="0">
                <a:sym typeface="Symbol" pitchFamily="18" charset="2"/>
              </a:rPr>
              <a:t> 6 </a:t>
            </a:r>
            <a:r>
              <a:rPr lang="en-US" sz="1600" baseline="0">
                <a:sym typeface="Symbol" pitchFamily="18" charset="2"/>
              </a:rPr>
              <a:t>mm </a:t>
            </a:r>
          </a:p>
          <a:p>
            <a:pPr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0"/>
              <a:t>SEM/EDX in progress</a:t>
            </a:r>
            <a:endParaRPr lang="ru-RU" sz="1600" baseline="0"/>
          </a:p>
        </p:txBody>
      </p:sp>
      <p:sp>
        <p:nvSpPr>
          <p:cNvPr id="908394" name="Rectangle 4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-</a:t>
            </a:r>
            <a:r>
              <a:rPr lang="en-US" baseline="0">
                <a:solidFill>
                  <a:srgbClr val="000099"/>
                </a:solidFill>
              </a:rPr>
              <a:t>FeO-SiO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GPRS #59-64 test results (9)</a:t>
            </a:r>
            <a:endParaRPr lang="ru-RU" baseline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FC8BDB6-BF1B-4F4F-9228-0C1974041741}" type="slidenum">
              <a:rPr lang="en-GB"/>
              <a:pPr/>
              <a:t>16</a:t>
            </a:fld>
            <a:endParaRPr lang="en-GB"/>
          </a:p>
        </p:txBody>
      </p:sp>
      <p:sp>
        <p:nvSpPr>
          <p:cNvPr id="936962" name="Rectangle 8"/>
          <p:cNvSpPr>
            <a:spLocks noChangeArrowheads="1"/>
          </p:cNvSpPr>
          <p:nvPr/>
        </p:nvSpPr>
        <p:spPr bwMode="auto">
          <a:xfrm>
            <a:off x="0" y="19367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-</a:t>
            </a:r>
            <a:r>
              <a:rPr lang="en-US" sz="3200" baseline="0">
                <a:solidFill>
                  <a:srgbClr val="000099"/>
                </a:solidFill>
              </a:rPr>
              <a:t>FeO-SiO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 test results </a:t>
            </a:r>
            <a:r>
              <a:rPr lang="ru-RU" sz="3200" baseline="0">
                <a:solidFill>
                  <a:srgbClr val="000099"/>
                </a:solidFill>
              </a:rPr>
              <a:t>(</a:t>
            </a:r>
            <a:r>
              <a:rPr lang="en-US" sz="3200" baseline="0">
                <a:solidFill>
                  <a:srgbClr val="000099"/>
                </a:solidFill>
              </a:rPr>
              <a:t>10</a:t>
            </a:r>
            <a:r>
              <a:rPr lang="ru-RU" sz="3200" baseline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936963" name="AutoShape 74"/>
          <p:cNvSpPr>
            <a:spLocks noChangeAspect="1" noChangeArrowheads="1"/>
          </p:cNvSpPr>
          <p:nvPr/>
        </p:nvSpPr>
        <p:spPr bwMode="auto">
          <a:xfrm>
            <a:off x="1085850" y="546100"/>
            <a:ext cx="68326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964" name="AutoShape 310"/>
          <p:cNvSpPr>
            <a:spLocks noChangeAspect="1" noChangeArrowheads="1"/>
          </p:cNvSpPr>
          <p:nvPr/>
        </p:nvSpPr>
        <p:spPr bwMode="auto">
          <a:xfrm>
            <a:off x="0" y="0"/>
            <a:ext cx="4763" cy="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593725" y="1098550"/>
            <a:ext cx="7977188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Eutectic point e1 has been determined to belong to</a:t>
            </a:r>
            <a:br>
              <a:rPr lang="en-US" sz="2400" baseline="0"/>
            </a:br>
            <a:r>
              <a:rPr lang="en-US" sz="2400" baseline="0"/>
              <a:t>    UO</a:t>
            </a:r>
            <a:r>
              <a:rPr lang="en-US" sz="2400" baseline="-25000"/>
              <a:t>2</a:t>
            </a:r>
            <a:r>
              <a:rPr lang="en-US" sz="2400" baseline="0"/>
              <a:t>-Fe</a:t>
            </a:r>
            <a:r>
              <a:rPr lang="en-US" sz="2400" baseline="-25000"/>
              <a:t>2</a:t>
            </a:r>
            <a:r>
              <a:rPr lang="en-US" sz="2400" baseline="0"/>
              <a:t>SiO</a:t>
            </a:r>
            <a:r>
              <a:rPr lang="en-US" sz="2400" baseline="-25000"/>
              <a:t>4</a:t>
            </a:r>
            <a:r>
              <a:rPr lang="ru-RU" sz="1800" baseline="-25000"/>
              <a:t> </a:t>
            </a:r>
            <a:r>
              <a:rPr lang="en-US" sz="2400" baseline="0"/>
              <a:t> section of the diagram.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e2 and e3 ternary eutectics are expected in the</a:t>
            </a:r>
            <a:br>
              <a:rPr lang="en-US" sz="2400" baseline="0"/>
            </a:br>
            <a:r>
              <a:rPr lang="en-US" sz="2400" baseline="0"/>
              <a:t>   system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Tliq of PRS 13 composition has been measured by</a:t>
            </a:r>
            <a:br>
              <a:rPr lang="en-US" sz="2400" baseline="0"/>
            </a:br>
            <a:r>
              <a:rPr lang="en-US" sz="2400" baseline="0"/>
              <a:t>  </a:t>
            </a:r>
            <a:r>
              <a:rPr lang="ru-RU" sz="2400" baseline="0"/>
              <a:t> </a:t>
            </a:r>
            <a:r>
              <a:rPr lang="en-US" sz="2400" baseline="0"/>
              <a:t>VPA IMCC</a:t>
            </a:r>
            <a:r>
              <a:rPr lang="ru-RU" sz="2400" baseline="0"/>
              <a:t>. </a:t>
            </a:r>
            <a:r>
              <a:rPr lang="en-US" sz="2400" baseline="0"/>
              <a:t>Tliq of PRS 16 composition has been</a:t>
            </a:r>
            <a:br>
              <a:rPr lang="en-US" sz="2400" baseline="0"/>
            </a:br>
            <a:r>
              <a:rPr lang="en-US" sz="2400" baseline="0"/>
              <a:t>   determined by VPA GM and will be checked by DTA</a:t>
            </a:r>
            <a:endParaRPr lang="ru-RU" sz="2400" baseline="0"/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The  performed  annealing tests  confirm miscibility</a:t>
            </a:r>
            <a:br>
              <a:rPr lang="en-US" sz="2400" baseline="0"/>
            </a:br>
            <a:r>
              <a:rPr lang="en-US" sz="2400" baseline="0"/>
              <a:t>    gap in a fairly narrow region adjacent to the SiO</a:t>
            </a:r>
            <a:r>
              <a:rPr lang="en-US" sz="2400" baseline="-25000"/>
              <a:t>2</a:t>
            </a:r>
            <a:br>
              <a:rPr lang="en-US" sz="2400" baseline="-25000"/>
            </a:br>
            <a:r>
              <a:rPr lang="en-US" sz="2400" baseline="-25000"/>
              <a:t>   </a:t>
            </a:r>
            <a:r>
              <a:rPr lang="en-US" sz="2400" baseline="0"/>
              <a:t> corner of the diagram</a:t>
            </a:r>
            <a:endParaRPr lang="ru-RU" sz="2400" baseline="0"/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en-US" sz="240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8B398E61-8E41-4BD2-A0EF-81BF76DB16A7}" type="slidenum">
              <a:rPr lang="en-GB"/>
              <a:pPr/>
              <a:t>17</a:t>
            </a:fld>
            <a:endParaRPr lang="en-GB"/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0" y="2143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– FeO –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14 test results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368300" y="1057275"/>
            <a:ext cx="43386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319088" y="2690813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Charge composition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423863" y="3357563"/>
            <a:ext cx="5699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2400" baseline="0"/>
              <a:t>mol.%  6UO</a:t>
            </a:r>
            <a:r>
              <a:rPr lang="en-US" sz="2400" baseline="-25000"/>
              <a:t>2</a:t>
            </a:r>
            <a:r>
              <a:rPr lang="en-US" sz="2400" baseline="0"/>
              <a:t> + 75FeO +19CaO</a:t>
            </a:r>
            <a:endParaRPr lang="en-US" sz="2400" baseline="-25000"/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87350" y="1412875"/>
            <a:ext cx="78247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ü"/>
            </a:pPr>
            <a:r>
              <a:rPr lang="en-US" baseline="0">
                <a:latin typeface="Arial" pitchFamily="34" charset="0"/>
              </a:rPr>
              <a:t> T</a:t>
            </a:r>
            <a:r>
              <a:rPr lang="en-US" baseline="-25000">
                <a:latin typeface="Arial" pitchFamily="34" charset="0"/>
              </a:rPr>
              <a:t>liq</a:t>
            </a:r>
            <a:r>
              <a:rPr lang="en-US" baseline="0">
                <a:latin typeface="Arial" pitchFamily="34" charset="0"/>
              </a:rPr>
              <a:t> determination by</a:t>
            </a:r>
            <a:r>
              <a:rPr lang="ru-RU" baseline="0">
                <a:latin typeface="Arial" pitchFamily="34" charset="0"/>
              </a:rPr>
              <a:t> </a:t>
            </a:r>
            <a:r>
              <a:rPr lang="en-US" baseline="0">
                <a:latin typeface="Arial" pitchFamily="34" charset="0"/>
              </a:rPr>
              <a:t>VPA IMCC</a:t>
            </a:r>
            <a:r>
              <a:rPr lang="ru-RU" baseline="0">
                <a:latin typeface="Arial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ü"/>
            </a:pPr>
            <a:r>
              <a:rPr lang="en-BZ" baseline="0">
                <a:latin typeface="Arial" pitchFamily="34" charset="0"/>
              </a:rPr>
              <a:t> Determination of eutectic composition</a:t>
            </a:r>
            <a:endParaRPr lang="ru-RU" baseline="0">
              <a:latin typeface="Arial" pitchFamily="34" charset="0"/>
            </a:endParaRPr>
          </a:p>
        </p:txBody>
      </p: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5297488" y="2408238"/>
            <a:ext cx="187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ru-RU" sz="2800" baseline="0">
              <a:latin typeface="Arial" pitchFamily="34" charset="0"/>
            </a:endParaRPr>
          </a:p>
        </p:txBody>
      </p:sp>
      <p:sp>
        <p:nvSpPr>
          <p:cNvPr id="864279" name="Rectangle 6"/>
          <p:cNvSpPr>
            <a:spLocks noChangeArrowheads="1"/>
          </p:cNvSpPr>
          <p:nvPr/>
        </p:nvSpPr>
        <p:spPr bwMode="auto">
          <a:xfrm>
            <a:off x="314325" y="4884738"/>
            <a:ext cx="8642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T</a:t>
            </a:r>
            <a:r>
              <a:rPr lang="en-US" sz="2400" baseline="-25000"/>
              <a:t>liq</a:t>
            </a:r>
            <a:r>
              <a:rPr lang="en-US" sz="2400" baseline="0"/>
              <a:t> was measured </a:t>
            </a:r>
            <a:r>
              <a:rPr lang="ru-RU" sz="2400" baseline="0"/>
              <a:t>3</a:t>
            </a:r>
            <a:r>
              <a:rPr lang="en-US" sz="2400" baseline="0"/>
              <a:t> times by VPA IMCC</a:t>
            </a:r>
            <a:r>
              <a:rPr lang="ru-RU" sz="2400" baseline="0"/>
              <a:t> </a:t>
            </a:r>
            <a:r>
              <a:rPr lang="en-US" sz="2400" baseline="0"/>
              <a:t>with </a:t>
            </a:r>
            <a:r>
              <a:rPr lang="en-BZ" sz="2400" baseline="0"/>
              <a:t>melt</a:t>
            </a:r>
            <a:br>
              <a:rPr lang="en-BZ" sz="2400" baseline="0"/>
            </a:br>
            <a:r>
              <a:rPr lang="en-BZ" sz="2400" baseline="0"/>
              <a:t>   sampling</a:t>
            </a:r>
            <a:endParaRPr lang="ru-RU" sz="2400" baseline="0"/>
          </a:p>
          <a:p>
            <a:pPr defTabSz="7620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Eutectic core was formed in the ingot</a:t>
            </a:r>
            <a:endParaRPr lang="ru-RU" sz="2400" baseline="0"/>
          </a:p>
        </p:txBody>
      </p:sp>
      <p:sp>
        <p:nvSpPr>
          <p:cNvPr id="864280" name="Rectangle 4"/>
          <p:cNvSpPr>
            <a:spLocks noChangeArrowheads="1"/>
          </p:cNvSpPr>
          <p:nvPr/>
        </p:nvSpPr>
        <p:spPr bwMode="auto">
          <a:xfrm>
            <a:off x="363538" y="4030663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aseline="0">
                <a:solidFill>
                  <a:srgbClr val="990033"/>
                </a:solidFill>
              </a:rPr>
              <a:t> </a:t>
            </a:r>
            <a:r>
              <a:rPr lang="en-US" sz="2400" baseline="0">
                <a:solidFill>
                  <a:srgbClr val="990033"/>
                </a:solidFill>
              </a:rPr>
              <a:t>Test procedure</a:t>
            </a:r>
            <a:endParaRPr lang="ru-RU" sz="2400" baseline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61F6FA14-65F2-472F-A16F-0E3A2D7712B4}" type="slidenum">
              <a:rPr lang="en-GB"/>
              <a:pPr/>
              <a:t>18</a:t>
            </a:fld>
            <a:endParaRPr lang="en-GB"/>
          </a:p>
        </p:txBody>
      </p:sp>
      <p:sp>
        <p:nvSpPr>
          <p:cNvPr id="870402" name="Rectangle 4"/>
          <p:cNvSpPr>
            <a:spLocks noChangeArrowheads="1"/>
          </p:cNvSpPr>
          <p:nvPr/>
        </p:nvSpPr>
        <p:spPr bwMode="auto">
          <a:xfrm>
            <a:off x="457200" y="0"/>
            <a:ext cx="844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14 test results (2)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870403" name="Rectangle 7"/>
          <p:cNvSpPr>
            <a:spLocks noChangeArrowheads="1"/>
          </p:cNvSpPr>
          <p:nvPr/>
        </p:nvSpPr>
        <p:spPr bwMode="auto">
          <a:xfrm>
            <a:off x="312738" y="585788"/>
            <a:ext cx="8831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aseline="0">
                <a:solidFill>
                  <a:srgbClr val="990033"/>
                </a:solidFill>
              </a:rPr>
              <a:t>Liquidus temperatures and compositions of melt samples measured by XRF and ChA </a:t>
            </a:r>
            <a:endParaRPr lang="en-GB" sz="2400" baseline="0">
              <a:solidFill>
                <a:srgbClr val="990033"/>
              </a:solidFill>
            </a:endParaRPr>
          </a:p>
        </p:txBody>
      </p:sp>
      <p:sp>
        <p:nvSpPr>
          <p:cNvPr id="870404" name="Text Box 16"/>
          <p:cNvSpPr txBox="1">
            <a:spLocks noChangeArrowheads="1"/>
          </p:cNvSpPr>
          <p:nvPr/>
        </p:nvSpPr>
        <p:spPr bwMode="auto">
          <a:xfrm>
            <a:off x="781050" y="4194175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600" baseline="0">
                <a:latin typeface="Arial" pitchFamily="34" charset="0"/>
              </a:rPr>
              <a:t>* - </a:t>
            </a:r>
            <a:r>
              <a:rPr lang="en-US" sz="1600" baseline="0">
                <a:latin typeface="Arial" pitchFamily="34" charset="0"/>
              </a:rPr>
              <a:t>determined from residue</a:t>
            </a:r>
            <a:endParaRPr lang="ru-RU" sz="1600" baseline="0">
              <a:latin typeface="Arial" pitchFamily="34" charset="0"/>
            </a:endParaRPr>
          </a:p>
        </p:txBody>
      </p:sp>
      <p:sp>
        <p:nvSpPr>
          <p:cNvPr id="870405" name="Text Box 17"/>
          <p:cNvSpPr txBox="1">
            <a:spLocks noChangeArrowheads="1"/>
          </p:cNvSpPr>
          <p:nvPr/>
        </p:nvSpPr>
        <p:spPr bwMode="auto">
          <a:xfrm>
            <a:off x="455613" y="4511675"/>
            <a:ext cx="83962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Tliq was measured 3 times by VPA IMCC but video record of one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measurement was not interpreted</a:t>
            </a:r>
            <a:r>
              <a:rPr lang="ru-RU" sz="1800" baseline="0">
                <a:latin typeface="Arial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ь"/>
            </a:pPr>
            <a:r>
              <a:rPr lang="en-US" sz="1800" baseline="0">
                <a:latin typeface="Arial" pitchFamily="34" charset="0"/>
              </a:rPr>
              <a:t>The results of corium samples XRF and chemical analysis were found 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to differ significantly</a:t>
            </a:r>
            <a:endParaRPr lang="ru-RU" sz="1800" baseline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ь"/>
            </a:pPr>
            <a:r>
              <a:rPr lang="en-US" sz="1800" baseline="0">
                <a:latin typeface="Arial" pitchFamily="34" charset="0"/>
              </a:rPr>
              <a:t>XRF results are believed to be more accurate, since the content of CaO 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was not determined by chemical analysis, but calculated from the residue</a:t>
            </a:r>
            <a:endParaRPr lang="ru-RU" sz="1800" baseline="0">
              <a:latin typeface="Arial" pitchFamily="34" charset="0"/>
            </a:endParaRPr>
          </a:p>
        </p:txBody>
      </p:sp>
      <p:graphicFrame>
        <p:nvGraphicFramePr>
          <p:cNvPr id="870410" name="Object 10"/>
          <p:cNvGraphicFramePr>
            <a:graphicFrameLocks noChangeAspect="1"/>
          </p:cNvGraphicFramePr>
          <p:nvPr/>
        </p:nvGraphicFramePr>
        <p:xfrm>
          <a:off x="0" y="1590675"/>
          <a:ext cx="8702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1" name="Документ" r:id="rId4" imgW="7253436" imgH="2412214" progId="Word.Document.8">
                  <p:embed/>
                </p:oleObj>
              </mc:Choice>
              <mc:Fallback>
                <p:oleObj name="Документ" r:id="rId4" imgW="7253436" imgH="2412214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90675"/>
                        <a:ext cx="8702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8CBBAABA-6FC0-4ECB-902C-E0CADDF658BD}" type="slidenum">
              <a:rPr lang="en-GB"/>
              <a:pPr/>
              <a:t>19</a:t>
            </a:fld>
            <a:endParaRPr lang="en-GB"/>
          </a:p>
        </p:txBody>
      </p:sp>
      <p:sp>
        <p:nvSpPr>
          <p:cNvPr id="957444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957446" name="Picture 6" descr="1-1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0725"/>
            <a:ext cx="2028825" cy="202882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7447" name="Группа 74"/>
          <p:cNvGrpSpPr>
            <a:grpSpLocks/>
          </p:cNvGrpSpPr>
          <p:nvPr/>
        </p:nvGrpSpPr>
        <p:grpSpPr bwMode="auto">
          <a:xfrm>
            <a:off x="1970088" y="4167188"/>
            <a:ext cx="1036637" cy="401637"/>
            <a:chOff x="1612063" y="3562350"/>
            <a:chExt cx="1036594" cy="401448"/>
          </a:xfrm>
        </p:grpSpPr>
        <p:cxnSp>
          <p:nvCxnSpPr>
            <p:cNvPr id="2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44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40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57450" name="Rectangle 15"/>
          <p:cNvSpPr>
            <a:spLocks noChangeArrowheads="1"/>
          </p:cNvSpPr>
          <p:nvPr/>
        </p:nvSpPr>
        <p:spPr bwMode="auto">
          <a:xfrm>
            <a:off x="704850" y="1603375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1</a:t>
            </a:r>
            <a:endParaRPr lang="en-GB" sz="1800" baseline="0">
              <a:solidFill>
                <a:srgbClr val="000099"/>
              </a:solidFill>
            </a:endParaRPr>
          </a:p>
        </p:txBody>
      </p:sp>
      <p:pic>
        <p:nvPicPr>
          <p:cNvPr id="957451" name="Picture 11" descr="2-1-1"/>
          <p:cNvPicPr>
            <a:picLocks noChangeAspect="1" noChangeArrowheads="1"/>
          </p:cNvPicPr>
          <p:nvPr/>
        </p:nvPicPr>
        <p:blipFill>
          <a:blip r:embed="rId4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8791"/>
          <a:stretch>
            <a:fillRect/>
          </a:stretch>
        </p:blipFill>
        <p:spPr bwMode="auto">
          <a:xfrm>
            <a:off x="2516188" y="971550"/>
            <a:ext cx="1162050" cy="115252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7452" name="Группа 74"/>
          <p:cNvGrpSpPr>
            <a:grpSpLocks/>
          </p:cNvGrpSpPr>
          <p:nvPr/>
        </p:nvGrpSpPr>
        <p:grpSpPr bwMode="auto">
          <a:xfrm>
            <a:off x="2808288" y="2192338"/>
            <a:ext cx="1036637" cy="401637"/>
            <a:chOff x="1612063" y="3562350"/>
            <a:chExt cx="1036594" cy="401448"/>
          </a:xfrm>
        </p:grpSpPr>
        <p:cxnSp>
          <p:nvCxnSpPr>
            <p:cNvPr id="3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454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20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pic>
        <p:nvPicPr>
          <p:cNvPr id="957455" name="Picture 15" descr="2-1"/>
          <p:cNvPicPr>
            <a:picLocks noChangeAspect="1" noChangeArrowheads="1"/>
          </p:cNvPicPr>
          <p:nvPr/>
        </p:nvPicPr>
        <p:blipFill>
          <a:blip r:embed="rId5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123950"/>
            <a:ext cx="2028825" cy="202882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7456" name="Rectangle 15"/>
          <p:cNvSpPr>
            <a:spLocks noChangeArrowheads="1"/>
          </p:cNvSpPr>
          <p:nvPr/>
        </p:nvSpPr>
        <p:spPr bwMode="auto">
          <a:xfrm>
            <a:off x="3838575" y="708025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2</a:t>
            </a:r>
            <a:endParaRPr lang="en-GB" sz="1800" baseline="0">
              <a:solidFill>
                <a:srgbClr val="000099"/>
              </a:solidFill>
            </a:endParaRPr>
          </a:p>
        </p:txBody>
      </p:sp>
      <p:grpSp>
        <p:nvGrpSpPr>
          <p:cNvPr id="957457" name="Группа 74"/>
          <p:cNvGrpSpPr>
            <a:grpSpLocks/>
          </p:cNvGrpSpPr>
          <p:nvPr/>
        </p:nvGrpSpPr>
        <p:grpSpPr bwMode="auto">
          <a:xfrm>
            <a:off x="5018088" y="3271838"/>
            <a:ext cx="1036637" cy="401637"/>
            <a:chOff x="1612063" y="3562350"/>
            <a:chExt cx="1036594" cy="401448"/>
          </a:xfrm>
        </p:grpSpPr>
        <p:cxnSp>
          <p:nvCxnSpPr>
            <p:cNvPr id="4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45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60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pic>
        <p:nvPicPr>
          <p:cNvPr id="957460" name="Picture 20" descr="3"/>
          <p:cNvPicPr>
            <a:picLocks noChangeAspect="1" noChangeArrowheads="1"/>
          </p:cNvPicPr>
          <p:nvPr/>
        </p:nvPicPr>
        <p:blipFill>
          <a:blip r:embed="rId6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04900"/>
            <a:ext cx="2047875" cy="204787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7461" name="Группа 74"/>
          <p:cNvGrpSpPr>
            <a:grpSpLocks/>
          </p:cNvGrpSpPr>
          <p:nvPr/>
        </p:nvGrpSpPr>
        <p:grpSpPr bwMode="auto">
          <a:xfrm>
            <a:off x="7513638" y="3271838"/>
            <a:ext cx="1036637" cy="401637"/>
            <a:chOff x="1612063" y="3562350"/>
            <a:chExt cx="1036594" cy="401448"/>
          </a:xfrm>
        </p:grpSpPr>
        <p:cxnSp>
          <p:nvCxnSpPr>
            <p:cNvPr id="5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463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200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pic>
        <p:nvPicPr>
          <p:cNvPr id="957464" name="Picture 24" descr="3-1"/>
          <p:cNvPicPr>
            <a:picLocks noChangeAspect="1" noChangeArrowheads="1"/>
          </p:cNvPicPr>
          <p:nvPr/>
        </p:nvPicPr>
        <p:blipFill>
          <a:blip r:embed="rId7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8281"/>
          <a:stretch>
            <a:fillRect/>
          </a:stretch>
        </p:blipFill>
        <p:spPr bwMode="auto">
          <a:xfrm>
            <a:off x="7648575" y="635000"/>
            <a:ext cx="1323975" cy="1308100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7465" name="Группа 74"/>
          <p:cNvGrpSpPr>
            <a:grpSpLocks/>
          </p:cNvGrpSpPr>
          <p:nvPr/>
        </p:nvGrpSpPr>
        <p:grpSpPr bwMode="auto">
          <a:xfrm>
            <a:off x="8199438" y="2071688"/>
            <a:ext cx="1036637" cy="401637"/>
            <a:chOff x="1612063" y="3562350"/>
            <a:chExt cx="1036594" cy="40144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467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40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57468" name="Rectangle 15"/>
          <p:cNvSpPr>
            <a:spLocks noChangeArrowheads="1"/>
          </p:cNvSpPr>
          <p:nvPr/>
        </p:nvSpPr>
        <p:spPr bwMode="auto">
          <a:xfrm>
            <a:off x="6105525" y="708025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3</a:t>
            </a:r>
            <a:endParaRPr lang="en-GB" sz="1800" baseline="0">
              <a:solidFill>
                <a:srgbClr val="000099"/>
              </a:solidFill>
            </a:endParaRPr>
          </a:p>
        </p:txBody>
      </p:sp>
      <p:graphicFrame>
        <p:nvGraphicFramePr>
          <p:cNvPr id="957516" name="Group 76"/>
          <p:cNvGraphicFramePr>
            <a:graphicFrameLocks noGrp="1"/>
          </p:cNvGraphicFramePr>
          <p:nvPr/>
        </p:nvGraphicFramePr>
        <p:xfrm>
          <a:off x="3214688" y="4102100"/>
          <a:ext cx="5729287" cy="733425"/>
        </p:xfrm>
        <a:graphic>
          <a:graphicData uri="http://schemas.openxmlformats.org/drawingml/2006/table">
            <a:tbl>
              <a:tblPr/>
              <a:tblGrid>
                <a:gridCol w="987425"/>
                <a:gridCol w="963612"/>
                <a:gridCol w="1116013"/>
                <a:gridCol w="1328737"/>
                <a:gridCol w="1333500"/>
              </a:tblGrid>
              <a:tr h="22383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Composition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Averaged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13.3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1.0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0.9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13.7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0.4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0.3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77.5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0.5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18.7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0.4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57499" name="Rectangle 59"/>
          <p:cNvSpPr>
            <a:spLocks noChangeArrowheads="1"/>
          </p:cNvSpPr>
          <p:nvPr/>
        </p:nvSpPr>
        <p:spPr bwMode="auto">
          <a:xfrm>
            <a:off x="-157163" y="665163"/>
            <a:ext cx="3302001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SEM</a:t>
            </a:r>
            <a:r>
              <a:rPr lang="ru-RU" sz="2400" baseline="0">
                <a:solidFill>
                  <a:srgbClr val="993300"/>
                </a:solidFill>
              </a:rPr>
              <a:t>/</a:t>
            </a:r>
            <a:r>
              <a:rPr lang="en-US" sz="2400" baseline="0">
                <a:solidFill>
                  <a:srgbClr val="993300"/>
                </a:solidFill>
              </a:rPr>
              <a:t>EDX</a:t>
            </a:r>
            <a:r>
              <a:rPr lang="ru-RU" sz="2400" baseline="0">
                <a:solidFill>
                  <a:srgbClr val="993300"/>
                </a:solidFill>
              </a:rPr>
              <a:t> </a:t>
            </a:r>
            <a:r>
              <a:rPr lang="en-US" sz="2400" baseline="0">
                <a:solidFill>
                  <a:srgbClr val="993300"/>
                </a:solidFill>
              </a:rPr>
              <a:t>of the melt samples</a:t>
            </a:r>
            <a:r>
              <a:rPr lang="ru-RU" sz="2000" baseline="0">
                <a:solidFill>
                  <a:srgbClr val="993300"/>
                </a:solidFill>
              </a:rPr>
              <a:t/>
            </a:r>
            <a:br>
              <a:rPr lang="ru-RU" sz="2000" baseline="0">
                <a:solidFill>
                  <a:srgbClr val="993300"/>
                </a:solidFill>
              </a:rPr>
            </a:b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57500" name="Rectangle 4"/>
          <p:cNvSpPr>
            <a:spLocks noChangeArrowheads="1"/>
          </p:cNvSpPr>
          <p:nvPr/>
        </p:nvSpPr>
        <p:spPr bwMode="auto">
          <a:xfrm>
            <a:off x="457200" y="0"/>
            <a:ext cx="844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14 test results (3)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57507" name="Rectangle 67"/>
          <p:cNvSpPr>
            <a:spLocks noChangeArrowheads="1"/>
          </p:cNvSpPr>
          <p:nvPr/>
        </p:nvSpPr>
        <p:spPr bwMode="auto">
          <a:xfrm>
            <a:off x="458788" y="5110163"/>
            <a:ext cx="795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aseline="0"/>
              <a:t> Local composition (averaging square about 1000 </a:t>
            </a:r>
            <a:r>
              <a:rPr lang="en-US" sz="1800" baseline="0">
                <a:sym typeface="Symbol" pitchFamily="18" charset="2"/>
              </a:rPr>
              <a:t></a:t>
            </a:r>
            <a:r>
              <a:rPr lang="en-US" sz="1800" baseline="0"/>
              <a:t>m)</a:t>
            </a:r>
            <a:endParaRPr lang="en-US" sz="2000" baseline="0"/>
          </a:p>
          <a:p>
            <a:pPr>
              <a:buFont typeface="Wingdings" pitchFamily="2" charset="2"/>
              <a:buChar char="Ø"/>
            </a:pPr>
            <a:endParaRPr lang="en-US" sz="2000" baseline="0"/>
          </a:p>
          <a:p>
            <a:pPr>
              <a:buFont typeface="Wingdings" pitchFamily="2" charset="2"/>
              <a:buChar char="Ø"/>
            </a:pPr>
            <a:r>
              <a:rPr lang="en-US" sz="2000" baseline="0"/>
              <a:t>The results of SEM/EDX on Ca content confirm the XRF results</a:t>
            </a:r>
            <a:endParaRPr lang="ru-RU" sz="2000" baseline="0"/>
          </a:p>
        </p:txBody>
      </p:sp>
      <p:sp>
        <p:nvSpPr>
          <p:cNvPr id="957517" name="Rectangle 77"/>
          <p:cNvSpPr>
            <a:spLocks noChangeArrowheads="1"/>
          </p:cNvSpPr>
          <p:nvPr/>
        </p:nvSpPr>
        <p:spPr bwMode="auto">
          <a:xfrm>
            <a:off x="7419975" y="2933700"/>
            <a:ext cx="180975" cy="190500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7518" name="Line 78"/>
          <p:cNvSpPr>
            <a:spLocks noChangeShapeType="1"/>
          </p:cNvSpPr>
          <p:nvPr/>
        </p:nvSpPr>
        <p:spPr bwMode="auto">
          <a:xfrm flipV="1">
            <a:off x="7572375" y="1943100"/>
            <a:ext cx="428625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7519" name="Rectangle 79"/>
          <p:cNvSpPr>
            <a:spLocks noChangeArrowheads="1"/>
          </p:cNvSpPr>
          <p:nvPr/>
        </p:nvSpPr>
        <p:spPr bwMode="auto">
          <a:xfrm>
            <a:off x="3836988" y="1790700"/>
            <a:ext cx="381000" cy="382588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7521" name="Line 81"/>
          <p:cNvSpPr>
            <a:spLocks noChangeShapeType="1"/>
          </p:cNvSpPr>
          <p:nvPr/>
        </p:nvSpPr>
        <p:spPr bwMode="auto">
          <a:xfrm flipH="1" flipV="1">
            <a:off x="3684588" y="1728788"/>
            <a:ext cx="138112" cy="2365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4D721526-580C-42F7-84E3-9A9C816BFD39}" type="slidenum">
              <a:rPr lang="en-GB"/>
              <a:pPr/>
              <a:t>2</a:t>
            </a:fld>
            <a:endParaRPr lang="en-GB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23838"/>
            <a:ext cx="7772400" cy="762000"/>
          </a:xfrm>
        </p:spPr>
        <p:txBody>
          <a:bodyPr/>
          <a:lstStyle/>
          <a:p>
            <a:pPr defTabSz="914400"/>
            <a:r>
              <a:rPr lang="en-GB" sz="36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534988" y="665163"/>
            <a:ext cx="7731125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i="1" baseline="0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baseline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aseline="0"/>
              <a:t>General information</a:t>
            </a:r>
            <a:endParaRPr lang="ru-RU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baseline="0"/>
              <a:t> Project objectives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baseline="0"/>
              <a:t> PRECOS test matrix</a:t>
            </a:r>
            <a:endParaRPr lang="en-GB" i="1" baseline="0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baseline="0"/>
              <a:t> Scope of work in quarters </a:t>
            </a:r>
            <a:r>
              <a:rPr lang="ru-RU" baseline="0"/>
              <a:t>10</a:t>
            </a:r>
            <a:r>
              <a:rPr lang="en-US" baseline="0"/>
              <a:t> - </a:t>
            </a:r>
            <a:r>
              <a:rPr lang="ru-RU" baseline="0"/>
              <a:t>11</a:t>
            </a:r>
            <a:endParaRPr lang="en-US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baseline="0"/>
              <a:t> Test results: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aseline="0"/>
              <a:t>			 UO</a:t>
            </a:r>
            <a:r>
              <a:rPr lang="en-US" sz="2400" baseline="-25000"/>
              <a:t>2</a:t>
            </a:r>
            <a:r>
              <a:rPr lang="en-US" sz="2400" baseline="0"/>
              <a:t>-SiO</a:t>
            </a:r>
            <a:r>
              <a:rPr lang="en-US" sz="2400" baseline="-25000"/>
              <a:t>2</a:t>
            </a:r>
            <a:r>
              <a:rPr lang="ru-RU" sz="2400" baseline="0"/>
              <a:t>- </a:t>
            </a:r>
            <a:r>
              <a:rPr lang="en-US" sz="2400" baseline="0"/>
              <a:t>FeO</a:t>
            </a:r>
            <a:r>
              <a:rPr lang="ru-RU" sz="2400" baseline="0"/>
              <a:t> </a:t>
            </a:r>
            <a:r>
              <a:rPr lang="en-US" sz="2400" baseline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aseline="0"/>
              <a:t>			 UO</a:t>
            </a:r>
            <a:r>
              <a:rPr lang="en-US" sz="2400" baseline="-25000"/>
              <a:t>2</a:t>
            </a:r>
            <a:r>
              <a:rPr lang="en-US" sz="2400" baseline="0"/>
              <a:t>-CaO</a:t>
            </a:r>
            <a:r>
              <a:rPr lang="ru-RU" sz="2400" baseline="0"/>
              <a:t>- </a:t>
            </a:r>
            <a:r>
              <a:rPr lang="en-US" sz="2400" baseline="0"/>
              <a:t>FeO</a:t>
            </a:r>
            <a:r>
              <a:rPr lang="ru-RU" sz="2400" baseline="0"/>
              <a:t> </a:t>
            </a:r>
            <a:r>
              <a:rPr lang="en-US" sz="2400" baseline="0"/>
              <a:t>system</a:t>
            </a:r>
            <a:endParaRPr lang="en-GB" sz="2400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baseline="0"/>
              <a:t>Concluding remarks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endParaRPr lang="en-US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GB" sz="2400" baseline="0"/>
              <a:t>! IVTAN test results will be presented separately by Prof. M. Sheindlin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6EE08589-AC37-4E0F-994D-8521D54A5891}" type="slidenum">
              <a:rPr lang="en-GB"/>
              <a:pPr/>
              <a:t>20</a:t>
            </a:fld>
            <a:endParaRPr lang="en-GB"/>
          </a:p>
        </p:txBody>
      </p:sp>
      <p:pic>
        <p:nvPicPr>
          <p:cNvPr id="967682" name="Рисунок 31" descr="1.bmp"/>
          <p:cNvPicPr>
            <a:picLocks noChangeAspect="1"/>
          </p:cNvPicPr>
          <p:nvPr/>
        </p:nvPicPr>
        <p:blipFill>
          <a:blip r:embed="rId3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279525"/>
            <a:ext cx="2532063" cy="25304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83" name="Picture 3" descr="3"/>
          <p:cNvPicPr>
            <a:picLocks noChangeAspect="1" noChangeArrowheads="1"/>
          </p:cNvPicPr>
          <p:nvPr/>
        </p:nvPicPr>
        <p:blipFill>
          <a:blip r:embed="rId4" cstate="print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11450"/>
            <a:ext cx="1482725" cy="148272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84" name="Рисунок 32" descr="Безимени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7"/>
          <a:stretch>
            <a:fillRect/>
          </a:stretch>
        </p:blipFill>
        <p:spPr bwMode="auto">
          <a:xfrm>
            <a:off x="722313" y="1597025"/>
            <a:ext cx="1143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768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grpSp>
        <p:nvGrpSpPr>
          <p:cNvPr id="967688" name="Группа 63"/>
          <p:cNvGrpSpPr>
            <a:grpSpLocks/>
          </p:cNvGrpSpPr>
          <p:nvPr/>
        </p:nvGrpSpPr>
        <p:grpSpPr bwMode="auto">
          <a:xfrm>
            <a:off x="1757363" y="3562350"/>
            <a:ext cx="746125" cy="404813"/>
            <a:chOff x="1757363" y="3562350"/>
            <a:chExt cx="745994" cy="40462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866881" y="3562350"/>
              <a:ext cx="49838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690" name="TextBox 10"/>
            <p:cNvSpPr txBox="1">
              <a:spLocks noChangeArrowheads="1"/>
            </p:cNvSpPr>
            <p:nvPr/>
          </p:nvSpPr>
          <p:spPr bwMode="auto">
            <a:xfrm>
              <a:off x="1757363" y="3597639"/>
              <a:ext cx="745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ru-RU" sz="1800" baseline="0">
                  <a:latin typeface="Arial" pitchFamily="34" charset="0"/>
                </a:rPr>
                <a:t>1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s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67691" name="Прямоугольник 39"/>
          <p:cNvSpPr>
            <a:spLocks noChangeArrowheads="1"/>
          </p:cNvSpPr>
          <p:nvPr/>
        </p:nvSpPr>
        <p:spPr bwMode="auto">
          <a:xfrm>
            <a:off x="963613" y="1698625"/>
            <a:ext cx="284162" cy="28416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cxnSp>
        <p:nvCxnSpPr>
          <p:cNvPr id="967692" name="Прямая со стрелкой 40"/>
          <p:cNvCxnSpPr>
            <a:cxnSpLocks noChangeShapeType="1"/>
            <a:stCxn id="967691" idx="3"/>
          </p:cNvCxnSpPr>
          <p:nvPr/>
        </p:nvCxnSpPr>
        <p:spPr bwMode="auto">
          <a:xfrm>
            <a:off x="1247775" y="1841500"/>
            <a:ext cx="1441450" cy="70326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7693" name="Rectangle 15"/>
          <p:cNvSpPr>
            <a:spLocks noChangeArrowheads="1"/>
          </p:cNvSpPr>
          <p:nvPr/>
        </p:nvSpPr>
        <p:spPr bwMode="auto">
          <a:xfrm>
            <a:off x="0" y="3600450"/>
            <a:ext cx="2433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ingot</a:t>
            </a:r>
            <a:endParaRPr lang="en-GB" sz="1800" baseline="0">
              <a:solidFill>
                <a:srgbClr val="000099"/>
              </a:solidFill>
            </a:endParaRPr>
          </a:p>
        </p:txBody>
      </p:sp>
      <p:pic>
        <p:nvPicPr>
          <p:cNvPr id="967694" name="Рисунок 39" descr="1-1-1`.bmp"/>
          <p:cNvPicPr>
            <a:picLocks noChangeAspect="1"/>
          </p:cNvPicPr>
          <p:nvPr/>
        </p:nvPicPr>
        <p:blipFill>
          <a:blip r:embed="rId6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88975"/>
            <a:ext cx="2368550" cy="23685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695" name="Прямоугольник 39"/>
          <p:cNvSpPr>
            <a:spLocks noChangeArrowheads="1"/>
          </p:cNvSpPr>
          <p:nvPr/>
        </p:nvSpPr>
        <p:spPr bwMode="auto">
          <a:xfrm>
            <a:off x="4130675" y="2362200"/>
            <a:ext cx="252413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cxnSp>
        <p:nvCxnSpPr>
          <p:cNvPr id="967696" name="Прямая со стрелкой 40"/>
          <p:cNvCxnSpPr>
            <a:cxnSpLocks noChangeShapeType="1"/>
            <a:stCxn id="967695" idx="3"/>
            <a:endCxn id="967694" idx="1"/>
          </p:cNvCxnSpPr>
          <p:nvPr/>
        </p:nvCxnSpPr>
        <p:spPr bwMode="auto">
          <a:xfrm flipV="1">
            <a:off x="4395788" y="1873250"/>
            <a:ext cx="1238250" cy="615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67697" name="Рисунок 44" descr="1-3-1.bmp"/>
          <p:cNvPicPr>
            <a:picLocks noChangeAspect="1"/>
          </p:cNvPicPr>
          <p:nvPr/>
        </p:nvPicPr>
        <p:blipFill>
          <a:blip r:embed="rId7" cstate="print">
            <a:lum bright="-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487738"/>
            <a:ext cx="1655762" cy="1654175"/>
          </a:xfrm>
          <a:prstGeom prst="rect">
            <a:avLst/>
          </a:prstGeom>
          <a:noFill/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698" name="Прямоугольник 39"/>
          <p:cNvSpPr>
            <a:spLocks noChangeArrowheads="1"/>
          </p:cNvSpPr>
          <p:nvPr/>
        </p:nvSpPr>
        <p:spPr bwMode="auto">
          <a:xfrm>
            <a:off x="3556000" y="3284538"/>
            <a:ext cx="134938" cy="134937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cxnSp>
        <p:nvCxnSpPr>
          <p:cNvPr id="967699" name="Прямая со стрелкой 40"/>
          <p:cNvCxnSpPr>
            <a:cxnSpLocks noChangeShapeType="1"/>
            <a:stCxn id="967698" idx="3"/>
            <a:endCxn id="967697" idx="1"/>
          </p:cNvCxnSpPr>
          <p:nvPr/>
        </p:nvCxnSpPr>
        <p:spPr bwMode="auto">
          <a:xfrm>
            <a:off x="3703638" y="3352800"/>
            <a:ext cx="1905000" cy="9620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67700" name="Рисунок 51" descr="1-4-1.bmp"/>
          <p:cNvPicPr>
            <a:picLocks noChangeAspect="1"/>
          </p:cNvPicPr>
          <p:nvPr/>
        </p:nvPicPr>
        <p:blipFill>
          <a:blip r:embed="rId8" cstate="print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251325"/>
            <a:ext cx="1865313" cy="18653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7701" name="Прямоугольник 39"/>
          <p:cNvSpPr>
            <a:spLocks noChangeArrowheads="1"/>
          </p:cNvSpPr>
          <p:nvPr/>
        </p:nvSpPr>
        <p:spPr bwMode="auto">
          <a:xfrm>
            <a:off x="3287713" y="3167063"/>
            <a:ext cx="146050" cy="1460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cxnSp>
        <p:nvCxnSpPr>
          <p:cNvPr id="967702" name="Прямая со стрелкой 40"/>
          <p:cNvCxnSpPr>
            <a:cxnSpLocks noChangeShapeType="1"/>
            <a:stCxn id="967701" idx="1"/>
            <a:endCxn id="967700" idx="0"/>
          </p:cNvCxnSpPr>
          <p:nvPr/>
        </p:nvCxnSpPr>
        <p:spPr bwMode="auto">
          <a:xfrm flipH="1">
            <a:off x="1952625" y="3240088"/>
            <a:ext cx="1322388" cy="1001712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67703" name="Группа 65"/>
          <p:cNvGrpSpPr>
            <a:grpSpLocks/>
          </p:cNvGrpSpPr>
          <p:nvPr/>
        </p:nvGrpSpPr>
        <p:grpSpPr bwMode="auto">
          <a:xfrm>
            <a:off x="4391025" y="3897313"/>
            <a:ext cx="1036638" cy="404812"/>
            <a:chOff x="1612063" y="3562350"/>
            <a:chExt cx="1036594" cy="404621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705" name="TextBox 10"/>
            <p:cNvSpPr txBox="1">
              <a:spLocks noChangeArrowheads="1"/>
            </p:cNvSpPr>
            <p:nvPr/>
          </p:nvSpPr>
          <p:spPr bwMode="auto">
            <a:xfrm>
              <a:off x="1612063" y="3597639"/>
              <a:ext cx="1036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250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grpSp>
        <p:nvGrpSpPr>
          <p:cNvPr id="967706" name="Группа 68"/>
          <p:cNvGrpSpPr>
            <a:grpSpLocks/>
          </p:cNvGrpSpPr>
          <p:nvPr/>
        </p:nvGrpSpPr>
        <p:grpSpPr bwMode="auto">
          <a:xfrm>
            <a:off x="168275" y="5662613"/>
            <a:ext cx="1036638" cy="401637"/>
            <a:chOff x="1612063" y="3562350"/>
            <a:chExt cx="1036594" cy="401448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708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6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grpSp>
        <p:nvGrpSpPr>
          <p:cNvPr id="967709" name="Группа 71"/>
          <p:cNvGrpSpPr>
            <a:grpSpLocks/>
          </p:cNvGrpSpPr>
          <p:nvPr/>
        </p:nvGrpSpPr>
        <p:grpSpPr bwMode="auto">
          <a:xfrm>
            <a:off x="7267575" y="4672013"/>
            <a:ext cx="1036638" cy="401637"/>
            <a:chOff x="1612063" y="3562350"/>
            <a:chExt cx="1036594" cy="401448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71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6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grpSp>
        <p:nvGrpSpPr>
          <p:cNvPr id="967712" name="Группа 74"/>
          <p:cNvGrpSpPr>
            <a:grpSpLocks/>
          </p:cNvGrpSpPr>
          <p:nvPr/>
        </p:nvGrpSpPr>
        <p:grpSpPr bwMode="auto">
          <a:xfrm>
            <a:off x="7202488" y="3182938"/>
            <a:ext cx="1036637" cy="401637"/>
            <a:chOff x="1612063" y="3562350"/>
            <a:chExt cx="1036594" cy="40144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714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15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67715" name="Oval 45"/>
          <p:cNvSpPr>
            <a:spLocks noChangeArrowheads="1"/>
          </p:cNvSpPr>
          <p:nvPr/>
        </p:nvSpPr>
        <p:spPr bwMode="auto">
          <a:xfrm>
            <a:off x="7097713" y="1712913"/>
            <a:ext cx="169862" cy="173037"/>
          </a:xfrm>
          <a:prstGeom prst="ellipse">
            <a:avLst/>
          </a:prstGeom>
          <a:solidFill>
            <a:srgbClr val="FFFFFF">
              <a:alpha val="10196"/>
            </a:srgbClr>
          </a:solidFill>
          <a:ln w="25400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967736" name="Line 71"/>
          <p:cNvSpPr>
            <a:spLocks noChangeShapeType="1"/>
          </p:cNvSpPr>
          <p:nvPr/>
        </p:nvSpPr>
        <p:spPr bwMode="auto">
          <a:xfrm flipH="1" flipV="1">
            <a:off x="7267575" y="1792288"/>
            <a:ext cx="933450" cy="18891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67737" name="Рисунок 80" descr="2-1-1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790575"/>
            <a:ext cx="790575" cy="7905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38" name="Oval 45"/>
          <p:cNvSpPr>
            <a:spLocks noChangeArrowheads="1"/>
          </p:cNvSpPr>
          <p:nvPr/>
        </p:nvSpPr>
        <p:spPr bwMode="auto">
          <a:xfrm>
            <a:off x="3916363" y="827088"/>
            <a:ext cx="169862" cy="173037"/>
          </a:xfrm>
          <a:prstGeom prst="ellipse">
            <a:avLst/>
          </a:prstGeom>
          <a:solidFill>
            <a:srgbClr val="FFFFFF">
              <a:alpha val="10196"/>
            </a:srgbClr>
          </a:solidFill>
          <a:ln w="25400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967739" name="Line 71"/>
          <p:cNvSpPr>
            <a:spLocks noChangeShapeType="1"/>
          </p:cNvSpPr>
          <p:nvPr/>
        </p:nvSpPr>
        <p:spPr bwMode="auto">
          <a:xfrm flipH="1" flipV="1">
            <a:off x="4076700" y="944563"/>
            <a:ext cx="323850" cy="17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7740" name="Rectangle 15"/>
          <p:cNvSpPr>
            <a:spLocks noChangeArrowheads="1"/>
          </p:cNvSpPr>
          <p:nvPr/>
        </p:nvSpPr>
        <p:spPr bwMode="auto">
          <a:xfrm>
            <a:off x="4252913" y="495300"/>
            <a:ext cx="1547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CaUO</a:t>
            </a:r>
            <a:r>
              <a:rPr lang="en-US" sz="1800" baseline="-25000">
                <a:solidFill>
                  <a:srgbClr val="000099"/>
                </a:solidFill>
              </a:rPr>
              <a:t>3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sp>
        <p:nvSpPr>
          <p:cNvPr id="967741" name="Rectangle 15"/>
          <p:cNvSpPr>
            <a:spLocks noChangeArrowheads="1"/>
          </p:cNvSpPr>
          <p:nvPr/>
        </p:nvSpPr>
        <p:spPr bwMode="auto">
          <a:xfrm>
            <a:off x="7958138" y="1666875"/>
            <a:ext cx="1214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FeO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sp>
        <p:nvSpPr>
          <p:cNvPr id="967742" name="Oval 45"/>
          <p:cNvSpPr>
            <a:spLocks noChangeArrowheads="1"/>
          </p:cNvSpPr>
          <p:nvPr/>
        </p:nvSpPr>
        <p:spPr bwMode="auto">
          <a:xfrm>
            <a:off x="5697538" y="2760663"/>
            <a:ext cx="169862" cy="173037"/>
          </a:xfrm>
          <a:prstGeom prst="ellipse">
            <a:avLst/>
          </a:prstGeom>
          <a:solidFill>
            <a:srgbClr val="FFFFFF">
              <a:alpha val="10196"/>
            </a:srgbClr>
          </a:solidFill>
          <a:ln w="25400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967743" name="Line 71"/>
          <p:cNvSpPr>
            <a:spLocks noChangeShapeType="1"/>
          </p:cNvSpPr>
          <p:nvPr/>
        </p:nvSpPr>
        <p:spPr bwMode="auto">
          <a:xfrm flipH="1" flipV="1">
            <a:off x="5848350" y="2914650"/>
            <a:ext cx="304800" cy="2762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7744" name="Rectangle 15"/>
          <p:cNvSpPr>
            <a:spLocks noChangeArrowheads="1"/>
          </p:cNvSpPr>
          <p:nvPr/>
        </p:nvSpPr>
        <p:spPr bwMode="auto">
          <a:xfrm>
            <a:off x="5843588" y="2895600"/>
            <a:ext cx="1376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CaO</a:t>
            </a:r>
            <a:r>
              <a:rPr lang="en-US" sz="1800" baseline="0">
                <a:solidFill>
                  <a:srgbClr val="000099"/>
                </a:solidFill>
                <a:sym typeface="Symbol" pitchFamily="18" charset="2"/>
              </a:rPr>
              <a:t></a:t>
            </a:r>
            <a:r>
              <a:rPr lang="en-US" sz="1800" baseline="0">
                <a:solidFill>
                  <a:srgbClr val="000099"/>
                </a:solidFill>
              </a:rPr>
              <a:t>2FeO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aphicFrame>
        <p:nvGraphicFramePr>
          <p:cNvPr id="967745" name="Group 65"/>
          <p:cNvGraphicFramePr>
            <a:graphicFrameLocks noGrp="1"/>
          </p:cNvGraphicFramePr>
          <p:nvPr/>
        </p:nvGraphicFramePr>
        <p:xfrm>
          <a:off x="3392488" y="5192713"/>
          <a:ext cx="5186362" cy="979487"/>
        </p:xfrm>
        <a:graphic>
          <a:graphicData uri="http://schemas.openxmlformats.org/drawingml/2006/table">
            <a:tbl>
              <a:tblPr/>
              <a:tblGrid>
                <a:gridCol w="817562"/>
                <a:gridCol w="1008063"/>
                <a:gridCol w="1120775"/>
                <a:gridCol w="1119187"/>
                <a:gridCol w="1120775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Average of 8 sections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10.4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0.3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62.5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0.6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27.1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0.7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2.8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0.1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62.5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0.7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34.7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0.8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67765" name="Rectangle 85"/>
          <p:cNvSpPr>
            <a:spLocks noChangeArrowheads="1"/>
          </p:cNvSpPr>
          <p:nvPr/>
        </p:nvSpPr>
        <p:spPr bwMode="auto">
          <a:xfrm>
            <a:off x="0" y="839788"/>
            <a:ext cx="2692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SEM</a:t>
            </a:r>
            <a:r>
              <a:rPr lang="ru-RU" sz="2400" baseline="0">
                <a:solidFill>
                  <a:srgbClr val="993300"/>
                </a:solidFill>
              </a:rPr>
              <a:t>/</a:t>
            </a:r>
            <a:r>
              <a:rPr lang="en-US" sz="2400" baseline="0">
                <a:solidFill>
                  <a:srgbClr val="993300"/>
                </a:solidFill>
              </a:rPr>
              <a:t>EDX of the eutectic core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br>
              <a:rPr lang="ru-RU" sz="2000" baseline="0">
                <a:solidFill>
                  <a:srgbClr val="993300"/>
                </a:solidFill>
              </a:rPr>
            </a:b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67766" name="Rectangle 4"/>
          <p:cNvSpPr>
            <a:spLocks noChangeArrowheads="1"/>
          </p:cNvSpPr>
          <p:nvPr/>
        </p:nvSpPr>
        <p:spPr bwMode="auto">
          <a:xfrm>
            <a:off x="323850" y="0"/>
            <a:ext cx="844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14 test results (4) </a:t>
            </a:r>
            <a:endParaRPr lang="ru-RU" baseline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EFBFF66F-7DD4-4915-9166-BFDF2A1ACCE2}" type="slidenum">
              <a:rPr lang="en-GB"/>
              <a:pPr/>
              <a:t>21</a:t>
            </a:fld>
            <a:endParaRPr lang="en-GB"/>
          </a:p>
        </p:txBody>
      </p:sp>
      <p:sp>
        <p:nvSpPr>
          <p:cNvPr id="930819" name="Rectangle 3"/>
          <p:cNvSpPr>
            <a:spLocks noChangeArrowheads="1"/>
          </p:cNvSpPr>
          <p:nvPr/>
        </p:nvSpPr>
        <p:spPr bwMode="auto">
          <a:xfrm>
            <a:off x="-238125" y="-41275"/>
            <a:ext cx="9674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– FeO –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15 test results(5)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930820" name="Rectangle 4"/>
          <p:cNvSpPr>
            <a:spLocks noChangeArrowheads="1"/>
          </p:cNvSpPr>
          <p:nvPr/>
        </p:nvSpPr>
        <p:spPr bwMode="auto">
          <a:xfrm>
            <a:off x="196850" y="542925"/>
            <a:ext cx="43386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930821" name="Rectangle 5"/>
          <p:cNvSpPr>
            <a:spLocks noChangeArrowheads="1"/>
          </p:cNvSpPr>
          <p:nvPr/>
        </p:nvSpPr>
        <p:spPr bwMode="auto">
          <a:xfrm>
            <a:off x="179388" y="1795463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Charge composition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930822" name="Rectangle 6"/>
          <p:cNvSpPr>
            <a:spLocks noChangeArrowheads="1"/>
          </p:cNvSpPr>
          <p:nvPr/>
        </p:nvSpPr>
        <p:spPr bwMode="auto">
          <a:xfrm>
            <a:off x="227013" y="2101850"/>
            <a:ext cx="43878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aseline="0"/>
              <a:t>mol.%  13UO</a:t>
            </a:r>
            <a:r>
              <a:rPr lang="en-US" sz="1800" baseline="-25000"/>
              <a:t>2</a:t>
            </a:r>
            <a:r>
              <a:rPr lang="en-US" sz="1800" baseline="0"/>
              <a:t> + 50FeO +37CaO</a:t>
            </a:r>
            <a:endParaRPr lang="en-US" sz="1800" baseline="-25000"/>
          </a:p>
        </p:txBody>
      </p:sp>
      <p:sp>
        <p:nvSpPr>
          <p:cNvPr id="930823" name="Rectangle 7"/>
          <p:cNvSpPr>
            <a:spLocks noChangeArrowheads="1"/>
          </p:cNvSpPr>
          <p:nvPr/>
        </p:nvSpPr>
        <p:spPr bwMode="auto">
          <a:xfrm>
            <a:off x="460375" y="5895975"/>
            <a:ext cx="8115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aseline="0"/>
              <a:t>T</a:t>
            </a:r>
            <a:r>
              <a:rPr lang="en-US" sz="1800" baseline="-25000"/>
              <a:t>liq  </a:t>
            </a:r>
            <a:r>
              <a:rPr lang="en-US" sz="1800" baseline="0"/>
              <a:t>was measured 3 times by VPA IMCC with</a:t>
            </a:r>
            <a:r>
              <a:rPr lang="ru-RU" sz="1800" baseline="0"/>
              <a:t> </a:t>
            </a:r>
            <a:r>
              <a:rPr lang="en-US" sz="1800" baseline="0"/>
              <a:t>melt sampling</a:t>
            </a:r>
            <a:endParaRPr lang="ru-RU" sz="1800" baseline="0"/>
          </a:p>
        </p:txBody>
      </p:sp>
      <p:sp>
        <p:nvSpPr>
          <p:cNvPr id="930832" name="Rectangle 16"/>
          <p:cNvSpPr>
            <a:spLocks noChangeArrowheads="1"/>
          </p:cNvSpPr>
          <p:nvPr/>
        </p:nvSpPr>
        <p:spPr bwMode="auto">
          <a:xfrm>
            <a:off x="4878388" y="3835400"/>
            <a:ext cx="40116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buFont typeface="Wingdings" pitchFamily="2" charset="2"/>
              <a:buNone/>
            </a:pPr>
            <a:r>
              <a:rPr lang="ru-RU" sz="1600" baseline="0">
                <a:solidFill>
                  <a:srgbClr val="000066"/>
                </a:solidFill>
              </a:rPr>
              <a:t> </a:t>
            </a:r>
            <a:r>
              <a:rPr lang="en-US" sz="1800" baseline="0">
                <a:solidFill>
                  <a:srgbClr val="000066"/>
                </a:solidFill>
              </a:rPr>
              <a:t>From</a:t>
            </a:r>
            <a:r>
              <a:rPr lang="ru-RU" sz="1800" baseline="0">
                <a:solidFill>
                  <a:srgbClr val="000066"/>
                </a:solidFill>
              </a:rPr>
              <a:t> </a:t>
            </a:r>
            <a:r>
              <a:rPr lang="en-US" sz="1800" baseline="0">
                <a:solidFill>
                  <a:srgbClr val="000066"/>
                </a:solidFill>
              </a:rPr>
              <a:t>4575 s, the pool was pulled out from the inductor at 9 mm/h for 4.5 hours. This has ensured close to equilibrium crystallization and the eutectic core formation in the ingot upper part </a:t>
            </a:r>
            <a:endParaRPr lang="ru-RU" sz="1800" baseline="0">
              <a:solidFill>
                <a:srgbClr val="000066"/>
              </a:solidFill>
            </a:endParaRPr>
          </a:p>
        </p:txBody>
      </p:sp>
      <p:sp>
        <p:nvSpPr>
          <p:cNvPr id="930833" name="Text Box 17"/>
          <p:cNvSpPr txBox="1">
            <a:spLocks noChangeArrowheads="1"/>
          </p:cNvSpPr>
          <p:nvPr/>
        </p:nvSpPr>
        <p:spPr bwMode="auto">
          <a:xfrm>
            <a:off x="0" y="928688"/>
            <a:ext cx="4965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Char char="ü"/>
            </a:pPr>
            <a:r>
              <a:rPr lang="en-US" sz="2000" baseline="0">
                <a:latin typeface="Arial" pitchFamily="34" charset="0"/>
              </a:rPr>
              <a:t> T</a:t>
            </a:r>
            <a:r>
              <a:rPr lang="en-US" sz="2000" baseline="-25000">
                <a:latin typeface="Arial" pitchFamily="34" charset="0"/>
              </a:rPr>
              <a:t>liq</a:t>
            </a:r>
            <a:r>
              <a:rPr lang="en-US" sz="2000" baseline="0">
                <a:latin typeface="Arial" pitchFamily="34" charset="0"/>
              </a:rPr>
              <a:t> determination by</a:t>
            </a:r>
            <a:r>
              <a:rPr lang="ru-RU" sz="2000" baseline="0">
                <a:latin typeface="Arial" pitchFamily="34" charset="0"/>
              </a:rPr>
              <a:t> </a:t>
            </a:r>
            <a:r>
              <a:rPr lang="en-US" sz="2000" baseline="0">
                <a:latin typeface="Arial" pitchFamily="34" charset="0"/>
              </a:rPr>
              <a:t>VPA IMCC</a:t>
            </a:r>
            <a:r>
              <a:rPr lang="ru-RU" sz="2000" baseline="0">
                <a:latin typeface="Arial" pitchFamily="34" charset="0"/>
              </a:rPr>
              <a:t> </a:t>
            </a:r>
          </a:p>
          <a:p>
            <a:pPr>
              <a:spcBef>
                <a:spcPct val="10000"/>
              </a:spcBef>
              <a:buFont typeface="Wingdings" pitchFamily="2" charset="2"/>
              <a:buChar char="ü"/>
            </a:pPr>
            <a:r>
              <a:rPr lang="ru-RU" sz="2000" baseline="0">
                <a:latin typeface="Arial" pitchFamily="34" charset="0"/>
              </a:rPr>
              <a:t> </a:t>
            </a:r>
            <a:r>
              <a:rPr lang="en-US" sz="2000" baseline="0">
                <a:latin typeface="Arial" pitchFamily="34" charset="0"/>
              </a:rPr>
              <a:t>Confirmation </a:t>
            </a:r>
            <a:r>
              <a:rPr lang="en-BZ" sz="2000" baseline="0">
                <a:latin typeface="Arial" pitchFamily="34" charset="0"/>
              </a:rPr>
              <a:t>of eutectic composition</a:t>
            </a:r>
            <a:endParaRPr lang="ru-RU" sz="2000" baseline="0">
              <a:latin typeface="Arial" pitchFamily="34" charset="0"/>
            </a:endParaRPr>
          </a:p>
        </p:txBody>
      </p:sp>
      <p:sp>
        <p:nvSpPr>
          <p:cNvPr id="930838" name="Text Box 22"/>
          <p:cNvSpPr txBox="1">
            <a:spLocks noChangeArrowheads="1"/>
          </p:cNvSpPr>
          <p:nvPr/>
        </p:nvSpPr>
        <p:spPr bwMode="auto">
          <a:xfrm>
            <a:off x="5126038" y="1893888"/>
            <a:ext cx="187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ru-RU" sz="2800" baseline="0">
              <a:latin typeface="Arial" pitchFamily="34" charset="0"/>
            </a:endParaRPr>
          </a:p>
        </p:txBody>
      </p:sp>
      <p:pic>
        <p:nvPicPr>
          <p:cNvPr id="930841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639763"/>
            <a:ext cx="426085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606675"/>
            <a:ext cx="46863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43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489450"/>
            <a:ext cx="7635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44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527550"/>
            <a:ext cx="485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46" name="Line 30"/>
          <p:cNvSpPr>
            <a:spLocks noChangeShapeType="1"/>
          </p:cNvSpPr>
          <p:nvPr/>
        </p:nvSpPr>
        <p:spPr bwMode="auto">
          <a:xfrm flipH="1" flipV="1">
            <a:off x="1600200" y="4043363"/>
            <a:ext cx="109538" cy="4476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47" name="Line 31"/>
          <p:cNvSpPr>
            <a:spLocks noChangeShapeType="1"/>
          </p:cNvSpPr>
          <p:nvPr/>
        </p:nvSpPr>
        <p:spPr bwMode="auto">
          <a:xfrm flipV="1">
            <a:off x="2020888" y="4076700"/>
            <a:ext cx="1217612" cy="3952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48" name="Line 32"/>
          <p:cNvSpPr>
            <a:spLocks noChangeShapeType="1"/>
          </p:cNvSpPr>
          <p:nvPr/>
        </p:nvSpPr>
        <p:spPr bwMode="auto">
          <a:xfrm flipV="1">
            <a:off x="1884363" y="4159250"/>
            <a:ext cx="603250" cy="338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49" name="Line 33"/>
          <p:cNvSpPr>
            <a:spLocks noChangeShapeType="1"/>
          </p:cNvSpPr>
          <p:nvPr/>
        </p:nvSpPr>
        <p:spPr bwMode="auto">
          <a:xfrm flipH="1" flipV="1">
            <a:off x="1738313" y="3502025"/>
            <a:ext cx="1296987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50" name="Line 34"/>
          <p:cNvSpPr>
            <a:spLocks noChangeShapeType="1"/>
          </p:cNvSpPr>
          <p:nvPr/>
        </p:nvSpPr>
        <p:spPr bwMode="auto">
          <a:xfrm flipH="1" flipV="1">
            <a:off x="2781300" y="3509963"/>
            <a:ext cx="401638" cy="1052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51" name="Line 35"/>
          <p:cNvSpPr>
            <a:spLocks noChangeShapeType="1"/>
          </p:cNvSpPr>
          <p:nvPr/>
        </p:nvSpPr>
        <p:spPr bwMode="auto">
          <a:xfrm flipV="1">
            <a:off x="3373438" y="3557588"/>
            <a:ext cx="165100" cy="968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52" name="Oval 36"/>
          <p:cNvSpPr>
            <a:spLocks noChangeArrowheads="1"/>
          </p:cNvSpPr>
          <p:nvPr/>
        </p:nvSpPr>
        <p:spPr bwMode="auto">
          <a:xfrm>
            <a:off x="5740400" y="969963"/>
            <a:ext cx="384175" cy="2555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0853" name="Line 37"/>
          <p:cNvSpPr>
            <a:spLocks noChangeShapeType="1"/>
          </p:cNvSpPr>
          <p:nvPr/>
        </p:nvSpPr>
        <p:spPr bwMode="auto">
          <a:xfrm flipH="1">
            <a:off x="4584700" y="1141413"/>
            <a:ext cx="1160463" cy="1582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82AED2A5-A209-4559-BCD0-70A43A9AFB1F}" type="slidenum">
              <a:rPr lang="en-GB"/>
              <a:pPr/>
              <a:t>22</a:t>
            </a:fld>
            <a:endParaRPr lang="en-GB"/>
          </a:p>
        </p:txBody>
      </p:sp>
      <p:sp>
        <p:nvSpPr>
          <p:cNvPr id="932874" name="Rectangle 2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–FeO–CaO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15 test results (6)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932875" name="Rectangle 3"/>
          <p:cNvSpPr>
            <a:spLocks noChangeArrowheads="1"/>
          </p:cNvSpPr>
          <p:nvPr/>
        </p:nvSpPr>
        <p:spPr bwMode="auto">
          <a:xfrm>
            <a:off x="301625" y="820738"/>
            <a:ext cx="84486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00"/>
                </a:solidFill>
              </a:rPr>
              <a:t>VPA IMCC:</a:t>
            </a:r>
            <a:r>
              <a:rPr lang="en-GB" sz="2400" baseline="0">
                <a:solidFill>
                  <a:srgbClr val="990000"/>
                </a:solidFill>
              </a:rPr>
              <a:t> Example </a:t>
            </a:r>
            <a:r>
              <a:rPr lang="en-US" sz="2400" baseline="0">
                <a:solidFill>
                  <a:srgbClr val="990000"/>
                </a:solidFill>
              </a:rPr>
              <a:t>of thermogram 1 from the test</a:t>
            </a:r>
            <a:br>
              <a:rPr lang="en-US" sz="2400" baseline="0">
                <a:solidFill>
                  <a:srgbClr val="990000"/>
                </a:solidFill>
              </a:rPr>
            </a:br>
            <a:r>
              <a:rPr lang="en-US" sz="2400" baseline="0">
                <a:solidFill>
                  <a:srgbClr val="990000"/>
                </a:solidFill>
              </a:rPr>
              <a:t>   showing melt surface</a:t>
            </a:r>
            <a:r>
              <a:rPr lang="en-GB" sz="2400" baseline="0">
                <a:solidFill>
                  <a:srgbClr val="990000"/>
                </a:solidFill>
              </a:rPr>
              <a:t> </a:t>
            </a:r>
            <a:endParaRPr lang="ru-RU" sz="2400" baseline="0">
              <a:solidFill>
                <a:srgbClr val="990000"/>
              </a:solidFill>
            </a:endParaRPr>
          </a:p>
        </p:txBody>
      </p:sp>
      <p:sp>
        <p:nvSpPr>
          <p:cNvPr id="932876" name="Rectangle 4"/>
          <p:cNvSpPr>
            <a:spLocks noChangeArrowheads="1"/>
          </p:cNvSpPr>
          <p:nvPr/>
        </p:nvSpPr>
        <p:spPr bwMode="auto">
          <a:xfrm>
            <a:off x="268288" y="6000750"/>
            <a:ext cx="839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2000" baseline="0"/>
              <a:t> Results of T</a:t>
            </a:r>
            <a:r>
              <a:rPr lang="en-US" sz="2000" baseline="-25000"/>
              <a:t>liq</a:t>
            </a:r>
            <a:r>
              <a:rPr lang="en-US" sz="2000" baseline="0"/>
              <a:t> </a:t>
            </a:r>
            <a:r>
              <a:rPr lang="en-GB" sz="2000" baseline="0"/>
              <a:t>measurements: </a:t>
            </a:r>
            <a:r>
              <a:rPr lang="en-US" sz="2000" baseline="0"/>
              <a:t>1516</a:t>
            </a:r>
            <a:r>
              <a:rPr lang="ru-RU" sz="2000" baseline="0"/>
              <a:t>, </a:t>
            </a:r>
            <a:r>
              <a:rPr lang="en-GB" sz="2000" baseline="0"/>
              <a:t>1516, 1511</a:t>
            </a:r>
            <a:r>
              <a:rPr lang="en-GB" sz="2000"/>
              <a:t>o</a:t>
            </a:r>
            <a:r>
              <a:rPr lang="en-US" sz="2000" baseline="0"/>
              <a:t>C</a:t>
            </a:r>
            <a:endParaRPr lang="en-GB" sz="2000" baseline="0"/>
          </a:p>
        </p:txBody>
      </p:sp>
      <p:sp>
        <p:nvSpPr>
          <p:cNvPr id="932877" name="Line 5"/>
          <p:cNvSpPr>
            <a:spLocks noChangeShapeType="1"/>
          </p:cNvSpPr>
          <p:nvPr/>
        </p:nvSpPr>
        <p:spPr bwMode="auto">
          <a:xfrm>
            <a:off x="4819650" y="3097213"/>
            <a:ext cx="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878" name="Line 6"/>
          <p:cNvSpPr>
            <a:spLocks noChangeShapeType="1"/>
          </p:cNvSpPr>
          <p:nvPr/>
        </p:nvSpPr>
        <p:spPr bwMode="auto">
          <a:xfrm>
            <a:off x="4743450" y="2898775"/>
            <a:ext cx="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grpSp>
        <p:nvGrpSpPr>
          <p:cNvPr id="932888" name="Group 24"/>
          <p:cNvGrpSpPr>
            <a:grpSpLocks/>
          </p:cNvGrpSpPr>
          <p:nvPr/>
        </p:nvGrpSpPr>
        <p:grpSpPr bwMode="auto">
          <a:xfrm>
            <a:off x="254000" y="1325563"/>
            <a:ext cx="7426325" cy="4637087"/>
            <a:chOff x="160" y="835"/>
            <a:chExt cx="4678" cy="2921"/>
          </a:xfrm>
        </p:grpSpPr>
        <p:pic>
          <p:nvPicPr>
            <p:cNvPr id="932880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835"/>
              <a:ext cx="4678" cy="2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2881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1003"/>
              <a:ext cx="1121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2882" name="Line 18"/>
            <p:cNvSpPr>
              <a:spLocks noChangeShapeType="1"/>
            </p:cNvSpPr>
            <p:nvPr/>
          </p:nvSpPr>
          <p:spPr bwMode="auto">
            <a:xfrm>
              <a:off x="2953" y="1926"/>
              <a:ext cx="57" cy="3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349EFC8-C336-48DC-9530-2128140518B7}" type="slidenum">
              <a:rPr lang="en-GB"/>
              <a:pPr/>
              <a:t>23</a:t>
            </a:fld>
            <a:endParaRPr lang="en-GB"/>
          </a:p>
        </p:txBody>
      </p:sp>
      <p:sp>
        <p:nvSpPr>
          <p:cNvPr id="944130" name="Rectangle 4"/>
          <p:cNvSpPr>
            <a:spLocks noChangeArrowheads="1"/>
          </p:cNvSpPr>
          <p:nvPr/>
        </p:nvSpPr>
        <p:spPr bwMode="auto">
          <a:xfrm>
            <a:off x="457200" y="0"/>
            <a:ext cx="844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</a:t>
            </a:r>
            <a:r>
              <a:rPr lang="ru-RU" baseline="0">
                <a:solidFill>
                  <a:srgbClr val="000099"/>
                </a:solidFill>
              </a:rPr>
              <a:t>5</a:t>
            </a:r>
            <a:r>
              <a:rPr lang="en-US" baseline="0">
                <a:solidFill>
                  <a:srgbClr val="000099"/>
                </a:solidFill>
              </a:rPr>
              <a:t> test results (7)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44131" name="Rectangle 7"/>
          <p:cNvSpPr>
            <a:spLocks noChangeArrowheads="1"/>
          </p:cNvSpPr>
          <p:nvPr/>
        </p:nvSpPr>
        <p:spPr bwMode="auto">
          <a:xfrm>
            <a:off x="693738" y="585788"/>
            <a:ext cx="7962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Liquidus temperatures and compositions of melt samples measured by XRF and ChA</a:t>
            </a:r>
            <a:endParaRPr lang="en-GB" sz="2400" baseline="0">
              <a:solidFill>
                <a:srgbClr val="990033"/>
              </a:solidFill>
            </a:endParaRPr>
          </a:p>
        </p:txBody>
      </p:sp>
      <p:graphicFrame>
        <p:nvGraphicFramePr>
          <p:cNvPr id="944132" name="Object 4"/>
          <p:cNvGraphicFramePr>
            <a:graphicFrameLocks noChangeAspect="1"/>
          </p:cNvGraphicFramePr>
          <p:nvPr>
            <p:ph/>
          </p:nvPr>
        </p:nvGraphicFramePr>
        <p:xfrm>
          <a:off x="396875" y="1665288"/>
          <a:ext cx="871696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35" name="Документ" r:id="rId4" imgW="9407148" imgH="2820176" progId="Word.Document.8">
                  <p:embed/>
                </p:oleObj>
              </mc:Choice>
              <mc:Fallback>
                <p:oleObj name="Документ" r:id="rId4" imgW="9407148" imgH="282017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8" r="23566" b="24986"/>
                      <a:stretch>
                        <a:fillRect/>
                      </a:stretch>
                    </p:blipFill>
                    <p:spPr bwMode="auto">
                      <a:xfrm>
                        <a:off x="396875" y="1665288"/>
                        <a:ext cx="8716963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3" name="Text Box 16"/>
          <p:cNvSpPr txBox="1">
            <a:spLocks noChangeArrowheads="1"/>
          </p:cNvSpPr>
          <p:nvPr/>
        </p:nvSpPr>
        <p:spPr bwMode="auto">
          <a:xfrm>
            <a:off x="617538" y="4492625"/>
            <a:ext cx="249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400" baseline="0">
                <a:latin typeface="Arial" pitchFamily="34" charset="0"/>
              </a:rPr>
              <a:t>* - </a:t>
            </a:r>
            <a:r>
              <a:rPr lang="en-US" sz="1400" baseline="0">
                <a:latin typeface="Arial" pitchFamily="34" charset="0"/>
              </a:rPr>
              <a:t>determined from residue</a:t>
            </a:r>
            <a:endParaRPr lang="ru-RU" sz="1400" baseline="0">
              <a:latin typeface="Arial" pitchFamily="34" charset="0"/>
            </a:endParaRPr>
          </a:p>
        </p:txBody>
      </p:sp>
      <p:sp>
        <p:nvSpPr>
          <p:cNvPr id="944134" name="Text Box 17"/>
          <p:cNvSpPr txBox="1">
            <a:spLocks noChangeArrowheads="1"/>
          </p:cNvSpPr>
          <p:nvPr/>
        </p:nvSpPr>
        <p:spPr bwMode="auto">
          <a:xfrm>
            <a:off x="328613" y="5141913"/>
            <a:ext cx="83962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ь"/>
            </a:pPr>
            <a:r>
              <a:rPr lang="en-US" sz="1800" baseline="0">
                <a:latin typeface="Arial" pitchFamily="34" charset="0"/>
              </a:rPr>
              <a:t>XRF result seems more accurate since the content of CaO was directly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measured and confirmed by SEM/EDX</a:t>
            </a:r>
            <a:endParaRPr lang="ru-RU" sz="1800" baseline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7E9CE1B3-AE4E-422D-8B08-B4E40AF41A0D}" type="slidenum">
              <a:rPr lang="en-GB"/>
              <a:pPr/>
              <a:t>24</a:t>
            </a:fld>
            <a:endParaRPr lang="en-GB"/>
          </a:p>
        </p:txBody>
      </p:sp>
      <p:pic>
        <p:nvPicPr>
          <p:cNvPr id="959490" name="Picture 2" descr="2-1-1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389063"/>
            <a:ext cx="2036763" cy="2036762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491" name="Picture 3" descr="1-1"/>
          <p:cNvPicPr>
            <a:picLocks noChangeAspect="1" noChangeArrowheads="1"/>
          </p:cNvPicPr>
          <p:nvPr/>
        </p:nvPicPr>
        <p:blipFill>
          <a:blip r:embed="rId4" cstate="print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90750"/>
            <a:ext cx="2066925" cy="206692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9495" name="Группа 74"/>
          <p:cNvGrpSpPr>
            <a:grpSpLocks/>
          </p:cNvGrpSpPr>
          <p:nvPr/>
        </p:nvGrpSpPr>
        <p:grpSpPr bwMode="auto">
          <a:xfrm>
            <a:off x="1970088" y="4376738"/>
            <a:ext cx="1036637" cy="401637"/>
            <a:chOff x="1612063" y="3562350"/>
            <a:chExt cx="1036594" cy="401448"/>
          </a:xfrm>
        </p:grpSpPr>
        <p:cxnSp>
          <p:nvCxnSpPr>
            <p:cNvPr id="2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9497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100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59498" name="Rectangle 15"/>
          <p:cNvSpPr>
            <a:spLocks noChangeArrowheads="1"/>
          </p:cNvSpPr>
          <p:nvPr/>
        </p:nvSpPr>
        <p:spPr bwMode="auto">
          <a:xfrm>
            <a:off x="704850" y="18034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1</a:t>
            </a:r>
            <a:endParaRPr lang="en-GB" sz="1800" baseline="0">
              <a:solidFill>
                <a:srgbClr val="000099"/>
              </a:solidFill>
            </a:endParaRPr>
          </a:p>
        </p:txBody>
      </p:sp>
      <p:grpSp>
        <p:nvGrpSpPr>
          <p:cNvPr id="959499" name="Группа 74"/>
          <p:cNvGrpSpPr>
            <a:grpSpLocks/>
          </p:cNvGrpSpPr>
          <p:nvPr/>
        </p:nvGrpSpPr>
        <p:grpSpPr bwMode="auto">
          <a:xfrm>
            <a:off x="2665413" y="3167063"/>
            <a:ext cx="1036637" cy="401637"/>
            <a:chOff x="1612063" y="3562350"/>
            <a:chExt cx="1036594" cy="401448"/>
          </a:xfrm>
        </p:grpSpPr>
        <p:cxnSp>
          <p:nvCxnSpPr>
            <p:cNvPr id="3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950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20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59502" name="Rectangle 15"/>
          <p:cNvSpPr>
            <a:spLocks noChangeArrowheads="1"/>
          </p:cNvSpPr>
          <p:nvPr/>
        </p:nvSpPr>
        <p:spPr bwMode="auto">
          <a:xfrm>
            <a:off x="3838575" y="981075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2</a:t>
            </a:r>
            <a:endParaRPr lang="en-GB" sz="1800" baseline="0">
              <a:solidFill>
                <a:srgbClr val="000099"/>
              </a:solidFill>
            </a:endParaRPr>
          </a:p>
        </p:txBody>
      </p:sp>
      <p:grpSp>
        <p:nvGrpSpPr>
          <p:cNvPr id="959503" name="Группа 74"/>
          <p:cNvGrpSpPr>
            <a:grpSpLocks/>
          </p:cNvGrpSpPr>
          <p:nvPr/>
        </p:nvGrpSpPr>
        <p:grpSpPr bwMode="auto">
          <a:xfrm>
            <a:off x="5018088" y="3525838"/>
            <a:ext cx="1036637" cy="401637"/>
            <a:chOff x="1612063" y="3562350"/>
            <a:chExt cx="1036594" cy="401448"/>
          </a:xfrm>
        </p:grpSpPr>
        <p:cxnSp>
          <p:nvCxnSpPr>
            <p:cNvPr id="4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950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15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pic>
        <p:nvPicPr>
          <p:cNvPr id="959506" name="Picture 18" descr="3"/>
          <p:cNvPicPr>
            <a:picLocks noChangeAspect="1" noChangeArrowheads="1"/>
          </p:cNvPicPr>
          <p:nvPr/>
        </p:nvPicPr>
        <p:blipFill>
          <a:blip r:embed="rId5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520950"/>
            <a:ext cx="2047875" cy="204787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9507" name="Группа 74"/>
          <p:cNvGrpSpPr>
            <a:grpSpLocks/>
          </p:cNvGrpSpPr>
          <p:nvPr/>
        </p:nvGrpSpPr>
        <p:grpSpPr bwMode="auto">
          <a:xfrm>
            <a:off x="7513638" y="4687888"/>
            <a:ext cx="1036637" cy="401637"/>
            <a:chOff x="1612063" y="3562350"/>
            <a:chExt cx="1036594" cy="40144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950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40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59510" name="Rectangle 15"/>
          <p:cNvSpPr>
            <a:spLocks noChangeArrowheads="1"/>
          </p:cNvSpPr>
          <p:nvPr/>
        </p:nvSpPr>
        <p:spPr bwMode="auto">
          <a:xfrm>
            <a:off x="6105525" y="2124075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Sample 3</a:t>
            </a:r>
            <a:endParaRPr lang="en-GB" sz="1800" baseline="0">
              <a:solidFill>
                <a:srgbClr val="000099"/>
              </a:solidFill>
            </a:endParaRPr>
          </a:p>
        </p:txBody>
      </p:sp>
      <p:graphicFrame>
        <p:nvGraphicFramePr>
          <p:cNvPr id="959538" name="Group 50"/>
          <p:cNvGraphicFramePr>
            <a:graphicFrameLocks noGrp="1"/>
          </p:cNvGraphicFramePr>
          <p:nvPr/>
        </p:nvGraphicFramePr>
        <p:xfrm>
          <a:off x="398463" y="5003800"/>
          <a:ext cx="6964362" cy="1214438"/>
        </p:xfrm>
        <a:graphic>
          <a:graphicData uri="http://schemas.openxmlformats.org/drawingml/2006/table">
            <a:tbl>
              <a:tblPr/>
              <a:tblGrid>
                <a:gridCol w="1157287"/>
                <a:gridCol w="952500"/>
                <a:gridCol w="1617663"/>
                <a:gridCol w="1619250"/>
                <a:gridCol w="1617662"/>
              </a:tblGrid>
              <a:tr h="390525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Composition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Averaged for 3 section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30.6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2.2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45.7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2.9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23.6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0.9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0.8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54.3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2.6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36.0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1.8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59531" name="Picture 43" descr="1-1-1"/>
          <p:cNvPicPr>
            <a:picLocks noChangeAspect="1" noChangeArrowheads="1"/>
          </p:cNvPicPr>
          <p:nvPr/>
        </p:nvPicPr>
        <p:blipFill>
          <a:blip r:embed="rId6" cstate="print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7850"/>
            <a:ext cx="1171575" cy="1171575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32" name="Picture 44" descr="3-2"/>
          <p:cNvPicPr>
            <a:picLocks noChangeAspect="1" noChangeArrowheads="1"/>
          </p:cNvPicPr>
          <p:nvPr/>
        </p:nvPicPr>
        <p:blipFill>
          <a:blip r:embed="rId7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513013"/>
            <a:ext cx="2027237" cy="2027237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533" name="Rectangle 4"/>
          <p:cNvSpPr>
            <a:spLocks noChangeArrowheads="1"/>
          </p:cNvSpPr>
          <p:nvPr/>
        </p:nvSpPr>
        <p:spPr bwMode="auto">
          <a:xfrm>
            <a:off x="420688" y="144463"/>
            <a:ext cx="8723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</a:t>
            </a:r>
            <a:r>
              <a:rPr lang="ru-RU" baseline="0">
                <a:solidFill>
                  <a:srgbClr val="000099"/>
                </a:solidFill>
              </a:rPr>
              <a:t>5</a:t>
            </a:r>
            <a:r>
              <a:rPr lang="en-US" baseline="0">
                <a:solidFill>
                  <a:srgbClr val="000099"/>
                </a:solidFill>
              </a:rPr>
              <a:t> test results (8)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59534" name="Rectangle 46"/>
          <p:cNvSpPr>
            <a:spLocks noChangeArrowheads="1"/>
          </p:cNvSpPr>
          <p:nvPr/>
        </p:nvSpPr>
        <p:spPr bwMode="auto">
          <a:xfrm>
            <a:off x="0" y="1077913"/>
            <a:ext cx="2692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SEM</a:t>
            </a:r>
            <a:r>
              <a:rPr lang="ru-RU" sz="2400" baseline="0">
                <a:solidFill>
                  <a:srgbClr val="993300"/>
                </a:solidFill>
              </a:rPr>
              <a:t>/</a:t>
            </a:r>
            <a:r>
              <a:rPr lang="en-US" sz="2400" baseline="0">
                <a:solidFill>
                  <a:srgbClr val="993300"/>
                </a:solidFill>
              </a:rPr>
              <a:t>EDX</a:t>
            </a:r>
            <a:r>
              <a:rPr lang="ru-RU" sz="2400" baseline="0">
                <a:solidFill>
                  <a:srgbClr val="993300"/>
                </a:solidFill>
              </a:rPr>
              <a:t> </a:t>
            </a:r>
            <a:r>
              <a:rPr lang="en-US" sz="2400" baseline="0">
                <a:solidFill>
                  <a:srgbClr val="993300"/>
                </a:solidFill>
              </a:rPr>
              <a:t>of melt samples</a:t>
            </a:r>
            <a:r>
              <a:rPr lang="ru-RU" sz="2400" baseline="0">
                <a:solidFill>
                  <a:srgbClr val="993300"/>
                </a:solidFill>
              </a:rPr>
              <a:t/>
            </a:r>
            <a:br>
              <a:rPr lang="ru-RU" sz="2400" baseline="0">
                <a:solidFill>
                  <a:srgbClr val="993300"/>
                </a:solidFill>
              </a:rPr>
            </a:br>
            <a:endParaRPr lang="ru-RU" sz="2400" baseline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D3A04CD8-A429-4A3D-B1E3-F2DDC9B2DFB3}" type="slidenum">
              <a:rPr lang="en-GB"/>
              <a:pPr/>
              <a:t>25</a:t>
            </a:fld>
            <a:endParaRPr lang="en-GB"/>
          </a:p>
        </p:txBody>
      </p:sp>
      <p:pic>
        <p:nvPicPr>
          <p:cNvPr id="961538" name="Picture 2" descr="4-1-1"/>
          <p:cNvPicPr>
            <a:picLocks noChangeAspect="1" noChangeArrowheads="1"/>
          </p:cNvPicPr>
          <p:nvPr/>
        </p:nvPicPr>
        <p:blipFill>
          <a:blip r:embed="rId3">
            <a:lum bright="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90563"/>
            <a:ext cx="2308225" cy="230822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39" name="Picture 3" descr="PRS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/>
          <a:stretch>
            <a:fillRect/>
          </a:stretch>
        </p:blipFill>
        <p:spPr bwMode="auto">
          <a:xfrm>
            <a:off x="592138" y="1601788"/>
            <a:ext cx="13049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543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grpSp>
        <p:nvGrpSpPr>
          <p:cNvPr id="961544" name="Группа 63"/>
          <p:cNvGrpSpPr>
            <a:grpSpLocks/>
          </p:cNvGrpSpPr>
          <p:nvPr/>
        </p:nvGrpSpPr>
        <p:grpSpPr bwMode="auto">
          <a:xfrm>
            <a:off x="187325" y="3729038"/>
            <a:ext cx="746125" cy="401637"/>
            <a:chOff x="1757363" y="3562350"/>
            <a:chExt cx="745994" cy="40144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866882" y="3562350"/>
              <a:ext cx="49838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546" name="TextBox 10"/>
            <p:cNvSpPr txBox="1">
              <a:spLocks noChangeArrowheads="1"/>
            </p:cNvSpPr>
            <p:nvPr/>
          </p:nvSpPr>
          <p:spPr bwMode="auto">
            <a:xfrm>
              <a:off x="1757363" y="3597258"/>
              <a:ext cx="7459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ru-RU" sz="1800" baseline="0">
                  <a:latin typeface="Arial" pitchFamily="34" charset="0"/>
                </a:rPr>
                <a:t>1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c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61547" name="Прямоугольник 39"/>
          <p:cNvSpPr>
            <a:spLocks noChangeArrowheads="1"/>
          </p:cNvSpPr>
          <p:nvPr/>
        </p:nvSpPr>
        <p:spPr bwMode="auto">
          <a:xfrm>
            <a:off x="1273175" y="2235200"/>
            <a:ext cx="139700" cy="1397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cxnSp>
        <p:nvCxnSpPr>
          <p:cNvPr id="961548" name="Прямая со стрелкой 40"/>
          <p:cNvCxnSpPr>
            <a:cxnSpLocks noChangeShapeType="1"/>
            <a:stCxn id="961547" idx="3"/>
            <a:endCxn id="961605" idx="1"/>
          </p:cNvCxnSpPr>
          <p:nvPr/>
        </p:nvCxnSpPr>
        <p:spPr bwMode="auto">
          <a:xfrm>
            <a:off x="1425575" y="2305050"/>
            <a:ext cx="1184275" cy="666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1549" name="Rectangle 15"/>
          <p:cNvSpPr>
            <a:spLocks noChangeArrowheads="1"/>
          </p:cNvSpPr>
          <p:nvPr/>
        </p:nvSpPr>
        <p:spPr bwMode="auto">
          <a:xfrm>
            <a:off x="665163" y="4065588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ingot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961550" name="Прямоугольник 39"/>
          <p:cNvSpPr>
            <a:spLocks noChangeArrowheads="1"/>
          </p:cNvSpPr>
          <p:nvPr/>
        </p:nvSpPr>
        <p:spPr bwMode="auto">
          <a:xfrm>
            <a:off x="4130675" y="2362200"/>
            <a:ext cx="252413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sp>
        <p:nvSpPr>
          <p:cNvPr id="961551" name="Прямоугольник 39"/>
          <p:cNvSpPr>
            <a:spLocks noChangeArrowheads="1"/>
          </p:cNvSpPr>
          <p:nvPr/>
        </p:nvSpPr>
        <p:spPr bwMode="auto">
          <a:xfrm>
            <a:off x="3556000" y="3284538"/>
            <a:ext cx="134938" cy="134937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sp>
        <p:nvSpPr>
          <p:cNvPr id="961552" name="Прямоугольник 39"/>
          <p:cNvSpPr>
            <a:spLocks noChangeArrowheads="1"/>
          </p:cNvSpPr>
          <p:nvPr/>
        </p:nvSpPr>
        <p:spPr bwMode="auto">
          <a:xfrm>
            <a:off x="3287713" y="3167063"/>
            <a:ext cx="146050" cy="1460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 baseline="0">
              <a:solidFill>
                <a:srgbClr val="FFFFFF"/>
              </a:solidFill>
            </a:endParaRPr>
          </a:p>
        </p:txBody>
      </p:sp>
      <p:grpSp>
        <p:nvGrpSpPr>
          <p:cNvPr id="961553" name="Группа 65"/>
          <p:cNvGrpSpPr>
            <a:grpSpLocks/>
          </p:cNvGrpSpPr>
          <p:nvPr/>
        </p:nvGrpSpPr>
        <p:grpSpPr bwMode="auto">
          <a:xfrm>
            <a:off x="4533900" y="3863975"/>
            <a:ext cx="865188" cy="401638"/>
            <a:chOff x="1612063" y="3562350"/>
            <a:chExt cx="1036594" cy="401448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866932" y="3562350"/>
              <a:ext cx="49832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555" name="TextBox 10"/>
            <p:cNvSpPr txBox="1">
              <a:spLocks noChangeArrowheads="1"/>
            </p:cNvSpPr>
            <p:nvPr/>
          </p:nvSpPr>
          <p:spPr bwMode="auto">
            <a:xfrm>
              <a:off x="1612063" y="3597259"/>
              <a:ext cx="1036594" cy="36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50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grpSp>
        <p:nvGrpSpPr>
          <p:cNvPr id="961556" name="Группа 68"/>
          <p:cNvGrpSpPr>
            <a:grpSpLocks/>
          </p:cNvGrpSpPr>
          <p:nvPr/>
        </p:nvGrpSpPr>
        <p:grpSpPr bwMode="auto">
          <a:xfrm>
            <a:off x="2155825" y="4294188"/>
            <a:ext cx="1036638" cy="401637"/>
            <a:chOff x="1612063" y="3562350"/>
            <a:chExt cx="1036594" cy="401448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558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6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grpSp>
        <p:nvGrpSpPr>
          <p:cNvPr id="961559" name="Группа 74"/>
          <p:cNvGrpSpPr>
            <a:grpSpLocks/>
          </p:cNvGrpSpPr>
          <p:nvPr/>
        </p:nvGrpSpPr>
        <p:grpSpPr bwMode="auto">
          <a:xfrm>
            <a:off x="7202488" y="3182938"/>
            <a:ext cx="1036637" cy="401637"/>
            <a:chOff x="1612063" y="3562350"/>
            <a:chExt cx="1036594" cy="40144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56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800" baseline="0">
                  <a:latin typeface="Arial" pitchFamily="34" charset="0"/>
                </a:rPr>
                <a:t>10</a:t>
              </a:r>
              <a:r>
                <a:rPr lang="ru-RU" sz="1800" baseline="0">
                  <a:latin typeface="Arial" pitchFamily="34" charset="0"/>
                </a:rPr>
                <a:t> </a:t>
              </a:r>
              <a:r>
                <a:rPr lang="en-US" sz="1800" baseline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 baseline="0">
                  <a:latin typeface="Arial" pitchFamily="34" charset="0"/>
                </a:rPr>
                <a:t>m</a:t>
              </a:r>
              <a:endParaRPr lang="ru-RU" sz="1800" baseline="0">
                <a:latin typeface="Arial" pitchFamily="34" charset="0"/>
              </a:endParaRPr>
            </a:p>
          </p:txBody>
        </p:sp>
      </p:grpSp>
      <p:sp>
        <p:nvSpPr>
          <p:cNvPr id="961562" name="Oval 45"/>
          <p:cNvSpPr>
            <a:spLocks noChangeArrowheads="1"/>
          </p:cNvSpPr>
          <p:nvPr/>
        </p:nvSpPr>
        <p:spPr bwMode="auto">
          <a:xfrm>
            <a:off x="7389813" y="2335213"/>
            <a:ext cx="169862" cy="173037"/>
          </a:xfrm>
          <a:prstGeom prst="ellipse">
            <a:avLst/>
          </a:prstGeom>
          <a:solidFill>
            <a:srgbClr val="FFFFFF">
              <a:alpha val="10001"/>
            </a:srgbClr>
          </a:solidFill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961583" name="Line 71"/>
          <p:cNvSpPr>
            <a:spLocks noChangeShapeType="1"/>
          </p:cNvSpPr>
          <p:nvPr/>
        </p:nvSpPr>
        <p:spPr bwMode="auto">
          <a:xfrm flipH="1">
            <a:off x="7539038" y="2136775"/>
            <a:ext cx="731837" cy="2492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1584" name="Rectangle 15"/>
          <p:cNvSpPr>
            <a:spLocks noChangeArrowheads="1"/>
          </p:cNvSpPr>
          <p:nvPr/>
        </p:nvSpPr>
        <p:spPr bwMode="auto">
          <a:xfrm>
            <a:off x="7958138" y="1666875"/>
            <a:ext cx="1214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FeO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aphicFrame>
        <p:nvGraphicFramePr>
          <p:cNvPr id="961617" name="Group 81"/>
          <p:cNvGraphicFramePr>
            <a:graphicFrameLocks noGrp="1"/>
          </p:cNvGraphicFramePr>
          <p:nvPr/>
        </p:nvGraphicFramePr>
        <p:xfrm>
          <a:off x="2960688" y="4484688"/>
          <a:ext cx="5375275" cy="1069975"/>
        </p:xfrm>
        <a:graphic>
          <a:graphicData uri="http://schemas.openxmlformats.org/drawingml/2006/table">
            <a:tbl>
              <a:tblPr/>
              <a:tblGrid>
                <a:gridCol w="847725"/>
                <a:gridCol w="1044575"/>
                <a:gridCol w="1162050"/>
                <a:gridCol w="1160462"/>
                <a:gridCol w="1160463"/>
              </a:tblGrid>
              <a:tr h="3365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9 sections averaged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 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.0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59.6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2.7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29.1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1.3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3.0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0.6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59.7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2.2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37.3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1.8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61605" name="Picture 69" descr="11"/>
          <p:cNvPicPr>
            <a:picLocks noChangeAspect="1" noChangeArrowheads="1"/>
          </p:cNvPicPr>
          <p:nvPr/>
        </p:nvPicPr>
        <p:blipFill>
          <a:blip r:embed="rId5" cstate="print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27342" b="330"/>
          <a:stretch>
            <a:fillRect/>
          </a:stretch>
        </p:blipFill>
        <p:spPr bwMode="auto">
          <a:xfrm>
            <a:off x="2622550" y="993775"/>
            <a:ext cx="2586038" cy="27543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606" name="Picture 70" descr="12-1"/>
          <p:cNvPicPr>
            <a:picLocks noChangeAspect="1" noChangeArrowheads="1"/>
          </p:cNvPicPr>
          <p:nvPr/>
        </p:nvPicPr>
        <p:blipFill>
          <a:blip r:embed="rId6" cstate="print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379663"/>
            <a:ext cx="1778000" cy="1778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1607" name="Rectangle 15"/>
          <p:cNvSpPr>
            <a:spLocks noChangeArrowheads="1"/>
          </p:cNvSpPr>
          <p:nvPr/>
        </p:nvSpPr>
        <p:spPr bwMode="auto">
          <a:xfrm>
            <a:off x="5843588" y="2895600"/>
            <a:ext cx="1214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CaFeO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sp>
        <p:nvSpPr>
          <p:cNvPr id="961608" name="Oval 45"/>
          <p:cNvSpPr>
            <a:spLocks noChangeArrowheads="1"/>
          </p:cNvSpPr>
          <p:nvPr/>
        </p:nvSpPr>
        <p:spPr bwMode="auto">
          <a:xfrm>
            <a:off x="6096000" y="2801938"/>
            <a:ext cx="169863" cy="173037"/>
          </a:xfrm>
          <a:prstGeom prst="ellipse">
            <a:avLst/>
          </a:prstGeom>
          <a:solidFill>
            <a:srgbClr val="FFFFFF">
              <a:alpha val="10001"/>
            </a:srgbClr>
          </a:solidFill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961609" name="Line 71"/>
          <p:cNvSpPr>
            <a:spLocks noChangeShapeType="1"/>
          </p:cNvSpPr>
          <p:nvPr/>
        </p:nvSpPr>
        <p:spPr bwMode="auto">
          <a:xfrm flipH="1">
            <a:off x="6197600" y="2962275"/>
            <a:ext cx="3175" cy="2698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1610" name="Rectangle 4"/>
          <p:cNvSpPr>
            <a:spLocks noChangeArrowheads="1"/>
          </p:cNvSpPr>
          <p:nvPr/>
        </p:nvSpPr>
        <p:spPr bwMode="auto">
          <a:xfrm>
            <a:off x="420688" y="144463"/>
            <a:ext cx="8723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</a:t>
            </a:r>
            <a:r>
              <a:rPr lang="ru-RU" baseline="0">
                <a:solidFill>
                  <a:srgbClr val="000099"/>
                </a:solidFill>
              </a:rPr>
              <a:t>5</a:t>
            </a:r>
            <a:r>
              <a:rPr lang="en-US" baseline="0">
                <a:solidFill>
                  <a:srgbClr val="000099"/>
                </a:solidFill>
              </a:rPr>
              <a:t> test results (9)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61611" name="Rectangle 75"/>
          <p:cNvSpPr>
            <a:spLocks noChangeArrowheads="1"/>
          </p:cNvSpPr>
          <p:nvPr/>
        </p:nvSpPr>
        <p:spPr bwMode="auto">
          <a:xfrm>
            <a:off x="-239713" y="1016000"/>
            <a:ext cx="2692401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SEM</a:t>
            </a:r>
            <a:r>
              <a:rPr lang="ru-RU" sz="2400" baseline="0">
                <a:solidFill>
                  <a:srgbClr val="993300"/>
                </a:solidFill>
              </a:rPr>
              <a:t>/</a:t>
            </a:r>
            <a:r>
              <a:rPr lang="en-US" sz="2400" baseline="0">
                <a:solidFill>
                  <a:srgbClr val="993300"/>
                </a:solidFill>
              </a:rPr>
              <a:t>EDX of eutectic core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br>
              <a:rPr lang="ru-RU" sz="2000" baseline="0">
                <a:solidFill>
                  <a:srgbClr val="993300"/>
                </a:solidFill>
              </a:rPr>
            </a:br>
            <a:endParaRPr lang="ru-RU" sz="2000" baseline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3253C6DA-F90E-4CC2-8E02-C21A3421B448}" type="slidenum">
              <a:rPr lang="en-GB"/>
              <a:pPr/>
              <a:t>26</a:t>
            </a:fld>
            <a:endParaRPr lang="en-GB"/>
          </a:p>
        </p:txBody>
      </p:sp>
      <p:sp>
        <p:nvSpPr>
          <p:cNvPr id="974856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 15 test results (10) 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74857" name="Line 9"/>
          <p:cNvSpPr>
            <a:spLocks noChangeShapeType="1"/>
          </p:cNvSpPr>
          <p:nvPr/>
        </p:nvSpPr>
        <p:spPr bwMode="auto">
          <a:xfrm flipV="1">
            <a:off x="4933950" y="1905000"/>
            <a:ext cx="476250" cy="542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74998" name="Group 150"/>
          <p:cNvGraphicFramePr>
            <a:graphicFrameLocks noGrp="1"/>
          </p:cNvGraphicFramePr>
          <p:nvPr/>
        </p:nvGraphicFramePr>
        <p:xfrm>
          <a:off x="4084638" y="5648325"/>
          <a:ext cx="5059362" cy="823913"/>
        </p:xfrm>
        <a:graphic>
          <a:graphicData uri="http://schemas.openxmlformats.org/drawingml/2006/table">
            <a:tbl>
              <a:tblPr/>
              <a:tblGrid>
                <a:gridCol w="34925"/>
                <a:gridCol w="1441450"/>
                <a:gridCol w="1397000"/>
                <a:gridCol w="1093787"/>
                <a:gridCol w="1092200"/>
              </a:tblGrid>
              <a:tr h="2349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10.9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 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.3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61.1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3.3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28.1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2.0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2.9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0.7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61.1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2.9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36.0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2.6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74999" name="Rectangle 151"/>
          <p:cNvSpPr>
            <a:spLocks noChangeArrowheads="1"/>
          </p:cNvSpPr>
          <p:nvPr/>
        </p:nvSpPr>
        <p:spPr bwMode="auto">
          <a:xfrm>
            <a:off x="5686425" y="4022725"/>
            <a:ext cx="3725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aseline="0">
                <a:solidFill>
                  <a:srgbClr val="993300"/>
                </a:solidFill>
              </a:rPr>
              <a:t>Averaged eutectic composition in PRS 14 and 15 tests</a:t>
            </a:r>
            <a:endParaRPr lang="ru-RU" sz="2400" baseline="0">
              <a:solidFill>
                <a:srgbClr val="993300"/>
              </a:solidFill>
            </a:endParaRPr>
          </a:p>
        </p:txBody>
      </p:sp>
      <p:grpSp>
        <p:nvGrpSpPr>
          <p:cNvPr id="975010" name="Group 162"/>
          <p:cNvGrpSpPr>
            <a:grpSpLocks/>
          </p:cNvGrpSpPr>
          <p:nvPr/>
        </p:nvGrpSpPr>
        <p:grpSpPr bwMode="auto">
          <a:xfrm>
            <a:off x="0" y="392113"/>
            <a:ext cx="5819775" cy="5689600"/>
            <a:chOff x="0" y="247"/>
            <a:chExt cx="3666" cy="3584"/>
          </a:xfrm>
        </p:grpSpPr>
        <p:grpSp>
          <p:nvGrpSpPr>
            <p:cNvPr id="974858" name="Group 10"/>
            <p:cNvGrpSpPr>
              <a:grpSpLocks/>
            </p:cNvGrpSpPr>
            <p:nvPr/>
          </p:nvGrpSpPr>
          <p:grpSpPr bwMode="auto">
            <a:xfrm>
              <a:off x="0" y="247"/>
              <a:ext cx="3666" cy="3584"/>
              <a:chOff x="54" y="429"/>
              <a:chExt cx="3666" cy="3584"/>
            </a:xfrm>
          </p:grpSpPr>
          <p:sp>
            <p:nvSpPr>
              <p:cNvPr id="974859" name="Rectangle 11"/>
              <p:cNvSpPr>
                <a:spLocks noChangeArrowheads="1"/>
              </p:cNvSpPr>
              <p:nvPr/>
            </p:nvSpPr>
            <p:spPr bwMode="auto">
              <a:xfrm rot="-5400000">
                <a:off x="2107" y="3678"/>
                <a:ext cx="5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>
                    <a:solidFill>
                      <a:srgbClr val="000000"/>
                    </a:solidFill>
                  </a:rPr>
                  <a:t>CaO</a:t>
                </a:r>
                <a:r>
                  <a:rPr lang="en-US" sz="1400" baseline="0">
                    <a:solidFill>
                      <a:srgbClr val="000000"/>
                    </a:solidFill>
                    <a:sym typeface="Symbol" pitchFamily="18" charset="2"/>
                  </a:rPr>
                  <a:t>2</a:t>
                </a:r>
                <a:r>
                  <a:rPr lang="en-US" sz="1400" baseline="0">
                    <a:solidFill>
                      <a:srgbClr val="000000"/>
                    </a:solidFill>
                  </a:rPr>
                  <a:t>FeO</a:t>
                </a:r>
                <a:endParaRPr lang="en-US" sz="1400" baseline="-25000"/>
              </a:p>
            </p:txBody>
          </p:sp>
          <p:sp>
            <p:nvSpPr>
              <p:cNvPr id="974860" name="AutoShape 12"/>
              <p:cNvSpPr>
                <a:spLocks noChangeAspect="1" noChangeArrowheads="1"/>
              </p:cNvSpPr>
              <p:nvPr/>
            </p:nvSpPr>
            <p:spPr bwMode="auto">
              <a:xfrm rot="3600000">
                <a:off x="3411" y="3385"/>
                <a:ext cx="77" cy="77"/>
              </a:xfrm>
              <a:prstGeom prst="plus">
                <a:avLst>
                  <a:gd name="adj" fmla="val 3972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1" name="AutoShape 13"/>
              <p:cNvSpPr>
                <a:spLocks noChangeAspect="1" noChangeArrowheads="1"/>
              </p:cNvSpPr>
              <p:nvPr/>
            </p:nvSpPr>
            <p:spPr bwMode="auto">
              <a:xfrm rot="3600000">
                <a:off x="972" y="1973"/>
                <a:ext cx="78" cy="78"/>
              </a:xfrm>
              <a:prstGeom prst="plus">
                <a:avLst>
                  <a:gd name="adj" fmla="val 3972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2" name="Line 14"/>
              <p:cNvSpPr>
                <a:spLocks noChangeShapeType="1"/>
              </p:cNvSpPr>
              <p:nvPr/>
            </p:nvSpPr>
            <p:spPr bwMode="auto">
              <a:xfrm>
                <a:off x="194" y="3428"/>
                <a:ext cx="326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3" name="Line 15"/>
              <p:cNvSpPr>
                <a:spLocks noChangeShapeType="1"/>
              </p:cNvSpPr>
              <p:nvPr/>
            </p:nvSpPr>
            <p:spPr bwMode="auto">
              <a:xfrm>
                <a:off x="846" y="3428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4" name="Line 16"/>
              <p:cNvSpPr>
                <a:spLocks noChangeShapeType="1"/>
              </p:cNvSpPr>
              <p:nvPr/>
            </p:nvSpPr>
            <p:spPr bwMode="auto">
              <a:xfrm>
                <a:off x="1498" y="3428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5" name="Line 17"/>
              <p:cNvSpPr>
                <a:spLocks noChangeShapeType="1"/>
              </p:cNvSpPr>
              <p:nvPr/>
            </p:nvSpPr>
            <p:spPr bwMode="auto">
              <a:xfrm>
                <a:off x="2151" y="3428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6" name="Line 18"/>
              <p:cNvSpPr>
                <a:spLocks noChangeShapeType="1"/>
              </p:cNvSpPr>
              <p:nvPr/>
            </p:nvSpPr>
            <p:spPr bwMode="auto">
              <a:xfrm>
                <a:off x="2803" y="3428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7" name="Line 19"/>
              <p:cNvSpPr>
                <a:spLocks noChangeShapeType="1"/>
              </p:cNvSpPr>
              <p:nvPr/>
            </p:nvSpPr>
            <p:spPr bwMode="auto">
              <a:xfrm>
                <a:off x="520" y="3428"/>
                <a:ext cx="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8" name="Line 20"/>
              <p:cNvSpPr>
                <a:spLocks noChangeShapeType="1"/>
              </p:cNvSpPr>
              <p:nvPr/>
            </p:nvSpPr>
            <p:spPr bwMode="auto">
              <a:xfrm>
                <a:off x="1172" y="3428"/>
                <a:ext cx="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69" name="Line 21"/>
              <p:cNvSpPr>
                <a:spLocks noChangeShapeType="1"/>
              </p:cNvSpPr>
              <p:nvPr/>
            </p:nvSpPr>
            <p:spPr bwMode="auto">
              <a:xfrm>
                <a:off x="1825" y="3428"/>
                <a:ext cx="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0" name="Line 22"/>
              <p:cNvSpPr>
                <a:spLocks noChangeShapeType="1"/>
              </p:cNvSpPr>
              <p:nvPr/>
            </p:nvSpPr>
            <p:spPr bwMode="auto">
              <a:xfrm>
                <a:off x="2477" y="3428"/>
                <a:ext cx="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1" name="Line 23"/>
              <p:cNvSpPr>
                <a:spLocks noChangeShapeType="1"/>
              </p:cNvSpPr>
              <p:nvPr/>
            </p:nvSpPr>
            <p:spPr bwMode="auto">
              <a:xfrm>
                <a:off x="3129" y="3428"/>
                <a:ext cx="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2" name="Rectangle 24"/>
              <p:cNvSpPr>
                <a:spLocks noChangeArrowheads="1"/>
              </p:cNvSpPr>
              <p:nvPr/>
            </p:nvSpPr>
            <p:spPr bwMode="auto">
              <a:xfrm>
                <a:off x="783" y="359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0.2</a:t>
                </a:r>
                <a:endParaRPr lang="en-US" baseline="0"/>
              </a:p>
            </p:txBody>
          </p:sp>
          <p:sp>
            <p:nvSpPr>
              <p:cNvPr id="974873" name="Rectangle 25"/>
              <p:cNvSpPr>
                <a:spLocks noChangeArrowheads="1"/>
              </p:cNvSpPr>
              <p:nvPr/>
            </p:nvSpPr>
            <p:spPr bwMode="auto">
              <a:xfrm>
                <a:off x="1435" y="359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0.4</a:t>
                </a:r>
                <a:endParaRPr lang="en-US" baseline="0"/>
              </a:p>
            </p:txBody>
          </p:sp>
          <p:sp>
            <p:nvSpPr>
              <p:cNvPr id="974874" name="Rectangle 26"/>
              <p:cNvSpPr>
                <a:spLocks noChangeArrowheads="1"/>
              </p:cNvSpPr>
              <p:nvPr/>
            </p:nvSpPr>
            <p:spPr bwMode="auto">
              <a:xfrm>
                <a:off x="2087" y="359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0.6</a:t>
                </a:r>
                <a:endParaRPr lang="en-US" baseline="0"/>
              </a:p>
            </p:txBody>
          </p:sp>
          <p:sp>
            <p:nvSpPr>
              <p:cNvPr id="974875" name="Rectangle 27"/>
              <p:cNvSpPr>
                <a:spLocks noChangeArrowheads="1"/>
              </p:cNvSpPr>
              <p:nvPr/>
            </p:nvSpPr>
            <p:spPr bwMode="auto">
              <a:xfrm>
                <a:off x="2740" y="359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0.8</a:t>
                </a:r>
                <a:endParaRPr lang="en-US" baseline="0"/>
              </a:p>
            </p:txBody>
          </p:sp>
          <p:sp>
            <p:nvSpPr>
              <p:cNvPr id="974876" name="Line 28"/>
              <p:cNvSpPr>
                <a:spLocks noChangeShapeType="1"/>
              </p:cNvSpPr>
              <p:nvPr/>
            </p:nvSpPr>
            <p:spPr bwMode="auto">
              <a:xfrm flipV="1">
                <a:off x="846" y="1163"/>
                <a:ext cx="1305" cy="2265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7" name="Line 29"/>
              <p:cNvSpPr>
                <a:spLocks noChangeShapeType="1"/>
              </p:cNvSpPr>
              <p:nvPr/>
            </p:nvSpPr>
            <p:spPr bwMode="auto">
              <a:xfrm flipV="1">
                <a:off x="1498" y="1729"/>
                <a:ext cx="979" cy="1699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8" name="Line 30"/>
              <p:cNvSpPr>
                <a:spLocks noChangeShapeType="1"/>
              </p:cNvSpPr>
              <p:nvPr/>
            </p:nvSpPr>
            <p:spPr bwMode="auto">
              <a:xfrm flipV="1">
                <a:off x="2151" y="2296"/>
                <a:ext cx="652" cy="1132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79" name="Line 31"/>
              <p:cNvSpPr>
                <a:spLocks noChangeShapeType="1"/>
              </p:cNvSpPr>
              <p:nvPr/>
            </p:nvSpPr>
            <p:spPr bwMode="auto">
              <a:xfrm flipV="1">
                <a:off x="2803" y="2862"/>
                <a:ext cx="326" cy="566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0" name="Line 32"/>
              <p:cNvSpPr>
                <a:spLocks noChangeShapeType="1"/>
              </p:cNvSpPr>
              <p:nvPr/>
            </p:nvSpPr>
            <p:spPr bwMode="auto">
              <a:xfrm flipV="1">
                <a:off x="520" y="880"/>
                <a:ext cx="1467" cy="2548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1" name="Line 33"/>
              <p:cNvSpPr>
                <a:spLocks noChangeShapeType="1"/>
              </p:cNvSpPr>
              <p:nvPr/>
            </p:nvSpPr>
            <p:spPr bwMode="auto">
              <a:xfrm flipV="1">
                <a:off x="1172" y="1447"/>
                <a:ext cx="1142" cy="1981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2" name="Line 34"/>
              <p:cNvSpPr>
                <a:spLocks noChangeShapeType="1"/>
              </p:cNvSpPr>
              <p:nvPr/>
            </p:nvSpPr>
            <p:spPr bwMode="auto">
              <a:xfrm flipV="1">
                <a:off x="1825" y="2013"/>
                <a:ext cx="815" cy="1415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3" name="Line 35"/>
              <p:cNvSpPr>
                <a:spLocks noChangeShapeType="1"/>
              </p:cNvSpPr>
              <p:nvPr/>
            </p:nvSpPr>
            <p:spPr bwMode="auto">
              <a:xfrm flipV="1">
                <a:off x="2477" y="2579"/>
                <a:ext cx="489" cy="849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4" name="Line 36"/>
              <p:cNvSpPr>
                <a:spLocks noChangeShapeType="1"/>
              </p:cNvSpPr>
              <p:nvPr/>
            </p:nvSpPr>
            <p:spPr bwMode="auto">
              <a:xfrm flipV="1">
                <a:off x="3129" y="3145"/>
                <a:ext cx="163" cy="283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5" name="Rectangle 37"/>
              <p:cNvSpPr>
                <a:spLocks noChangeArrowheads="1"/>
              </p:cNvSpPr>
              <p:nvPr/>
            </p:nvSpPr>
            <p:spPr bwMode="auto">
              <a:xfrm>
                <a:off x="3400" y="3475"/>
                <a:ext cx="21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>
                    <a:solidFill>
                      <a:srgbClr val="000000"/>
                    </a:solidFill>
                  </a:rPr>
                  <a:t>FeO</a:t>
                </a:r>
                <a:endParaRPr lang="en-US" sz="1400" baseline="0"/>
              </a:p>
            </p:txBody>
          </p:sp>
          <p:sp>
            <p:nvSpPr>
              <p:cNvPr id="974886" name="Line 38"/>
              <p:cNvSpPr>
                <a:spLocks noChangeShapeType="1"/>
              </p:cNvSpPr>
              <p:nvPr/>
            </p:nvSpPr>
            <p:spPr bwMode="auto">
              <a:xfrm>
                <a:off x="1825" y="597"/>
                <a:ext cx="1630" cy="28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7" name="Line 39"/>
              <p:cNvSpPr>
                <a:spLocks noChangeShapeType="1"/>
              </p:cNvSpPr>
              <p:nvPr/>
            </p:nvSpPr>
            <p:spPr bwMode="auto">
              <a:xfrm flipV="1">
                <a:off x="2151" y="1109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8" name="Line 40"/>
              <p:cNvSpPr>
                <a:spLocks noChangeShapeType="1"/>
              </p:cNvSpPr>
              <p:nvPr/>
            </p:nvSpPr>
            <p:spPr bwMode="auto">
              <a:xfrm flipV="1">
                <a:off x="2477" y="1675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89" name="Line 41"/>
              <p:cNvSpPr>
                <a:spLocks noChangeShapeType="1"/>
              </p:cNvSpPr>
              <p:nvPr/>
            </p:nvSpPr>
            <p:spPr bwMode="auto">
              <a:xfrm flipV="1">
                <a:off x="2803" y="2242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0" name="Line 42"/>
              <p:cNvSpPr>
                <a:spLocks noChangeShapeType="1"/>
              </p:cNvSpPr>
              <p:nvPr/>
            </p:nvSpPr>
            <p:spPr bwMode="auto">
              <a:xfrm flipV="1">
                <a:off x="3129" y="2808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1" name="Line 43"/>
              <p:cNvSpPr>
                <a:spLocks noChangeShapeType="1"/>
              </p:cNvSpPr>
              <p:nvPr/>
            </p:nvSpPr>
            <p:spPr bwMode="auto">
              <a:xfrm flipV="1">
                <a:off x="1987" y="853"/>
                <a:ext cx="4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2" name="Line 44"/>
              <p:cNvSpPr>
                <a:spLocks noChangeShapeType="1"/>
              </p:cNvSpPr>
              <p:nvPr/>
            </p:nvSpPr>
            <p:spPr bwMode="auto">
              <a:xfrm flipV="1">
                <a:off x="2314" y="1419"/>
                <a:ext cx="4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3" name="Line 45"/>
              <p:cNvSpPr>
                <a:spLocks noChangeShapeType="1"/>
              </p:cNvSpPr>
              <p:nvPr/>
            </p:nvSpPr>
            <p:spPr bwMode="auto">
              <a:xfrm flipV="1">
                <a:off x="2640" y="1985"/>
                <a:ext cx="4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4" name="Line 46"/>
              <p:cNvSpPr>
                <a:spLocks noChangeShapeType="1"/>
              </p:cNvSpPr>
              <p:nvPr/>
            </p:nvSpPr>
            <p:spPr bwMode="auto">
              <a:xfrm flipV="1">
                <a:off x="2966" y="2552"/>
                <a:ext cx="4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5" name="Line 47"/>
              <p:cNvSpPr>
                <a:spLocks noChangeShapeType="1"/>
              </p:cNvSpPr>
              <p:nvPr/>
            </p:nvSpPr>
            <p:spPr bwMode="auto">
              <a:xfrm flipV="1">
                <a:off x="3292" y="3118"/>
                <a:ext cx="4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896" name="Rectangle 48"/>
              <p:cNvSpPr>
                <a:spLocks noChangeArrowheads="1"/>
              </p:cNvSpPr>
              <p:nvPr/>
            </p:nvSpPr>
            <p:spPr bwMode="auto">
              <a:xfrm>
                <a:off x="2273" y="1008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0.8</a:t>
                </a:r>
                <a:endParaRPr lang="en-US" baseline="0"/>
              </a:p>
            </p:txBody>
          </p:sp>
          <p:sp>
            <p:nvSpPr>
              <p:cNvPr id="974897" name="Rectangle 49"/>
              <p:cNvSpPr>
                <a:spLocks noChangeArrowheads="1"/>
              </p:cNvSpPr>
              <p:nvPr/>
            </p:nvSpPr>
            <p:spPr bwMode="auto">
              <a:xfrm>
                <a:off x="2598" y="157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0.6</a:t>
                </a:r>
                <a:endParaRPr lang="en-US" baseline="0"/>
              </a:p>
            </p:txBody>
          </p:sp>
          <p:sp>
            <p:nvSpPr>
              <p:cNvPr id="974898" name="Rectangle 50"/>
              <p:cNvSpPr>
                <a:spLocks noChangeArrowheads="1"/>
              </p:cNvSpPr>
              <p:nvPr/>
            </p:nvSpPr>
            <p:spPr bwMode="auto">
              <a:xfrm>
                <a:off x="2924" y="2140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0.4</a:t>
                </a:r>
                <a:endParaRPr lang="en-US" baseline="0"/>
              </a:p>
            </p:txBody>
          </p:sp>
          <p:sp>
            <p:nvSpPr>
              <p:cNvPr id="974899" name="Rectangle 51"/>
              <p:cNvSpPr>
                <a:spLocks noChangeArrowheads="1"/>
              </p:cNvSpPr>
              <p:nvPr/>
            </p:nvSpPr>
            <p:spPr bwMode="auto">
              <a:xfrm>
                <a:off x="3250" y="2706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0.2</a:t>
                </a:r>
                <a:endParaRPr lang="en-US" baseline="0"/>
              </a:p>
            </p:txBody>
          </p:sp>
          <p:sp>
            <p:nvSpPr>
              <p:cNvPr id="974900" name="Line 52"/>
              <p:cNvSpPr>
                <a:spLocks noChangeShapeType="1"/>
              </p:cNvSpPr>
              <p:nvPr/>
            </p:nvSpPr>
            <p:spPr bwMode="auto">
              <a:xfrm flipH="1">
                <a:off x="1498" y="1163"/>
                <a:ext cx="653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1" name="Line 53"/>
              <p:cNvSpPr>
                <a:spLocks noChangeShapeType="1"/>
              </p:cNvSpPr>
              <p:nvPr/>
            </p:nvSpPr>
            <p:spPr bwMode="auto">
              <a:xfrm flipH="1">
                <a:off x="1172" y="1729"/>
                <a:ext cx="1305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2" name="Line 54"/>
              <p:cNvSpPr>
                <a:spLocks noChangeShapeType="1"/>
              </p:cNvSpPr>
              <p:nvPr/>
            </p:nvSpPr>
            <p:spPr bwMode="auto">
              <a:xfrm flipH="1">
                <a:off x="846" y="2296"/>
                <a:ext cx="1957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3" name="Line 55"/>
              <p:cNvSpPr>
                <a:spLocks noChangeShapeType="1"/>
              </p:cNvSpPr>
              <p:nvPr/>
            </p:nvSpPr>
            <p:spPr bwMode="auto">
              <a:xfrm flipH="1">
                <a:off x="520" y="2862"/>
                <a:ext cx="2609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4" name="Line 56"/>
              <p:cNvSpPr>
                <a:spLocks noChangeShapeType="1"/>
              </p:cNvSpPr>
              <p:nvPr/>
            </p:nvSpPr>
            <p:spPr bwMode="auto">
              <a:xfrm flipH="1">
                <a:off x="1661" y="880"/>
                <a:ext cx="326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5" name="Line 57"/>
              <p:cNvSpPr>
                <a:spLocks noChangeShapeType="1"/>
              </p:cNvSpPr>
              <p:nvPr/>
            </p:nvSpPr>
            <p:spPr bwMode="auto">
              <a:xfrm flipH="1">
                <a:off x="1335" y="1447"/>
                <a:ext cx="979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6" name="Line 58"/>
              <p:cNvSpPr>
                <a:spLocks noChangeShapeType="1"/>
              </p:cNvSpPr>
              <p:nvPr/>
            </p:nvSpPr>
            <p:spPr bwMode="auto">
              <a:xfrm flipH="1">
                <a:off x="1009" y="2013"/>
                <a:ext cx="1631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7" name="Line 59"/>
              <p:cNvSpPr>
                <a:spLocks noChangeShapeType="1"/>
              </p:cNvSpPr>
              <p:nvPr/>
            </p:nvSpPr>
            <p:spPr bwMode="auto">
              <a:xfrm flipH="1">
                <a:off x="683" y="2579"/>
                <a:ext cx="2283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8" name="Line 60"/>
              <p:cNvSpPr>
                <a:spLocks noChangeShapeType="1"/>
              </p:cNvSpPr>
              <p:nvPr/>
            </p:nvSpPr>
            <p:spPr bwMode="auto">
              <a:xfrm flipH="1">
                <a:off x="357" y="3145"/>
                <a:ext cx="2935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09" name="Line 61"/>
              <p:cNvSpPr>
                <a:spLocks noChangeShapeType="1"/>
              </p:cNvSpPr>
              <p:nvPr/>
            </p:nvSpPr>
            <p:spPr bwMode="auto">
              <a:xfrm flipV="1">
                <a:off x="194" y="597"/>
                <a:ext cx="1631" cy="28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0" name="Line 62"/>
              <p:cNvSpPr>
                <a:spLocks noChangeShapeType="1"/>
              </p:cNvSpPr>
              <p:nvPr/>
            </p:nvSpPr>
            <p:spPr bwMode="auto">
              <a:xfrm flipH="1" flipV="1">
                <a:off x="426" y="2808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1" name="Line 63"/>
              <p:cNvSpPr>
                <a:spLocks noChangeShapeType="1"/>
              </p:cNvSpPr>
              <p:nvPr/>
            </p:nvSpPr>
            <p:spPr bwMode="auto">
              <a:xfrm flipH="1" flipV="1">
                <a:off x="752" y="2242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2" name="Line 64"/>
              <p:cNvSpPr>
                <a:spLocks noChangeShapeType="1"/>
              </p:cNvSpPr>
              <p:nvPr/>
            </p:nvSpPr>
            <p:spPr bwMode="auto">
              <a:xfrm flipH="1" flipV="1">
                <a:off x="1078" y="1675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3" name="Line 65"/>
              <p:cNvSpPr>
                <a:spLocks noChangeShapeType="1"/>
              </p:cNvSpPr>
              <p:nvPr/>
            </p:nvSpPr>
            <p:spPr bwMode="auto">
              <a:xfrm flipH="1" flipV="1">
                <a:off x="1404" y="1109"/>
                <a:ext cx="9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4" name="Line 66"/>
              <p:cNvSpPr>
                <a:spLocks noChangeShapeType="1"/>
              </p:cNvSpPr>
              <p:nvPr/>
            </p:nvSpPr>
            <p:spPr bwMode="auto">
              <a:xfrm flipH="1" flipV="1">
                <a:off x="310" y="3118"/>
                <a:ext cx="4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5" name="Line 67"/>
              <p:cNvSpPr>
                <a:spLocks noChangeShapeType="1"/>
              </p:cNvSpPr>
              <p:nvPr/>
            </p:nvSpPr>
            <p:spPr bwMode="auto">
              <a:xfrm flipH="1" flipV="1">
                <a:off x="636" y="2552"/>
                <a:ext cx="4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6" name="Line 68"/>
              <p:cNvSpPr>
                <a:spLocks noChangeShapeType="1"/>
              </p:cNvSpPr>
              <p:nvPr/>
            </p:nvSpPr>
            <p:spPr bwMode="auto">
              <a:xfrm flipH="1" flipV="1">
                <a:off x="962" y="1985"/>
                <a:ext cx="4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7" name="Line 69"/>
              <p:cNvSpPr>
                <a:spLocks noChangeShapeType="1"/>
              </p:cNvSpPr>
              <p:nvPr/>
            </p:nvSpPr>
            <p:spPr bwMode="auto">
              <a:xfrm flipH="1" flipV="1">
                <a:off x="1288" y="1419"/>
                <a:ext cx="4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8" name="Line 70"/>
              <p:cNvSpPr>
                <a:spLocks noChangeShapeType="1"/>
              </p:cNvSpPr>
              <p:nvPr/>
            </p:nvSpPr>
            <p:spPr bwMode="auto">
              <a:xfrm flipH="1" flipV="1">
                <a:off x="1614" y="853"/>
                <a:ext cx="4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19" name="Rectangle 71"/>
              <p:cNvSpPr>
                <a:spLocks noChangeArrowheads="1"/>
              </p:cNvSpPr>
              <p:nvPr/>
            </p:nvSpPr>
            <p:spPr bwMode="auto">
              <a:xfrm>
                <a:off x="273" y="2706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0.8</a:t>
                </a:r>
                <a:endParaRPr lang="en-US" baseline="0"/>
              </a:p>
            </p:txBody>
          </p:sp>
          <p:sp>
            <p:nvSpPr>
              <p:cNvPr id="974920" name="Rectangle 72"/>
              <p:cNvSpPr>
                <a:spLocks noChangeArrowheads="1"/>
              </p:cNvSpPr>
              <p:nvPr/>
            </p:nvSpPr>
            <p:spPr bwMode="auto">
              <a:xfrm>
                <a:off x="599" y="2140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0.6</a:t>
                </a:r>
                <a:endParaRPr lang="en-US" baseline="0"/>
              </a:p>
            </p:txBody>
          </p:sp>
          <p:sp>
            <p:nvSpPr>
              <p:cNvPr id="974921" name="Rectangle 73"/>
              <p:cNvSpPr>
                <a:spLocks noChangeArrowheads="1"/>
              </p:cNvSpPr>
              <p:nvPr/>
            </p:nvSpPr>
            <p:spPr bwMode="auto">
              <a:xfrm>
                <a:off x="925" y="157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0.4</a:t>
                </a:r>
                <a:endParaRPr lang="en-US" baseline="0"/>
              </a:p>
            </p:txBody>
          </p:sp>
          <p:sp>
            <p:nvSpPr>
              <p:cNvPr id="974922" name="Rectangle 74"/>
              <p:cNvSpPr>
                <a:spLocks noChangeArrowheads="1"/>
              </p:cNvSpPr>
              <p:nvPr/>
            </p:nvSpPr>
            <p:spPr bwMode="auto">
              <a:xfrm>
                <a:off x="1251" y="1008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0.2</a:t>
                </a:r>
                <a:endParaRPr lang="en-US" baseline="0"/>
              </a:p>
            </p:txBody>
          </p:sp>
          <p:sp>
            <p:nvSpPr>
              <p:cNvPr id="974923" name="Line 75"/>
              <p:cNvSpPr>
                <a:spLocks noChangeShapeType="1"/>
              </p:cNvSpPr>
              <p:nvPr/>
            </p:nvSpPr>
            <p:spPr bwMode="auto">
              <a:xfrm>
                <a:off x="520" y="2862"/>
                <a:ext cx="326" cy="566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4" name="Line 76"/>
              <p:cNvSpPr>
                <a:spLocks noChangeShapeType="1"/>
              </p:cNvSpPr>
              <p:nvPr/>
            </p:nvSpPr>
            <p:spPr bwMode="auto">
              <a:xfrm>
                <a:off x="846" y="2296"/>
                <a:ext cx="652" cy="1132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5" name="Line 77"/>
              <p:cNvSpPr>
                <a:spLocks noChangeShapeType="1"/>
              </p:cNvSpPr>
              <p:nvPr/>
            </p:nvSpPr>
            <p:spPr bwMode="auto">
              <a:xfrm>
                <a:off x="1172" y="1729"/>
                <a:ext cx="979" cy="1699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6" name="Line 78"/>
              <p:cNvSpPr>
                <a:spLocks noChangeShapeType="1"/>
              </p:cNvSpPr>
              <p:nvPr/>
            </p:nvSpPr>
            <p:spPr bwMode="auto">
              <a:xfrm>
                <a:off x="1498" y="1163"/>
                <a:ext cx="1305" cy="2265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7" name="Line 79"/>
              <p:cNvSpPr>
                <a:spLocks noChangeShapeType="1"/>
              </p:cNvSpPr>
              <p:nvPr/>
            </p:nvSpPr>
            <p:spPr bwMode="auto">
              <a:xfrm>
                <a:off x="357" y="3145"/>
                <a:ext cx="163" cy="283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8" name="Line 80"/>
              <p:cNvSpPr>
                <a:spLocks noChangeShapeType="1"/>
              </p:cNvSpPr>
              <p:nvPr/>
            </p:nvSpPr>
            <p:spPr bwMode="auto">
              <a:xfrm>
                <a:off x="683" y="2579"/>
                <a:ext cx="489" cy="849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29" name="Line 81"/>
              <p:cNvSpPr>
                <a:spLocks noChangeShapeType="1"/>
              </p:cNvSpPr>
              <p:nvPr/>
            </p:nvSpPr>
            <p:spPr bwMode="auto">
              <a:xfrm>
                <a:off x="1009" y="2013"/>
                <a:ext cx="816" cy="1415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30" name="Line 82"/>
              <p:cNvSpPr>
                <a:spLocks noChangeShapeType="1"/>
              </p:cNvSpPr>
              <p:nvPr/>
            </p:nvSpPr>
            <p:spPr bwMode="auto">
              <a:xfrm>
                <a:off x="1335" y="1447"/>
                <a:ext cx="1142" cy="1981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31" name="Line 83"/>
              <p:cNvSpPr>
                <a:spLocks noChangeShapeType="1"/>
              </p:cNvSpPr>
              <p:nvPr/>
            </p:nvSpPr>
            <p:spPr bwMode="auto">
              <a:xfrm>
                <a:off x="1661" y="880"/>
                <a:ext cx="1468" cy="2548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32" name="Freeform 84"/>
              <p:cNvSpPr>
                <a:spLocks noEditPoints="1"/>
              </p:cNvSpPr>
              <p:nvPr/>
            </p:nvSpPr>
            <p:spPr bwMode="auto">
              <a:xfrm>
                <a:off x="3362" y="3288"/>
                <a:ext cx="55" cy="54"/>
              </a:xfrm>
              <a:custGeom>
                <a:avLst/>
                <a:gdLst>
                  <a:gd name="T0" fmla="*/ 27 w 55"/>
                  <a:gd name="T1" fmla="*/ 54 h 54"/>
                  <a:gd name="T2" fmla="*/ 55 w 55"/>
                  <a:gd name="T3" fmla="*/ 27 h 54"/>
                  <a:gd name="T4" fmla="*/ 27 w 55"/>
                  <a:gd name="T5" fmla="*/ 0 h 54"/>
                  <a:gd name="T6" fmla="*/ 0 w 55"/>
                  <a:gd name="T7" fmla="*/ 27 h 54"/>
                  <a:gd name="T8" fmla="*/ 27 w 55"/>
                  <a:gd name="T9" fmla="*/ 54 h 54"/>
                  <a:gd name="T10" fmla="*/ 27 w 55"/>
                  <a:gd name="T11" fmla="*/ 41 h 54"/>
                  <a:gd name="T12" fmla="*/ 14 w 55"/>
                  <a:gd name="T13" fmla="*/ 27 h 54"/>
                  <a:gd name="T14" fmla="*/ 27 w 55"/>
                  <a:gd name="T15" fmla="*/ 13 h 54"/>
                  <a:gd name="T16" fmla="*/ 41 w 55"/>
                  <a:gd name="T17" fmla="*/ 27 h 54"/>
                  <a:gd name="T18" fmla="*/ 27 w 55"/>
                  <a:gd name="T19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lnTo>
                      <a:pt x="55" y="27"/>
                    </a:lnTo>
                    <a:lnTo>
                      <a:pt x="27" y="0"/>
                    </a:lnTo>
                    <a:lnTo>
                      <a:pt x="0" y="27"/>
                    </a:lnTo>
                    <a:lnTo>
                      <a:pt x="27" y="54"/>
                    </a:lnTo>
                    <a:close/>
                    <a:moveTo>
                      <a:pt x="27" y="41"/>
                    </a:moveTo>
                    <a:lnTo>
                      <a:pt x="14" y="27"/>
                    </a:lnTo>
                    <a:lnTo>
                      <a:pt x="27" y="13"/>
                    </a:lnTo>
                    <a:lnTo>
                      <a:pt x="41" y="27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33" name="Freeform 85"/>
              <p:cNvSpPr>
                <a:spLocks noEditPoints="1"/>
              </p:cNvSpPr>
              <p:nvPr/>
            </p:nvSpPr>
            <p:spPr bwMode="auto">
              <a:xfrm>
                <a:off x="734" y="2416"/>
                <a:ext cx="55" cy="54"/>
              </a:xfrm>
              <a:custGeom>
                <a:avLst/>
                <a:gdLst>
                  <a:gd name="T0" fmla="*/ 28 w 55"/>
                  <a:gd name="T1" fmla="*/ 54 h 54"/>
                  <a:gd name="T2" fmla="*/ 55 w 55"/>
                  <a:gd name="T3" fmla="*/ 27 h 54"/>
                  <a:gd name="T4" fmla="*/ 28 w 55"/>
                  <a:gd name="T5" fmla="*/ 0 h 54"/>
                  <a:gd name="T6" fmla="*/ 0 w 55"/>
                  <a:gd name="T7" fmla="*/ 27 h 54"/>
                  <a:gd name="T8" fmla="*/ 28 w 55"/>
                  <a:gd name="T9" fmla="*/ 54 h 54"/>
                  <a:gd name="T10" fmla="*/ 28 w 55"/>
                  <a:gd name="T11" fmla="*/ 41 h 54"/>
                  <a:gd name="T12" fmla="*/ 14 w 55"/>
                  <a:gd name="T13" fmla="*/ 27 h 54"/>
                  <a:gd name="T14" fmla="*/ 28 w 55"/>
                  <a:gd name="T15" fmla="*/ 14 h 54"/>
                  <a:gd name="T16" fmla="*/ 41 w 55"/>
                  <a:gd name="T17" fmla="*/ 27 h 54"/>
                  <a:gd name="T18" fmla="*/ 28 w 55"/>
                  <a:gd name="T19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4">
                    <a:moveTo>
                      <a:pt x="28" y="54"/>
                    </a:moveTo>
                    <a:lnTo>
                      <a:pt x="55" y="27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28" y="54"/>
                    </a:lnTo>
                    <a:close/>
                    <a:moveTo>
                      <a:pt x="28" y="41"/>
                    </a:moveTo>
                    <a:lnTo>
                      <a:pt x="14" y="27"/>
                    </a:lnTo>
                    <a:lnTo>
                      <a:pt x="28" y="14"/>
                    </a:lnTo>
                    <a:lnTo>
                      <a:pt x="41" y="27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34" name="Rectangle 86"/>
              <p:cNvSpPr>
                <a:spLocks noChangeArrowheads="1"/>
              </p:cNvSpPr>
              <p:nvPr/>
            </p:nvSpPr>
            <p:spPr bwMode="auto">
              <a:xfrm>
                <a:off x="3370" y="315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1</a:t>
                </a:r>
                <a:endParaRPr lang="en-US" baseline="0"/>
              </a:p>
            </p:txBody>
          </p:sp>
          <p:sp>
            <p:nvSpPr>
              <p:cNvPr id="974935" name="Rectangle 87"/>
              <p:cNvSpPr>
                <a:spLocks noChangeArrowheads="1"/>
              </p:cNvSpPr>
              <p:nvPr/>
            </p:nvSpPr>
            <p:spPr bwMode="auto">
              <a:xfrm>
                <a:off x="3420" y="315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3</a:t>
                </a:r>
                <a:endParaRPr lang="en-US" baseline="0"/>
              </a:p>
            </p:txBody>
          </p:sp>
          <p:sp>
            <p:nvSpPr>
              <p:cNvPr id="974936" name="Rectangle 88"/>
              <p:cNvSpPr>
                <a:spLocks noChangeArrowheads="1"/>
              </p:cNvSpPr>
              <p:nvPr/>
            </p:nvSpPr>
            <p:spPr bwMode="auto">
              <a:xfrm>
                <a:off x="3470" y="315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3</a:t>
                </a:r>
                <a:endParaRPr lang="en-US" baseline="0"/>
              </a:p>
            </p:txBody>
          </p:sp>
          <p:sp>
            <p:nvSpPr>
              <p:cNvPr id="974937" name="Rectangle 89"/>
              <p:cNvSpPr>
                <a:spLocks noChangeArrowheads="1"/>
              </p:cNvSpPr>
              <p:nvPr/>
            </p:nvSpPr>
            <p:spPr bwMode="auto">
              <a:xfrm>
                <a:off x="3521" y="315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5</a:t>
                </a:r>
                <a:endParaRPr lang="en-US" baseline="0"/>
              </a:p>
            </p:txBody>
          </p:sp>
          <p:sp>
            <p:nvSpPr>
              <p:cNvPr id="974938" name="Rectangle 90"/>
              <p:cNvSpPr>
                <a:spLocks noChangeArrowheads="1"/>
              </p:cNvSpPr>
              <p:nvPr/>
            </p:nvSpPr>
            <p:spPr bwMode="auto">
              <a:xfrm>
                <a:off x="3571" y="3154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 </a:t>
                </a:r>
                <a:endParaRPr lang="en-US" baseline="0"/>
              </a:p>
            </p:txBody>
          </p:sp>
          <p:sp>
            <p:nvSpPr>
              <p:cNvPr id="974939" name="Rectangle 91"/>
              <p:cNvSpPr>
                <a:spLocks noChangeArrowheads="1"/>
              </p:cNvSpPr>
              <p:nvPr/>
            </p:nvSpPr>
            <p:spPr bwMode="auto">
              <a:xfrm>
                <a:off x="3596" y="3154"/>
                <a:ext cx="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±</a:t>
                </a:r>
                <a:endParaRPr lang="en-US" baseline="0"/>
              </a:p>
            </p:txBody>
          </p:sp>
          <p:sp>
            <p:nvSpPr>
              <p:cNvPr id="974940" name="Rectangle 92"/>
              <p:cNvSpPr>
                <a:spLocks noChangeArrowheads="1"/>
              </p:cNvSpPr>
              <p:nvPr/>
            </p:nvSpPr>
            <p:spPr bwMode="auto">
              <a:xfrm>
                <a:off x="3646" y="3154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 </a:t>
                </a:r>
                <a:endParaRPr lang="en-US" baseline="0"/>
              </a:p>
            </p:txBody>
          </p:sp>
          <p:sp>
            <p:nvSpPr>
              <p:cNvPr id="974941" name="Rectangle 93"/>
              <p:cNvSpPr>
                <a:spLocks noChangeArrowheads="1"/>
              </p:cNvSpPr>
              <p:nvPr/>
            </p:nvSpPr>
            <p:spPr bwMode="auto">
              <a:xfrm>
                <a:off x="3671" y="315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5</a:t>
                </a:r>
                <a:endParaRPr lang="en-US" baseline="0"/>
              </a:p>
            </p:txBody>
          </p:sp>
          <p:sp>
            <p:nvSpPr>
              <p:cNvPr id="974942" name="Rectangle 94"/>
              <p:cNvSpPr>
                <a:spLocks noChangeArrowheads="1"/>
              </p:cNvSpPr>
              <p:nvPr/>
            </p:nvSpPr>
            <p:spPr bwMode="auto">
              <a:xfrm>
                <a:off x="2453" y="3480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1</a:t>
                </a:r>
                <a:endParaRPr lang="en-US" baseline="0"/>
              </a:p>
            </p:txBody>
          </p:sp>
          <p:sp>
            <p:nvSpPr>
              <p:cNvPr id="974943" name="Rectangle 95"/>
              <p:cNvSpPr>
                <a:spLocks noChangeArrowheads="1"/>
              </p:cNvSpPr>
              <p:nvPr/>
            </p:nvSpPr>
            <p:spPr bwMode="auto">
              <a:xfrm>
                <a:off x="2503" y="3480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1</a:t>
                </a:r>
                <a:endParaRPr lang="en-US" baseline="0"/>
              </a:p>
            </p:txBody>
          </p:sp>
          <p:sp>
            <p:nvSpPr>
              <p:cNvPr id="974944" name="Rectangle 96"/>
              <p:cNvSpPr>
                <a:spLocks noChangeArrowheads="1"/>
              </p:cNvSpPr>
              <p:nvPr/>
            </p:nvSpPr>
            <p:spPr bwMode="auto">
              <a:xfrm>
                <a:off x="2553" y="3480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</a:t>
                </a:r>
                <a:endParaRPr lang="en-US" baseline="0"/>
              </a:p>
            </p:txBody>
          </p:sp>
          <p:sp>
            <p:nvSpPr>
              <p:cNvPr id="974945" name="Rectangle 97"/>
              <p:cNvSpPr>
                <a:spLocks noChangeArrowheads="1"/>
              </p:cNvSpPr>
              <p:nvPr/>
            </p:nvSpPr>
            <p:spPr bwMode="auto">
              <a:xfrm>
                <a:off x="2604" y="3480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8</a:t>
                </a:r>
                <a:endParaRPr lang="en-US" baseline="0"/>
              </a:p>
            </p:txBody>
          </p:sp>
          <p:sp>
            <p:nvSpPr>
              <p:cNvPr id="974946" name="Rectangle 98"/>
              <p:cNvSpPr>
                <a:spLocks noChangeArrowheads="1"/>
              </p:cNvSpPr>
              <p:nvPr/>
            </p:nvSpPr>
            <p:spPr bwMode="auto">
              <a:xfrm>
                <a:off x="306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1</a:t>
                </a:r>
                <a:endParaRPr lang="en-US" baseline="0"/>
              </a:p>
            </p:txBody>
          </p:sp>
          <p:sp>
            <p:nvSpPr>
              <p:cNvPr id="974947" name="Rectangle 99"/>
              <p:cNvSpPr>
                <a:spLocks noChangeArrowheads="1"/>
              </p:cNvSpPr>
              <p:nvPr/>
            </p:nvSpPr>
            <p:spPr bwMode="auto">
              <a:xfrm>
                <a:off x="356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8</a:t>
                </a:r>
                <a:endParaRPr lang="en-US" baseline="0"/>
              </a:p>
            </p:txBody>
          </p:sp>
          <p:sp>
            <p:nvSpPr>
              <p:cNvPr id="974948" name="Rectangle 100"/>
              <p:cNvSpPr>
                <a:spLocks noChangeArrowheads="1"/>
              </p:cNvSpPr>
              <p:nvPr/>
            </p:nvSpPr>
            <p:spPr bwMode="auto">
              <a:xfrm>
                <a:off x="407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7</a:t>
                </a:r>
                <a:endParaRPr lang="en-US" baseline="0"/>
              </a:p>
            </p:txBody>
          </p:sp>
          <p:sp>
            <p:nvSpPr>
              <p:cNvPr id="974949" name="Rectangle 101"/>
              <p:cNvSpPr>
                <a:spLocks noChangeArrowheads="1"/>
              </p:cNvSpPr>
              <p:nvPr/>
            </p:nvSpPr>
            <p:spPr bwMode="auto">
              <a:xfrm>
                <a:off x="457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8</a:t>
                </a:r>
                <a:endParaRPr lang="en-US" baseline="0"/>
              </a:p>
            </p:txBody>
          </p:sp>
          <p:sp>
            <p:nvSpPr>
              <p:cNvPr id="974950" name="Rectangle 102"/>
              <p:cNvSpPr>
                <a:spLocks noChangeArrowheads="1"/>
              </p:cNvSpPr>
              <p:nvPr/>
            </p:nvSpPr>
            <p:spPr bwMode="auto">
              <a:xfrm>
                <a:off x="507" y="2376"/>
                <a:ext cx="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±</a:t>
                </a:r>
                <a:endParaRPr lang="en-US" baseline="0"/>
              </a:p>
            </p:txBody>
          </p:sp>
          <p:sp>
            <p:nvSpPr>
              <p:cNvPr id="974951" name="Rectangle 103"/>
              <p:cNvSpPr>
                <a:spLocks noChangeArrowheads="1"/>
              </p:cNvSpPr>
              <p:nvPr/>
            </p:nvSpPr>
            <p:spPr bwMode="auto">
              <a:xfrm>
                <a:off x="557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3</a:t>
                </a:r>
                <a:endParaRPr lang="en-US" baseline="0"/>
              </a:p>
            </p:txBody>
          </p:sp>
          <p:sp>
            <p:nvSpPr>
              <p:cNvPr id="974952" name="Rectangle 104"/>
              <p:cNvSpPr>
                <a:spLocks noChangeArrowheads="1"/>
              </p:cNvSpPr>
              <p:nvPr/>
            </p:nvSpPr>
            <p:spPr bwMode="auto">
              <a:xfrm>
                <a:off x="607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baseline="0">
                    <a:solidFill>
                      <a:srgbClr val="000000"/>
                    </a:solidFill>
                  </a:rPr>
                  <a:t>0</a:t>
                </a:r>
                <a:endParaRPr lang="en-US" baseline="0"/>
              </a:p>
            </p:txBody>
          </p:sp>
          <p:sp>
            <p:nvSpPr>
              <p:cNvPr id="974953" name="Line 105"/>
              <p:cNvSpPr>
                <a:spLocks noChangeShapeType="1"/>
              </p:cNvSpPr>
              <p:nvPr/>
            </p:nvSpPr>
            <p:spPr bwMode="auto">
              <a:xfrm flipH="1" flipV="1">
                <a:off x="1819" y="593"/>
                <a:ext cx="758" cy="28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54" name="Rectangle 106"/>
              <p:cNvSpPr>
                <a:spLocks noChangeArrowheads="1"/>
              </p:cNvSpPr>
              <p:nvPr/>
            </p:nvSpPr>
            <p:spPr bwMode="auto">
              <a:xfrm>
                <a:off x="54" y="3475"/>
                <a:ext cx="23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>
                    <a:solidFill>
                      <a:srgbClr val="000000"/>
                    </a:solidFill>
                  </a:rPr>
                  <a:t>CaO</a:t>
                </a:r>
                <a:endParaRPr lang="en-US" sz="1400" baseline="0"/>
              </a:p>
            </p:txBody>
          </p:sp>
          <p:sp>
            <p:nvSpPr>
              <p:cNvPr id="974955" name="Rectangle 107"/>
              <p:cNvSpPr>
                <a:spLocks noChangeArrowheads="1"/>
              </p:cNvSpPr>
              <p:nvPr/>
            </p:nvSpPr>
            <p:spPr bwMode="auto">
              <a:xfrm>
                <a:off x="1714" y="429"/>
                <a:ext cx="20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>
                    <a:solidFill>
                      <a:srgbClr val="000000"/>
                    </a:solidFill>
                  </a:rPr>
                  <a:t>UO</a:t>
                </a:r>
                <a:r>
                  <a:rPr lang="en-US" sz="1400" baseline="-25000">
                    <a:solidFill>
                      <a:srgbClr val="000000"/>
                    </a:solidFill>
                  </a:rPr>
                  <a:t>2</a:t>
                </a:r>
                <a:endParaRPr lang="en-US" sz="1400" baseline="-25000"/>
              </a:p>
            </p:txBody>
          </p:sp>
          <p:sp>
            <p:nvSpPr>
              <p:cNvPr id="974956" name="Text Box 108"/>
              <p:cNvSpPr txBox="1">
                <a:spLocks noChangeArrowheads="1"/>
              </p:cNvSpPr>
              <p:nvPr/>
            </p:nvSpPr>
            <p:spPr bwMode="auto">
              <a:xfrm>
                <a:off x="2253" y="3232"/>
                <a:ext cx="32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800" baseline="0">
                    <a:solidFill>
                      <a:srgbClr val="4D4D4D"/>
                    </a:solidFill>
                    <a:latin typeface="Times New Roman" pitchFamily="18" charset="0"/>
                  </a:rPr>
                  <a:t>PRS14</a:t>
                </a:r>
                <a:endParaRPr lang="en-US" sz="800" baseline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74957" name="Rectangle 109"/>
              <p:cNvSpPr>
                <a:spLocks noChangeArrowheads="1"/>
              </p:cNvSpPr>
              <p:nvPr/>
            </p:nvSpPr>
            <p:spPr bwMode="auto">
              <a:xfrm rot="-21600000">
                <a:off x="526" y="1914"/>
                <a:ext cx="35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>
                    <a:solidFill>
                      <a:srgbClr val="000000"/>
                    </a:solidFill>
                  </a:rPr>
                  <a:t>CaUO</a:t>
                </a:r>
                <a:r>
                  <a:rPr lang="en-US" sz="1400" baseline="-25000">
                    <a:solidFill>
                      <a:srgbClr val="000000"/>
                    </a:solidFill>
                  </a:rPr>
                  <a:t>3</a:t>
                </a:r>
                <a:endParaRPr lang="en-US" sz="1400" i="1" baseline="-25000"/>
              </a:p>
            </p:txBody>
          </p:sp>
          <p:sp>
            <p:nvSpPr>
              <p:cNvPr id="974958" name="Text Box 110"/>
              <p:cNvSpPr txBox="1">
                <a:spLocks noChangeArrowheads="1"/>
              </p:cNvSpPr>
              <p:nvPr/>
            </p:nvSpPr>
            <p:spPr bwMode="auto">
              <a:xfrm>
                <a:off x="1719" y="2864"/>
                <a:ext cx="50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 baseline="0">
                    <a:solidFill>
                      <a:srgbClr val="993300"/>
                    </a:solidFill>
                    <a:latin typeface="Times New Roman" pitchFamily="18" charset="0"/>
                  </a:rPr>
                  <a:t>PRS15</a:t>
                </a:r>
                <a:endParaRPr lang="en-US" sz="1400" baseline="0">
                  <a:solidFill>
                    <a:srgbClr val="993300"/>
                  </a:solidFill>
                </a:endParaRPr>
              </a:p>
            </p:txBody>
          </p:sp>
          <p:sp>
            <p:nvSpPr>
              <p:cNvPr id="974959" name="Oval 111"/>
              <p:cNvSpPr>
                <a:spLocks noChangeArrowheads="1"/>
              </p:cNvSpPr>
              <p:nvPr/>
            </p:nvSpPr>
            <p:spPr bwMode="auto">
              <a:xfrm>
                <a:off x="2014" y="3037"/>
                <a:ext cx="44" cy="44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74960" name="Rectangle 112"/>
              <p:cNvSpPr>
                <a:spLocks noChangeArrowheads="1"/>
              </p:cNvSpPr>
              <p:nvPr/>
            </p:nvSpPr>
            <p:spPr bwMode="auto">
              <a:xfrm rot="-5400000">
                <a:off x="1626" y="3600"/>
                <a:ext cx="4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aseline="0"/>
                  <a:t>CaFeO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974961" name="AutoShape 113"/>
              <p:cNvSpPr>
                <a:spLocks noChangeArrowheads="1"/>
              </p:cNvSpPr>
              <p:nvPr/>
            </p:nvSpPr>
            <p:spPr bwMode="auto">
              <a:xfrm>
                <a:off x="2176" y="3315"/>
                <a:ext cx="39" cy="3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rgbClr val="97470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2" name="AutoShape 114"/>
              <p:cNvSpPr>
                <a:spLocks noChangeArrowheads="1"/>
              </p:cNvSpPr>
              <p:nvPr/>
            </p:nvSpPr>
            <p:spPr bwMode="auto">
              <a:xfrm>
                <a:off x="2278" y="3318"/>
                <a:ext cx="39" cy="39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3" name="Freeform 115"/>
              <p:cNvSpPr>
                <a:spLocks noEditPoints="1"/>
              </p:cNvSpPr>
              <p:nvPr/>
            </p:nvSpPr>
            <p:spPr bwMode="auto">
              <a:xfrm>
                <a:off x="2443" y="3401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55 w 55"/>
                  <a:gd name="T3" fmla="*/ 27 h 55"/>
                  <a:gd name="T4" fmla="*/ 27 w 55"/>
                  <a:gd name="T5" fmla="*/ 0 h 55"/>
                  <a:gd name="T6" fmla="*/ 0 w 55"/>
                  <a:gd name="T7" fmla="*/ 27 h 55"/>
                  <a:gd name="T8" fmla="*/ 27 w 55"/>
                  <a:gd name="T9" fmla="*/ 55 h 55"/>
                  <a:gd name="T10" fmla="*/ 27 w 55"/>
                  <a:gd name="T11" fmla="*/ 41 h 55"/>
                  <a:gd name="T12" fmla="*/ 14 w 55"/>
                  <a:gd name="T13" fmla="*/ 27 h 55"/>
                  <a:gd name="T14" fmla="*/ 27 w 55"/>
                  <a:gd name="T15" fmla="*/ 14 h 55"/>
                  <a:gd name="T16" fmla="*/ 41 w 55"/>
                  <a:gd name="T17" fmla="*/ 27 h 55"/>
                  <a:gd name="T18" fmla="*/ 27 w 55"/>
                  <a:gd name="T19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55" y="27"/>
                    </a:lnTo>
                    <a:lnTo>
                      <a:pt x="27" y="0"/>
                    </a:lnTo>
                    <a:lnTo>
                      <a:pt x="0" y="27"/>
                    </a:lnTo>
                    <a:lnTo>
                      <a:pt x="27" y="55"/>
                    </a:lnTo>
                    <a:close/>
                    <a:moveTo>
                      <a:pt x="27" y="41"/>
                    </a:moveTo>
                    <a:lnTo>
                      <a:pt x="14" y="27"/>
                    </a:lnTo>
                    <a:lnTo>
                      <a:pt x="27" y="14"/>
                    </a:lnTo>
                    <a:lnTo>
                      <a:pt x="41" y="27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4" name="Line 116"/>
              <p:cNvSpPr>
                <a:spLocks noChangeShapeType="1"/>
              </p:cNvSpPr>
              <p:nvPr/>
            </p:nvSpPr>
            <p:spPr bwMode="auto">
              <a:xfrm>
                <a:off x="764" y="2443"/>
                <a:ext cx="1488" cy="89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5" name="Line 117"/>
              <p:cNvSpPr>
                <a:spLocks noChangeShapeType="1"/>
              </p:cNvSpPr>
              <p:nvPr/>
            </p:nvSpPr>
            <p:spPr bwMode="auto">
              <a:xfrm flipH="1">
                <a:off x="2249" y="3315"/>
                <a:ext cx="1128" cy="1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6" name="Line 118"/>
              <p:cNvSpPr>
                <a:spLocks noChangeShapeType="1"/>
              </p:cNvSpPr>
              <p:nvPr/>
            </p:nvSpPr>
            <p:spPr bwMode="auto">
              <a:xfrm flipH="1" flipV="1">
                <a:off x="2246" y="3339"/>
                <a:ext cx="221" cy="8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7" name="Oval 119"/>
              <p:cNvSpPr>
                <a:spLocks noChangeArrowheads="1"/>
              </p:cNvSpPr>
              <p:nvPr/>
            </p:nvSpPr>
            <p:spPr bwMode="auto">
              <a:xfrm>
                <a:off x="2173" y="3294"/>
                <a:ext cx="150" cy="92"/>
              </a:xfrm>
              <a:prstGeom prst="ellipse">
                <a:avLst/>
              </a:prstGeom>
              <a:noFill/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74968" name="AutoShape 120"/>
              <p:cNvSpPr>
                <a:spLocks noChangeAspect="1" noChangeArrowheads="1"/>
              </p:cNvSpPr>
              <p:nvPr/>
            </p:nvSpPr>
            <p:spPr bwMode="auto">
              <a:xfrm rot="3600000">
                <a:off x="1787" y="3385"/>
                <a:ext cx="77" cy="77"/>
              </a:xfrm>
              <a:prstGeom prst="plus">
                <a:avLst>
                  <a:gd name="adj" fmla="val 3972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69" name="AutoShape 121"/>
              <p:cNvSpPr>
                <a:spLocks noChangeAspect="1" noChangeArrowheads="1"/>
              </p:cNvSpPr>
              <p:nvPr/>
            </p:nvSpPr>
            <p:spPr bwMode="auto">
              <a:xfrm rot="3600000">
                <a:off x="2347" y="3391"/>
                <a:ext cx="77" cy="77"/>
              </a:xfrm>
              <a:prstGeom prst="plus">
                <a:avLst>
                  <a:gd name="adj" fmla="val 3972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4970" name="Line 122"/>
              <p:cNvSpPr>
                <a:spLocks noChangeShapeType="1"/>
              </p:cNvSpPr>
              <p:nvPr/>
            </p:nvSpPr>
            <p:spPr bwMode="auto">
              <a:xfrm>
                <a:off x="2050" y="3074"/>
                <a:ext cx="200" cy="26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75003" name="Oval 155"/>
            <p:cNvSpPr>
              <a:spLocks noChangeArrowheads="1"/>
            </p:cNvSpPr>
            <p:nvPr/>
          </p:nvSpPr>
          <p:spPr bwMode="auto">
            <a:xfrm>
              <a:off x="2641" y="3051"/>
              <a:ext cx="56" cy="56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5004" name="Line 156"/>
            <p:cNvSpPr>
              <a:spLocks noChangeShapeType="1"/>
            </p:cNvSpPr>
            <p:nvPr/>
          </p:nvSpPr>
          <p:spPr bwMode="auto">
            <a:xfrm flipH="1">
              <a:off x="2278" y="3091"/>
              <a:ext cx="352" cy="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5005" name="Text Box 157"/>
            <p:cNvSpPr txBox="1">
              <a:spLocks noChangeArrowheads="1"/>
            </p:cNvSpPr>
            <p:nvPr/>
          </p:nvSpPr>
          <p:spPr bwMode="auto">
            <a:xfrm>
              <a:off x="2538" y="2861"/>
              <a:ext cx="7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aseline="0">
                  <a:solidFill>
                    <a:srgbClr val="993300"/>
                  </a:solidFill>
                  <a:latin typeface="Arial" pitchFamily="34" charset="0"/>
                </a:rPr>
                <a:t>PRS14</a:t>
              </a:r>
              <a:endParaRPr lang="ru-RU" sz="1400" baseline="0">
                <a:solidFill>
                  <a:srgbClr val="993300"/>
                </a:solidFill>
                <a:latin typeface="Arial" pitchFamily="34" charset="0"/>
              </a:endParaRPr>
            </a:p>
          </p:txBody>
        </p:sp>
      </p:grpSp>
      <p:grpSp>
        <p:nvGrpSpPr>
          <p:cNvPr id="975009" name="Group 161"/>
          <p:cNvGrpSpPr>
            <a:grpSpLocks/>
          </p:cNvGrpSpPr>
          <p:nvPr/>
        </p:nvGrpSpPr>
        <p:grpSpPr bwMode="auto">
          <a:xfrm>
            <a:off x="4310063" y="1103313"/>
            <a:ext cx="4900612" cy="2711450"/>
            <a:chOff x="2715" y="695"/>
            <a:chExt cx="3087" cy="1708"/>
          </a:xfrm>
        </p:grpSpPr>
        <p:pic>
          <p:nvPicPr>
            <p:cNvPr id="9748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0" t="68207" r="2260"/>
            <a:stretch>
              <a:fillRect/>
            </a:stretch>
          </p:blipFill>
          <p:spPr bwMode="auto">
            <a:xfrm>
              <a:off x="2715" y="695"/>
              <a:ext cx="2924" cy="1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5000" name="Oval 152"/>
            <p:cNvSpPr>
              <a:spLocks noChangeArrowheads="1"/>
            </p:cNvSpPr>
            <p:nvPr/>
          </p:nvSpPr>
          <p:spPr bwMode="auto">
            <a:xfrm>
              <a:off x="4245" y="1180"/>
              <a:ext cx="56" cy="56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5001" name="Line 153"/>
            <p:cNvSpPr>
              <a:spLocks noChangeShapeType="1"/>
            </p:cNvSpPr>
            <p:nvPr/>
          </p:nvSpPr>
          <p:spPr bwMode="auto">
            <a:xfrm flipH="1">
              <a:off x="3674" y="1222"/>
              <a:ext cx="564" cy="1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5002" name="Text Box 154"/>
            <p:cNvSpPr txBox="1">
              <a:spLocks noChangeArrowheads="1"/>
            </p:cNvSpPr>
            <p:nvPr/>
          </p:nvSpPr>
          <p:spPr bwMode="auto">
            <a:xfrm>
              <a:off x="4037" y="96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aseline="0">
                  <a:solidFill>
                    <a:srgbClr val="993300"/>
                  </a:solidFill>
                  <a:latin typeface="Arial" pitchFamily="34" charset="0"/>
                </a:rPr>
                <a:t>PRS14</a:t>
              </a:r>
              <a:endParaRPr lang="ru-RU" baseline="0">
                <a:solidFill>
                  <a:srgbClr val="993300"/>
                </a:solidFill>
                <a:latin typeface="Arial" pitchFamily="34" charset="0"/>
              </a:endParaRPr>
            </a:p>
          </p:txBody>
        </p:sp>
        <p:sp>
          <p:nvSpPr>
            <p:cNvPr id="975007" name="Text Box 159"/>
            <p:cNvSpPr txBox="1">
              <a:spLocks noChangeArrowheads="1"/>
            </p:cNvSpPr>
            <p:nvPr/>
          </p:nvSpPr>
          <p:spPr bwMode="auto">
            <a:xfrm>
              <a:off x="5607" y="1076"/>
              <a:ext cx="1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baseline="0">
                  <a:latin typeface="Arial" pitchFamily="34" charset="0"/>
                </a:rPr>
                <a:t>5</a:t>
              </a:r>
              <a:endParaRPr lang="ru-RU" sz="1600" b="0" baseline="0">
                <a:latin typeface="Arial" pitchFamily="34" charset="0"/>
              </a:endParaRPr>
            </a:p>
          </p:txBody>
        </p:sp>
      </p:grpSp>
      <p:sp>
        <p:nvSpPr>
          <p:cNvPr id="975012" name="Rectangle 164"/>
          <p:cNvSpPr>
            <a:spLocks noChangeArrowheads="1"/>
          </p:cNvSpPr>
          <p:nvPr/>
        </p:nvSpPr>
        <p:spPr bwMode="auto">
          <a:xfrm>
            <a:off x="0" y="563563"/>
            <a:ext cx="243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Eutectic point</a:t>
            </a:r>
            <a:endParaRPr lang="ru-RU" sz="2400" baseline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0EF74E1A-9D1A-49FF-A040-3DA55CAEC285}" type="slidenum">
              <a:rPr lang="en-GB"/>
              <a:pPr/>
              <a:t>27</a:t>
            </a:fld>
            <a:endParaRPr lang="en-GB"/>
          </a:p>
        </p:txBody>
      </p:sp>
      <p:sp>
        <p:nvSpPr>
          <p:cNvPr id="965634" name="Rectangle 5"/>
          <p:cNvSpPr>
            <a:spLocks noChangeArrowheads="1"/>
          </p:cNvSpPr>
          <p:nvPr/>
        </p:nvSpPr>
        <p:spPr bwMode="auto">
          <a:xfrm>
            <a:off x="161925" y="479425"/>
            <a:ext cx="56626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Experimental objectives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65635" name="Rectangle 7"/>
          <p:cNvSpPr>
            <a:spLocks noChangeArrowheads="1"/>
          </p:cNvSpPr>
          <p:nvPr/>
        </p:nvSpPr>
        <p:spPr bwMode="auto">
          <a:xfrm>
            <a:off x="0" y="140335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</a:rPr>
              <a:t> Annealing, melting and crystallization in the Galakhov microfurnace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65739" name="Oval 453"/>
          <p:cNvSpPr>
            <a:spLocks noChangeAspect="1" noChangeArrowheads="1"/>
          </p:cNvSpPr>
          <p:nvPr/>
        </p:nvSpPr>
        <p:spPr bwMode="auto">
          <a:xfrm>
            <a:off x="8393113" y="1798638"/>
            <a:ext cx="98425" cy="98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aseline="0">
              <a:solidFill>
                <a:srgbClr val="008000"/>
              </a:solidFill>
            </a:endParaRPr>
          </a:p>
        </p:txBody>
      </p:sp>
      <p:sp>
        <p:nvSpPr>
          <p:cNvPr id="965740" name="Rectangle 88"/>
          <p:cNvSpPr>
            <a:spLocks noChangeArrowheads="1"/>
          </p:cNvSpPr>
          <p:nvPr/>
        </p:nvSpPr>
        <p:spPr bwMode="auto">
          <a:xfrm>
            <a:off x="1214438" y="5349875"/>
            <a:ext cx="79295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0"/>
              <a:t> UO</a:t>
            </a:r>
            <a:r>
              <a:rPr lang="en-GB" sz="1600" baseline="-25000"/>
              <a:t>2</a:t>
            </a:r>
            <a:r>
              <a:rPr lang="en-GB" sz="1600" baseline="0"/>
              <a:t> of &gt;99.0</a:t>
            </a:r>
            <a:r>
              <a:rPr lang="ru-RU" sz="1600" baseline="0"/>
              <a:t> </a:t>
            </a:r>
            <a:r>
              <a:rPr lang="en-US" sz="1600" baseline="0"/>
              <a:t>% purity</a:t>
            </a:r>
            <a:r>
              <a:rPr lang="ru-RU" sz="1600" baseline="0"/>
              <a:t>, </a:t>
            </a:r>
            <a:r>
              <a:rPr lang="en-US" sz="1600" baseline="0"/>
              <a:t>SiO</a:t>
            </a:r>
            <a:r>
              <a:rPr lang="en-US" sz="1600" baseline="-25000"/>
              <a:t>2</a:t>
            </a:r>
            <a:r>
              <a:rPr lang="en-US" sz="1600" baseline="0"/>
              <a:t> of 99.99% purity</a:t>
            </a:r>
            <a:r>
              <a:rPr lang="ru-RU" sz="1600" baseline="0"/>
              <a:t>, </a:t>
            </a:r>
            <a:r>
              <a:rPr lang="en-US" sz="1600" baseline="0"/>
              <a:t>FeO of </a:t>
            </a:r>
            <a:r>
              <a:rPr lang="en-GB" sz="1600" baseline="0"/>
              <a:t>&gt;99.0</a:t>
            </a:r>
            <a:r>
              <a:rPr lang="ru-RU" sz="1600" baseline="0"/>
              <a:t> </a:t>
            </a:r>
            <a:r>
              <a:rPr lang="en-US" sz="1600" baseline="0"/>
              <a:t>% purity, </a:t>
            </a:r>
            <a:br>
              <a:rPr lang="en-US" sz="1600" baseline="0"/>
            </a:br>
            <a:r>
              <a:rPr lang="en-US" sz="1600" baseline="0"/>
              <a:t>   charge mass </a:t>
            </a:r>
            <a:r>
              <a:rPr lang="en-US" sz="1600" baseline="0">
                <a:cs typeface="Arial" pitchFamily="34" charset="0"/>
              </a:rPr>
              <a:t>–</a:t>
            </a:r>
            <a:r>
              <a:rPr lang="en-US" sz="1600" baseline="0"/>
              <a:t> 150 mg</a:t>
            </a:r>
            <a:r>
              <a:rPr lang="ru-RU" sz="1600" baseline="0"/>
              <a:t>, </a:t>
            </a:r>
            <a:r>
              <a:rPr lang="en-US" sz="1600" baseline="0"/>
              <a:t>molybdenum crucibles</a:t>
            </a:r>
            <a:r>
              <a:rPr lang="ru-RU" sz="1600" baseline="0"/>
              <a:t> </a:t>
            </a:r>
            <a:r>
              <a:rPr lang="ru-RU" sz="1600" baseline="0">
                <a:sym typeface="Symbol" pitchFamily="18" charset="2"/>
              </a:rPr>
              <a:t> 6 </a:t>
            </a:r>
            <a:r>
              <a:rPr lang="en-US" sz="1600" baseline="0">
                <a:sym typeface="Symbol" pitchFamily="18" charset="2"/>
              </a:rPr>
              <a:t>mm</a:t>
            </a:r>
            <a:r>
              <a:rPr lang="en-US" sz="1600" baseline="0"/>
              <a:t> </a:t>
            </a:r>
          </a:p>
          <a:p>
            <a:pPr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0"/>
              <a:t> SEM/EDX in progress</a:t>
            </a:r>
            <a:endParaRPr lang="ru-RU" sz="1600" baseline="0"/>
          </a:p>
        </p:txBody>
      </p:sp>
      <p:sp>
        <p:nvSpPr>
          <p:cNvPr id="965741" name="Rectangle 4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-</a:t>
            </a:r>
            <a:r>
              <a:rPr lang="en-US" baseline="0">
                <a:solidFill>
                  <a:srgbClr val="000099"/>
                </a:solidFill>
              </a:rPr>
              <a:t>FeO-CaO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GPRS </a:t>
            </a:r>
            <a:r>
              <a:rPr lang="ru-RU" baseline="0">
                <a:solidFill>
                  <a:srgbClr val="000099"/>
                </a:solidFill>
              </a:rPr>
              <a:t>66</a:t>
            </a:r>
            <a:r>
              <a:rPr lang="en-US" baseline="0">
                <a:solidFill>
                  <a:srgbClr val="000099"/>
                </a:solidFill>
              </a:rPr>
              <a:t> test results (</a:t>
            </a:r>
            <a:r>
              <a:rPr lang="ru-RU" baseline="0">
                <a:solidFill>
                  <a:srgbClr val="000099"/>
                </a:solidFill>
              </a:rPr>
              <a:t>11</a:t>
            </a:r>
            <a:r>
              <a:rPr lang="en-US" baseline="0">
                <a:solidFill>
                  <a:srgbClr val="000099"/>
                </a:solidFill>
              </a:rPr>
              <a:t>)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65743" name="Text Box 17"/>
          <p:cNvSpPr txBox="1">
            <a:spLocks noChangeArrowheads="1"/>
          </p:cNvSpPr>
          <p:nvPr/>
        </p:nvSpPr>
        <p:spPr bwMode="auto">
          <a:xfrm>
            <a:off x="0" y="823913"/>
            <a:ext cx="4900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Char char="ü"/>
            </a:pPr>
            <a:r>
              <a:rPr lang="en-BZ" sz="1800" baseline="0">
                <a:latin typeface="Arial" pitchFamily="34" charset="0"/>
              </a:rPr>
              <a:t> </a:t>
            </a:r>
            <a:r>
              <a:rPr lang="en-BZ" sz="2000" baseline="0">
                <a:latin typeface="Arial" pitchFamily="34" charset="0"/>
              </a:rPr>
              <a:t>Validation of eutectic composition</a:t>
            </a:r>
            <a:endParaRPr lang="ru-RU" sz="2000" baseline="0">
              <a:latin typeface="Arial" pitchFamily="34" charset="0"/>
            </a:endParaRPr>
          </a:p>
        </p:txBody>
      </p:sp>
      <p:graphicFrame>
        <p:nvGraphicFramePr>
          <p:cNvPr id="965881" name="Object 249"/>
          <p:cNvGraphicFramePr>
            <a:graphicFrameLocks noChangeAspect="1"/>
          </p:cNvGraphicFramePr>
          <p:nvPr/>
        </p:nvGraphicFramePr>
        <p:xfrm>
          <a:off x="331788" y="2073275"/>
          <a:ext cx="6738937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84" name="Документ" r:id="rId4" imgW="6066288" imgH="3257773" progId="Word.Document.8">
                  <p:embed/>
                </p:oleObj>
              </mc:Choice>
              <mc:Fallback>
                <p:oleObj name="Документ" r:id="rId4" imgW="6066288" imgH="3257773" progId="Word.Document.8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073275"/>
                        <a:ext cx="6738937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5882" name="Rectangle 5"/>
          <p:cNvSpPr>
            <a:spLocks noChangeArrowheads="1"/>
          </p:cNvSpPr>
          <p:nvPr/>
        </p:nvSpPr>
        <p:spPr bwMode="auto">
          <a:xfrm>
            <a:off x="5154613" y="679450"/>
            <a:ext cx="434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</a:rPr>
              <a:t>Charge composition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965883" name="Rectangle 6"/>
          <p:cNvSpPr>
            <a:spLocks noChangeArrowheads="1"/>
          </p:cNvSpPr>
          <p:nvPr/>
        </p:nvSpPr>
        <p:spPr bwMode="auto">
          <a:xfrm>
            <a:off x="5151438" y="1068388"/>
            <a:ext cx="43878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aseline="0"/>
              <a:t>mol.%  15UO</a:t>
            </a:r>
            <a:r>
              <a:rPr lang="en-US" sz="1800" baseline="-25000"/>
              <a:t>2</a:t>
            </a:r>
            <a:r>
              <a:rPr lang="en-US" sz="1800" baseline="0"/>
              <a:t> + 80FeO +5CaO</a:t>
            </a:r>
            <a:endParaRPr lang="en-US" sz="1800" baseline="-25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7D7A78D9-CEDB-40B4-BBEA-CF16D822AEF9}" type="slidenum">
              <a:rPr lang="en-GB"/>
              <a:pPr/>
              <a:t>28</a:t>
            </a:fld>
            <a:endParaRPr lang="en-GB"/>
          </a:p>
        </p:txBody>
      </p:sp>
      <p:sp>
        <p:nvSpPr>
          <p:cNvPr id="970756" name="Oval 453"/>
          <p:cNvSpPr>
            <a:spLocks noChangeAspect="1" noChangeArrowheads="1"/>
          </p:cNvSpPr>
          <p:nvPr/>
        </p:nvSpPr>
        <p:spPr bwMode="auto">
          <a:xfrm>
            <a:off x="8393113" y="1798638"/>
            <a:ext cx="98425" cy="98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aseline="0">
              <a:solidFill>
                <a:srgbClr val="008000"/>
              </a:solidFill>
            </a:endParaRPr>
          </a:p>
        </p:txBody>
      </p:sp>
      <p:sp>
        <p:nvSpPr>
          <p:cNvPr id="970758" name="Rectangle 4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-</a:t>
            </a:r>
            <a:r>
              <a:rPr lang="en-US" baseline="0">
                <a:solidFill>
                  <a:srgbClr val="000099"/>
                </a:solidFill>
              </a:rPr>
              <a:t>FeO-CaO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test results (</a:t>
            </a:r>
            <a:r>
              <a:rPr lang="ru-RU" baseline="0">
                <a:solidFill>
                  <a:srgbClr val="000099"/>
                </a:solidFill>
              </a:rPr>
              <a:t>12</a:t>
            </a:r>
            <a:r>
              <a:rPr lang="en-US" baseline="0">
                <a:solidFill>
                  <a:srgbClr val="000099"/>
                </a:solidFill>
              </a:rPr>
              <a:t>)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70761" name="Rectangle 9"/>
          <p:cNvSpPr>
            <a:spLocks noChangeArrowheads="1"/>
          </p:cNvSpPr>
          <p:nvPr/>
        </p:nvSpPr>
        <p:spPr bwMode="auto">
          <a:xfrm>
            <a:off x="581025" y="1174750"/>
            <a:ext cx="79771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Tliq of PRS 14 and</a:t>
            </a:r>
            <a:r>
              <a:rPr lang="ru-RU" sz="2400" baseline="0"/>
              <a:t> </a:t>
            </a:r>
            <a:r>
              <a:rPr lang="en-US" sz="2400" baseline="0"/>
              <a:t>15</a:t>
            </a:r>
            <a:r>
              <a:rPr lang="ru-RU" sz="2400" baseline="0"/>
              <a:t> </a:t>
            </a:r>
            <a:r>
              <a:rPr lang="en-US" sz="2400" baseline="0"/>
              <a:t>compositions has been</a:t>
            </a:r>
            <a:br>
              <a:rPr lang="en-US" sz="2400" baseline="0"/>
            </a:br>
            <a:r>
              <a:rPr lang="en-US" sz="2400" baseline="0"/>
              <a:t>    determined by VPA IMCC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Single eutectic point has been found. </a:t>
            </a:r>
            <a:br>
              <a:rPr lang="en-US" sz="2400" baseline="0"/>
            </a:br>
            <a:r>
              <a:rPr lang="en-US" sz="2400" baseline="0"/>
              <a:t>    Its composition has been determined. It will be</a:t>
            </a:r>
            <a:br>
              <a:rPr lang="en-US" sz="2400" baseline="0"/>
            </a:br>
            <a:r>
              <a:rPr lang="en-US" sz="2400" baseline="0"/>
              <a:t>    checked by SEM/EDX of GPRS</a:t>
            </a:r>
            <a:r>
              <a:rPr lang="ru-RU" sz="2400" baseline="0"/>
              <a:t> </a:t>
            </a:r>
            <a:r>
              <a:rPr lang="en-US" sz="2400" baseline="0"/>
              <a:t>66 ingot section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Measurements of Tsol and final solubility are in</a:t>
            </a:r>
            <a:br>
              <a:rPr lang="en-US" sz="2400" baseline="0"/>
            </a:br>
            <a:r>
              <a:rPr lang="en-US" sz="2400" baseline="0"/>
              <a:t>    progress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51D6CD2B-4CC2-4DDC-A8F9-308C4C99851B}" type="slidenum">
              <a:rPr lang="en-GB"/>
              <a:pPr/>
              <a:t>29</a:t>
            </a:fld>
            <a:endParaRPr lang="en-GB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376238"/>
            <a:ext cx="7772400" cy="652462"/>
          </a:xfrm>
        </p:spPr>
        <p:txBody>
          <a:bodyPr/>
          <a:lstStyle/>
          <a:p>
            <a:r>
              <a:rPr lang="en-US" sz="3200">
                <a:effectLst/>
              </a:rPr>
              <a:t>Joint publication with collaborators</a:t>
            </a:r>
            <a:r>
              <a:rPr lang="ru-RU" sz="3200">
                <a:effectLst/>
              </a:rPr>
              <a:t> </a:t>
            </a:r>
            <a:r>
              <a:rPr lang="en-BZ" sz="3200">
                <a:effectLst/>
              </a:rPr>
              <a:t>within the reported quarters</a:t>
            </a:r>
            <a:endParaRPr lang="ru-RU" sz="3200">
              <a:effectLst/>
            </a:endParaRPr>
          </a:p>
        </p:txBody>
      </p:sp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306388" y="2740025"/>
            <a:ext cx="8837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 baseline="0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220663" y="3322638"/>
            <a:ext cx="8704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10000"/>
              </a:lnSpc>
              <a:buFont typeface="Wingdings" pitchFamily="2" charset="2"/>
              <a:buChar char="Ø"/>
            </a:pPr>
            <a:endParaRPr lang="ru-RU" sz="2400" b="0" baseline="0">
              <a:latin typeface="Arial Unicode MS" pitchFamily="34" charset="-128"/>
            </a:endParaRPr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665163" y="2178050"/>
            <a:ext cx="80359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spcBef>
                <a:spcPct val="20000"/>
              </a:spcBef>
            </a:pPr>
            <a:r>
              <a:rPr lang="en-GB" sz="2400" baseline="0"/>
              <a:t>V.I. Almiashev et al, </a:t>
            </a:r>
            <a:r>
              <a:rPr lang="ru-RU" sz="2400" i="1" baseline="0">
                <a:solidFill>
                  <a:schemeClr val="accent2"/>
                </a:solidFill>
              </a:rPr>
              <a:t>T</a:t>
            </a:r>
            <a:r>
              <a:rPr lang="en-US" sz="2400" i="1" baseline="0">
                <a:solidFill>
                  <a:schemeClr val="accent2"/>
                </a:solidFill>
              </a:rPr>
              <a:t>ernary</a:t>
            </a:r>
            <a:r>
              <a:rPr lang="ru-RU" sz="2400" i="1" baseline="0">
                <a:solidFill>
                  <a:schemeClr val="accent2"/>
                </a:solidFill>
              </a:rPr>
              <a:t> eutectics in </a:t>
            </a:r>
            <a:r>
              <a:rPr lang="en-US" sz="2400" i="1" baseline="0">
                <a:solidFill>
                  <a:schemeClr val="accent2"/>
                </a:solidFill>
              </a:rPr>
              <a:t>the </a:t>
            </a:r>
            <a:r>
              <a:rPr lang="ru-RU" sz="2400" i="1" baseline="0">
                <a:solidFill>
                  <a:schemeClr val="accent2"/>
                </a:solidFill>
              </a:rPr>
              <a:t>systems FeO–UO</a:t>
            </a:r>
            <a:r>
              <a:rPr lang="ru-RU" sz="2400" i="1" baseline="-25000">
                <a:solidFill>
                  <a:schemeClr val="accent2"/>
                </a:solidFill>
              </a:rPr>
              <a:t>2</a:t>
            </a:r>
            <a:r>
              <a:rPr lang="ru-RU" sz="2400" i="1" baseline="0">
                <a:solidFill>
                  <a:schemeClr val="accent2"/>
                </a:solidFill>
              </a:rPr>
              <a:t>–ZrO</a:t>
            </a:r>
            <a:r>
              <a:rPr lang="ru-RU" sz="2400" i="1" baseline="-25000">
                <a:solidFill>
                  <a:schemeClr val="accent2"/>
                </a:solidFill>
              </a:rPr>
              <a:t>2</a:t>
            </a:r>
            <a:r>
              <a:rPr lang="ru-RU" sz="2400" i="1" baseline="0">
                <a:solidFill>
                  <a:schemeClr val="accent2"/>
                </a:solidFill>
              </a:rPr>
              <a:t> </a:t>
            </a:r>
            <a:r>
              <a:rPr lang="en-US" sz="2400" i="1" baseline="0">
                <a:solidFill>
                  <a:schemeClr val="accent2"/>
                </a:solidFill>
              </a:rPr>
              <a:t>and</a:t>
            </a:r>
            <a:r>
              <a:rPr lang="ru-RU" sz="2400" i="1" baseline="0">
                <a:solidFill>
                  <a:schemeClr val="accent2"/>
                </a:solidFill>
              </a:rPr>
              <a:t> Fe</a:t>
            </a:r>
            <a:r>
              <a:rPr lang="ru-RU" sz="2400" i="1" baseline="-25000">
                <a:solidFill>
                  <a:schemeClr val="accent2"/>
                </a:solidFill>
              </a:rPr>
              <a:t>2</a:t>
            </a:r>
            <a:r>
              <a:rPr lang="ru-RU" sz="2400" i="1" baseline="0">
                <a:solidFill>
                  <a:schemeClr val="accent2"/>
                </a:solidFill>
              </a:rPr>
              <a:t>O</a:t>
            </a:r>
            <a:r>
              <a:rPr lang="ru-RU" sz="2400" i="1" baseline="-25000">
                <a:solidFill>
                  <a:schemeClr val="accent2"/>
                </a:solidFill>
              </a:rPr>
              <a:t>3</a:t>
            </a:r>
            <a:r>
              <a:rPr lang="ru-RU" sz="2400" i="1" baseline="0">
                <a:solidFill>
                  <a:schemeClr val="accent2"/>
                </a:solidFill>
              </a:rPr>
              <a:t>–U</a:t>
            </a:r>
            <a:r>
              <a:rPr lang="ru-RU" sz="2400" i="1" baseline="-25000">
                <a:solidFill>
                  <a:schemeClr val="accent2"/>
                </a:solidFill>
              </a:rPr>
              <a:t>3</a:t>
            </a:r>
            <a:r>
              <a:rPr lang="ru-RU" sz="2400" i="1" baseline="0">
                <a:solidFill>
                  <a:schemeClr val="accent2"/>
                </a:solidFill>
              </a:rPr>
              <a:t>O</a:t>
            </a:r>
            <a:r>
              <a:rPr lang="ru-RU" sz="2400" i="1" baseline="-25000">
                <a:solidFill>
                  <a:schemeClr val="accent2"/>
                </a:solidFill>
              </a:rPr>
              <a:t>8</a:t>
            </a:r>
            <a:r>
              <a:rPr lang="ru-RU" sz="2400" i="1" baseline="0">
                <a:solidFill>
                  <a:schemeClr val="accent2"/>
                </a:solidFill>
              </a:rPr>
              <a:t>–ZrO</a:t>
            </a:r>
            <a:r>
              <a:rPr lang="ru-RU" sz="2400" i="1" baseline="-25000">
                <a:solidFill>
                  <a:schemeClr val="accent2"/>
                </a:solidFill>
              </a:rPr>
              <a:t>2</a:t>
            </a:r>
            <a:r>
              <a:rPr lang="en-US" sz="2400" baseline="-25000"/>
              <a:t> </a:t>
            </a:r>
            <a:r>
              <a:rPr lang="en-US" sz="2400" baseline="0"/>
              <a:t>// </a:t>
            </a:r>
            <a:r>
              <a:rPr lang="en-US" sz="2400" i="1" baseline="0"/>
              <a:t>Radiochemistry</a:t>
            </a:r>
            <a:r>
              <a:rPr lang="ru-RU" sz="2400" i="1" baseline="0"/>
              <a:t>, 2011, </a:t>
            </a:r>
            <a:r>
              <a:rPr lang="en-US" sz="2400" i="1" baseline="0"/>
              <a:t>V</a:t>
            </a:r>
            <a:r>
              <a:rPr lang="ru-RU" sz="2400" i="1" baseline="0"/>
              <a:t>. 53, N 1, </a:t>
            </a:r>
            <a:r>
              <a:rPr lang="en-US" sz="2400" i="1" baseline="0"/>
              <a:t>P</a:t>
            </a:r>
            <a:r>
              <a:rPr lang="ru-RU" sz="2400" i="1" baseline="0"/>
              <a:t>. 1</a:t>
            </a:r>
            <a:r>
              <a:rPr lang="en-US" sz="2400" i="1" baseline="0"/>
              <a:t>3</a:t>
            </a:r>
            <a:r>
              <a:rPr lang="ru-RU" sz="2400" i="1" baseline="0"/>
              <a:t>–1</a:t>
            </a:r>
            <a:r>
              <a:rPr lang="en-US" sz="2400" i="1" baseline="0"/>
              <a:t>8</a:t>
            </a:r>
            <a:endParaRPr lang="ru-RU" sz="2400" i="1" baseline="0"/>
          </a:p>
          <a:p>
            <a:pPr defTabSz="762000">
              <a:lnSpc>
                <a:spcPct val="110000"/>
              </a:lnSpc>
              <a:spcBef>
                <a:spcPct val="20000"/>
              </a:spcBef>
            </a:pPr>
            <a:endParaRPr lang="ru-RU" sz="2400" i="1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C343FDD2-F7C1-4760-B9C3-656773604CC8}" type="slidenum">
              <a:rPr lang="en-GB"/>
              <a:pPr/>
              <a:t>3</a:t>
            </a:fld>
            <a:endParaRPr lang="en-GB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graphicFrame>
        <p:nvGraphicFramePr>
          <p:cNvPr id="785433" name="Object 25"/>
          <p:cNvGraphicFramePr>
            <a:graphicFrameLocks noChangeAspect="1"/>
          </p:cNvGraphicFramePr>
          <p:nvPr>
            <p:ph idx="1"/>
          </p:nvPr>
        </p:nvGraphicFramePr>
        <p:xfrm>
          <a:off x="1176338" y="5410200"/>
          <a:ext cx="755173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85" name="Документ" r:id="rId4" imgW="6120275" imgH="1160076" progId="Word.Document.8">
                  <p:embed/>
                </p:oleObj>
              </mc:Choice>
              <mc:Fallback>
                <p:oleObj name="Документ" r:id="rId4" imgW="6120275" imgH="1160076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410200"/>
                        <a:ext cx="7551737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5463" name="Group 55"/>
          <p:cNvGrpSpPr>
            <a:grpSpLocks/>
          </p:cNvGrpSpPr>
          <p:nvPr/>
        </p:nvGrpSpPr>
        <p:grpSpPr bwMode="auto">
          <a:xfrm>
            <a:off x="1049338" y="755650"/>
            <a:ext cx="6448425" cy="4568825"/>
            <a:chOff x="661" y="342"/>
            <a:chExt cx="4062" cy="2878"/>
          </a:xfrm>
        </p:grpSpPr>
        <p:sp>
          <p:nvSpPr>
            <p:cNvPr id="556053" name="Rectangle 21"/>
            <p:cNvSpPr>
              <a:spLocks noChangeArrowheads="1"/>
            </p:cNvSpPr>
            <p:nvPr/>
          </p:nvSpPr>
          <p:spPr bwMode="auto">
            <a:xfrm>
              <a:off x="3814" y="713"/>
              <a:ext cx="909" cy="4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Areva NP</a:t>
              </a:r>
              <a:r>
                <a:rPr lang="en-GB" sz="1500" b="0" baseline="0">
                  <a:latin typeface="Times New Roman" pitchFamily="18" charset="0"/>
                </a:rPr>
                <a:t>, </a:t>
              </a:r>
              <a:r>
                <a:rPr lang="en-GB" sz="1400" b="0" baseline="0"/>
                <a:t>Germany</a:t>
              </a:r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661" y="1584"/>
              <a:ext cx="817" cy="46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300" baseline="0"/>
                <a:t>ISTC, </a:t>
              </a:r>
              <a:br>
                <a:rPr lang="en-GB" sz="1300" baseline="0"/>
              </a:br>
              <a:r>
                <a:rPr lang="en-GB" sz="1400" b="0" baseline="0"/>
                <a:t>Moscow</a:t>
              </a:r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194" y="704"/>
              <a:ext cx="726" cy="4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FZK, </a:t>
              </a:r>
              <a:r>
                <a:rPr lang="en-GB" sz="1400" b="0" baseline="0"/>
                <a:t>Germany</a:t>
              </a:r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959" y="700"/>
              <a:ext cx="546" cy="4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IRSN,</a:t>
              </a:r>
            </a:p>
            <a:p>
              <a:r>
                <a:rPr lang="en-GB" sz="1400" b="0" baseline="0"/>
                <a:t>France</a:t>
              </a:r>
            </a:p>
          </p:txBody>
        </p:sp>
        <p:sp>
          <p:nvSpPr>
            <p:cNvPr id="556040" name="Rectangle 8"/>
            <p:cNvSpPr>
              <a:spLocks noChangeArrowheads="1"/>
            </p:cNvSpPr>
            <p:nvPr/>
          </p:nvSpPr>
          <p:spPr bwMode="auto">
            <a:xfrm>
              <a:off x="2554" y="700"/>
              <a:ext cx="637" cy="4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ITU, </a:t>
              </a:r>
            </a:p>
            <a:p>
              <a:r>
                <a:rPr lang="en-GB" sz="1400" b="0" baseline="0"/>
                <a:t>EU</a:t>
              </a:r>
            </a:p>
          </p:txBody>
        </p:sp>
        <p:sp>
          <p:nvSpPr>
            <p:cNvPr id="556041" name="Rectangle 9"/>
            <p:cNvSpPr>
              <a:spLocks noChangeArrowheads="1"/>
            </p:cNvSpPr>
            <p:nvPr/>
          </p:nvSpPr>
          <p:spPr bwMode="auto">
            <a:xfrm>
              <a:off x="3231" y="700"/>
              <a:ext cx="544" cy="4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CEA,</a:t>
              </a:r>
            </a:p>
            <a:p>
              <a:r>
                <a:rPr lang="en-GB" sz="1400" b="0" baseline="0"/>
                <a:t>France</a:t>
              </a:r>
            </a:p>
          </p:txBody>
        </p:sp>
        <p:sp>
          <p:nvSpPr>
            <p:cNvPr id="556042" name="Rectangle 10"/>
            <p:cNvSpPr>
              <a:spLocks noChangeArrowheads="1"/>
            </p:cNvSpPr>
            <p:nvPr/>
          </p:nvSpPr>
          <p:spPr bwMode="auto">
            <a:xfrm>
              <a:off x="1194" y="342"/>
              <a:ext cx="3391" cy="3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pPr algn="ctr">
                <a:defRPr/>
              </a:pPr>
              <a:r>
                <a:rPr lang="en-GB" sz="1700" baseline="0"/>
                <a:t>Collaborators</a:t>
              </a:r>
            </a:p>
          </p:txBody>
        </p:sp>
        <p:sp>
          <p:nvSpPr>
            <p:cNvPr id="556043" name="Rectangle 11"/>
            <p:cNvSpPr>
              <a:spLocks noChangeArrowheads="1"/>
            </p:cNvSpPr>
            <p:nvPr/>
          </p:nvSpPr>
          <p:spPr bwMode="auto">
            <a:xfrm>
              <a:off x="2385" y="1588"/>
              <a:ext cx="1181" cy="3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pPr algn="ctr">
                <a:defRPr/>
              </a:pPr>
              <a:r>
                <a:rPr lang="en-GB" sz="1500" baseline="0"/>
                <a:t>Steering committee</a:t>
              </a:r>
            </a:p>
          </p:txBody>
        </p:sp>
        <p:sp>
          <p:nvSpPr>
            <p:cNvPr id="556044" name="Rectangle 12"/>
            <p:cNvSpPr>
              <a:spLocks noChangeArrowheads="1"/>
            </p:cNvSpPr>
            <p:nvPr/>
          </p:nvSpPr>
          <p:spPr bwMode="auto">
            <a:xfrm>
              <a:off x="810" y="2230"/>
              <a:ext cx="3909" cy="3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pPr algn="ctr"/>
              <a:r>
                <a:rPr lang="en-GB" sz="1500" baseline="0"/>
                <a:t>Operation Agent: A.P. Alexandrov RIT, </a:t>
              </a:r>
              <a:r>
                <a:rPr lang="en-GB" sz="1500" b="0" baseline="0"/>
                <a:t>Russia</a:t>
              </a:r>
            </a:p>
            <a:p>
              <a:pPr algn="ctr"/>
              <a:endParaRPr lang="en-GB" sz="1500" baseline="0"/>
            </a:p>
          </p:txBody>
        </p:sp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680" y="1350"/>
              <a:ext cx="818" cy="23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pPr>
                <a:defRPr/>
              </a:pPr>
              <a:r>
                <a:rPr lang="en-GB" sz="1500" baseline="0"/>
                <a:t>Coordinator </a:t>
              </a:r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674" y="2080"/>
              <a:ext cx="91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 flipH="1">
              <a:off x="3221" y="1201"/>
              <a:ext cx="354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2726" y="1200"/>
              <a:ext cx="143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3638" y="1230"/>
              <a:ext cx="817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1430" y="1199"/>
              <a:ext cx="936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2861" y="1961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 flipH="1">
              <a:off x="828" y="682"/>
              <a:ext cx="336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54" name="Line 22"/>
            <p:cNvSpPr>
              <a:spLocks noChangeShapeType="1"/>
            </p:cNvSpPr>
            <p:nvPr/>
          </p:nvSpPr>
          <p:spPr bwMode="auto">
            <a:xfrm>
              <a:off x="2124" y="1178"/>
              <a:ext cx="408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aseline="0"/>
            </a:p>
          </p:txBody>
        </p:sp>
        <p:sp>
          <p:nvSpPr>
            <p:cNvPr id="556056" name="Rectangle 24"/>
            <p:cNvSpPr>
              <a:spLocks noChangeArrowheads="1"/>
            </p:cNvSpPr>
            <p:nvPr/>
          </p:nvSpPr>
          <p:spPr bwMode="auto">
            <a:xfrm>
              <a:off x="811" y="2559"/>
              <a:ext cx="623" cy="4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IVTAN,</a:t>
              </a:r>
            </a:p>
            <a:p>
              <a:r>
                <a:rPr lang="en-GB" sz="1400" b="0" baseline="0"/>
                <a:t>Russia</a:t>
              </a:r>
            </a:p>
          </p:txBody>
        </p:sp>
        <p:sp>
          <p:nvSpPr>
            <p:cNvPr id="556057" name="Rectangle 25"/>
            <p:cNvSpPr>
              <a:spLocks noChangeArrowheads="1"/>
            </p:cNvSpPr>
            <p:nvPr/>
          </p:nvSpPr>
          <p:spPr bwMode="auto">
            <a:xfrm>
              <a:off x="3664" y="2589"/>
              <a:ext cx="1053" cy="6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SPb State Electrotechnical University,</a:t>
              </a:r>
              <a:r>
                <a:rPr lang="en-GB" sz="1500" b="0" baseline="0"/>
                <a:t> </a:t>
              </a:r>
            </a:p>
            <a:p>
              <a:r>
                <a:rPr lang="en-GB" sz="1400" b="0" baseline="0"/>
                <a:t>Russia</a:t>
              </a:r>
            </a:p>
          </p:txBody>
        </p:sp>
        <p:sp>
          <p:nvSpPr>
            <p:cNvPr id="556067" name="Rectangle 35"/>
            <p:cNvSpPr>
              <a:spLocks noChangeArrowheads="1"/>
            </p:cNvSpPr>
            <p:nvPr/>
          </p:nvSpPr>
          <p:spPr bwMode="auto">
            <a:xfrm>
              <a:off x="2100" y="2587"/>
              <a:ext cx="1081" cy="59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lIns="91379" tIns="45691" rIns="91379" bIns="45691"/>
            <a:lstStyle/>
            <a:p>
              <a:r>
                <a:rPr lang="en-GB" sz="1500" baseline="0"/>
                <a:t>SPb State </a:t>
              </a:r>
            </a:p>
            <a:p>
              <a:r>
                <a:rPr lang="en-GB" sz="1500" baseline="0"/>
                <a:t>Technological University</a:t>
              </a:r>
              <a:r>
                <a:rPr lang="en-GB" sz="1300" b="0" baseline="0"/>
                <a:t>, </a:t>
              </a:r>
              <a:r>
                <a:rPr lang="en-GB" sz="1400" b="0" baseline="0"/>
                <a:t>Russia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0ACC9EF5-94E0-4044-A2E9-05F0AFAFA2DC}" type="slidenum">
              <a:rPr lang="en-GB"/>
              <a:pPr/>
              <a:t>30</a:t>
            </a:fld>
            <a:endParaRPr lang="en-GB"/>
          </a:p>
        </p:txBody>
      </p:sp>
      <p:sp>
        <p:nvSpPr>
          <p:cNvPr id="913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36538"/>
            <a:ext cx="7772400" cy="652462"/>
          </a:xfrm>
        </p:spPr>
        <p:txBody>
          <a:bodyPr/>
          <a:lstStyle/>
          <a:p>
            <a:r>
              <a:rPr lang="en-US" sz="3200">
                <a:solidFill>
                  <a:srgbClr val="003399"/>
                </a:solidFill>
                <a:effectLst/>
              </a:rPr>
              <a:t>Concluding remarks</a:t>
            </a:r>
            <a:endParaRPr lang="ru-RU" sz="3200">
              <a:solidFill>
                <a:srgbClr val="003399"/>
              </a:solidFill>
              <a:effectLst/>
            </a:endParaRPr>
          </a:p>
        </p:txBody>
      </p:sp>
      <p:sp>
        <p:nvSpPr>
          <p:cNvPr id="913412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913413" name="Rectangle 4"/>
          <p:cNvSpPr>
            <a:spLocks noChangeArrowheads="1"/>
          </p:cNvSpPr>
          <p:nvPr/>
        </p:nvSpPr>
        <p:spPr bwMode="auto">
          <a:xfrm>
            <a:off x="306388" y="2740025"/>
            <a:ext cx="8837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 baseline="0"/>
          </a:p>
        </p:txBody>
      </p:sp>
      <p:sp>
        <p:nvSpPr>
          <p:cNvPr id="913414" name="Rectangle 5"/>
          <p:cNvSpPr>
            <a:spLocks noChangeArrowheads="1"/>
          </p:cNvSpPr>
          <p:nvPr/>
        </p:nvSpPr>
        <p:spPr bwMode="auto">
          <a:xfrm>
            <a:off x="327025" y="922338"/>
            <a:ext cx="85137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The Project has been prolonged for 6 months without</a:t>
            </a:r>
            <a:br>
              <a:rPr lang="en-US" sz="2400" baseline="0"/>
            </a:br>
            <a:r>
              <a:rPr lang="en-US" sz="2400" baseline="0"/>
              <a:t>    additional funding</a:t>
            </a:r>
            <a:endParaRPr lang="ru-RU" sz="2400" baseline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Work scope for quarters # 12 - </a:t>
            </a:r>
            <a:r>
              <a:rPr lang="ru-RU" sz="2400" baseline="0"/>
              <a:t>1</a:t>
            </a:r>
            <a:r>
              <a:rPr lang="en-US" sz="2400" baseline="0"/>
              <a:t>3</a:t>
            </a:r>
            <a:endParaRPr lang="ru-RU" sz="2400" baseline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aseline="0"/>
              <a:t>  </a:t>
            </a:r>
            <a:r>
              <a:rPr lang="en-US" sz="2400" baseline="0">
                <a:solidFill>
                  <a:srgbClr val="000099"/>
                </a:solidFill>
              </a:rPr>
              <a:t>Complete study of the next systems: </a:t>
            </a:r>
            <a:br>
              <a:rPr lang="en-US" sz="2400" baseline="0">
                <a:solidFill>
                  <a:srgbClr val="000099"/>
                </a:solidFill>
              </a:rPr>
            </a:br>
            <a:r>
              <a:rPr lang="en-US" sz="2000" baseline="0">
                <a:solidFill>
                  <a:srgbClr val="000099"/>
                </a:solidFill>
              </a:rPr>
              <a:t>   </a:t>
            </a:r>
            <a:r>
              <a:rPr lang="en-BZ" sz="2000" baseline="0">
                <a:solidFill>
                  <a:srgbClr val="000099"/>
                </a:solidFill>
              </a:rPr>
              <a:t>ZrO</a:t>
            </a:r>
            <a:r>
              <a:rPr lang="en-BZ" sz="2000" baseline="-25000">
                <a:solidFill>
                  <a:srgbClr val="000099"/>
                </a:solidFill>
              </a:rPr>
              <a:t>2</a:t>
            </a:r>
            <a:r>
              <a:rPr lang="en-BZ" sz="2000" baseline="0">
                <a:solidFill>
                  <a:srgbClr val="000099"/>
                </a:solidFill>
              </a:rPr>
              <a:t>-FeO</a:t>
            </a:r>
            <a:r>
              <a:rPr lang="en-BZ" sz="2000" baseline="-25000">
                <a:solidFill>
                  <a:srgbClr val="000099"/>
                </a:solidFill>
              </a:rPr>
              <a:t>y</a:t>
            </a:r>
            <a:r>
              <a:rPr lang="en-BZ" sz="2000" baseline="0">
                <a:solidFill>
                  <a:srgbClr val="000099"/>
                </a:solidFill>
              </a:rPr>
              <a:t> (by LPH in IVT RAN) </a:t>
            </a:r>
            <a:br>
              <a:rPr lang="en-BZ" sz="2000" baseline="0">
                <a:solidFill>
                  <a:srgbClr val="000099"/>
                </a:solidFill>
              </a:rPr>
            </a:br>
            <a:r>
              <a:rPr lang="en-BZ" sz="2000" baseline="0">
                <a:solidFill>
                  <a:srgbClr val="000099"/>
                </a:solidFill>
              </a:rPr>
              <a:t>   </a:t>
            </a:r>
            <a:r>
              <a:rPr lang="en-US" sz="2000" baseline="0">
                <a:solidFill>
                  <a:srgbClr val="000099"/>
                </a:solidFill>
              </a:rPr>
              <a:t>UO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 baseline="0">
                <a:solidFill>
                  <a:srgbClr val="000099"/>
                </a:solidFill>
              </a:rPr>
              <a:t>-SiO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 baseline="0">
                <a:solidFill>
                  <a:srgbClr val="000099"/>
                </a:solidFill>
              </a:rPr>
              <a:t>-FeO</a:t>
            </a:r>
            <a:br>
              <a:rPr lang="en-US" sz="2000" baseline="0">
                <a:solidFill>
                  <a:srgbClr val="000099"/>
                </a:solidFill>
              </a:rPr>
            </a:br>
            <a:r>
              <a:rPr lang="en-BZ" sz="2000" baseline="0">
                <a:solidFill>
                  <a:srgbClr val="000099"/>
                </a:solidFill>
              </a:rPr>
              <a:t>   </a:t>
            </a:r>
            <a:r>
              <a:rPr lang="en-US" sz="2000" baseline="0">
                <a:solidFill>
                  <a:srgbClr val="000099"/>
                </a:solidFill>
              </a:rPr>
              <a:t>CaO-UO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ru-RU" sz="2000" baseline="0">
                <a:solidFill>
                  <a:srgbClr val="000099"/>
                </a:solidFill>
              </a:rPr>
              <a:t>-</a:t>
            </a:r>
            <a:r>
              <a:rPr lang="en-US" sz="2000" baseline="0">
                <a:solidFill>
                  <a:srgbClr val="000099"/>
                </a:solidFill>
              </a:rPr>
              <a:t>FeO </a:t>
            </a:r>
            <a:br>
              <a:rPr lang="en-US" sz="2000" baseline="0">
                <a:solidFill>
                  <a:srgbClr val="000099"/>
                </a:solidFill>
              </a:rPr>
            </a:br>
            <a:r>
              <a:rPr lang="en-US" sz="2000" baseline="0">
                <a:solidFill>
                  <a:srgbClr val="000099"/>
                </a:solidFill>
              </a:rPr>
              <a:t>   </a:t>
            </a:r>
            <a:r>
              <a:rPr lang="en-BZ" sz="2000" baseline="0">
                <a:solidFill>
                  <a:srgbClr val="000099"/>
                </a:solidFill>
              </a:rPr>
              <a:t>U-Zr-O systems (by LPH in IVT RAN)</a:t>
            </a:r>
            <a:endParaRPr lang="ru-RU" sz="2000" baseline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2000" baseline="0">
                <a:solidFill>
                  <a:srgbClr val="000099"/>
                </a:solidFill>
              </a:rPr>
              <a:t>    </a:t>
            </a:r>
            <a:r>
              <a:rPr lang="en-US" sz="2400" baseline="0">
                <a:solidFill>
                  <a:srgbClr val="000099"/>
                </a:solidFill>
              </a:rPr>
              <a:t>Start eutectic composition measurement of a realistic complex corium mixture</a:t>
            </a:r>
            <a:endParaRPr lang="ru-RU" sz="2400" baseline="0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Collaborators are kindly requested to provide German</a:t>
            </a:r>
            <a:br>
              <a:rPr lang="en-US" sz="2400" baseline="0"/>
            </a:br>
            <a:r>
              <a:rPr lang="en-US" sz="2400" baseline="0"/>
              <a:t>    and French partner compositions of complex corium</a:t>
            </a:r>
            <a:br>
              <a:rPr lang="en-US" sz="2400" baseline="0"/>
            </a:br>
            <a:r>
              <a:rPr lang="en-US" sz="2400" baseline="0"/>
              <a:t>    mixtures </a:t>
            </a:r>
            <a:endParaRPr lang="ru-RU" sz="2000" baseline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6BEF849-BEED-409A-85B7-FC40B52E5819}" type="slidenum">
              <a:rPr lang="en-GB"/>
              <a:pPr/>
              <a:t>4</a:t>
            </a:fld>
            <a:endParaRPr lang="en-GB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79400"/>
            <a:ext cx="7772400" cy="762000"/>
          </a:xfrm>
        </p:spPr>
        <p:txBody>
          <a:bodyPr/>
          <a:lstStyle/>
          <a:p>
            <a:pPr defTabSz="914400"/>
            <a:r>
              <a:rPr lang="en-US" sz="3600">
                <a:solidFill>
                  <a:srgbClr val="333399"/>
                </a:solidFill>
                <a:effectLst/>
                <a:cs typeface="Times New Roman" pitchFamily="18" charset="0"/>
              </a:rPr>
              <a:t>Project objectives</a:t>
            </a:r>
            <a:endParaRPr lang="en-GB" sz="3600">
              <a:solidFill>
                <a:srgbClr val="333399"/>
              </a:solidFill>
              <a:effectLst/>
              <a:cs typeface="Times New Roman" pitchFamily="18" charset="0"/>
            </a:endParaRPr>
          </a:p>
        </p:txBody>
      </p:sp>
      <p:sp>
        <p:nvSpPr>
          <p:cNvPr id="787459" name="Rectangle 3"/>
          <p:cNvSpPr>
            <a:spLocks noChangeArrowheads="1"/>
          </p:cNvSpPr>
          <p:nvPr/>
        </p:nvSpPr>
        <p:spPr bwMode="auto">
          <a:xfrm>
            <a:off x="271463" y="1412875"/>
            <a:ext cx="8872537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25000"/>
              </a:lnSpc>
            </a:pPr>
            <a:r>
              <a:rPr lang="en-US" baseline="0">
                <a:solidFill>
                  <a:srgbClr val="993300"/>
                </a:solidFill>
              </a:rPr>
              <a:t>Experimental determination of</a:t>
            </a:r>
            <a:r>
              <a:rPr lang="ru-RU" baseline="0">
                <a:solidFill>
                  <a:srgbClr val="993300"/>
                </a:solidFill>
              </a:rPr>
              <a:t>:</a:t>
            </a:r>
            <a:r>
              <a:rPr lang="ru-RU" sz="3200" baseline="0"/>
              <a:t> </a:t>
            </a:r>
          </a:p>
          <a:p>
            <a:pPr defTabSz="762000">
              <a:lnSpc>
                <a:spcPct val="18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liquidus – solidus temperatures</a:t>
            </a:r>
            <a:endParaRPr lang="ru-RU" sz="2400" baseline="0"/>
          </a:p>
          <a:p>
            <a:pPr defTabSz="762000">
              <a:lnSpc>
                <a:spcPct val="19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coordinates of reference points (eutectics, etc.)</a:t>
            </a:r>
            <a:endParaRPr lang="ru-RU" sz="2400" baseline="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solubility limits of solid solutions</a:t>
            </a:r>
            <a:endParaRPr lang="ru-RU" sz="2400" baseline="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compositions of liquids coexisting in the miscibility gap</a:t>
            </a:r>
            <a:endParaRPr lang="ru-RU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9168E853-056E-4AC0-9372-4BE65C2DD145}" type="slidenum">
              <a:rPr lang="en-GB"/>
              <a:pPr/>
              <a:t>5</a:t>
            </a:fld>
            <a:endParaRPr lang="en-GB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63500"/>
            <a:ext cx="7772400" cy="652463"/>
          </a:xfrm>
        </p:spPr>
        <p:txBody>
          <a:bodyPr/>
          <a:lstStyle/>
          <a:p>
            <a:r>
              <a:rPr lang="en-US" sz="3200">
                <a:effectLst/>
              </a:rPr>
              <a:t>PRECOS test matrix</a:t>
            </a:r>
            <a:r>
              <a:rPr lang="en-US">
                <a:effectLst/>
              </a:rPr>
              <a:t> </a:t>
            </a:r>
            <a:endParaRPr lang="ru-RU">
              <a:solidFill>
                <a:srgbClr val="993300"/>
              </a:solidFill>
              <a:effectLst/>
            </a:endParaRPr>
          </a:p>
        </p:txBody>
      </p:sp>
      <p:graphicFrame>
        <p:nvGraphicFramePr>
          <p:cNvPr id="789658" name="Group 154"/>
          <p:cNvGraphicFramePr>
            <a:graphicFrameLocks noGrp="1"/>
          </p:cNvGraphicFramePr>
          <p:nvPr>
            <p:ph sz="half" idx="2"/>
          </p:nvPr>
        </p:nvGraphicFramePr>
        <p:xfrm>
          <a:off x="0" y="244475"/>
          <a:ext cx="8994775" cy="5516880"/>
        </p:xfrm>
        <a:graphic>
          <a:graphicData uri="http://schemas.openxmlformats.org/drawingml/2006/table">
            <a:tbl>
              <a:tblPr/>
              <a:tblGrid>
                <a:gridCol w="590550"/>
                <a:gridCol w="2112963"/>
                <a:gridCol w="1119187"/>
                <a:gridCol w="3048000"/>
                <a:gridCol w="884238"/>
                <a:gridCol w="1239837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Task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Composition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Experimental data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level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Number of tests scheduled /carried out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U-Zr-Fe-O</a:t>
                      </a:r>
                      <a:endParaRPr kumimoji="0" lang="en-GB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6/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control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/3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Neutral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point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/7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rowSpan="4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tie-lines in the miscibility gap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/(2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+1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2/0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 or Air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(atmosphere) proposed by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French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German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Russian partners (1 system)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3/0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615" name="Rectangle 6"/>
          <p:cNvSpPr>
            <a:spLocks noChangeArrowheads="1"/>
          </p:cNvSpPr>
          <p:nvPr/>
        </p:nvSpPr>
        <p:spPr bwMode="auto">
          <a:xfrm>
            <a:off x="511175" y="5691188"/>
            <a:ext cx="84804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5875" indent="-15875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600" baseline="0">
                <a:solidFill>
                  <a:srgbClr val="000099"/>
                </a:solidFill>
              </a:rPr>
              <a:t>Notes: </a:t>
            </a:r>
            <a:r>
              <a:rPr lang="ru-RU" sz="1600" baseline="0">
                <a:solidFill>
                  <a:srgbClr val="000099"/>
                </a:solidFill>
              </a:rPr>
              <a:t>1-</a:t>
            </a:r>
            <a:r>
              <a:rPr lang="en-US" sz="1600" baseline="0">
                <a:solidFill>
                  <a:srgbClr val="000099"/>
                </a:solidFill>
              </a:rPr>
              <a:t>LPH (Zr-O), 2</a:t>
            </a:r>
            <a:r>
              <a:rPr lang="ru-RU" sz="1600" baseline="0">
                <a:solidFill>
                  <a:srgbClr val="000099"/>
                </a:solidFill>
              </a:rPr>
              <a:t>- </a:t>
            </a:r>
            <a:r>
              <a:rPr lang="en-US" sz="1600" baseline="0">
                <a:solidFill>
                  <a:srgbClr val="000099"/>
                </a:solidFill>
              </a:rPr>
              <a:t>HTM</a:t>
            </a:r>
            <a:r>
              <a:rPr lang="ru-RU" sz="1600" baseline="0">
                <a:solidFill>
                  <a:srgbClr val="000099"/>
                </a:solidFill>
              </a:rPr>
              <a:t>, </a:t>
            </a:r>
            <a:r>
              <a:rPr lang="en-US" sz="1600" baseline="0">
                <a:solidFill>
                  <a:srgbClr val="000099"/>
                </a:solidFill>
              </a:rPr>
              <a:t>3</a:t>
            </a:r>
            <a:r>
              <a:rPr lang="ru-RU" sz="1600" baseline="0">
                <a:solidFill>
                  <a:srgbClr val="000099"/>
                </a:solidFill>
              </a:rPr>
              <a:t>- </a:t>
            </a:r>
            <a:r>
              <a:rPr lang="en-US" sz="1600" baseline="0">
                <a:solidFill>
                  <a:srgbClr val="000099"/>
                </a:solidFill>
              </a:rPr>
              <a:t>VPA IMCC, 4- VPA in Galahov microfurnace</a:t>
            </a:r>
            <a:endParaRPr lang="ru-RU" sz="1600" baseline="0">
              <a:solidFill>
                <a:srgbClr val="000099"/>
              </a:solidFill>
            </a:endParaRPr>
          </a:p>
          <a:p>
            <a:pPr marL="15875" indent="-15875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600" baseline="0"/>
              <a:t>According to the 3rd Project meeting decisions these systems will be excluded from the test matrix for a more detailed study of systems having higher priority</a:t>
            </a:r>
          </a:p>
        </p:txBody>
      </p:sp>
      <p:sp>
        <p:nvSpPr>
          <p:cNvPr id="789653" name="Rectangle 149"/>
          <p:cNvSpPr>
            <a:spLocks noChangeArrowheads="1"/>
          </p:cNvSpPr>
          <p:nvPr/>
        </p:nvSpPr>
        <p:spPr bwMode="auto">
          <a:xfrm>
            <a:off x="393700" y="6096000"/>
            <a:ext cx="171450" cy="125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DFA625D3-A69F-4E88-BB3C-868B835407F2}" type="slidenum">
              <a:rPr lang="en-GB"/>
              <a:pPr/>
              <a:t>6</a:t>
            </a:fld>
            <a:endParaRPr lang="en-GB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242888"/>
            <a:ext cx="7772400" cy="652462"/>
          </a:xfrm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 #10-11</a:t>
            </a:r>
            <a:endParaRPr lang="en-GB" sz="3200">
              <a:effectLst/>
            </a:endParaRPr>
          </a:p>
        </p:txBody>
      </p:sp>
      <p:graphicFrame>
        <p:nvGraphicFramePr>
          <p:cNvPr id="915459" name="Object 3"/>
          <p:cNvGraphicFramePr>
            <a:graphicFrameLocks noChangeAspect="1"/>
          </p:cNvGraphicFramePr>
          <p:nvPr>
            <p:ph idx="1"/>
          </p:nvPr>
        </p:nvGraphicFramePr>
        <p:xfrm>
          <a:off x="292100" y="1524000"/>
          <a:ext cx="854233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0" name="Документ" r:id="rId4" imgW="6608905" imgH="3265836" progId="Word.Document.8">
                  <p:embed/>
                </p:oleObj>
              </mc:Choice>
              <mc:Fallback>
                <p:oleObj name="Документ" r:id="rId4" imgW="6608905" imgH="326583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524000"/>
                        <a:ext cx="8542338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AECE1025-2AF7-4BD8-A983-C5C9B4B7718D}" type="slidenum">
              <a:rPr lang="en-GB"/>
              <a:pPr/>
              <a:t>7</a:t>
            </a:fld>
            <a:endParaRPr lang="en-GB"/>
          </a:p>
        </p:txBody>
      </p:sp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– FeO – 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13 test results 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479425" y="939800"/>
            <a:ext cx="5826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715963" y="2649538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Charge composition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46853" name="Rectangle 5"/>
          <p:cNvSpPr>
            <a:spLocks noChangeArrowheads="1"/>
          </p:cNvSpPr>
          <p:nvPr/>
        </p:nvSpPr>
        <p:spPr bwMode="auto">
          <a:xfrm>
            <a:off x="681038" y="3082925"/>
            <a:ext cx="66230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2400" baseline="0"/>
              <a:t>mol.%  </a:t>
            </a:r>
            <a:r>
              <a:rPr lang="ru-RU" sz="2400" baseline="0"/>
              <a:t>30</a:t>
            </a:r>
            <a:r>
              <a:rPr lang="en-US" sz="2400" baseline="0"/>
              <a:t>.00</a:t>
            </a:r>
            <a:r>
              <a:rPr lang="ru-RU" sz="2400" baseline="0"/>
              <a:t> </a:t>
            </a:r>
            <a:r>
              <a:rPr lang="en-US" sz="2400" baseline="0"/>
              <a:t>UO</a:t>
            </a:r>
            <a:r>
              <a:rPr lang="en-US" sz="2400" baseline="-25000"/>
              <a:t>2</a:t>
            </a:r>
            <a:r>
              <a:rPr lang="en-US" sz="2400" baseline="0"/>
              <a:t> + </a:t>
            </a:r>
            <a:r>
              <a:rPr lang="ru-RU" sz="2400" baseline="0"/>
              <a:t>46.67 </a:t>
            </a:r>
            <a:r>
              <a:rPr lang="en-US" sz="2400" baseline="0"/>
              <a:t>FeO +</a:t>
            </a:r>
            <a:r>
              <a:rPr lang="ru-RU" sz="2400" baseline="0"/>
              <a:t>23.33 </a:t>
            </a:r>
            <a:r>
              <a:rPr lang="en-US" sz="2400" baseline="0"/>
              <a:t>SiO</a:t>
            </a:r>
            <a:r>
              <a:rPr lang="en-US" sz="2400" baseline="-25000"/>
              <a:t>2</a:t>
            </a: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400050" y="4740275"/>
            <a:ext cx="8743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T</a:t>
            </a:r>
            <a:r>
              <a:rPr lang="en-US" sz="2400" baseline="-25000"/>
              <a:t>liq</a:t>
            </a:r>
            <a:r>
              <a:rPr lang="en-US" sz="2400" baseline="0"/>
              <a:t> was measured 4 times by VPA IMCC</a:t>
            </a:r>
            <a:r>
              <a:rPr lang="ru-RU" sz="2400" baseline="0"/>
              <a:t> </a:t>
            </a:r>
            <a:r>
              <a:rPr lang="en-US" sz="2400" baseline="0"/>
              <a:t>with </a:t>
            </a:r>
            <a:r>
              <a:rPr lang="en-BZ" sz="2400" baseline="0"/>
              <a:t>melt</a:t>
            </a:r>
            <a:br>
              <a:rPr lang="en-BZ" sz="2400" baseline="0"/>
            </a:br>
            <a:r>
              <a:rPr lang="en-BZ" sz="2400" baseline="0"/>
              <a:t>   sampling</a:t>
            </a:r>
            <a:endParaRPr lang="ru-RU" sz="2400" baseline="0"/>
          </a:p>
          <a:p>
            <a:pPr defTabSz="7620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400" baseline="0"/>
              <a:t> Eutectic core was synthesized by slow melt</a:t>
            </a:r>
            <a:br>
              <a:rPr lang="en-US" sz="2400" baseline="0"/>
            </a:br>
            <a:r>
              <a:rPr lang="en-US" sz="2400" baseline="0"/>
              <a:t>   crystallization</a:t>
            </a:r>
            <a:endParaRPr lang="ru-RU" sz="2400" baseline="0"/>
          </a:p>
        </p:txBody>
      </p:sp>
      <p:sp>
        <p:nvSpPr>
          <p:cNvPr id="846873" name="Rectangle 4"/>
          <p:cNvSpPr>
            <a:spLocks noChangeArrowheads="1"/>
          </p:cNvSpPr>
          <p:nvPr/>
        </p:nvSpPr>
        <p:spPr bwMode="auto">
          <a:xfrm>
            <a:off x="646113" y="3725863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 Test procedure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46875" name="Rectangle 6"/>
          <p:cNvSpPr>
            <a:spLocks noChangeArrowheads="1"/>
          </p:cNvSpPr>
          <p:nvPr/>
        </p:nvSpPr>
        <p:spPr bwMode="auto">
          <a:xfrm>
            <a:off x="469900" y="1470025"/>
            <a:ext cx="80359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aseline="0"/>
              <a:t>T</a:t>
            </a:r>
            <a:r>
              <a:rPr lang="en-US" sz="2400" baseline="-25000"/>
              <a:t>liq</a:t>
            </a:r>
            <a:r>
              <a:rPr lang="en-US" sz="2400" baseline="0"/>
              <a:t> determination by VPA IMCC</a:t>
            </a:r>
            <a:r>
              <a:rPr lang="ru-RU" sz="2400" baseline="0"/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aseline="0"/>
              <a:t>Determination of the ternary eutectic</a:t>
            </a:r>
            <a:r>
              <a:rPr lang="ru-RU" sz="2400" baseline="0"/>
              <a:t> </a:t>
            </a:r>
            <a:r>
              <a:rPr lang="en-BZ" sz="2400" baseline="0"/>
              <a:t>composition</a:t>
            </a:r>
            <a:endParaRPr lang="ru-RU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6F45C4C5-F0D3-4940-B51F-454354E1B96C}" type="slidenum">
              <a:rPr lang="en-GB"/>
              <a:pPr/>
              <a:t>8</a:t>
            </a:fld>
            <a:endParaRPr lang="en-GB"/>
          </a:p>
        </p:txBody>
      </p:sp>
      <p:sp>
        <p:nvSpPr>
          <p:cNvPr id="949250" name="Rectangle 4"/>
          <p:cNvSpPr>
            <a:spLocks noChangeArrowheads="1"/>
          </p:cNvSpPr>
          <p:nvPr/>
        </p:nvSpPr>
        <p:spPr bwMode="auto">
          <a:xfrm>
            <a:off x="457200" y="0"/>
            <a:ext cx="844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 baseline="0">
                <a:solidFill>
                  <a:srgbClr val="000099"/>
                </a:solidFill>
              </a:rPr>
              <a:t>– FeO – 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baseline="0">
                <a:solidFill>
                  <a:srgbClr val="000099"/>
                </a:solidFill>
              </a:rPr>
              <a:t>PRS</a:t>
            </a:r>
            <a:r>
              <a:rPr lang="ru-RU" baseline="0">
                <a:solidFill>
                  <a:srgbClr val="000099"/>
                </a:solidFill>
              </a:rPr>
              <a:t> 13</a:t>
            </a:r>
            <a:r>
              <a:rPr lang="en-US" baseline="0">
                <a:solidFill>
                  <a:srgbClr val="000099"/>
                </a:solidFill>
              </a:rPr>
              <a:t> test results (2)</a:t>
            </a:r>
            <a:endParaRPr lang="ru-RU" baseline="0">
              <a:solidFill>
                <a:srgbClr val="000099"/>
              </a:solidFill>
            </a:endParaRPr>
          </a:p>
        </p:txBody>
      </p:sp>
      <p:sp>
        <p:nvSpPr>
          <p:cNvPr id="949251" name="Rectangle 7"/>
          <p:cNvSpPr>
            <a:spLocks noChangeArrowheads="1"/>
          </p:cNvSpPr>
          <p:nvPr/>
        </p:nvSpPr>
        <p:spPr bwMode="auto">
          <a:xfrm>
            <a:off x="627063" y="619125"/>
            <a:ext cx="8085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 Measured liquidus temperature and compositions</a:t>
            </a:r>
            <a:br>
              <a:rPr lang="en-US" sz="2400" baseline="0">
                <a:solidFill>
                  <a:srgbClr val="990033"/>
                </a:solidFill>
              </a:rPr>
            </a:br>
            <a:r>
              <a:rPr lang="en-US" sz="2400" baseline="0">
                <a:solidFill>
                  <a:srgbClr val="990033"/>
                </a:solidFill>
              </a:rPr>
              <a:t>    of melt samples</a:t>
            </a:r>
            <a:endParaRPr lang="en-GB" sz="2400" baseline="0">
              <a:solidFill>
                <a:srgbClr val="990033"/>
              </a:solidFill>
            </a:endParaRPr>
          </a:p>
        </p:txBody>
      </p:sp>
      <p:graphicFrame>
        <p:nvGraphicFramePr>
          <p:cNvPr id="949252" name="Object 4"/>
          <p:cNvGraphicFramePr>
            <a:graphicFrameLocks noChangeAspect="1"/>
          </p:cNvGraphicFramePr>
          <p:nvPr>
            <p:ph/>
          </p:nvPr>
        </p:nvGraphicFramePr>
        <p:xfrm>
          <a:off x="-209550" y="1630363"/>
          <a:ext cx="9137650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53" name="Документ" r:id="rId4" imgW="7338623" imgH="3783389" progId="Word.Document.8">
                  <p:embed/>
                </p:oleObj>
              </mc:Choice>
              <mc:Fallback>
                <p:oleObj name="Документ" r:id="rId4" imgW="7338623" imgH="378338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508" b="16783"/>
                      <a:stretch>
                        <a:fillRect/>
                      </a:stretch>
                    </p:blipFill>
                    <p:spPr bwMode="auto">
                      <a:xfrm>
                        <a:off x="-209550" y="1630363"/>
                        <a:ext cx="9137650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				19</a:t>
            </a:r>
            <a:r>
              <a:rPr lang="en-GB" baseline="30000"/>
              <a:t>th</a:t>
            </a:r>
            <a:r>
              <a:rPr lang="en-GB"/>
              <a:t> CEG-SAM meeting, </a:t>
            </a:r>
            <a:r>
              <a:rPr lang="en-US"/>
              <a:t>Pisa, March 14 - 16, 2011 			   </a:t>
            </a:r>
            <a:fld id="{28D0FFC8-0B52-466E-A3C0-7E5BFE2F9176}" type="slidenum">
              <a:rPr lang="en-GB"/>
              <a:pPr/>
              <a:t>9</a:t>
            </a:fld>
            <a:endParaRPr lang="en-GB"/>
          </a:p>
        </p:txBody>
      </p:sp>
      <p:sp>
        <p:nvSpPr>
          <p:cNvPr id="934914" name="Rectangle 25"/>
          <p:cNvSpPr>
            <a:spLocks noChangeArrowheads="1"/>
          </p:cNvSpPr>
          <p:nvPr/>
        </p:nvSpPr>
        <p:spPr bwMode="auto">
          <a:xfrm>
            <a:off x="-223838" y="455613"/>
            <a:ext cx="55086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SEM/EDX of eutectic core</a:t>
            </a:r>
            <a:endParaRPr lang="en-GB" sz="2400" baseline="0">
              <a:solidFill>
                <a:srgbClr val="993300"/>
              </a:solidFill>
            </a:endParaRPr>
          </a:p>
        </p:txBody>
      </p:sp>
      <p:sp>
        <p:nvSpPr>
          <p:cNvPr id="934915" name="Rectangle 38"/>
          <p:cNvSpPr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–FeO–SiO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13 test results (</a:t>
            </a:r>
            <a:r>
              <a:rPr lang="ru-RU" sz="3200" baseline="0">
                <a:solidFill>
                  <a:srgbClr val="000099"/>
                </a:solidFill>
              </a:rPr>
              <a:t>3</a:t>
            </a:r>
            <a:r>
              <a:rPr lang="en-US" sz="3200" baseline="0">
                <a:solidFill>
                  <a:srgbClr val="000099"/>
                </a:solidFill>
              </a:rPr>
              <a:t>)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935013" name="Rectangle 6"/>
          <p:cNvSpPr>
            <a:spLocks noChangeArrowheads="1"/>
          </p:cNvSpPr>
          <p:nvPr/>
        </p:nvSpPr>
        <p:spPr bwMode="auto">
          <a:xfrm>
            <a:off x="3616325" y="3979863"/>
            <a:ext cx="55276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 Inclusions of UO</a:t>
            </a:r>
            <a:r>
              <a:rPr lang="en-US" sz="1800" baseline="-25000"/>
              <a:t>2</a:t>
            </a:r>
            <a:r>
              <a:rPr lang="en-US" sz="1800" baseline="0"/>
              <a:t> base solid solution were</a:t>
            </a:r>
            <a:br>
              <a:rPr lang="en-US" sz="1800" baseline="0"/>
            </a:br>
            <a:r>
              <a:rPr lang="en-US" sz="1800" baseline="0"/>
              <a:t>   identified in the eutectic core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Eutectic compositions were determined in 14</a:t>
            </a:r>
            <a:br>
              <a:rPr lang="en-US" sz="1800" baseline="0"/>
            </a:br>
            <a:r>
              <a:rPr lang="en-US" sz="1800" baseline="0"/>
              <a:t>   ss-free regions and the data were averaged 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800" baseline="0"/>
              <a:t>The sample cut out from the eutectic core had</a:t>
            </a:r>
            <a:br>
              <a:rPr lang="en-US" sz="1800" baseline="0"/>
            </a:br>
            <a:r>
              <a:rPr lang="en-US" sz="1800" baseline="0"/>
              <a:t>   unknown content of the ss</a:t>
            </a:r>
            <a:endParaRPr lang="ru-RU" sz="1800" baseline="0"/>
          </a:p>
        </p:txBody>
      </p:sp>
      <p:graphicFrame>
        <p:nvGraphicFramePr>
          <p:cNvPr id="935041" name="Group 129"/>
          <p:cNvGraphicFramePr>
            <a:graphicFrameLocks noGrp="1"/>
          </p:cNvGraphicFramePr>
          <p:nvPr/>
        </p:nvGraphicFramePr>
        <p:xfrm>
          <a:off x="3768725" y="885825"/>
          <a:ext cx="5083175" cy="731520"/>
        </p:xfrm>
        <a:graphic>
          <a:graphicData uri="http://schemas.openxmlformats.org/drawingml/2006/table">
            <a:tbl>
              <a:tblPr/>
              <a:tblGrid>
                <a:gridCol w="801688"/>
                <a:gridCol w="987425"/>
                <a:gridCol w="1098550"/>
                <a:gridCol w="1096962"/>
                <a:gridCol w="1098550"/>
              </a:tblGrid>
              <a:tr h="16510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FeO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SiO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14 fields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10.3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1.2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63.3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3.0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26.4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2.5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34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0.3</a:t>
                      </a:r>
                    </a:p>
                  </a:txBody>
                  <a:tcPr marL="0" marR="36000" marT="0" marB="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64.9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3.1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32.3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3.0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935051" name="Group 139"/>
          <p:cNvGrpSpPr>
            <a:grpSpLocks/>
          </p:cNvGrpSpPr>
          <p:nvPr/>
        </p:nvGrpSpPr>
        <p:grpSpPr bwMode="auto">
          <a:xfrm>
            <a:off x="215900" y="1019175"/>
            <a:ext cx="7050088" cy="5056188"/>
            <a:chOff x="136" y="642"/>
            <a:chExt cx="4441" cy="3185"/>
          </a:xfrm>
        </p:grpSpPr>
        <p:grpSp>
          <p:nvGrpSpPr>
            <p:cNvPr id="935047" name="Group 135"/>
            <p:cNvGrpSpPr>
              <a:grpSpLocks/>
            </p:cNvGrpSpPr>
            <p:nvPr/>
          </p:nvGrpSpPr>
          <p:grpSpPr bwMode="auto">
            <a:xfrm>
              <a:off x="136" y="642"/>
              <a:ext cx="4441" cy="3185"/>
              <a:chOff x="136" y="642"/>
              <a:chExt cx="4441" cy="3185"/>
            </a:xfrm>
          </p:grpSpPr>
          <p:pic>
            <p:nvPicPr>
              <p:cNvPr id="93491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" y="642"/>
                <a:ext cx="2015" cy="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5038" name="Picture 126" descr="2-1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99" t="29158" b="42151"/>
              <a:stretch>
                <a:fillRect/>
              </a:stretch>
            </p:blipFill>
            <p:spPr bwMode="auto">
              <a:xfrm>
                <a:off x="2714" y="1111"/>
                <a:ext cx="1274" cy="1301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35042" name="Rectangle 130"/>
              <p:cNvSpPr>
                <a:spLocks noChangeArrowheads="1"/>
              </p:cNvSpPr>
              <p:nvPr/>
            </p:nvSpPr>
            <p:spPr bwMode="auto">
              <a:xfrm>
                <a:off x="828" y="3090"/>
                <a:ext cx="198" cy="210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5043" name="Line 131"/>
              <p:cNvSpPr>
                <a:spLocks noChangeShapeType="1"/>
              </p:cNvSpPr>
              <p:nvPr/>
            </p:nvSpPr>
            <p:spPr bwMode="auto">
              <a:xfrm flipV="1">
                <a:off x="1026" y="1890"/>
                <a:ext cx="1674" cy="123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35044" name="Группа 71"/>
              <p:cNvGrpSpPr>
                <a:grpSpLocks/>
              </p:cNvGrpSpPr>
              <p:nvPr/>
            </p:nvGrpSpPr>
            <p:grpSpPr bwMode="auto">
              <a:xfrm>
                <a:off x="3924" y="2175"/>
                <a:ext cx="653" cy="253"/>
                <a:chOff x="1612063" y="3562350"/>
                <a:chExt cx="1036594" cy="401448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1867640" y="3562350"/>
                  <a:ext cx="498454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504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612063" y="3597258"/>
                  <a:ext cx="1036594" cy="366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800" baseline="0">
                      <a:latin typeface="Arial" pitchFamily="34" charset="0"/>
                    </a:rPr>
                    <a:t>6</a:t>
                  </a:r>
                  <a:r>
                    <a:rPr lang="ru-RU" sz="1800" baseline="0">
                      <a:latin typeface="Arial" pitchFamily="34" charset="0"/>
                    </a:rPr>
                    <a:t> </a:t>
                  </a:r>
                  <a:r>
                    <a:rPr lang="en-US" sz="1800" baseline="0">
                      <a:latin typeface="Arial" pitchFamily="34" charset="0"/>
                      <a:sym typeface="Symbol" pitchFamily="18" charset="2"/>
                    </a:rPr>
                    <a:t></a:t>
                  </a:r>
                  <a:r>
                    <a:rPr lang="en-US" sz="1800" baseline="0">
                      <a:latin typeface="Arial" pitchFamily="34" charset="0"/>
                    </a:rPr>
                    <a:t>m</a:t>
                  </a:r>
                  <a:endParaRPr lang="ru-RU" sz="1800" baseline="0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935049" name="Text Box 137"/>
            <p:cNvSpPr txBox="1">
              <a:spLocks noChangeArrowheads="1"/>
            </p:cNvSpPr>
            <p:nvPr/>
          </p:nvSpPr>
          <p:spPr bwMode="auto">
            <a:xfrm>
              <a:off x="2226" y="1662"/>
              <a:ext cx="300" cy="20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aseline="0">
                  <a:latin typeface="Aria Cyr" pitchFamily="34" charset="0"/>
                </a:rPr>
                <a:t>SS</a:t>
              </a:r>
              <a:endParaRPr lang="ru-RU" sz="1400" baseline="0">
                <a:latin typeface="Aria Cyr" pitchFamily="34" charset="0"/>
              </a:endParaRPr>
            </a:p>
          </p:txBody>
        </p:sp>
        <p:sp>
          <p:nvSpPr>
            <p:cNvPr id="935050" name="Line 138"/>
            <p:cNvSpPr>
              <a:spLocks noChangeShapeType="1"/>
            </p:cNvSpPr>
            <p:nvPr/>
          </p:nvSpPr>
          <p:spPr bwMode="auto">
            <a:xfrm flipH="1">
              <a:off x="744" y="1764"/>
              <a:ext cx="1476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Microsoft Office PowerPoint</Application>
  <PresentationFormat>Bildschirmpräsentation (4:3)</PresentationFormat>
  <Paragraphs>501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Arial Unicode MS</vt:lpstr>
      <vt:lpstr>Arial</vt:lpstr>
      <vt:lpstr>Times New Roman CYR</vt:lpstr>
      <vt:lpstr>Times New Roman</vt:lpstr>
      <vt:lpstr>Calibri</vt:lpstr>
      <vt:lpstr>Wingdings</vt:lpstr>
      <vt:lpstr>Symbol</vt:lpstr>
      <vt:lpstr>Aria Cyr</vt:lpstr>
      <vt:lpstr>Оформление по умолчанию</vt:lpstr>
      <vt:lpstr>Corel PHOTO-PAINT 11.0 Image</vt:lpstr>
      <vt:lpstr>CorelDRAW 7.0 Graphic</vt:lpstr>
      <vt:lpstr>Документ Microsoft Word</vt:lpstr>
      <vt:lpstr> Progress report on the ISTC project #3813: Phase relation in corium systems  (PRECOS)  </vt:lpstr>
      <vt:lpstr>Contents</vt:lpstr>
      <vt:lpstr>PRECOS project general information </vt:lpstr>
      <vt:lpstr>Project objectives</vt:lpstr>
      <vt:lpstr>PRECOS test matrix </vt:lpstr>
      <vt:lpstr>Scope of work in quarters #10-11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Joint publication with collaborators within the reported quarters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PRECOS ISTC project</dc:title>
  <dc:subject>19 CEG-SAM</dc:subject>
  <dc:creator>S Bechta</dc:creator>
  <cp:lastModifiedBy>Peters, Ursula</cp:lastModifiedBy>
  <cp:revision>992</cp:revision>
  <cp:lastPrinted>2001-10-30T08:59:27Z</cp:lastPrinted>
  <dcterms:created xsi:type="dcterms:W3CDTF">1998-10-12T06:52:06Z</dcterms:created>
  <dcterms:modified xsi:type="dcterms:W3CDTF">2012-10-15T09:43:48Z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#3813 PRECOS: Phase relation in corium systems</vt:lpwstr>
  </property>
</Properties>
</file>