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28" r:id="rId3"/>
    <p:sldId id="438" r:id="rId4"/>
    <p:sldId id="431" r:id="rId5"/>
    <p:sldId id="432" r:id="rId6"/>
    <p:sldId id="433" r:id="rId7"/>
    <p:sldId id="434" r:id="rId8"/>
    <p:sldId id="435" r:id="rId9"/>
    <p:sldId id="439" r:id="rId10"/>
    <p:sldId id="436" r:id="rId11"/>
    <p:sldId id="437" r:id="rId12"/>
    <p:sldId id="430" r:id="rId13"/>
  </p:sldIdLst>
  <p:sldSz cx="9144000" cy="6858000" type="screen4x3"/>
  <p:notesSz cx="6934200" cy="9118600"/>
  <p:defaultTextStyle>
    <a:defPPr>
      <a:defRPr lang="de-CH"/>
    </a:defPPr>
    <a:lvl1pPr algn="r" rtl="0" eaLnBrk="0" fontAlgn="base" hangingPunct="0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FEFFF"/>
    <a:srgbClr val="9999FF"/>
    <a:srgbClr val="FFFFCC"/>
    <a:srgbClr val="FF00FF"/>
    <a:srgbClr val="007F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6" autoAdjust="0"/>
    <p:restoredTop sz="99878" autoAdjust="0"/>
  </p:normalViewPr>
  <p:slideViewPr>
    <p:cSldViewPr>
      <p:cViewPr>
        <p:scale>
          <a:sx n="96" d="100"/>
          <a:sy n="96" d="100"/>
        </p:scale>
        <p:origin x="-1162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434" y="-84"/>
      </p:cViewPr>
      <p:guideLst>
        <p:guide orient="horz" pos="2872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t" anchorCtr="0" compatLnSpc="1">
            <a:prstTxWarp prst="textNoShape">
              <a:avLst/>
            </a:prstTxWarp>
          </a:bodyPr>
          <a:lstStyle>
            <a:lvl1pPr algn="l"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300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b" anchorCtr="0" compatLnSpc="1">
            <a:prstTxWarp prst="textNoShape">
              <a:avLst/>
            </a:prstTxWarp>
          </a:bodyPr>
          <a:lstStyle>
            <a:lvl1pPr algn="l"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1400"/>
            <a:ext cx="300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fld id="{3CCE4394-1837-4BBD-AFF0-2A3DA5C848B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249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t" anchorCtr="0" compatLnSpc="1">
            <a:prstTxWarp prst="textNoShape">
              <a:avLst/>
            </a:prstTxWarp>
          </a:bodyPr>
          <a:lstStyle>
            <a:lvl1pPr algn="l"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9038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32288"/>
            <a:ext cx="5083175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300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b" anchorCtr="0" compatLnSpc="1">
            <a:prstTxWarp prst="textNoShape">
              <a:avLst/>
            </a:prstTxWarp>
          </a:bodyPr>
          <a:lstStyle>
            <a:lvl1pPr algn="l"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1400"/>
            <a:ext cx="300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0" tIns="45600" rIns="91200" bIns="4560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defRPr sz="1200" baseline="30000">
                <a:latin typeface="Times" pitchFamily="18" charset="0"/>
              </a:defRPr>
            </a:lvl1pPr>
          </a:lstStyle>
          <a:p>
            <a:fld id="{12D1C3FC-DAA5-4938-9E91-E2997356A9A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662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BE233-0321-42FE-986F-62ED1A1F1988}" type="slidenum">
              <a:rPr lang="de-DE"/>
              <a:pPr/>
              <a:t>1</a:t>
            </a:fld>
            <a:endParaRPr lang="de-DE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5A7F-2A2D-4B51-B667-F56949CB6549}" type="slidenum">
              <a:rPr lang="de-DE"/>
              <a:pPr/>
              <a:t>10</a:t>
            </a:fld>
            <a:endParaRPr lang="de-DE"/>
          </a:p>
        </p:txBody>
      </p:sp>
      <p:sp>
        <p:nvSpPr>
          <p:cNvPr id="665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684213"/>
            <a:ext cx="4559300" cy="3419475"/>
          </a:xfrm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30700"/>
            <a:ext cx="5546725" cy="41036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9040-4A73-485F-8D8A-A3C8F586D50F}" type="slidenum">
              <a:rPr lang="de-DE"/>
              <a:pPr/>
              <a:t>11</a:t>
            </a:fld>
            <a:endParaRPr lang="de-DE"/>
          </a:p>
        </p:txBody>
      </p:sp>
      <p:sp>
        <p:nvSpPr>
          <p:cNvPr id="66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DF2C9-08B9-4C49-BCF6-50864B87F13B}" type="slidenum">
              <a:rPr lang="de-DE"/>
              <a:pPr/>
              <a:t>12</a:t>
            </a:fld>
            <a:endParaRPr lang="de-DE"/>
          </a:p>
        </p:txBody>
      </p:sp>
      <p:sp>
        <p:nvSpPr>
          <p:cNvPr id="65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20593-3FE3-451B-99F3-221C5D339CE4}" type="slidenum">
              <a:rPr lang="de-DE"/>
              <a:pPr/>
              <a:t>2</a:t>
            </a:fld>
            <a:endParaRPr lang="de-DE"/>
          </a:p>
        </p:txBody>
      </p:sp>
      <p:sp>
        <p:nvSpPr>
          <p:cNvPr id="65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A8C38-E5CC-445F-94FA-3CF31C5D1144}" type="slidenum">
              <a:rPr lang="de-DE"/>
              <a:pPr/>
              <a:t>3</a:t>
            </a:fld>
            <a:endParaRPr lang="de-DE"/>
          </a:p>
        </p:txBody>
      </p:sp>
      <p:sp>
        <p:nvSpPr>
          <p:cNvPr id="66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BBEEC-72D8-4424-820B-CCA1936BCE0E}" type="slidenum">
              <a:rPr lang="de-DE"/>
              <a:pPr/>
              <a:t>4</a:t>
            </a:fld>
            <a:endParaRPr lang="de-DE"/>
          </a:p>
        </p:txBody>
      </p:sp>
      <p:sp>
        <p:nvSpPr>
          <p:cNvPr id="65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3D722-1B90-45AA-800F-4E974D953DB2}" type="slidenum">
              <a:rPr lang="de-DE"/>
              <a:pPr/>
              <a:t>5</a:t>
            </a:fld>
            <a:endParaRPr lang="de-DE"/>
          </a:p>
        </p:txBody>
      </p:sp>
      <p:sp>
        <p:nvSpPr>
          <p:cNvPr id="65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9EEB2-677C-4408-A871-10727A3BF1DC}" type="slidenum">
              <a:rPr lang="de-DE"/>
              <a:pPr/>
              <a:t>6</a:t>
            </a:fld>
            <a:endParaRPr lang="de-DE"/>
          </a:p>
        </p:txBody>
      </p:sp>
      <p:sp>
        <p:nvSpPr>
          <p:cNvPr id="65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31495-181E-428B-BF66-700D4F6A92F1}" type="slidenum">
              <a:rPr lang="de-DE"/>
              <a:pPr/>
              <a:t>7</a:t>
            </a:fld>
            <a:endParaRPr lang="de-DE"/>
          </a:p>
        </p:txBody>
      </p:sp>
      <p:sp>
        <p:nvSpPr>
          <p:cNvPr id="6615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684213"/>
            <a:ext cx="4559300" cy="3419475"/>
          </a:xfrm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30700"/>
            <a:ext cx="5546725" cy="41036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A6BDB-4841-46BF-97F8-6928E9C3181B}" type="slidenum">
              <a:rPr lang="de-DE"/>
              <a:pPr/>
              <a:t>8</a:t>
            </a:fld>
            <a:endParaRPr lang="de-DE"/>
          </a:p>
        </p:txBody>
      </p:sp>
      <p:sp>
        <p:nvSpPr>
          <p:cNvPr id="66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684213"/>
            <a:ext cx="4559300" cy="3419475"/>
          </a:xfrm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30700"/>
            <a:ext cx="5546725" cy="41036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D08B2-2C33-4634-B119-DC07C949AFDD}" type="slidenum">
              <a:rPr lang="de-DE"/>
              <a:pPr/>
              <a:t>9</a:t>
            </a:fld>
            <a:endParaRPr lang="de-DE"/>
          </a:p>
        </p:txBody>
      </p:sp>
      <p:sp>
        <p:nvSpPr>
          <p:cNvPr id="67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684213"/>
            <a:ext cx="4559300" cy="3419475"/>
          </a:xfrm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30700"/>
            <a:ext cx="5546725" cy="41036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152400" y="1196975"/>
            <a:ext cx="8839200" cy="5191125"/>
          </a:xfrm>
          <a:prstGeom prst="rect">
            <a:avLst/>
          </a:prstGeom>
          <a:solidFill>
            <a:srgbClr val="B3D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B3D9FF">
                    <a:alpha val="50000"/>
                  </a:srgbClr>
                </a:solidFill>
              </a14:hiddenFill>
            </a:ext>
          </a:extLst>
        </p:spPr>
        <p:txBody>
          <a:bodyPr lIns="0" tIns="0" rIns="0" bIns="0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Autor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95600"/>
            <a:ext cx="8534400" cy="6858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Titel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940425" y="6453188"/>
            <a:ext cx="287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>
                <a:latin typeface="Arial Narrow" pitchFamily="34" charset="0"/>
              </a:rPr>
              <a:t>J. Birchley   </a:t>
            </a:r>
            <a:fld id="{9EC56600-40DF-4ED8-864A-D4BECA775532}" type="slidenum">
              <a:rPr lang="de-DE">
                <a:latin typeface="Arial Narrow" pitchFamily="34" charset="0"/>
              </a:rPr>
              <a:pPr/>
              <a:t>‹Nr.›</a:t>
            </a:fld>
            <a:endParaRPr lang="de-DE">
              <a:latin typeface="Arial Narrow" pitchFamily="34" charset="0"/>
            </a:endParaRPr>
          </a:p>
        </p:txBody>
      </p:sp>
      <p:pic>
        <p:nvPicPr>
          <p:cNvPr id="1515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6986588" y="214313"/>
            <a:ext cx="1884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  <a:p>
            <a:pPr algn="r"/>
            <a:endParaRPr lang="en-US" sz="1200">
              <a:latin typeface="Arial Narrow" pitchFamily="34" charset="0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250825" y="6453188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>
                <a:latin typeface="Arial Narrow" pitchFamily="34" charset="0"/>
              </a:rPr>
              <a:t>15</a:t>
            </a:r>
            <a:r>
              <a:rPr lang="en-US" baseline="30000">
                <a:latin typeface="Arial Narrow" pitchFamily="34" charset="0"/>
              </a:rPr>
              <a:t>th</a:t>
            </a:r>
            <a:r>
              <a:rPr lang="en-US">
                <a:latin typeface="Arial Narrow" pitchFamily="34" charset="0"/>
              </a:rPr>
              <a:t> Meeting of CEG-SAM, 10-12</a:t>
            </a:r>
            <a:r>
              <a:rPr lang="en-US" baseline="30000">
                <a:latin typeface="Arial Narrow" pitchFamily="34" charset="0"/>
              </a:rPr>
              <a:t>th</a:t>
            </a:r>
            <a:r>
              <a:rPr lang="en-US">
                <a:latin typeface="Arial Narrow" pitchFamily="34" charset="0"/>
              </a:rPr>
              <a:t> March 2009</a:t>
            </a:r>
            <a:endParaRPr lang="en-GB">
              <a:latin typeface="Arial Narrow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551789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836613"/>
            <a:ext cx="2133600" cy="5432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836613"/>
            <a:ext cx="6248400" cy="5432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905519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788298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72765760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947726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94639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467915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469567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41646074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90747317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73638"/>
          </a:xfrm>
          <a:prstGeom prst="rect">
            <a:avLst/>
          </a:prstGeom>
          <a:solidFill>
            <a:srgbClr val="DFE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000" tIns="226800" rIns="16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 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36613"/>
            <a:ext cx="77962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C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7620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9" name="Text Box 35"/>
          <p:cNvSpPr txBox="1">
            <a:spLocks noChangeArrowheads="1"/>
          </p:cNvSpPr>
          <p:nvPr userDrawn="1"/>
        </p:nvSpPr>
        <p:spPr bwMode="auto">
          <a:xfrm>
            <a:off x="2362200" y="6461125"/>
            <a:ext cx="6553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>
                <a:latin typeface="Arial Narrow" pitchFamily="34" charset="0"/>
              </a:rPr>
              <a:t>J. Birchley      </a:t>
            </a:r>
            <a:fld id="{C8C55E08-F20F-4264-A046-C165E1B77092}" type="slidenum">
              <a:rPr lang="de-DE">
                <a:latin typeface="Arial Narrow" pitchFamily="34" charset="0"/>
              </a:rPr>
              <a:pPr/>
              <a:t>‹Nr.›</a:t>
            </a:fld>
            <a:endParaRPr lang="de-DE">
              <a:latin typeface="Arial Narrow" pitchFamily="34" charset="0"/>
            </a:endParaRPr>
          </a:p>
          <a:p>
            <a:endParaRPr lang="de-DE">
              <a:latin typeface="Arial Narrow" pitchFamily="34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6986588" y="214313"/>
            <a:ext cx="188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250825" y="6453188"/>
            <a:ext cx="3673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Meeting of CEG-SAM, 10-12</a:t>
            </a:r>
            <a:r>
              <a:rPr lang="en-US" baseline="30000"/>
              <a:t>th</a:t>
            </a:r>
            <a:r>
              <a:rPr lang="en-US"/>
              <a:t> March 2009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accent2"/>
        </a:buClr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2pPr>
      <a:lvl3pPr marL="762000" indent="-190500" algn="l" rtl="0" fontAlgn="base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3pPr>
      <a:lvl4pPr marL="1143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4pPr>
      <a:lvl5pPr marL="1524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5pPr>
      <a:lvl6pPr marL="19812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611188" y="3716338"/>
            <a:ext cx="7993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CH" sz="2200" b="1">
                <a:solidFill>
                  <a:schemeClr val="accent2"/>
                </a:solidFill>
                <a:latin typeface="Arial" charset="0"/>
              </a:rPr>
              <a:t>Jon Birchley, PSI</a:t>
            </a:r>
            <a:endParaRPr lang="en-GB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533400" y="4648200"/>
            <a:ext cx="8229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accent2"/>
                </a:solidFill>
                <a:latin typeface="Arial" charset="0"/>
              </a:rPr>
              <a:t>CEG-SAM 15</a:t>
            </a:r>
            <a:r>
              <a:rPr lang="en-US" sz="2200" b="1" baseline="30000">
                <a:solidFill>
                  <a:schemeClr val="accent2"/>
                </a:solidFill>
                <a:latin typeface="Arial" charset="0"/>
              </a:rPr>
              <a:t>th</a:t>
            </a:r>
            <a:r>
              <a:rPr lang="en-US" sz="2200" b="1">
                <a:solidFill>
                  <a:schemeClr val="accent2"/>
                </a:solidFill>
                <a:latin typeface="Arial" charset="0"/>
              </a:rPr>
              <a:t> Meeting</a:t>
            </a:r>
            <a:endParaRPr lang="en-GB" sz="2200" b="1">
              <a:solidFill>
                <a:schemeClr val="accent2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10-12</a:t>
            </a:r>
            <a:r>
              <a:rPr lang="en-GB" sz="2200" b="1" baseline="30000">
                <a:solidFill>
                  <a:schemeClr val="accent2"/>
                </a:solidFill>
                <a:latin typeface="Arial" charset="0"/>
              </a:rPr>
              <a:t>th</a:t>
            </a:r>
            <a:r>
              <a:rPr lang="en-GB" sz="2200" b="1">
                <a:solidFill>
                  <a:schemeClr val="accent2"/>
                </a:solidFill>
                <a:latin typeface="Arial" charset="0"/>
              </a:rPr>
              <a:t> March 2009</a:t>
            </a: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PSI Villigen, Switzerland</a:t>
            </a:r>
          </a:p>
        </p:txBody>
      </p:sp>
      <p:sp>
        <p:nvSpPr>
          <p:cNvPr id="157716" name="Rectangle 20"/>
          <p:cNvSpPr>
            <a:spLocks noChangeArrowheads="1"/>
          </p:cNvSpPr>
          <p:nvPr/>
        </p:nvSpPr>
        <p:spPr bwMode="auto">
          <a:xfrm>
            <a:off x="611188" y="1773238"/>
            <a:ext cx="8005762" cy="15843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755650" y="2133600"/>
            <a:ext cx="77771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Parameter SF4 planning analyses by EU partners: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status and plans</a:t>
            </a:r>
            <a:r>
              <a:rPr lang="en-US" sz="1000">
                <a:latin typeface="Arial Narrow" pitchFamily="34" charset="0"/>
              </a:rPr>
              <a:t> </a:t>
            </a:r>
            <a:endParaRPr lang="en-GB" sz="1000">
              <a:latin typeface="Arial Narrow" pitchFamily="34" charset="0"/>
            </a:endParaRP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5264150" y="17732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>
              <a:latin typeface="Comic Sans MS" pitchFamily="66" charset="0"/>
            </a:endParaRPr>
          </a:p>
        </p:txBody>
      </p:sp>
      <p:pic>
        <p:nvPicPr>
          <p:cNvPr id="457737" name="Picture 9" descr="logo5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22250"/>
            <a:ext cx="15113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77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115888"/>
            <a:ext cx="742950" cy="590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Text Box 2"/>
          <p:cNvSpPr txBox="1">
            <a:spLocks noChangeArrowheads="1"/>
          </p:cNvSpPr>
          <p:nvPr/>
        </p:nvSpPr>
        <p:spPr bwMode="auto">
          <a:xfrm>
            <a:off x="846138" y="1212850"/>
            <a:ext cx="34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664585" name="Text Box 9"/>
          <p:cNvSpPr txBox="1">
            <a:spLocks noChangeArrowheads="1"/>
          </p:cNvSpPr>
          <p:nvPr/>
        </p:nvSpPr>
        <p:spPr bwMode="auto">
          <a:xfrm>
            <a:off x="1476375" y="260350"/>
            <a:ext cx="5975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sz="2200" b="1">
                <a:solidFill>
                  <a:schemeClr val="accent2"/>
                </a:solidFill>
              </a:rPr>
              <a:t>Effect of injection rate on oxidation</a:t>
            </a:r>
          </a:p>
        </p:txBody>
      </p:sp>
      <p:pic>
        <p:nvPicPr>
          <p:cNvPr id="664586" name="Picture 10" descr="oxidation_in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" t="12936" r="7050" b="5528"/>
          <a:stretch>
            <a:fillRect/>
          </a:stretch>
        </p:blipFill>
        <p:spPr bwMode="auto">
          <a:xfrm>
            <a:off x="900113" y="1052513"/>
            <a:ext cx="748823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66627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Conclusions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15340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First calculations by EDF and PSI suggest target transient can be 	achieved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pre-oxidation range 300 – 400 </a:t>
            </a:r>
            <a:r>
              <a:rPr lang="el-GR" sz="1600">
                <a:solidFill>
                  <a:schemeClr val="accent2"/>
                </a:solidFill>
                <a:cs typeface="Arial" charset="0"/>
              </a:rPr>
              <a:t>μ</a:t>
            </a:r>
            <a:r>
              <a:rPr lang="de-CH" sz="1600">
                <a:solidFill>
                  <a:schemeClr val="accent2"/>
                </a:solidFill>
                <a:cs typeface="Arial" charset="0"/>
              </a:rPr>
              <a:t>m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  <a:cs typeface="Arial" charset="0"/>
              </a:rPr>
              <a:t> </a:t>
            </a:r>
            <a:r>
              <a:rPr lang="de-CH" sz="1600">
                <a:solidFill>
                  <a:schemeClr val="accent2"/>
                </a:solidFill>
              </a:rPr>
              <a:t>Oxygen starvation </a:t>
            </a:r>
            <a:r>
              <a:rPr lang="de-CH" sz="1600">
                <a:solidFill>
                  <a:schemeClr val="accent2"/>
                </a:solidFill>
                <a:cs typeface="Arial" charset="0"/>
              </a:rPr>
              <a:t>indicated with</a:t>
            </a:r>
            <a:r>
              <a:rPr lang="de-CH" sz="1800">
                <a:solidFill>
                  <a:srgbClr val="FF0000"/>
                </a:solidFill>
              </a:rPr>
              <a:t> </a:t>
            </a:r>
            <a:r>
              <a:rPr lang="de-CH" sz="1600">
                <a:solidFill>
                  <a:schemeClr val="accent2"/>
                </a:solidFill>
                <a:cs typeface="Arial" charset="0"/>
              </a:rPr>
              <a:t>air flow 0.8 g/s</a:t>
            </a:r>
            <a:endParaRPr lang="el-GR" sz="1600">
              <a:solidFill>
                <a:schemeClr val="accent2"/>
              </a:solidFill>
              <a:cs typeface="Arial" charset="0"/>
            </a:endParaRP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need to study in more detail with alternative air oxidation correlations</a:t>
            </a:r>
            <a:endParaRPr lang="en-US" sz="1600">
              <a:solidFill>
                <a:schemeClr val="accent2"/>
              </a:solidFill>
            </a:endParaRPr>
          </a:p>
          <a:p>
            <a:pPr lvl="2" algn="l">
              <a:buFont typeface="Wingdings" pitchFamily="2" charset="2"/>
              <a:buChar char="§"/>
            </a:pPr>
            <a:r>
              <a:rPr lang="en-US" sz="1600">
                <a:solidFill>
                  <a:schemeClr val="accent2"/>
                </a:solidFill>
              </a:rPr>
              <a:t> 40 g/s injection leads to delay before reflood cooling 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1600">
                <a:solidFill>
                  <a:schemeClr val="accent2"/>
                </a:solidFill>
              </a:rPr>
              <a:t> higher injection rate would reduce risk of excursion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Calculations from GRS and IRSN/KI awaited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SF3 data eagerly awaited for benchmarking </a:t>
            </a:r>
            <a:endParaRPr lang="en-US" sz="1800">
              <a:solidFill>
                <a:srgbClr val="FF0000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GB" sz="1800">
                <a:solidFill>
                  <a:schemeClr val="accent2"/>
                </a:solidFill>
              </a:rPr>
              <a:t> 	FZK providing important information on air oxidation</a:t>
            </a:r>
          </a:p>
          <a:p>
            <a:pPr lvl="2" algn="l">
              <a:buFont typeface="Wingdings" pitchFamily="2" charset="2"/>
              <a:buChar char="§"/>
            </a:pPr>
            <a:r>
              <a:rPr lang="en-GB" sz="1600">
                <a:solidFill>
                  <a:schemeClr val="accent2"/>
                </a:solidFill>
              </a:rPr>
              <a:t> model developments in progress</a:t>
            </a:r>
          </a:p>
          <a:p>
            <a:pPr lvl="2" algn="l">
              <a:buFont typeface="Wingdings" pitchFamily="2" charset="2"/>
              <a:buChar char="§"/>
            </a:pPr>
            <a:r>
              <a:rPr lang="en-GB" sz="1600">
                <a:solidFill>
                  <a:schemeClr val="accent2"/>
                </a:solidFill>
              </a:rPr>
              <a:t> possibility to use in later SF4 analyses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52291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Acknowledgments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8153400" cy="336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US" sz="1800">
                <a:solidFill>
                  <a:schemeClr val="accent2"/>
                </a:solidFill>
              </a:rPr>
              <a:t>The coordination has been supported during 2008 by the European Commission in the frame of SARNET</a:t>
            </a:r>
          </a:p>
          <a:p>
            <a:pPr lvl="1" algn="l"/>
            <a:r>
              <a:rPr lang="de-CH" sz="1800">
                <a:solidFill>
                  <a:schemeClr val="accent2"/>
                </a:solidFill>
              </a:rPr>
              <a:t>PSI efforts have been funded by Swissnuclear</a:t>
            </a:r>
            <a:endParaRPr lang="en-US" sz="1800">
              <a:solidFill>
                <a:schemeClr val="accent2"/>
              </a:solidFill>
            </a:endParaRPr>
          </a:p>
          <a:p>
            <a:pPr lvl="1" algn="l"/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</a:pPr>
            <a:endParaRPr lang="en-US" sz="1800">
              <a:solidFill>
                <a:schemeClr val="accent2"/>
              </a:solidFill>
            </a:endParaRPr>
          </a:p>
          <a:p>
            <a:pPr lvl="1" algn="ctr">
              <a:spcBef>
                <a:spcPct val="0"/>
              </a:spcBef>
            </a:pPr>
            <a:r>
              <a:rPr lang="en-GB" sz="5400" b="1">
                <a:solidFill>
                  <a:schemeClr val="accent2"/>
                </a:solidFill>
                <a:cs typeface="Arial" charset="0"/>
              </a:rPr>
              <a:t>☺</a:t>
            </a:r>
          </a:p>
          <a:p>
            <a:pPr lvl="1" algn="l">
              <a:spcBef>
                <a:spcPct val="30000"/>
              </a:spcBef>
            </a:pPr>
            <a:endParaRPr lang="en-GB" sz="3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Outline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Char char="§"/>
            </a:pPr>
            <a:r>
              <a:rPr lang="en-US" sz="2000">
                <a:solidFill>
                  <a:schemeClr val="accent2"/>
                </a:solidFill>
              </a:rPr>
              <a:t> 	Background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2000">
                <a:solidFill>
                  <a:schemeClr val="accent2"/>
                </a:solidFill>
              </a:rPr>
              <a:t> 	Objectives of PARAMETER SF4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2000">
                <a:solidFill>
                  <a:schemeClr val="accent2"/>
                </a:solidFill>
              </a:rPr>
              <a:t> 	Target test condiditons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2000">
                <a:solidFill>
                  <a:schemeClr val="accent2"/>
                </a:solidFill>
              </a:rPr>
              <a:t> 	Status of pre-test planning support by EU partners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2000">
                <a:solidFill>
                  <a:schemeClr val="accent2"/>
                </a:solidFill>
              </a:rPr>
              <a:t> 	Sample calculations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2000">
                <a:solidFill>
                  <a:schemeClr val="accent2"/>
                </a:solidFill>
              </a:rPr>
              <a:t> 	Conclusions</a:t>
            </a:r>
            <a:endParaRPr lang="en-GB" sz="200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68675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Background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6867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PARAMETER SF4 will investigate air ingress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Following </a:t>
            </a:r>
            <a:r>
              <a:rPr lang="en-US" sz="1800">
                <a:solidFill>
                  <a:srgbClr val="FF0000"/>
                </a:solidFill>
              </a:rPr>
              <a:t>action placed at 13</a:t>
            </a:r>
            <a:r>
              <a:rPr lang="en-US" sz="1800" baseline="30000">
                <a:solidFill>
                  <a:srgbClr val="FF0000"/>
                </a:solidFill>
              </a:rPr>
              <a:t>th</a:t>
            </a:r>
            <a:r>
              <a:rPr lang="en-US" sz="1800">
                <a:solidFill>
                  <a:srgbClr val="FF0000"/>
                </a:solidFill>
              </a:rPr>
              <a:t> CEG-SAM</a:t>
            </a:r>
            <a:r>
              <a:rPr lang="en-US" sz="1800">
                <a:solidFill>
                  <a:schemeClr val="accent2"/>
                </a:solidFill>
              </a:rPr>
              <a:t>, PSI undertook to 	coordinate European pre-test planning support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Participating organisations: </a:t>
            </a:r>
            <a:r>
              <a:rPr lang="en-US" sz="1800">
                <a:solidFill>
                  <a:srgbClr val="FF0000"/>
                </a:solidFill>
              </a:rPr>
              <a:t>FZK,</a:t>
            </a:r>
            <a:r>
              <a:rPr lang="en-US" sz="1800">
                <a:solidFill>
                  <a:schemeClr val="accent2"/>
                </a:solidFill>
              </a:rPr>
              <a:t> </a:t>
            </a:r>
            <a:r>
              <a:rPr lang="en-US" sz="1800">
                <a:solidFill>
                  <a:srgbClr val="FF0000"/>
                </a:solidFill>
              </a:rPr>
              <a:t>PSI*, EDF*, GRS*, IRSN*, AEKI      	(* </a:t>
            </a:r>
            <a:r>
              <a:rPr lang="en-US" sz="1800" b="1">
                <a:solidFill>
                  <a:srgbClr val="FF0000"/>
                </a:solidFill>
                <a:cs typeface="Arial" charset="0"/>
              </a:rPr>
              <a:t>→</a:t>
            </a:r>
            <a:r>
              <a:rPr lang="en-US" sz="1800">
                <a:solidFill>
                  <a:srgbClr val="FF0000"/>
                </a:solidFill>
                <a:cs typeface="Arial" charset="0"/>
              </a:rPr>
              <a:t> performing code calculations)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</a:t>
            </a:r>
            <a:r>
              <a:rPr lang="en-US" sz="1800">
                <a:solidFill>
                  <a:schemeClr val="accent2"/>
                </a:solidFill>
              </a:rPr>
              <a:t>PARAMETER meeting at Podolsk, July 2008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first scoping calculations presented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SF4 </a:t>
            </a:r>
            <a:r>
              <a:rPr lang="en-US" sz="1600">
                <a:solidFill>
                  <a:schemeClr val="accent2"/>
                </a:solidFill>
              </a:rPr>
              <a:t>agreed as approximate counterpart to QUENCH-10 (Q-10)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Task Group set up: discussion meeting at FZK, September 2008</a:t>
            </a:r>
          </a:p>
          <a:p>
            <a:pPr lvl="2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chemeClr val="accent2"/>
                </a:solidFill>
              </a:rPr>
              <a:t>FZK gave review of Q-10 and status of air oxidation knowledge</a:t>
            </a:r>
          </a:p>
          <a:p>
            <a:pPr lvl="2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objectives and schedule for planning analyses defined</a:t>
            </a:r>
          </a:p>
          <a:p>
            <a:pPr lvl="2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outcome reported at 14</a:t>
            </a:r>
            <a:r>
              <a:rPr lang="de-CH" sz="1800" baseline="30000">
                <a:solidFill>
                  <a:srgbClr val="FF0000"/>
                </a:solidFill>
              </a:rPr>
              <a:t>th</a:t>
            </a:r>
            <a:r>
              <a:rPr lang="de-CH" sz="1600">
                <a:solidFill>
                  <a:srgbClr val="FF0000"/>
                </a:solidFill>
              </a:rPr>
              <a:t> CEG-SAM</a:t>
            </a:r>
            <a:endParaRPr lang="de-CH" sz="1600">
              <a:solidFill>
                <a:schemeClr val="accent2"/>
              </a:solidFill>
            </a:endParaRPr>
          </a:p>
          <a:p>
            <a:pPr lvl="2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further exchange at FZK, November 2008</a:t>
            </a:r>
            <a:endParaRPr lang="de-CH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en-GB" sz="1800" b="1">
                <a:solidFill>
                  <a:schemeClr val="accent2"/>
                </a:solidFill>
                <a:cs typeface="Arial" charset="0"/>
              </a:rPr>
              <a:t> 	 </a:t>
            </a:r>
            <a:r>
              <a:rPr lang="en-GB" sz="1800">
                <a:solidFill>
                  <a:schemeClr val="accent2"/>
                </a:solidFill>
                <a:cs typeface="Arial" charset="0"/>
              </a:rPr>
              <a:t>Supported during 2008 by EU in frame of SARNET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54339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Objectives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4340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8153400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Conduct PARAMETER SF4 as an approximate counterpart to Q-10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build on past experience and knowledge already gained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compare PWR/VVER materials and  configuration</a:t>
            </a:r>
            <a:endParaRPr lang="en-US" sz="1600">
              <a:solidFill>
                <a:srgbClr val="FF0000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Enable air oxidation in such a way to include a significant period of 	oxygen starvation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investigate ZrN formation and its effect on reflood</a:t>
            </a:r>
            <a:endParaRPr lang="en-US" sz="1600">
              <a:solidFill>
                <a:srgbClr val="FF0000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Achieve successful reflood without significant excursion and without 	melting/degradation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preserve bundle morphology for optimal post-test inspection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don‘t upset ISTC/LUCH colleagues ….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…. by proposing an experiment that destroys their facility</a:t>
            </a:r>
            <a:endParaRPr lang="en-GB" sz="1600">
              <a:solidFill>
                <a:schemeClr val="accent2"/>
              </a:solidFill>
              <a:cs typeface="Arial" charset="0"/>
            </a:endParaRPr>
          </a:p>
          <a:p>
            <a:pPr lvl="1" algn="l">
              <a:spcBef>
                <a:spcPct val="30000"/>
              </a:spcBef>
            </a:pPr>
            <a:endParaRPr lang="en-GB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56387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Guideline test parameters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6388" name="Text Box 4"/>
          <p:cNvSpPr txBox="1">
            <a:spLocks noChangeArrowheads="1"/>
          </p:cNvSpPr>
          <p:nvPr/>
        </p:nvSpPr>
        <p:spPr bwMode="auto">
          <a:xfrm>
            <a:off x="395288" y="1412875"/>
            <a:ext cx="8153400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Power steam/Ar flow to follow SF3 during early stages to reach 	temperature plateau </a:t>
            </a:r>
            <a:r>
              <a:rPr lang="en-US" sz="1800">
                <a:solidFill>
                  <a:srgbClr val="FF0000"/>
                </a:solidFill>
              </a:rPr>
              <a:t>T</a:t>
            </a:r>
            <a:r>
              <a:rPr lang="en-US" sz="1800" baseline="-25000">
                <a:solidFill>
                  <a:srgbClr val="FF0000"/>
                </a:solidFill>
              </a:rPr>
              <a:t>max</a:t>
            </a:r>
            <a:r>
              <a:rPr lang="en-US" sz="1800">
                <a:solidFill>
                  <a:srgbClr val="FF0000"/>
                </a:solidFill>
              </a:rPr>
              <a:t> = ca. 1200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C</a:t>
            </a:r>
            <a:r>
              <a:rPr lang="en-US" sz="1800">
                <a:solidFill>
                  <a:schemeClr val="accent2"/>
                </a:solidFill>
                <a:sym typeface="Symbol" pitchFamily="18" charset="2"/>
              </a:rPr>
              <a:t> (as Q-10)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Pre-oxidation in steam to</a:t>
            </a:r>
            <a:r>
              <a:rPr lang="en-US" sz="180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l-GR" sz="1800">
                <a:solidFill>
                  <a:srgbClr val="FF0000"/>
                </a:solidFill>
                <a:cs typeface="Arial" charset="0"/>
                <a:sym typeface="Symbol" pitchFamily="18" charset="2"/>
              </a:rPr>
              <a:t>δ</a:t>
            </a:r>
            <a:r>
              <a:rPr lang="de-CH" sz="1800" baseline="-25000">
                <a:solidFill>
                  <a:srgbClr val="FF0000"/>
                </a:solidFill>
                <a:cs typeface="Arial" charset="0"/>
                <a:sym typeface="Symbol" pitchFamily="18" charset="2"/>
              </a:rPr>
              <a:t>ZrO2</a:t>
            </a:r>
            <a:r>
              <a:rPr lang="de-CH" sz="180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1800">
                <a:solidFill>
                  <a:srgbClr val="FF0000"/>
                </a:solidFill>
                <a:cs typeface="Arial" charset="0"/>
                <a:sym typeface="Symbol" pitchFamily="18" charset="2"/>
              </a:rPr>
              <a:t>≤ ca.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300 </a:t>
            </a:r>
            <a:r>
              <a:rPr lang="el-GR" sz="1800">
                <a:solidFill>
                  <a:srgbClr val="FF0000"/>
                </a:solidFill>
                <a:cs typeface="Arial" charset="0"/>
                <a:sym typeface="Symbol" pitchFamily="18" charset="2"/>
              </a:rPr>
              <a:t>μ</a:t>
            </a:r>
            <a:r>
              <a:rPr lang="de-CH" sz="1800">
                <a:solidFill>
                  <a:srgbClr val="FF0000"/>
                </a:solidFill>
                <a:cs typeface="Arial" charset="0"/>
                <a:sym typeface="Symbol" pitchFamily="18" charset="2"/>
              </a:rPr>
              <a:t>m </a:t>
            </a:r>
            <a:r>
              <a:rPr lang="de-CH" sz="1800">
                <a:solidFill>
                  <a:schemeClr val="accent2"/>
                </a:solidFill>
                <a:cs typeface="Arial" charset="0"/>
                <a:sym typeface="Symbol" pitchFamily="18" charset="2"/>
              </a:rPr>
              <a:t>(ca. 500 μm in Q-10)</a:t>
            </a:r>
            <a:endParaRPr lang="en-US" sz="1600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Power reduction to decrease </a:t>
            </a:r>
            <a:r>
              <a:rPr lang="en-US" sz="1800">
                <a:solidFill>
                  <a:srgbClr val="FF0000"/>
                </a:solidFill>
              </a:rPr>
              <a:t>T</a:t>
            </a:r>
            <a:r>
              <a:rPr lang="en-US" sz="1800" baseline="-25000">
                <a:solidFill>
                  <a:srgbClr val="FF0000"/>
                </a:solidFill>
              </a:rPr>
              <a:t>max</a:t>
            </a:r>
            <a:r>
              <a:rPr lang="en-US" sz="1800">
                <a:solidFill>
                  <a:srgbClr val="FF0000"/>
                </a:solidFill>
              </a:rPr>
              <a:t> to ca. 900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C</a:t>
            </a:r>
            <a:r>
              <a:rPr lang="en-US" sz="1800">
                <a:solidFill>
                  <a:schemeClr val="accent2"/>
                </a:solidFill>
                <a:sym typeface="Symbol" pitchFamily="18" charset="2"/>
              </a:rPr>
              <a:t> (as Q-10)</a:t>
            </a:r>
            <a:r>
              <a:rPr lang="en-US" sz="1800">
                <a:sym typeface="Symbol" pitchFamily="18" charset="2"/>
              </a:rPr>
              <a:t>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Switch to air flow at</a:t>
            </a:r>
            <a:r>
              <a:rPr lang="en-US" sz="1800">
                <a:solidFill>
                  <a:srgbClr val="FF0000"/>
                </a:solidFill>
              </a:rPr>
              <a:t> ca. 0.8 – 0.9 g/s </a:t>
            </a:r>
            <a:r>
              <a:rPr lang="en-US" sz="1800">
                <a:solidFill>
                  <a:schemeClr val="accent2"/>
                </a:solidFill>
              </a:rPr>
              <a:t>(as Q-10 scaled by ratio of 	cladding perimeter)</a:t>
            </a:r>
            <a:endParaRPr lang="en-US" sz="1800">
              <a:solidFill>
                <a:srgbClr val="FF0000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Initiate reflood at </a:t>
            </a:r>
            <a:r>
              <a:rPr lang="de-CH" sz="1800">
                <a:solidFill>
                  <a:srgbClr val="FF0000"/>
                </a:solidFill>
              </a:rPr>
              <a:t>T</a:t>
            </a:r>
            <a:r>
              <a:rPr lang="de-CH" sz="1800" baseline="-25000">
                <a:solidFill>
                  <a:srgbClr val="FF0000"/>
                </a:solidFill>
              </a:rPr>
              <a:t>ref</a:t>
            </a:r>
            <a:r>
              <a:rPr lang="de-CH" sz="1800">
                <a:solidFill>
                  <a:srgbClr val="FF0000"/>
                </a:solidFill>
              </a:rPr>
              <a:t> = ca. 1750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C</a:t>
            </a:r>
            <a:r>
              <a:rPr lang="en-US" sz="1800">
                <a:solidFill>
                  <a:schemeClr val="accent2"/>
                </a:solidFill>
                <a:sym typeface="Symbol" pitchFamily="18" charset="2"/>
              </a:rPr>
              <a:t> (ca. 1900 C in Q-10)</a:t>
            </a:r>
            <a:endParaRPr lang="de-CH" sz="1600">
              <a:solidFill>
                <a:schemeClr val="accent2"/>
              </a:solidFill>
            </a:endParaRP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aim to achieve oxygen starvation, avoid excursion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possibly decrease air flow at T &lt; T</a:t>
            </a:r>
            <a:r>
              <a:rPr lang="de-CH" sz="1800" baseline="-25000">
                <a:solidFill>
                  <a:schemeClr val="accent2"/>
                </a:solidFill>
              </a:rPr>
              <a:t>ref</a:t>
            </a:r>
            <a:r>
              <a:rPr lang="de-CH" sz="1600">
                <a:solidFill>
                  <a:schemeClr val="accent2"/>
                </a:solidFill>
              </a:rPr>
              <a:t> if oxygen not fully consumed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Reflood with bottom injection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suggested injection </a:t>
            </a:r>
            <a:r>
              <a:rPr lang="de-CH" sz="1600">
                <a:solidFill>
                  <a:srgbClr val="FF0000"/>
                </a:solidFill>
              </a:rPr>
              <a:t>ca.</a:t>
            </a: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de-CH" sz="1600">
                <a:solidFill>
                  <a:srgbClr val="FF0000"/>
                </a:solidFill>
              </a:rPr>
              <a:t>40 g/s</a:t>
            </a:r>
            <a:r>
              <a:rPr lang="de-CH" sz="1600">
                <a:solidFill>
                  <a:schemeClr val="accent2"/>
                </a:solidFill>
              </a:rPr>
              <a:t> (as Q-10 and SF3)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higher rate</a:t>
            </a:r>
            <a:r>
              <a:rPr lang="de-CH" sz="1600">
                <a:solidFill>
                  <a:srgbClr val="FF0000"/>
                </a:solidFill>
              </a:rPr>
              <a:t> </a:t>
            </a:r>
            <a:r>
              <a:rPr lang="de-CH" sz="1600">
                <a:solidFill>
                  <a:schemeClr val="accent2"/>
                </a:solidFill>
              </a:rPr>
              <a:t>may be needed </a:t>
            </a:r>
            <a:r>
              <a:rPr lang="de-CH" sz="1600">
                <a:solidFill>
                  <a:srgbClr val="FF0000"/>
                </a:solidFill>
              </a:rPr>
              <a:t>(100 g/s ?)</a:t>
            </a:r>
            <a:r>
              <a:rPr lang="de-CH" sz="1600">
                <a:solidFill>
                  <a:schemeClr val="accent2"/>
                </a:solidFill>
              </a:rPr>
              <a:t> to avoid reflood excursion</a:t>
            </a:r>
            <a:endParaRPr lang="en-GB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658435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Status of analyses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8436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8153400" cy="476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Proposed schedule: first calculations to ISTC in </a:t>
            </a:r>
            <a:r>
              <a:rPr lang="en-US" sz="1800">
                <a:solidFill>
                  <a:srgbClr val="FF0000"/>
                </a:solidFill>
              </a:rPr>
              <a:t>March 2009</a:t>
            </a:r>
            <a:r>
              <a:rPr lang="en-US" sz="1800">
                <a:solidFill>
                  <a:schemeClr val="accent2"/>
                </a:solidFill>
              </a:rPr>
              <a:t>, final 	calculations </a:t>
            </a:r>
            <a:r>
              <a:rPr lang="en-US" sz="1800">
                <a:solidFill>
                  <a:srgbClr val="FF0000"/>
                </a:solidFill>
              </a:rPr>
              <a:t>June 2009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use </a:t>
            </a:r>
            <a:r>
              <a:rPr lang="de-CH" sz="1600">
                <a:solidFill>
                  <a:srgbClr val="FF0000"/>
                </a:solidFill>
              </a:rPr>
              <a:t>SF3 data</a:t>
            </a:r>
            <a:r>
              <a:rPr lang="de-CH" sz="1600">
                <a:solidFill>
                  <a:schemeClr val="accent2"/>
                </a:solidFill>
              </a:rPr>
              <a:t> for model benchmarking (</a:t>
            </a:r>
            <a:r>
              <a:rPr lang="de-CH" sz="1600">
                <a:solidFill>
                  <a:srgbClr val="FF0000"/>
                </a:solidFill>
              </a:rPr>
              <a:t>not yet available</a:t>
            </a:r>
            <a:r>
              <a:rPr lang="de-CH" sz="1600">
                <a:solidFill>
                  <a:schemeClr val="accent2"/>
                </a:solidFill>
              </a:rPr>
              <a:t>)</a:t>
            </a:r>
          </a:p>
          <a:p>
            <a:pPr lvl="2" algn="l">
              <a:buFont typeface="Wingdings" pitchFamily="2" charset="2"/>
              <a:buChar char="§"/>
            </a:pPr>
            <a:r>
              <a:rPr lang="de-CH" sz="1600">
                <a:solidFill>
                  <a:schemeClr val="accent2"/>
                </a:solidFill>
              </a:rPr>
              <a:t> </a:t>
            </a:r>
            <a:r>
              <a:rPr lang="en-US" sz="1600">
                <a:solidFill>
                  <a:schemeClr val="accent2"/>
                </a:solidFill>
              </a:rPr>
              <a:t>PSI distributed nominal test conditions for partners to construct model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EDF analyses with </a:t>
            </a:r>
            <a:r>
              <a:rPr lang="en-US" sz="1800">
                <a:solidFill>
                  <a:srgbClr val="FF0000"/>
                </a:solidFill>
              </a:rPr>
              <a:t>MAAP4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1600">
                <a:solidFill>
                  <a:schemeClr val="accent2"/>
                </a:solidFill>
              </a:rPr>
              <a:t> first calculations performed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PSI analyses with local versions of</a:t>
            </a:r>
            <a:r>
              <a:rPr lang="en-US" sz="1800">
                <a:solidFill>
                  <a:srgbClr val="FF0000"/>
                </a:solidFill>
              </a:rPr>
              <a:t> SCDAP/RELAP5</a:t>
            </a:r>
          </a:p>
          <a:p>
            <a:pPr lvl="2" algn="l">
              <a:buFont typeface="Wingdings" pitchFamily="2" charset="2"/>
              <a:buChar char="§"/>
            </a:pPr>
            <a:r>
              <a:rPr lang="en-GB" sz="1600">
                <a:solidFill>
                  <a:schemeClr val="accent2"/>
                </a:solidFill>
              </a:rPr>
              <a:t> first calculations performed</a:t>
            </a:r>
          </a:p>
          <a:p>
            <a:pPr lvl="2" algn="l">
              <a:buFont typeface="Wingdings" pitchFamily="2" charset="2"/>
              <a:buChar char="§"/>
            </a:pPr>
            <a:r>
              <a:rPr lang="en-GB" sz="1600">
                <a:solidFill>
                  <a:schemeClr val="accent2"/>
                </a:solidFill>
              </a:rPr>
              <a:t> simulation of air oxidation but oxygen consumption not modelled</a:t>
            </a:r>
          </a:p>
          <a:p>
            <a:pPr lvl="2" algn="l">
              <a:buFont typeface="Wingdings" pitchFamily="2" charset="2"/>
              <a:buChar char="§"/>
            </a:pPr>
            <a:r>
              <a:rPr lang="en-GB" sz="1600">
                <a:solidFill>
                  <a:schemeClr val="accent2"/>
                </a:solidFill>
              </a:rPr>
              <a:t> hope to remove limitation with possible future version of </a:t>
            </a:r>
            <a:r>
              <a:rPr lang="en-GB" sz="1600">
                <a:solidFill>
                  <a:srgbClr val="FF0000"/>
                </a:solidFill>
              </a:rPr>
              <a:t>SCDAPSim</a:t>
            </a:r>
            <a:endParaRPr lang="en-US" sz="1800">
              <a:solidFill>
                <a:srgbClr val="FF0000"/>
              </a:solidFill>
            </a:endParaRPr>
          </a:p>
          <a:p>
            <a:pPr lvl="1" algn="l">
              <a:buFont typeface="Wingdings" pitchFamily="2" charset="2"/>
              <a:buChar char="§"/>
            </a:pPr>
            <a:r>
              <a:rPr lang="en-US" sz="1800">
                <a:solidFill>
                  <a:schemeClr val="accent2"/>
                </a:solidFill>
              </a:rPr>
              <a:t> 	GRS analyses in progress with </a:t>
            </a:r>
            <a:r>
              <a:rPr lang="en-US" sz="1800">
                <a:solidFill>
                  <a:srgbClr val="FF0000"/>
                </a:solidFill>
              </a:rPr>
              <a:t>ATHLET-CD</a:t>
            </a:r>
            <a:r>
              <a:rPr lang="en-US" sz="1800">
                <a:solidFill>
                  <a:schemeClr val="accent2"/>
                </a:solidFill>
              </a:rPr>
              <a:t> </a:t>
            </a:r>
          </a:p>
          <a:p>
            <a:pPr lvl="1" algn="l">
              <a:buFont typeface="Wingdings" pitchFamily="2" charset="2"/>
              <a:buChar char="§"/>
            </a:pPr>
            <a:r>
              <a:rPr lang="de-CH" sz="1800">
                <a:solidFill>
                  <a:schemeClr val="accent2"/>
                </a:solidFill>
              </a:rPr>
              <a:t> 	IRSN analyses with </a:t>
            </a:r>
            <a:r>
              <a:rPr lang="de-CH" sz="1800">
                <a:solidFill>
                  <a:srgbClr val="FF0000"/>
                </a:solidFill>
              </a:rPr>
              <a:t>ICARE/CATHARE</a:t>
            </a:r>
            <a:r>
              <a:rPr lang="de-CH" sz="1800">
                <a:solidFill>
                  <a:schemeClr val="accent2"/>
                </a:solidFill>
              </a:rPr>
              <a:t> </a:t>
            </a:r>
            <a:r>
              <a:rPr lang="en-GB" sz="1800">
                <a:solidFill>
                  <a:schemeClr val="accent2"/>
                </a:solidFill>
              </a:rPr>
              <a:t>planned in collaboration with 	Kurchatov Institute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846138" y="1212850"/>
            <a:ext cx="34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endParaRPr lang="en-US" sz="2000">
              <a:solidFill>
                <a:schemeClr val="bg2"/>
              </a:solidFill>
            </a:endParaRPr>
          </a:p>
        </p:txBody>
      </p:sp>
      <p:pic>
        <p:nvPicPr>
          <p:cNvPr id="660484" name="Picture 4" descr="1100mm_sf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023938"/>
            <a:ext cx="7759700" cy="527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0485" name="Rectangle 5"/>
          <p:cNvSpPr>
            <a:spLocks noChangeArrowheads="1"/>
          </p:cNvSpPr>
          <p:nvPr/>
        </p:nvSpPr>
        <p:spPr bwMode="auto">
          <a:xfrm>
            <a:off x="4097338" y="5576888"/>
            <a:ext cx="15525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fr-FR" sz="2000">
                <a:solidFill>
                  <a:schemeClr val="accent2"/>
                </a:solidFill>
              </a:rPr>
              <a:t>e</a:t>
            </a:r>
            <a:r>
              <a:rPr lang="fr-FR" sz="2000" baseline="-25000">
                <a:solidFill>
                  <a:schemeClr val="accent2"/>
                </a:solidFill>
              </a:rPr>
              <a:t>ZrO2</a:t>
            </a:r>
            <a:r>
              <a:rPr lang="fr-FR" sz="2000">
                <a:solidFill>
                  <a:schemeClr val="accent2"/>
                </a:solidFill>
              </a:rPr>
              <a:t> ~380µm</a:t>
            </a:r>
          </a:p>
        </p:txBody>
      </p:sp>
      <p:sp>
        <p:nvSpPr>
          <p:cNvPr id="660486" name="Line 6"/>
          <p:cNvSpPr>
            <a:spLocks noChangeShapeType="1"/>
          </p:cNvSpPr>
          <p:nvPr/>
        </p:nvSpPr>
        <p:spPr bwMode="auto">
          <a:xfrm flipV="1">
            <a:off x="5815013" y="2241550"/>
            <a:ext cx="1587" cy="36099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spAutoFit/>
          </a:bodyPr>
          <a:lstStyle/>
          <a:p>
            <a:endParaRPr lang="de-DE"/>
          </a:p>
        </p:txBody>
      </p:sp>
      <p:sp>
        <p:nvSpPr>
          <p:cNvPr id="660487" name="Text Box 7"/>
          <p:cNvSpPr txBox="1">
            <a:spLocks noChangeArrowheads="1"/>
          </p:cNvSpPr>
          <p:nvPr/>
        </p:nvSpPr>
        <p:spPr bwMode="auto">
          <a:xfrm>
            <a:off x="790575" y="1778000"/>
            <a:ext cx="26924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>
            <a:spAutoFit/>
          </a:bodyPr>
          <a:lstStyle/>
          <a:p>
            <a:pPr algn="ctr" eaLnBrk="1" hangingPunct="1"/>
            <a:r>
              <a:rPr lang="fr-FR" sz="2000">
                <a:solidFill>
                  <a:schemeClr val="accent2"/>
                </a:solidFill>
              </a:rPr>
              <a:t>pre-oxydation</a:t>
            </a:r>
          </a:p>
          <a:p>
            <a:pPr algn="ctr" eaLnBrk="1" hangingPunct="1"/>
            <a:r>
              <a:rPr lang="fr-FR" sz="2000">
                <a:solidFill>
                  <a:schemeClr val="accent2"/>
                </a:solidFill>
              </a:rPr>
              <a:t>from 1500 to 10000s</a:t>
            </a:r>
          </a:p>
        </p:txBody>
      </p:sp>
      <p:sp>
        <p:nvSpPr>
          <p:cNvPr id="660488" name="Line 8"/>
          <p:cNvSpPr>
            <a:spLocks noChangeShapeType="1"/>
          </p:cNvSpPr>
          <p:nvPr/>
        </p:nvSpPr>
        <p:spPr bwMode="auto">
          <a:xfrm flipV="1">
            <a:off x="1790700" y="2478088"/>
            <a:ext cx="1588" cy="32702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spAutoFit/>
          </a:bodyPr>
          <a:lstStyle/>
          <a:p>
            <a:endParaRPr lang="de-DE"/>
          </a:p>
        </p:txBody>
      </p:sp>
      <p:sp>
        <p:nvSpPr>
          <p:cNvPr id="660489" name="Rectangle 9"/>
          <p:cNvSpPr>
            <a:spLocks noChangeArrowheads="1"/>
          </p:cNvSpPr>
          <p:nvPr/>
        </p:nvSpPr>
        <p:spPr bwMode="auto">
          <a:xfrm>
            <a:off x="3835400" y="1919288"/>
            <a:ext cx="192563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fr-FR" sz="2000">
                <a:solidFill>
                  <a:schemeClr val="accent2"/>
                </a:solidFill>
              </a:rPr>
              <a:t>air ingress from </a:t>
            </a:r>
          </a:p>
          <a:p>
            <a:pPr algn="ctr" eaLnBrk="1" hangingPunct="1">
              <a:spcBef>
                <a:spcPct val="0"/>
              </a:spcBef>
            </a:pPr>
            <a:r>
              <a:rPr lang="fr-FR" sz="2000">
                <a:solidFill>
                  <a:schemeClr val="accent2"/>
                </a:solidFill>
              </a:rPr>
              <a:t>10000 to 11000s</a:t>
            </a:r>
          </a:p>
        </p:txBody>
      </p:sp>
      <p:sp>
        <p:nvSpPr>
          <p:cNvPr id="660491" name="Text Box 11"/>
          <p:cNvSpPr txBox="1">
            <a:spLocks noChangeArrowheads="1"/>
          </p:cNvSpPr>
          <p:nvPr/>
        </p:nvSpPr>
        <p:spPr bwMode="auto">
          <a:xfrm>
            <a:off x="1619250" y="260350"/>
            <a:ext cx="5256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200" b="1">
                <a:solidFill>
                  <a:schemeClr val="accent2"/>
                </a:solidFill>
              </a:rPr>
              <a:t>Sample EDF MAAP4 calculation</a:t>
            </a:r>
            <a:endParaRPr lang="en-US" sz="2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Text Box 2"/>
          <p:cNvSpPr txBox="1">
            <a:spLocks noChangeArrowheads="1"/>
          </p:cNvSpPr>
          <p:nvPr/>
        </p:nvSpPr>
        <p:spPr bwMode="auto">
          <a:xfrm>
            <a:off x="846138" y="1212850"/>
            <a:ext cx="34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662537" name="Text Box 9"/>
          <p:cNvSpPr txBox="1">
            <a:spLocks noChangeArrowheads="1"/>
          </p:cNvSpPr>
          <p:nvPr/>
        </p:nvSpPr>
        <p:spPr bwMode="auto">
          <a:xfrm>
            <a:off x="1476375" y="260350"/>
            <a:ext cx="56165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200" b="1">
                <a:solidFill>
                  <a:schemeClr val="accent2"/>
                </a:solidFill>
              </a:rPr>
              <a:t>Sample PSI SCDAP calculation</a:t>
            </a:r>
            <a:endParaRPr lang="en-US" sz="2200" b="1">
              <a:solidFill>
                <a:schemeClr val="accent2"/>
              </a:solidFill>
            </a:endParaRPr>
          </a:p>
        </p:txBody>
      </p:sp>
      <p:pic>
        <p:nvPicPr>
          <p:cNvPr id="662540" name="Picture 12" descr="bgmct_air_inj15060s_fu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" t="13165" r="17676" b="5518"/>
          <a:stretch>
            <a:fillRect/>
          </a:stretch>
        </p:blipFill>
        <p:spPr bwMode="auto">
          <a:xfrm>
            <a:off x="684213" y="1035050"/>
            <a:ext cx="7343775" cy="52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Text Box 2"/>
          <p:cNvSpPr txBox="1">
            <a:spLocks noChangeArrowheads="1"/>
          </p:cNvSpPr>
          <p:nvPr/>
        </p:nvSpPr>
        <p:spPr bwMode="auto">
          <a:xfrm>
            <a:off x="846138" y="1212850"/>
            <a:ext cx="34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8000" rIns="18000" bIns="18000">
            <a:spAutoFit/>
          </a:bodyPr>
          <a:lstStyle/>
          <a:p>
            <a:pPr algn="ctr" eaLnBrk="1" hangingPunct="1">
              <a:spcBef>
                <a:spcPct val="0"/>
              </a:spcBef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671747" name="Text Box 3"/>
          <p:cNvSpPr txBox="1">
            <a:spLocks noChangeArrowheads="1"/>
          </p:cNvSpPr>
          <p:nvPr/>
        </p:nvSpPr>
        <p:spPr bwMode="auto">
          <a:xfrm>
            <a:off x="1258888" y="260350"/>
            <a:ext cx="58324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200" b="1">
                <a:solidFill>
                  <a:schemeClr val="accent2"/>
                </a:solidFill>
              </a:rPr>
              <a:t>Effect of injection rate on temperature</a:t>
            </a:r>
            <a:endParaRPr lang="en-US" sz="2200" b="1">
              <a:solidFill>
                <a:schemeClr val="accent2"/>
              </a:solidFill>
            </a:endParaRPr>
          </a:p>
        </p:txBody>
      </p:sp>
      <p:pic>
        <p:nvPicPr>
          <p:cNvPr id="671748" name="Picture 4" descr="bgmct_air_inj15012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" t="13165" r="14984" b="5518"/>
          <a:stretch>
            <a:fillRect/>
          </a:stretch>
        </p:blipFill>
        <p:spPr bwMode="auto">
          <a:xfrm>
            <a:off x="684213" y="1052513"/>
            <a:ext cx="7559675" cy="520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</p:sld>
</file>

<file path=ppt/theme/theme1.xml><?xml version="1.0" encoding="utf-8"?>
<a:theme xmlns:a="http://schemas.openxmlformats.org/drawingml/2006/main" name="ARTIST.SD42.VorlagenNES.English">
  <a:themeElements>
    <a:clrScheme name="ARTIST.SD42.VorlagenNES.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TIST.SD42.VorlagenNES.Englis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TIST.SD42.VorlagenNES.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ARTIST.SD42.VorlagenNES.English</Template>
  <TotalTime>14548</TotalTime>
  <Words>122</Words>
  <Application>Microsoft Office PowerPoint</Application>
  <PresentationFormat>Bildschirmpräsentation (4:3)</PresentationFormat>
  <Paragraphs>98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Times</vt:lpstr>
      <vt:lpstr>Arial Narrow</vt:lpstr>
      <vt:lpstr>Wingdings</vt:lpstr>
      <vt:lpstr>Arial</vt:lpstr>
      <vt:lpstr>Times New Roman</vt:lpstr>
      <vt:lpstr>Comic Sans MS</vt:lpstr>
      <vt:lpstr>Symbol</vt:lpstr>
      <vt:lpstr>ARTIST.SD42.VorlagenNES.English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II (Break Stage) and Phase III (Far Field) Test - Facility Description -</dc:title>
  <dc:creator>Dr. Detlef Suckow</dc:creator>
  <cp:lastModifiedBy>Peters, Ursula</cp:lastModifiedBy>
  <cp:revision>565</cp:revision>
  <cp:lastPrinted>2004-07-12T09:37:01Z</cp:lastPrinted>
  <dcterms:created xsi:type="dcterms:W3CDTF">2005-06-13T12:30:02Z</dcterms:created>
  <dcterms:modified xsi:type="dcterms:W3CDTF">2012-10-11T16:43:08Z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Parameter SF4 planning analyses by EU partners: status and plans</vt:lpwstr>
  </property>
</Properties>
</file>