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300" r:id="rId4"/>
    <p:sldId id="301" r:id="rId5"/>
    <p:sldId id="302" r:id="rId6"/>
  </p:sldIdLst>
  <p:sldSz cx="9906000" cy="6858000" type="A4"/>
  <p:notesSz cx="6811963" cy="99425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006CD8"/>
    <a:srgbClr val="3399FF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1" autoAdjust="0"/>
    <p:restoredTop sz="94609" autoAdjust="0"/>
  </p:normalViewPr>
  <p:slideViewPr>
    <p:cSldViewPr>
      <p:cViewPr>
        <p:scale>
          <a:sx n="91" d="100"/>
          <a:sy n="91" d="100"/>
        </p:scale>
        <p:origin x="-1224" y="-24"/>
      </p:cViewPr>
      <p:guideLst>
        <p:guide orient="horz" pos="2160"/>
        <p:guide pos="312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2529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2949576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39" tIns="0" rIns="19339" bIns="0" numCol="1" anchor="t" anchorCtr="0" compatLnSpc="1">
            <a:prstTxWarp prst="textNoShape">
              <a:avLst/>
            </a:prstTxWarp>
          </a:bodyPr>
          <a:lstStyle>
            <a:lvl1pPr defTabSz="930275">
              <a:defRPr sz="1000" i="1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2388" y="0"/>
            <a:ext cx="294957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39" tIns="0" rIns="19339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sz="1000" i="1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720725" y="750888"/>
            <a:ext cx="5367338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2813"/>
            <a:ext cx="4997450" cy="447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67" tIns="46736" rIns="93467" bIns="467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444038"/>
            <a:ext cx="2949576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39" tIns="0" rIns="19339" bIns="0" numCol="1" anchor="b" anchorCtr="0" compatLnSpc="1">
            <a:prstTxWarp prst="textNoShape">
              <a:avLst/>
            </a:prstTxWarp>
          </a:bodyPr>
          <a:lstStyle>
            <a:lvl1pPr defTabSz="930275">
              <a:defRPr sz="1000" i="1">
                <a:latin typeface="Times New Roman" charset="0"/>
              </a:defRPr>
            </a:lvl1pPr>
          </a:lstStyle>
          <a:p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2388" y="9444038"/>
            <a:ext cx="294957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339" tIns="0" rIns="19339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sz="1000" i="1">
                <a:latin typeface="Times New Roman" charset="0"/>
              </a:defRPr>
            </a:lvl1pPr>
          </a:lstStyle>
          <a:p>
            <a:fld id="{512D55D5-98F2-47AA-AF8D-1843A8ABB6B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3219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8788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5988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4775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31975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560388" y="620713"/>
            <a:ext cx="4321175" cy="863600"/>
          </a:xfrm>
          <a:prstGeom prst="rect">
            <a:avLst/>
          </a:prstGeom>
          <a:gradFill rotWithShape="1">
            <a:gsLst>
              <a:gs pos="0">
                <a:srgbClr val="006CD8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88988" y="6021388"/>
            <a:ext cx="697230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/>
          <a:p>
            <a:endParaRPr lang="en-US" sz="1200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fld id="{FB47B1B2-B9D5-4874-8B5C-F0EC5D62AABC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560388" y="476250"/>
            <a:ext cx="0" cy="33845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690563" y="1268413"/>
            <a:ext cx="8424862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704850" y="1268413"/>
            <a:ext cx="0" cy="23764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8210" name="Picture 18" descr="logo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476250"/>
            <a:ext cx="3289300" cy="68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4" name="Picture 2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755650"/>
            <a:ext cx="1138238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C846F8-B8DD-4BA6-962F-DCD5145B9CC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57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15163" y="1125538"/>
            <a:ext cx="2054225" cy="46005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49313" y="1125538"/>
            <a:ext cx="6013450" cy="46005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CDBF03-D57D-4346-B11F-B2F466BC2374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3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642D9A-2AC6-43FC-8C53-940993D3FFF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7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80B1D2-B575-436C-BE35-1E824692A4E4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00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49313" y="2133600"/>
            <a:ext cx="4033837" cy="359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2133600"/>
            <a:ext cx="4033838" cy="359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41F743-37D4-47A6-9DBE-78882ECCF2B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82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4C8B05-F355-4B60-8DA1-4B1CE3EF890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89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3C6579-E08A-42E1-AD35-ECE9D71A152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8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92ED19-083C-4CDC-8D90-7AA9C39AD56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25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8180F9-681E-462D-86BE-4F01290373B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3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80960B-297F-423A-8160-80498E3E4CB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77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49313" y="1125538"/>
            <a:ext cx="8220075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49313" y="2133600"/>
            <a:ext cx="8220075" cy="359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4634" tIns="0" rIns="34634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788988" y="6021388"/>
            <a:ext cx="697230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/>
          <a:p>
            <a:endParaRPr lang="en-US" sz="1200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32725" y="6016625"/>
            <a:ext cx="124460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2687E6-E558-4ADC-AFCD-4CB9F7BC8FF1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690563" y="904875"/>
            <a:ext cx="8439150" cy="31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auto">
          <a:xfrm>
            <a:off x="704850" y="908050"/>
            <a:ext cx="0" cy="1368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50" name="Picture 26" descr="logo5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71488"/>
            <a:ext cx="1700213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560388" y="476250"/>
            <a:ext cx="0" cy="21605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54" name="Picture 30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"/>
            <a:ext cx="833438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30200" indent="-330200" algn="l" defTabSz="1271588" rtl="0" eaLnBrk="0" fontAlgn="base" hangingPunct="0">
        <a:spcBef>
          <a:spcPts val="2188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817563" indent="-312738" algn="l" defTabSz="1271588" rtl="0" eaLnBrk="0" fontAlgn="base" hangingPunct="0">
        <a:spcBef>
          <a:spcPts val="1088"/>
        </a:spcBef>
        <a:spcAft>
          <a:spcPct val="0"/>
        </a:spcAft>
        <a:buClr>
          <a:schemeClr val="accent2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1246188" indent="-257175" algn="l" defTabSz="1271588" rtl="0" eaLnBrk="0" fontAlgn="base" hangingPunct="0">
        <a:spcBef>
          <a:spcPts val="1088"/>
        </a:spcBef>
        <a:spcAft>
          <a:spcPct val="0"/>
        </a:spcAft>
        <a:buClr>
          <a:schemeClr val="accent2"/>
        </a:buClr>
        <a:buFont typeface="Wingdings" pitchFamily="2" charset="2"/>
        <a:buChar char="Ÿ"/>
        <a:defRPr>
          <a:solidFill>
            <a:schemeClr val="tx1"/>
          </a:solidFill>
          <a:latin typeface="+mn-lt"/>
        </a:defRPr>
      </a:lvl3pPr>
      <a:lvl4pPr marL="1808163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Helvetica" pitchFamily="34" charset="0"/>
        </a:defRPr>
      </a:lvl4pPr>
      <a:lvl5pPr marL="23145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5pPr>
      <a:lvl6pPr marL="27717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6pPr>
      <a:lvl7pPr marL="32289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7pPr>
      <a:lvl8pPr marL="36861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8pPr>
      <a:lvl9pPr marL="41433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874838"/>
          </a:xfrm>
        </p:spPr>
        <p:txBody>
          <a:bodyPr/>
          <a:lstStyle/>
          <a:p>
            <a:r>
              <a:rPr lang="en-GB" sz="2800">
                <a:cs typeface="Times New Roman" charset="0"/>
              </a:rPr>
              <a:t>Update of the information exchange and interaction between ISTC CEG-SAM and SARNET</a:t>
            </a:r>
            <a:r>
              <a:rPr lang="en-GB" sz="2800"/>
              <a:t> </a:t>
            </a:r>
            <a:br>
              <a:rPr lang="en-GB" sz="2800"/>
            </a:br>
            <a:r>
              <a:rPr lang="en-GB" sz="2800"/>
              <a:t/>
            </a:r>
            <a:br>
              <a:rPr lang="en-GB" sz="2800"/>
            </a:br>
            <a:r>
              <a:rPr lang="en-GB" sz="1800" b="0" i="1"/>
              <a:t>B. CLEMENT (IRSN)</a:t>
            </a:r>
            <a:br>
              <a:rPr lang="en-GB" sz="1800" b="0" i="1"/>
            </a:br>
            <a:endParaRPr lang="en-GB" sz="1800" b="0" i="1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  <a:p>
            <a:r>
              <a:rPr lang="en-GB"/>
              <a:t>CEG-SAM meeting</a:t>
            </a:r>
          </a:p>
          <a:p>
            <a:r>
              <a:rPr lang="en-GB"/>
              <a:t>Saint-Petersburg, Russia, September 11-13,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CA93ED-4C55-4E65-9A9F-182BFD5858F5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8220075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/>
              <a:t>Advices are given by SARNET on ISTC Project proposals forwarded to the SARNET topical coordinators</a:t>
            </a:r>
          </a:p>
          <a:p>
            <a:pPr lvl="1">
              <a:lnSpc>
                <a:spcPct val="90000"/>
              </a:lnSpc>
            </a:pPr>
            <a:r>
              <a:rPr lang="en-GB"/>
              <a:t>Procedure is working</a:t>
            </a:r>
            <a:endParaRPr lang="en-GB" sz="1800"/>
          </a:p>
          <a:p>
            <a:pPr>
              <a:lnSpc>
                <a:spcPct val="90000"/>
              </a:lnSpc>
            </a:pPr>
            <a:r>
              <a:rPr lang="en-GB"/>
              <a:t>Results of ISTC Projects are used by foreign collaborators in the frame of SARNET</a:t>
            </a:r>
          </a:p>
          <a:p>
            <a:pPr>
              <a:lnSpc>
                <a:spcPct val="90000"/>
              </a:lnSpc>
            </a:pPr>
            <a:r>
              <a:rPr lang="en-GB"/>
              <a:t>Invited paper at ERMSAR 2007: M. Veshchunov, Cooperation between ISTC and SARNET in the Source Term Area</a:t>
            </a:r>
          </a:p>
          <a:p>
            <a:pPr>
              <a:lnSpc>
                <a:spcPct val="90000"/>
              </a:lnSpc>
            </a:pPr>
            <a:r>
              <a:rPr lang="en-GB"/>
              <a:t>Information on Work on Severe Accident Research Priorities within SARNET</a:t>
            </a:r>
          </a:p>
          <a:p>
            <a:pPr lvl="1">
              <a:lnSpc>
                <a:spcPct val="90000"/>
              </a:lnSpc>
            </a:pPr>
            <a:r>
              <a:rPr lang="en-GB"/>
              <a:t>The SARP Group is revising the Severe Accident Research Priorities established at the beginning of SARNET</a:t>
            </a:r>
          </a:p>
          <a:p>
            <a:pPr lvl="1">
              <a:lnSpc>
                <a:spcPct val="90000"/>
              </a:lnSpc>
            </a:pPr>
            <a:r>
              <a:rPr lang="en-GB"/>
              <a:t>A status of the revision, as of summer 2007 (nearly completed) is briefly given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E0A70-0885-43EA-8108-E115534DA904}" type="slidenum">
              <a:rPr lang="en-US"/>
              <a:pPr/>
              <a:t>3</a:t>
            </a:fld>
            <a:endParaRPr lang="en-US"/>
          </a:p>
        </p:txBody>
      </p:sp>
      <p:sp>
        <p:nvSpPr>
          <p:cNvPr id="129026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8220075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6 issues remain open with </a:t>
            </a:r>
            <a:r>
              <a:rPr lang="en-GB" sz="2400" b="1"/>
              <a:t>high priority</a:t>
            </a:r>
            <a:r>
              <a:rPr lang="en-GB" sz="2000"/>
              <a:t> </a:t>
            </a:r>
          </a:p>
          <a:p>
            <a:pPr lvl="1">
              <a:lnSpc>
                <a:spcPct val="90000"/>
              </a:lnSpc>
            </a:pPr>
            <a:r>
              <a:rPr lang="en-GB"/>
              <a:t>ERI 1,2 </a:t>
            </a:r>
            <a:r>
              <a:rPr lang="en-GB" b="1"/>
              <a:t>&amp;</a:t>
            </a:r>
            <a:r>
              <a:rPr lang="en-GB"/>
              <a:t> 1,3a: Combined research on core coolability during reflood and debris cooling </a:t>
            </a:r>
            <a:r>
              <a:rPr lang="en-GB" b="1"/>
              <a:t>&amp;</a:t>
            </a:r>
            <a:r>
              <a:rPr lang="en-GB"/>
              <a:t> corium coolability in lower head</a:t>
            </a:r>
          </a:p>
          <a:p>
            <a:pPr lvl="1">
              <a:lnSpc>
                <a:spcPct val="90000"/>
              </a:lnSpc>
            </a:pPr>
            <a:r>
              <a:rPr lang="en-GB"/>
              <a:t>ERI 2,1 </a:t>
            </a:r>
            <a:r>
              <a:rPr lang="en-GB" b="1"/>
              <a:t>&amp;</a:t>
            </a:r>
            <a:r>
              <a:rPr lang="en-GB"/>
              <a:t> 2,2: Combined research on ex-vessel melt pool configuration during MCCI </a:t>
            </a:r>
            <a:r>
              <a:rPr lang="en-GB" b="1"/>
              <a:t>&amp;</a:t>
            </a:r>
            <a:r>
              <a:rPr lang="en-GB"/>
              <a:t> ex-vessel corium coolability by top flooding </a:t>
            </a:r>
          </a:p>
          <a:p>
            <a:pPr lvl="1">
              <a:lnSpc>
                <a:spcPct val="90000"/>
              </a:lnSpc>
            </a:pPr>
            <a:r>
              <a:rPr lang="en-GB"/>
              <a:t>ERI 3,1 </a:t>
            </a:r>
            <a:r>
              <a:rPr lang="en-GB" b="1"/>
              <a:t>&amp;</a:t>
            </a:r>
            <a:r>
              <a:rPr lang="en-GB"/>
              <a:t> 3,2: Combined research on melt relocation into water </a:t>
            </a:r>
            <a:r>
              <a:rPr lang="en-GB" b="1"/>
              <a:t>&amp;</a:t>
            </a:r>
            <a:r>
              <a:rPr lang="en-GB"/>
              <a:t> ex-vessel FCI </a:t>
            </a:r>
          </a:p>
          <a:p>
            <a:pPr lvl="1">
              <a:lnSpc>
                <a:spcPct val="90000"/>
              </a:lnSpc>
            </a:pPr>
            <a:r>
              <a:rPr lang="en-GB"/>
              <a:t>ERI 3,4: Research on hydrogen mixing and combustion in containment (flame acceleration) </a:t>
            </a:r>
          </a:p>
          <a:p>
            <a:pPr lvl="1">
              <a:lnSpc>
                <a:spcPct val="90000"/>
              </a:lnSpc>
            </a:pPr>
            <a:r>
              <a:rPr lang="en-GB"/>
              <a:t>ERI 5,1: Research on oxidising impact on source term (Ru oxidising conditions or air ingress  for HBU and MOX fuel elements)</a:t>
            </a:r>
          </a:p>
          <a:p>
            <a:pPr lvl="1">
              <a:lnSpc>
                <a:spcPct val="90000"/>
              </a:lnSpc>
            </a:pPr>
            <a:r>
              <a:rPr lang="en-GB"/>
              <a:t>ERI 5,2 </a:t>
            </a:r>
            <a:r>
              <a:rPr lang="en-GB" b="1"/>
              <a:t>&amp;</a:t>
            </a:r>
            <a:r>
              <a:rPr lang="en-GB"/>
              <a:t> 5,4: Combined research on iodine chemistry in RCS </a:t>
            </a:r>
            <a:r>
              <a:rPr lang="en-GB" b="1"/>
              <a:t>&amp;</a:t>
            </a:r>
            <a:r>
              <a:rPr lang="en-GB"/>
              <a:t> in containment</a:t>
            </a:r>
            <a:r>
              <a:rPr lang="de-DE" sz="1800"/>
              <a:t> 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ACAA4-6050-4D51-A13D-BA624326A32E}" type="slidenum">
              <a:rPr lang="en-US"/>
              <a:pPr/>
              <a:t>4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8220075" cy="5029200"/>
          </a:xfrm>
        </p:spPr>
        <p:txBody>
          <a:bodyPr/>
          <a:lstStyle/>
          <a:p>
            <a:r>
              <a:rPr lang="en-GB" sz="2400"/>
              <a:t>3 issues remain open with </a:t>
            </a:r>
            <a:r>
              <a:rPr lang="en-GB" sz="2400" b="1"/>
              <a:t>medium priority</a:t>
            </a:r>
            <a:endParaRPr lang="en-GB" sz="2400"/>
          </a:p>
          <a:p>
            <a:pPr lvl="1"/>
            <a:r>
              <a:rPr lang="en-GB"/>
              <a:t>ERI 1,1: Research on hydrogen generation during reflood and during melt relocation in vessel</a:t>
            </a:r>
          </a:p>
          <a:p>
            <a:pPr lvl="1"/>
            <a:r>
              <a:rPr lang="en-GB"/>
              <a:t>ERI 1,4: Research on integrity of RPV by external vessel cooling</a:t>
            </a:r>
          </a:p>
          <a:p>
            <a:pPr lvl="1"/>
            <a:r>
              <a:rPr lang="en-GB"/>
              <a:t>ERI 4,1: Research on direct containment heating</a:t>
            </a:r>
            <a:r>
              <a:rPr lang="de-DE"/>
              <a:t> </a:t>
            </a:r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5A7CF-7547-4F97-A622-9E7318AB84F1}" type="slidenum">
              <a:rPr lang="en-US"/>
              <a:pPr/>
              <a:t>5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8220075" cy="5029200"/>
          </a:xfrm>
        </p:spPr>
        <p:txBody>
          <a:bodyPr/>
          <a:lstStyle/>
          <a:p>
            <a:r>
              <a:rPr lang="en-GB" sz="2400"/>
              <a:t>5 Issues remain open with </a:t>
            </a:r>
            <a:r>
              <a:rPr lang="en-GB" sz="2400" b="1"/>
              <a:t>low priority</a:t>
            </a:r>
            <a:r>
              <a:rPr lang="en-GB" sz="2400"/>
              <a:t> and</a:t>
            </a:r>
            <a:br>
              <a:rPr lang="en-GB" sz="2400"/>
            </a:br>
            <a:r>
              <a:rPr lang="en-GB" sz="2400"/>
              <a:t>could be closed after finalizing the related activities</a:t>
            </a:r>
          </a:p>
          <a:p>
            <a:pPr lvl="1"/>
            <a:r>
              <a:rPr lang="en-GB"/>
              <a:t>ERI 1,3b: Research on corium coolability in external core catcher</a:t>
            </a:r>
          </a:p>
          <a:p>
            <a:pPr lvl="1"/>
            <a:r>
              <a:rPr lang="en-GB"/>
              <a:t>ERI 1,6: Research on corium release following vessel rupture</a:t>
            </a:r>
          </a:p>
          <a:p>
            <a:pPr lvl="1"/>
            <a:r>
              <a:rPr lang="en-GB"/>
              <a:t>ERI 3,5: Research on dynamic and static behaviour of containment, crack formation and leakage at penetrations</a:t>
            </a:r>
          </a:p>
          <a:p>
            <a:pPr lvl="1"/>
            <a:r>
              <a:rPr lang="en-GB"/>
              <a:t>ERI 5,3: Research on aerosol behaviour impact on source term</a:t>
            </a:r>
            <a:br>
              <a:rPr lang="en-GB"/>
            </a:br>
            <a:r>
              <a:rPr lang="en-GB"/>
              <a:t>(steam generator and containment cracks)</a:t>
            </a:r>
          </a:p>
          <a:p>
            <a:pPr lvl="1"/>
            <a:r>
              <a:rPr lang="en-GB"/>
              <a:t>ERI 5,5: Research on core reflooding impact on source term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Rnet_Folie_quer">
  <a:themeElements>
    <a:clrScheme name="SARnet_Folie_quer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ARnet_Folie_qu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318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318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Rnet_Folie_quer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Rnet_Folie_quer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C:\DOCUME~1\micaelli\LOCALS~1\Temp\SARnet_Folie_quer.pot</Template>
  <TotalTime>320</TotalTime>
  <Words>289</Words>
  <Application>Microsoft Office PowerPoint</Application>
  <PresentationFormat>A4-Papier (210x297 mm)</PresentationFormat>
  <Paragraphs>32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Wingdings</vt:lpstr>
      <vt:lpstr>Helvetica</vt:lpstr>
      <vt:lpstr>Times New Roman</vt:lpstr>
      <vt:lpstr>SARnet_Folie_quer</vt:lpstr>
      <vt:lpstr>Update of the information exchange and interaction between ISTC CEG-SAM and SARNET   B. CLEMENT (IRSN) </vt:lpstr>
      <vt:lpstr>PowerPoint-Präsentation</vt:lpstr>
      <vt:lpstr>PowerPoint-Präsentation</vt:lpstr>
      <vt:lpstr>PowerPoint-Präsentation</vt:lpstr>
      <vt:lpstr>PowerPoint-Präsentation</vt:lpstr>
    </vt:vector>
  </TitlesOfParts>
  <Company>CEA CADARACHE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Präsentation</dc:title>
  <dc:creator>MICAELLI</dc:creator>
  <dc:description>A4 Format_x000d_
Stand: 05.07.02</dc:description>
  <cp:lastModifiedBy>Peters, Ursula</cp:lastModifiedBy>
  <cp:revision>76</cp:revision>
  <cp:lastPrinted>1997-08-19T11:07:52Z</cp:lastPrinted>
  <dcterms:created xsi:type="dcterms:W3CDTF">2004-03-30T06:10:40Z</dcterms:created>
  <dcterms:modified xsi:type="dcterms:W3CDTF">2012-10-10T06:52:43Z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Update of the information exchange and interaction between ISTC CEG-SAM and SARNET.</vt:lpwstr>
  </property>
</Properties>
</file>