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3" r:id="rId3"/>
    <p:sldId id="270" r:id="rId4"/>
    <p:sldId id="275" r:id="rId5"/>
    <p:sldId id="279" r:id="rId6"/>
    <p:sldId id="280" r:id="rId7"/>
    <p:sldId id="271" r:id="rId8"/>
    <p:sldId id="272" r:id="rId9"/>
    <p:sldId id="273" r:id="rId10"/>
    <p:sldId id="274" r:id="rId11"/>
    <p:sldId id="281" r:id="rId12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33CC33"/>
    <a:srgbClr val="FF6600"/>
    <a:srgbClr val="F50F82"/>
    <a:srgbClr val="00CCFF"/>
    <a:srgbClr val="72BF44"/>
    <a:srgbClr val="008000"/>
    <a:srgbClr val="03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75" d="100"/>
          <a:sy n="75" d="100"/>
        </p:scale>
        <p:origin x="-2251" y="-374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1860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CC235DB-1EA7-4EB4-9033-4E1CB766A0B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251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273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52500" y="77470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22813"/>
            <a:ext cx="4930775" cy="448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73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44038"/>
            <a:ext cx="29273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fld id="{05C56C84-EF98-438C-8BAA-330074C08B3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9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6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46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0626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3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0" y="60626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7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6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4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6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6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8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4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" name="Picture 51" descr="bandeau1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7" name="Picture 53" descr="bandeau1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pic>
        <p:nvPicPr>
          <p:cNvPr id="1091" name="Picture 67" descr="header14_vert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FP7-eur-RGB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.Hugon@ec.europa.eu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2" name="Picture 12" descr="euratom_cour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Prospects in September 2007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Michel Hugon</a:t>
            </a:r>
          </a:p>
          <a:p>
            <a:pPr algn="r">
              <a:spcBef>
                <a:spcPct val="20000"/>
              </a:spcBef>
            </a:pPr>
            <a:r>
              <a:rPr lang="fr-FR" sz="1200" b="1">
                <a:latin typeface="Tahoma" pitchFamily="34" charset="0"/>
              </a:rPr>
              <a:t>European Commission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DG Research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Directorate Energy (Euratom)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Unit “Fission”</a:t>
            </a:r>
          </a:p>
          <a:p>
            <a:pPr algn="r">
              <a:spcBef>
                <a:spcPct val="20000"/>
              </a:spcBef>
            </a:pPr>
            <a:r>
              <a:rPr lang="en-GB" sz="1200" b="1" i="1">
                <a:solidFill>
                  <a:srgbClr val="008080"/>
                </a:solidFill>
              </a:rPr>
              <a:t>E-mail: </a:t>
            </a:r>
            <a:r>
              <a:rPr lang="en-GB" sz="1200" b="1" i="1">
                <a:solidFill>
                  <a:srgbClr val="008080"/>
                </a:solidFill>
                <a:hlinkClick r:id="rId3"/>
              </a:rPr>
              <a:t>Michel.Hugon@ec.europa.eu</a:t>
            </a:r>
            <a:endParaRPr lang="en-GB" sz="1200" b="1" i="1">
              <a:solidFill>
                <a:srgbClr val="008080"/>
              </a:solidFill>
            </a:endParaRP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12th CEG-SAM Meeting – Saint Petersburg – 11-13 September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600">
                <a:solidFill>
                  <a:srgbClr val="034EA2"/>
                </a:solidFill>
              </a:rPr>
              <a:t>Future trend for ISTC funding from EC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/>
              <a:t>2007: </a:t>
            </a:r>
            <a:r>
              <a:rPr lang="en-US"/>
              <a:t>~ 25 M€</a:t>
            </a:r>
          </a:p>
          <a:p>
            <a:r>
              <a:rPr lang="en-US"/>
              <a:t>2008: ~ 15 M€</a:t>
            </a:r>
          </a:p>
          <a:p>
            <a:r>
              <a:rPr lang="en-US"/>
              <a:t>2009: ~   8 M€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476250"/>
            <a:ext cx="7138988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News from RTD on Nuclear Fission and Radiation Protection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05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>
                <a:solidFill>
                  <a:srgbClr val="008000"/>
                </a:solidFill>
              </a:rPr>
              <a:t>21/09/2007: SNE-TP Launch Conference in Brussels</a:t>
            </a:r>
          </a:p>
          <a:p>
            <a:pPr>
              <a:buFontTx/>
              <a:buNone/>
            </a:pPr>
            <a:endParaRPr lang="en-GB" sz="2800">
              <a:solidFill>
                <a:srgbClr val="008000"/>
              </a:solidFill>
            </a:endParaRPr>
          </a:p>
          <a:p>
            <a:r>
              <a:rPr lang="en-GB" sz="2800">
                <a:solidFill>
                  <a:srgbClr val="008000"/>
                </a:solidFill>
              </a:rPr>
              <a:t>FP7:</a:t>
            </a:r>
            <a:endParaRPr lang="en-GB" sz="2800"/>
          </a:p>
          <a:p>
            <a:pPr lvl="1"/>
            <a:r>
              <a:rPr lang="en-GB" sz="2400"/>
              <a:t>1</a:t>
            </a:r>
            <a:r>
              <a:rPr lang="en-GB" sz="2400" baseline="30000"/>
              <a:t>st</a:t>
            </a:r>
            <a:r>
              <a:rPr lang="en-GB" sz="2400"/>
              <a:t> call:</a:t>
            </a:r>
          </a:p>
          <a:p>
            <a:pPr lvl="2"/>
            <a:r>
              <a:rPr lang="en-GB" sz="2000"/>
              <a:t>ASAMPSA2 (coordination action to be funded)</a:t>
            </a:r>
          </a:p>
          <a:p>
            <a:pPr lvl="1"/>
            <a:r>
              <a:rPr lang="en-GB" sz="2400"/>
              <a:t>2</a:t>
            </a:r>
            <a:r>
              <a:rPr lang="en-GB" sz="2400" baseline="30000"/>
              <a:t>nd</a:t>
            </a:r>
            <a:r>
              <a:rPr lang="en-GB" sz="2400"/>
              <a:t> call on ~ 20/11/2007 with deadline on      ~ 15/04/2008:</a:t>
            </a:r>
          </a:p>
          <a:p>
            <a:pPr lvl="2"/>
            <a:r>
              <a:rPr lang="en-GB" sz="2000"/>
              <a:t>Topic on SAM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235075" y="265113"/>
            <a:ext cx="79089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US" sz="3200" b="1">
                <a:solidFill>
                  <a:srgbClr val="034EA2"/>
                </a:solidFill>
              </a:rPr>
              <a:t>ISTC PROJECTS</a:t>
            </a:r>
            <a:br>
              <a:rPr lang="en-US" sz="3200" b="1">
                <a:solidFill>
                  <a:srgbClr val="034EA2"/>
                </a:solidFill>
              </a:rPr>
            </a:br>
            <a:r>
              <a:rPr lang="en-US" sz="3200" b="1">
                <a:solidFill>
                  <a:srgbClr val="034EA2"/>
                </a:solidFill>
              </a:rPr>
              <a:t>CONTACT EXPERT GROUPS (CEG)</a:t>
            </a:r>
            <a:endParaRPr lang="en-GB" sz="3200" b="1">
              <a:solidFill>
                <a:srgbClr val="034EA2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8313" y="1628775"/>
            <a:ext cx="8485187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08000"/>
                </a:solidFill>
              </a:rPr>
              <a:t>Objective is to provide a means of contact between various experts involved in project: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conception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selection and recommendations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implementation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subsequent optimization of project results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to foster exchange of information between various ISTC projects 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i="1"/>
              <a:t>to promote the possibilities of future or joint research through the ISTC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331913" y="265113"/>
            <a:ext cx="76327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fr-BE" sz="3200" b="1">
                <a:solidFill>
                  <a:srgbClr val="034EA2"/>
                </a:solidFill>
              </a:rPr>
              <a:t>CEG – SAM</a:t>
            </a:r>
            <a:br>
              <a:rPr lang="fr-BE" sz="3200" b="1">
                <a:solidFill>
                  <a:srgbClr val="034EA2"/>
                </a:solidFill>
              </a:rPr>
            </a:br>
            <a:r>
              <a:rPr lang="fr-BE" sz="3200" b="1">
                <a:solidFill>
                  <a:srgbClr val="034EA2"/>
                </a:solidFill>
              </a:rPr>
              <a:t> (</a:t>
            </a:r>
            <a:r>
              <a:rPr lang="en-GB" sz="3200" b="1">
                <a:solidFill>
                  <a:srgbClr val="034EA2"/>
                </a:solidFill>
              </a:rPr>
              <a:t>Severe Accident Management</a:t>
            </a:r>
            <a:r>
              <a:rPr lang="fr-BE" sz="3200" b="1">
                <a:solidFill>
                  <a:srgbClr val="034EA2"/>
                </a:solidFill>
              </a:rPr>
              <a:t>)</a:t>
            </a:r>
            <a:r>
              <a:rPr lang="fr-BE" sz="4000" b="1">
                <a:solidFill>
                  <a:schemeClr val="tx2"/>
                </a:solidFill>
              </a:rPr>
              <a:t> </a:t>
            </a:r>
            <a:endParaRPr lang="en-GB" sz="4000" b="1">
              <a:solidFill>
                <a:schemeClr val="tx2"/>
              </a:solidFill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23850" y="1484313"/>
            <a:ext cx="8640763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None/>
            </a:pPr>
            <a:r>
              <a:rPr lang="en-GB" sz="2800">
                <a:solidFill>
                  <a:srgbClr val="008000"/>
                </a:solidFill>
              </a:rPr>
              <a:t>	</a:t>
            </a:r>
            <a:r>
              <a:rPr lang="en-GB" sz="2400">
                <a:solidFill>
                  <a:srgbClr val="008000"/>
                </a:solidFill>
              </a:rPr>
              <a:t>Interaction between SARNET (FP6) and CEG-SAM (ISTC) well established according to 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document entitled “Interaction between EC-SARNET and CEG-SAM activities”, which was endorsed by the CEG-SAM at its 7</a:t>
            </a:r>
            <a:r>
              <a:rPr lang="en-GB" sz="2400" baseline="30000">
                <a:solidFill>
                  <a:srgbClr val="008000"/>
                </a:solidFill>
                <a:cs typeface="Times New Roman" pitchFamily="18" charset="0"/>
              </a:rPr>
              <a:t>th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 meeting in Cologne and by the EC-SARNET Governing Board in Paris, both in 2005</a:t>
            </a:r>
            <a:endParaRPr lang="en-US" sz="240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Results of SARNET activities periodically presented to CEG-SAM members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Transmission of ISTC proposals and project reports related to SAM to SARNET topical co-ordinators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Experimental results of ISTC projects used for development of knowledge as part of SARNET Joint Programme of Activities (JPA)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46171" name="Group 91"/>
          <p:cNvGraphicFramePr>
            <a:graphicFrameLocks noGrp="1"/>
          </p:cNvGraphicFramePr>
          <p:nvPr/>
        </p:nvGraphicFramePr>
        <p:xfrm>
          <a:off x="215900" y="1044575"/>
          <a:ext cx="8724900" cy="5623560"/>
        </p:xfrm>
        <a:graphic>
          <a:graphicData uri="http://schemas.openxmlformats.org/drawingml/2006/table">
            <a:tbl>
              <a:tblPr/>
              <a:tblGrid>
                <a:gridCol w="782638"/>
                <a:gridCol w="1125537"/>
                <a:gridCol w="863600"/>
                <a:gridCol w="863600"/>
                <a:gridCol w="865188"/>
                <a:gridCol w="728662"/>
                <a:gridCol w="847725"/>
                <a:gridCol w="635000"/>
                <a:gridCol w="1006475"/>
                <a:gridCol w="1006475"/>
              </a:tblGrid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Short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project title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(acronym)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current Euratom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co-sponsored projects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other current research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833.2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[8]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Corium Interaction with Reactor Vessel Steel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(METCOR-2)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(Sosnovy 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410 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(Jun.2002)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June 2003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FORTUM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FANP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FZR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 LATVES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OECD-MASCA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1950.2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Phase Diagrams for Corium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(CORPHAD-2)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(Sosnovy 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640 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(Oct.2002)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Dec. 2003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FANP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PLINIUS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EC-SARNET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OECD-MASCA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1648.2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Post-Crash Fuel Reflood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(VVER-QUENCH)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NIIAR (Dimitrovgrad)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420 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(Oct. 2002)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A-05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(Feb.2003)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June 2004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PHEBUS-FP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LACOMERA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QUENCH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EARLY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2936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Reactor Core Melting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NSI - IBRAE 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112 k€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KR: 60 k$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(Nov.2003)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Aug. 2004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KAERI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PHEBUS-FP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LACOMERA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- LIVE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EARLY, LATVES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# 2916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Nuclear Fuel Behaviour during Chernobyl Accident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(CHESS)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Kurchatov 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EU: 202 k€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CA: 150 k$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A-07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(Feb.2004)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Feb. 2005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2,5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AECL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 EXCORE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OECD-MCCI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63" name="Text Box 83"/>
          <p:cNvSpPr txBox="1">
            <a:spLocks noChangeArrowheads="1"/>
          </p:cNvSpPr>
          <p:nvPr/>
        </p:nvSpPr>
        <p:spPr bwMode="auto">
          <a:xfrm>
            <a:off x="1371600" y="41275"/>
            <a:ext cx="762000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1 of 3, updated September 2007]</a:t>
            </a:r>
          </a:p>
          <a:p>
            <a:pPr algn="l"/>
            <a:r>
              <a:rPr lang="en-GB" b="1" u="sng">
                <a:solidFill>
                  <a:srgbClr val="008000"/>
                </a:solidFill>
                <a:latin typeface="Arial" charset="0"/>
              </a:rPr>
              <a:t>Status [2]: submitted to parties for board decision; Status [5]: approved for funding, project agreement under preparation</a:t>
            </a:r>
          </a:p>
          <a:p>
            <a:pPr algn="l"/>
            <a:r>
              <a:rPr lang="en-GB" b="1" u="sng">
                <a:solidFill>
                  <a:srgbClr val="008000"/>
                </a:solidFill>
                <a:latin typeface="Arial" charset="0"/>
              </a:rPr>
              <a:t>Status [6]: project underway; Status [8]: completed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7427" name="Text Box 83"/>
          <p:cNvSpPr txBox="1">
            <a:spLocks noChangeArrowheads="1"/>
          </p:cNvSpPr>
          <p:nvPr/>
        </p:nvSpPr>
        <p:spPr bwMode="auto">
          <a:xfrm>
            <a:off x="1371600" y="963613"/>
            <a:ext cx="7620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2 of 3, updated September 2007]</a:t>
            </a:r>
          </a:p>
        </p:txBody>
      </p:sp>
      <p:sp>
        <p:nvSpPr>
          <p:cNvPr id="57764" name="Text Box 420"/>
          <p:cNvSpPr txBox="1">
            <a:spLocks noChangeArrowheads="1"/>
          </p:cNvSpPr>
          <p:nvPr/>
        </p:nvSpPr>
        <p:spPr bwMode="auto">
          <a:xfrm>
            <a:off x="395288" y="1184275"/>
            <a:ext cx="85963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7766" name="Text Box 422"/>
          <p:cNvSpPr txBox="1">
            <a:spLocks noChangeArrowheads="1"/>
          </p:cNvSpPr>
          <p:nvPr/>
        </p:nvSpPr>
        <p:spPr bwMode="auto">
          <a:xfrm>
            <a:off x="3543300" y="2406650"/>
            <a:ext cx="5276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7778" name="Rectangle 434"/>
          <p:cNvSpPr>
            <a:spLocks noChangeArrowheads="1"/>
          </p:cNvSpPr>
          <p:nvPr/>
        </p:nvSpPr>
        <p:spPr bwMode="auto">
          <a:xfrm>
            <a:off x="0" y="1252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58107" name="Group 763"/>
          <p:cNvGraphicFramePr>
            <a:graphicFrameLocks noGrp="1"/>
          </p:cNvGraphicFramePr>
          <p:nvPr/>
        </p:nvGraphicFramePr>
        <p:xfrm>
          <a:off x="92075" y="1885950"/>
          <a:ext cx="8958263" cy="4584701"/>
        </p:xfrm>
        <a:graphic>
          <a:graphicData uri="http://schemas.openxmlformats.org/drawingml/2006/table">
            <a:tbl>
              <a:tblPr/>
              <a:tblGrid>
                <a:gridCol w="808038"/>
                <a:gridCol w="1223962"/>
                <a:gridCol w="1008063"/>
                <a:gridCol w="796925"/>
                <a:gridCol w="787400"/>
                <a:gridCol w="719137"/>
                <a:gridCol w="942975"/>
                <a:gridCol w="714375"/>
                <a:gridCol w="1042988"/>
                <a:gridCol w="914400"/>
              </a:tblGrid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[status]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Short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 title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(acronym)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current Euratom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co-sponsored projects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other current research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3194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Fuel Assembly Tests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(PARAMETER)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LUCH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(Podolsk)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300752€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A-081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(March 2005)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July 2005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 years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July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ASTEC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QUENCH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K-1265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Corium Melt Retention in RPV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(INVECOR)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NNC RK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(Kazakhstan)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644628€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A-09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(June 2005)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May 2006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years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May 2009)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Univ. PISA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ASTEC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LIVE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3345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Ex-Vessel Source Term Analysis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(EVAN)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Phase 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SPAEP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(St.Petersburg)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350k€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(Sept. 2005)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Phase 1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January 2007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 year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(&gt; Jan. 2008)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PSI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VTT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CORIUM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SOURCE TERM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3592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[6]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Corium Interaction with Reactor Vessel Steel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(METCOR-P)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(Sosnovy 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EU: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421068€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(Oct. 2006)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AREVA NP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FORTUM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97" name="Rectangle 753"/>
          <p:cNvSpPr>
            <a:spLocks noChangeArrowheads="1"/>
          </p:cNvSpPr>
          <p:nvPr/>
        </p:nvSpPr>
        <p:spPr bwMode="auto">
          <a:xfrm>
            <a:off x="0" y="560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GB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-136525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371600" y="333375"/>
            <a:ext cx="76200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ISTC projects recommended by the ‘Contact Expert Group on Severe Accidents Management 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sz="1200" b="1" u="sng">
                <a:solidFill>
                  <a:srgbClr val="008000"/>
                </a:solidFill>
                <a:latin typeface="Arial" charset="0"/>
              </a:rPr>
              <a:t>(CEG-SAM)</a:t>
            </a:r>
            <a:br>
              <a:rPr lang="en-GB" sz="1200" b="1" u="sng">
                <a:solidFill>
                  <a:srgbClr val="008000"/>
                </a:solidFill>
                <a:latin typeface="Arial" charset="0"/>
              </a:rPr>
            </a:br>
            <a:r>
              <a:rPr lang="en-GB" b="1" u="sng">
                <a:solidFill>
                  <a:srgbClr val="008000"/>
                </a:solidFill>
                <a:latin typeface="Arial" charset="0"/>
              </a:rPr>
              <a:t>[Page 3 of 3, updated September 2007]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395288" y="1184275"/>
            <a:ext cx="85963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3543300" y="2406650"/>
            <a:ext cx="5276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1252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457200" algn="r"/>
              </a:tabLst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66635" name="Rectangle 75"/>
          <p:cNvSpPr>
            <a:spLocks noChangeArrowheads="1"/>
          </p:cNvSpPr>
          <p:nvPr/>
        </p:nvSpPr>
        <p:spPr bwMode="auto">
          <a:xfrm>
            <a:off x="0" y="560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67520" name="Group 960"/>
          <p:cNvGraphicFramePr>
            <a:graphicFrameLocks noGrp="1"/>
          </p:cNvGraphicFramePr>
          <p:nvPr>
            <p:ph/>
          </p:nvPr>
        </p:nvGraphicFramePr>
        <p:xfrm>
          <a:off x="101600" y="1196975"/>
          <a:ext cx="8905875" cy="5567999"/>
        </p:xfrm>
        <a:graphic>
          <a:graphicData uri="http://schemas.openxmlformats.org/drawingml/2006/table">
            <a:tbl>
              <a:tblPr/>
              <a:tblGrid>
                <a:gridCol w="735013"/>
                <a:gridCol w="1123950"/>
                <a:gridCol w="730250"/>
                <a:gridCol w="852487"/>
                <a:gridCol w="781050"/>
                <a:gridCol w="781050"/>
                <a:gridCol w="1063625"/>
                <a:gridCol w="711200"/>
                <a:gridCol w="992188"/>
                <a:gridCol w="1135062"/>
              </a:tblGrid>
              <a:tr h="14398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[status]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Short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project title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(acronym)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Institute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Financing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Parties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advices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Start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Duration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collaborators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CEG-SAM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monitors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current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Euratom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co-sponsored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projects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Links with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other current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research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Programmes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3690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[5]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Fuel Assembly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Tests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(PARAMETER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SF3 + SF4)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LUCH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(Podolsk)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A-?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(Sept. 206)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EDF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PSI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ASTEC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QUENCH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3702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[2]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Long-term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Corium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Behaviour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(CHESS-2)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RRC-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Kurchatov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345000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(May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 months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EXCORE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OECD-MCCI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#3635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[5]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RPV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Behaviour in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Severe Accidents  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MPEI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(Moscow)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567640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A-12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(March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FZD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FZK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JRC-ITU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B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GRS</a:t>
                      </a: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-ASTEC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STCU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4207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[2]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Chernobyl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Shelter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UIAR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(Ukraine)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ChNPP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300000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A-14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(May 2007)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 months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-CORIUM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-SOURCE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TERM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# 3813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[2]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Phase Relations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in Corium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(PRECOS)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NITI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(Sosnovy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Bor)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995610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US$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years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FZK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JRC-ITU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AREVA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CEA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IRSN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EC-SARNET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-CORIUM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627313" y="265113"/>
            <a:ext cx="6324600" cy="136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sz="2400" b="1">
                <a:solidFill>
                  <a:srgbClr val="034EA2"/>
                </a:solidFill>
                <a:cs typeface="Times New Roman" pitchFamily="18" charset="0"/>
              </a:rPr>
              <a:t>Status of the information exchange</a:t>
            </a:r>
            <a:br>
              <a:rPr lang="en-GB" sz="2400" b="1">
                <a:solidFill>
                  <a:srgbClr val="034EA2"/>
                </a:solidFill>
                <a:cs typeface="Times New Roman" pitchFamily="18" charset="0"/>
              </a:rPr>
            </a:br>
            <a:r>
              <a:rPr lang="en-GB" sz="2400" b="1">
                <a:solidFill>
                  <a:srgbClr val="034EA2"/>
                </a:solidFill>
                <a:cs typeface="Times New Roman" pitchFamily="18" charset="0"/>
              </a:rPr>
              <a:t> and interaction between</a:t>
            </a:r>
            <a:br>
              <a:rPr lang="en-GB" sz="2400" b="1">
                <a:solidFill>
                  <a:srgbClr val="034EA2"/>
                </a:solidFill>
                <a:cs typeface="Times New Roman" pitchFamily="18" charset="0"/>
              </a:rPr>
            </a:br>
            <a:r>
              <a:rPr lang="en-GB" sz="2400" b="1">
                <a:solidFill>
                  <a:srgbClr val="034EA2"/>
                </a:solidFill>
                <a:cs typeface="Times New Roman" pitchFamily="18" charset="0"/>
              </a:rPr>
              <a:t> ISTC CEG-SAM and SARNET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rgbClr val="008000"/>
                </a:solidFill>
              </a:rPr>
              <a:t>Project proposals sent to SARNET topical coordinators for comments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rgbClr val="008000"/>
                </a:solidFill>
              </a:rPr>
              <a:t>Procedure is effective and iterative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400"/>
              <a:t>Example 1: comments on VERONIKA test matrix </a:t>
            </a:r>
            <a:r>
              <a:rPr lang="en-GB" sz="2400">
                <a:sym typeface="Symbol" pitchFamily="18" charset="2"/>
              </a:rPr>
              <a:t> revised test matrix  new comments and re-revised test matrix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400">
                <a:sym typeface="Symbol" pitchFamily="18" charset="2"/>
              </a:rPr>
              <a:t>Example 2: comments on METCOR-P proposal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892425" y="265113"/>
            <a:ext cx="6251575" cy="114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r>
              <a:rPr lang="en-GB" sz="2400" b="1">
                <a:solidFill>
                  <a:srgbClr val="034EA2"/>
                </a:solidFill>
                <a:cs typeface="Times New Roman" pitchFamily="18" charset="0"/>
              </a:rPr>
              <a:t>Status of the information exchange</a:t>
            </a:r>
            <a:br>
              <a:rPr lang="en-GB" sz="2400" b="1">
                <a:solidFill>
                  <a:srgbClr val="034EA2"/>
                </a:solidFill>
                <a:cs typeface="Times New Roman" pitchFamily="18" charset="0"/>
              </a:rPr>
            </a:br>
            <a:r>
              <a:rPr lang="en-GB" sz="2400" b="1">
                <a:solidFill>
                  <a:srgbClr val="034EA2"/>
                </a:solidFill>
                <a:cs typeface="Times New Roman" pitchFamily="18" charset="0"/>
              </a:rPr>
              <a:t> and interaction between</a:t>
            </a:r>
            <a:br>
              <a:rPr lang="en-GB" sz="2400" b="1">
                <a:solidFill>
                  <a:srgbClr val="034EA2"/>
                </a:solidFill>
                <a:cs typeface="Times New Roman" pitchFamily="18" charset="0"/>
              </a:rPr>
            </a:br>
            <a:r>
              <a:rPr lang="en-GB" sz="2400" b="1">
                <a:solidFill>
                  <a:srgbClr val="034EA2"/>
                </a:solidFill>
                <a:cs typeface="Times New Roman" pitchFamily="18" charset="0"/>
              </a:rPr>
              <a:t> ISTC CEG-SAM and SARNET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50825" y="1557338"/>
            <a:ext cx="864076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rgbClr val="008000"/>
                </a:solidFill>
              </a:rPr>
              <a:t>ISTC programmes taken into account in the definition of SARNET Severe Accident Research Priorities (SARP Group)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000"/>
              <a:t>Availability of data from ISTC for model/code validation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000"/>
              <a:t>ISTC programmes are filling gaps in knowledge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000"/>
              <a:t>Optimisation of efforts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rgbClr val="008000"/>
                </a:solidFill>
              </a:rPr>
              <a:t>Some examples from the last SARP Group meeting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000"/>
              <a:t>PARAMETER tests taken into account for studies on coolability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000"/>
              <a:t>QUENCH VVER for FP release during reflooding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GB" sz="2000"/>
              <a:t>Large scale MCCI experiments (if feasible) for study of radial versus axial concrete ablation during MCCI</a:t>
            </a:r>
            <a:endParaRPr lang="en-US" sz="2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141288"/>
            <a:ext cx="6634162" cy="1458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>
                <a:solidFill>
                  <a:srgbClr val="034EA2"/>
                </a:solidFill>
              </a:rPr>
              <a:t>Averaged ranking of ISTC proposals decided at the 11th CEG-SAM meeting in Dresden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1. ISTC #3813: CORPHAD-P (now called PRECOS) </a:t>
            </a:r>
            <a:r>
              <a:rPr lang="en-GB" sz="2800">
                <a:solidFill>
                  <a:srgbClr val="008000"/>
                </a:solidFill>
              </a:rPr>
              <a:t>(996 k$)</a:t>
            </a:r>
            <a:endParaRPr lang="en-GB" sz="28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2. VERONIKA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2. Large scale MCCI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4. ISTC #3702: CHESS-2 </a:t>
            </a:r>
            <a:r>
              <a:rPr lang="en-GB" sz="2800">
                <a:solidFill>
                  <a:srgbClr val="008000"/>
                </a:solidFill>
              </a:rPr>
              <a:t>(345 k$)</a:t>
            </a:r>
            <a:endParaRPr lang="en-GB" sz="28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4. STCU #4207: Chernobyl shelter </a:t>
            </a:r>
            <a:r>
              <a:rPr lang="en-GB" sz="2800">
                <a:solidFill>
                  <a:srgbClr val="008000"/>
                </a:solidFill>
              </a:rPr>
              <a:t>(300 k$)</a:t>
            </a:r>
            <a:endParaRPr lang="en-GB" sz="28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6. ISTC #3690: PARAMETER </a:t>
            </a:r>
            <a:r>
              <a:rPr lang="en-GB" sz="2800">
                <a:solidFill>
                  <a:srgbClr val="008000"/>
                </a:solidFill>
              </a:rPr>
              <a:t>(funded)</a:t>
            </a:r>
            <a:endParaRPr lang="en-GB" sz="28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7. ISTC #3635: Structural integrity of RP vessel under creep in severe accidents </a:t>
            </a:r>
            <a:r>
              <a:rPr lang="en-GB" sz="2800">
                <a:solidFill>
                  <a:srgbClr val="008000"/>
                </a:solidFill>
              </a:rPr>
              <a:t>(funded)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1076</Words>
  <Application>Microsoft Office PowerPoint</Application>
  <PresentationFormat>Bildschirmpräsentation (4:3)</PresentationFormat>
  <Paragraphs>428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Times New Roman</vt:lpstr>
      <vt:lpstr>Verdana</vt:lpstr>
      <vt:lpstr>Tahoma</vt:lpstr>
      <vt:lpstr>Monotype Sorts</vt:lpstr>
      <vt:lpstr>Arial</vt:lpstr>
      <vt:lpstr>Arial Narrow</vt:lpstr>
      <vt:lpstr>Symbol</vt:lpstr>
      <vt:lpstr>Blank Presentation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Averaged ranking of ISTC proposals decided at the 11th CEG-SAM meeting in Dresden</vt:lpstr>
      <vt:lpstr>Future trend for ISTC funding from EC</vt:lpstr>
      <vt:lpstr>News from RTD on Nuclear Fission and Radiation Protection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71</cp:revision>
  <cp:lastPrinted>2003-03-26T14:52:49Z</cp:lastPrinted>
  <dcterms:created xsi:type="dcterms:W3CDTF">2002-10-30T14:57:19Z</dcterms:created>
  <dcterms:modified xsi:type="dcterms:W3CDTF">2012-10-10T06:53:50Z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and Prospects in September 2007.</vt:lpwstr>
  </property>
</Properties>
</file>