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3"/>
  </p:notesMasterIdLst>
  <p:handoutMasterIdLst>
    <p:handoutMasterId r:id="rId24"/>
  </p:handoutMasterIdLst>
  <p:sldIdLst>
    <p:sldId id="286" r:id="rId2"/>
    <p:sldId id="326" r:id="rId3"/>
    <p:sldId id="345" r:id="rId4"/>
    <p:sldId id="287" r:id="rId5"/>
    <p:sldId id="346" r:id="rId6"/>
    <p:sldId id="320" r:id="rId7"/>
    <p:sldId id="361" r:id="rId8"/>
    <p:sldId id="350" r:id="rId9"/>
    <p:sldId id="362" r:id="rId10"/>
    <p:sldId id="325" r:id="rId11"/>
    <p:sldId id="296" r:id="rId12"/>
    <p:sldId id="339" r:id="rId13"/>
    <p:sldId id="352" r:id="rId14"/>
    <p:sldId id="351" r:id="rId15"/>
    <p:sldId id="356" r:id="rId16"/>
    <p:sldId id="358" r:id="rId17"/>
    <p:sldId id="340" r:id="rId18"/>
    <p:sldId id="363" r:id="rId19"/>
    <p:sldId id="359" r:id="rId20"/>
    <p:sldId id="327" r:id="rId21"/>
    <p:sldId id="347" r:id="rId22"/>
  </p:sldIdLst>
  <p:sldSz cx="9144000" cy="6858000" type="screen4x3"/>
  <p:notesSz cx="6669088" cy="9926638"/>
  <p:defaultTextStyle>
    <a:defPPr>
      <a:defRPr lang="en-GB"/>
    </a:defPPr>
    <a:lvl1pPr algn="ctr" rtl="0" eaLnBrk="0" fontAlgn="base" hangingPunct="0">
      <a:spcBef>
        <a:spcPct val="0"/>
      </a:spcBef>
      <a:spcAft>
        <a:spcPct val="0"/>
      </a:spcAft>
      <a:defRPr sz="2400" b="1"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400" b="1"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400" b="1"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400" b="1"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CC00CC"/>
    <a:srgbClr val="FF0000"/>
    <a:srgbClr val="008000"/>
    <a:srgbClr val="000099"/>
    <a:srgbClr val="0033CC"/>
    <a:srgbClr val="8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4" autoAdjust="0"/>
    <p:restoredTop sz="98050" autoAdjust="0"/>
  </p:normalViewPr>
  <p:slideViewPr>
    <p:cSldViewPr snapToGrid="0">
      <p:cViewPr>
        <p:scale>
          <a:sx n="94" d="100"/>
          <a:sy n="94" d="100"/>
        </p:scale>
        <p:origin x="-1205" y="-19"/>
      </p:cViewPr>
      <p:guideLst>
        <p:guide orient="horz" pos="2143"/>
        <p:guide pos="2892"/>
      </p:guideLst>
    </p:cSldViewPr>
  </p:slideViewPr>
  <p:outlineViewPr>
    <p:cViewPr>
      <p:scale>
        <a:sx n="25" d="100"/>
        <a:sy n="25"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Grid="0">
      <p:cViewPr varScale="1">
        <p:scale>
          <a:sx n="53" d="100"/>
          <a:sy n="53" d="100"/>
        </p:scale>
        <p:origin x="-1872" y="-90"/>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892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t" anchorCtr="0" compatLnSpc="1">
            <a:prstTxWarp prst="textNoShape">
              <a:avLst/>
            </a:prstTxWarp>
          </a:bodyPr>
          <a:lstStyle>
            <a:lvl1pPr algn="l" defTabSz="922338">
              <a:defRPr sz="1200" b="0">
                <a:latin typeface="Times New Roman CYR" charset="-52"/>
              </a:defRPr>
            </a:lvl1pPr>
          </a:lstStyle>
          <a:p>
            <a:endParaRPr lang="ru-RU"/>
          </a:p>
        </p:txBody>
      </p:sp>
      <p:sp>
        <p:nvSpPr>
          <p:cNvPr id="28675" name="Rectangle 3"/>
          <p:cNvSpPr>
            <a:spLocks noGrp="1" noChangeArrowheads="1"/>
          </p:cNvSpPr>
          <p:nvPr>
            <p:ph type="dt" sz="quarter" idx="1"/>
          </p:nvPr>
        </p:nvSpPr>
        <p:spPr bwMode="auto">
          <a:xfrm>
            <a:off x="3779838" y="0"/>
            <a:ext cx="28892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t" anchorCtr="0" compatLnSpc="1">
            <a:prstTxWarp prst="textNoShape">
              <a:avLst/>
            </a:prstTxWarp>
          </a:bodyPr>
          <a:lstStyle>
            <a:lvl1pPr algn="r" defTabSz="922338">
              <a:defRPr sz="1200" b="0">
                <a:latin typeface="Times New Roman CYR" charset="-52"/>
              </a:defRPr>
            </a:lvl1pPr>
          </a:lstStyle>
          <a:p>
            <a:endParaRPr lang="ru-RU"/>
          </a:p>
        </p:txBody>
      </p:sp>
      <p:sp>
        <p:nvSpPr>
          <p:cNvPr id="28676" name="Rectangle 4"/>
          <p:cNvSpPr>
            <a:spLocks noGrp="1" noChangeArrowheads="1"/>
          </p:cNvSpPr>
          <p:nvPr>
            <p:ph type="ftr" sz="quarter" idx="2"/>
          </p:nvPr>
        </p:nvSpPr>
        <p:spPr bwMode="auto">
          <a:xfrm>
            <a:off x="0" y="9442450"/>
            <a:ext cx="28892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b" anchorCtr="0" compatLnSpc="1">
            <a:prstTxWarp prst="textNoShape">
              <a:avLst/>
            </a:prstTxWarp>
          </a:bodyPr>
          <a:lstStyle>
            <a:lvl1pPr algn="l" defTabSz="922338">
              <a:defRPr sz="1200" b="0">
                <a:latin typeface="Times New Roman CYR" charset="-52"/>
              </a:defRPr>
            </a:lvl1pPr>
          </a:lstStyle>
          <a:p>
            <a:endParaRPr lang="ru-RU"/>
          </a:p>
        </p:txBody>
      </p:sp>
      <p:sp>
        <p:nvSpPr>
          <p:cNvPr id="28677" name="Rectangle 5"/>
          <p:cNvSpPr>
            <a:spLocks noGrp="1" noChangeArrowheads="1"/>
          </p:cNvSpPr>
          <p:nvPr>
            <p:ph type="sldNum" sz="quarter" idx="3"/>
          </p:nvPr>
        </p:nvSpPr>
        <p:spPr bwMode="auto">
          <a:xfrm>
            <a:off x="3779838" y="9442450"/>
            <a:ext cx="28892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b" anchorCtr="0" compatLnSpc="1">
            <a:prstTxWarp prst="textNoShape">
              <a:avLst/>
            </a:prstTxWarp>
          </a:bodyPr>
          <a:lstStyle>
            <a:lvl1pPr algn="r" defTabSz="922338">
              <a:defRPr sz="1200" b="0">
                <a:latin typeface="Times New Roman CYR" charset="-52"/>
              </a:defRPr>
            </a:lvl1pPr>
          </a:lstStyle>
          <a:p>
            <a:endParaRPr lang="ru-RU"/>
          </a:p>
        </p:txBody>
      </p:sp>
    </p:spTree>
    <p:extLst>
      <p:ext uri="{BB962C8B-B14F-4D97-AF65-F5344CB8AC3E}">
        <p14:creationId xmlns:p14="http://schemas.microsoft.com/office/powerpoint/2010/main" val="264763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31194"/>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Rot="1" noChangeArrowheads="1" noTextEdit="1"/>
          </p:cNvSpPr>
          <p:nvPr>
            <p:ph type="sldImg"/>
          </p:nvPr>
        </p:nvSpPr>
        <p:spPr bwMode="auto">
          <a:xfrm>
            <a:off x="852488" y="744538"/>
            <a:ext cx="4964112" cy="3722687"/>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7027" name="Rectangle 3"/>
          <p:cNvSpPr>
            <a:spLocks noGrp="1" noChangeArrowheads="1"/>
          </p:cNvSpPr>
          <p:nvPr>
            <p:ph type="body" idx="1"/>
          </p:nvPr>
        </p:nvSpPr>
        <p:spPr bwMode="auto">
          <a:xfrm>
            <a:off x="666750" y="4714875"/>
            <a:ext cx="5335588" cy="44672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03459"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r>
              <a:rPr lang="en-US"/>
              <a:t>In comparison with thermodynamic calculation the miscibility gap is a little narrower</a:t>
            </a:r>
            <a:r>
              <a:rPr lang="ru-RU"/>
              <a:t>.</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278531"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33155"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67971"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65923"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78211"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84355"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36227"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506883"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88451"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ChangeArrowheads="1" noTextEdit="1"/>
          </p:cNvSpPr>
          <p:nvPr>
            <p:ph type="sldImg"/>
          </p:nvPr>
        </p:nvSpPr>
        <p:spPr bwMode="auto">
          <a:xfrm>
            <a:off x="898525" y="774700"/>
            <a:ext cx="4870450" cy="3652838"/>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5507" name="Rectangle 3"/>
          <p:cNvSpPr>
            <a:spLocks noGrp="1" noChangeArrowheads="1"/>
          </p:cNvSpPr>
          <p:nvPr>
            <p:ph type="body" idx="1"/>
          </p:nvPr>
        </p:nvSpPr>
        <p:spPr bwMode="auto">
          <a:xfrm>
            <a:off x="869950" y="4759325"/>
            <a:ext cx="4919663" cy="44291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72" tIns="45386" rIns="90772" bIns="45386"/>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07555"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50563"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46467"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260099"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48515"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324611"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r>
              <a:rPr lang="en-US"/>
              <a:t>  In accordance wit the </a:t>
            </a:r>
            <a:r>
              <a:rPr lang="en-GB"/>
              <a:t>CORD33</a:t>
            </a:r>
            <a:r>
              <a:rPr lang="ru-RU"/>
              <a:t> </a:t>
            </a:r>
            <a:r>
              <a:rPr lang="en-US"/>
              <a:t>posttest analysis the miscibility gap area is smaler than the calculated one, and the determined tie-line is on the boundary edge. For this reason it was decided to shift the </a:t>
            </a:r>
            <a:r>
              <a:rPr lang="ru-RU"/>
              <a:t> </a:t>
            </a:r>
            <a:r>
              <a:rPr lang="en-GB"/>
              <a:t>CORD39 </a:t>
            </a:r>
            <a:r>
              <a:rPr lang="en-US"/>
              <a:t>initial charge composition deeper into the gap.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502787"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63875"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r>
              <a:rPr lang="en-US"/>
              <a:t>  In accordance wit the </a:t>
            </a:r>
            <a:r>
              <a:rPr lang="en-GB"/>
              <a:t>CORD33</a:t>
            </a:r>
            <a:r>
              <a:rPr lang="ru-RU"/>
              <a:t> </a:t>
            </a:r>
            <a:r>
              <a:rPr lang="en-US"/>
              <a:t>posttest analysis the miscibility gap area is smaler than the calculated one, and the determined tie-line is on the boundary edge. For this reason it was decided to shift the </a:t>
            </a:r>
            <a:r>
              <a:rPr lang="ru-RU"/>
              <a:t> </a:t>
            </a:r>
            <a:r>
              <a:rPr lang="en-GB"/>
              <a:t>CORD39 </a:t>
            </a:r>
            <a:r>
              <a:rPr lang="en-US"/>
              <a:t>initial charge composition deeper into the gap.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504835"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oliennummernplatzhalter 3"/>
          <p:cNvSpPr>
            <a:spLocks noGrp="1"/>
          </p:cNvSpPr>
          <p:nvPr>
            <p:ph type="sldNum" sz="quarter" idx="10"/>
          </p:nvPr>
        </p:nvSpPr>
        <p:spPr/>
        <p:txBody>
          <a:bodyPr/>
          <a:lstStyle>
            <a:lvl1pPr>
              <a:defRPr/>
            </a:lvl1pPr>
          </a:lstStyle>
          <a:p>
            <a:fld id="{3F527537-E29C-4846-8BAD-12E5DA97BCF8}" type="slidenum">
              <a:rPr lang="ru-RU"/>
              <a:pPr/>
              <a:t>‹Nr.›</a:t>
            </a:fld>
            <a:endParaRPr lang="ru-RU"/>
          </a:p>
        </p:txBody>
      </p:sp>
    </p:spTree>
    <p:extLst>
      <p:ext uri="{BB962C8B-B14F-4D97-AF65-F5344CB8AC3E}">
        <p14:creationId xmlns:p14="http://schemas.microsoft.com/office/powerpoint/2010/main" val="323365773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1B435FDB-ECE5-4272-9F12-A0F9F4E4A32A}" type="slidenum">
              <a:rPr lang="ru-RU"/>
              <a:pPr/>
              <a:t>‹Nr.›</a:t>
            </a:fld>
            <a:endParaRPr lang="ru-RU"/>
          </a:p>
        </p:txBody>
      </p:sp>
    </p:spTree>
    <p:extLst>
      <p:ext uri="{BB962C8B-B14F-4D97-AF65-F5344CB8AC3E}">
        <p14:creationId xmlns:p14="http://schemas.microsoft.com/office/powerpoint/2010/main" val="70974650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0BD70DE5-0F3B-48C5-A439-7252F1B9B848}" type="slidenum">
              <a:rPr lang="ru-RU"/>
              <a:pPr/>
              <a:t>‹Nr.›</a:t>
            </a:fld>
            <a:endParaRPr lang="ru-RU"/>
          </a:p>
        </p:txBody>
      </p:sp>
    </p:spTree>
    <p:extLst>
      <p:ext uri="{BB962C8B-B14F-4D97-AF65-F5344CB8AC3E}">
        <p14:creationId xmlns:p14="http://schemas.microsoft.com/office/powerpoint/2010/main" val="526535338"/>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648200" y="1981200"/>
            <a:ext cx="3810000" cy="4114800"/>
          </a:xfrm>
        </p:spPr>
        <p:txBody>
          <a:bodyPr/>
          <a:lstStyle/>
          <a:p>
            <a:endParaRPr lang="de-DE"/>
          </a:p>
        </p:txBody>
      </p:sp>
      <p:sp>
        <p:nvSpPr>
          <p:cNvPr id="5" name="Foliennummernplatzhalter 4"/>
          <p:cNvSpPr>
            <a:spLocks noGrp="1"/>
          </p:cNvSpPr>
          <p:nvPr>
            <p:ph type="sldNum" sz="quarter" idx="10"/>
          </p:nvPr>
        </p:nvSpPr>
        <p:spPr>
          <a:xfrm>
            <a:off x="7239000" y="6400800"/>
            <a:ext cx="1905000" cy="457200"/>
          </a:xfrm>
        </p:spPr>
        <p:txBody>
          <a:bodyPr/>
          <a:lstStyle>
            <a:lvl1pPr>
              <a:defRPr/>
            </a:lvl1pPr>
          </a:lstStyle>
          <a:p>
            <a:fld id="{9B327299-701A-45BB-8356-0695F240485F}" type="slidenum">
              <a:rPr lang="ru-RU"/>
              <a:pPr/>
              <a:t>‹Nr.›</a:t>
            </a:fld>
            <a:endParaRPr lang="ru-RU"/>
          </a:p>
        </p:txBody>
      </p:sp>
    </p:spTree>
    <p:extLst>
      <p:ext uri="{BB962C8B-B14F-4D97-AF65-F5344CB8AC3E}">
        <p14:creationId xmlns:p14="http://schemas.microsoft.com/office/powerpoint/2010/main" val="183698203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5800" y="1981200"/>
            <a:ext cx="7772400" cy="4114800"/>
          </a:xfrm>
        </p:spPr>
        <p:txBody>
          <a:bodyPr/>
          <a:lstStyle/>
          <a:p>
            <a:endParaRPr lang="de-DE"/>
          </a:p>
        </p:txBody>
      </p:sp>
      <p:sp>
        <p:nvSpPr>
          <p:cNvPr id="4" name="Foliennummernplatzhalter 3"/>
          <p:cNvSpPr>
            <a:spLocks noGrp="1"/>
          </p:cNvSpPr>
          <p:nvPr>
            <p:ph type="sldNum" sz="quarter" idx="10"/>
          </p:nvPr>
        </p:nvSpPr>
        <p:spPr>
          <a:xfrm>
            <a:off x="7239000" y="6400800"/>
            <a:ext cx="1905000" cy="457200"/>
          </a:xfrm>
        </p:spPr>
        <p:txBody>
          <a:bodyPr/>
          <a:lstStyle>
            <a:lvl1pPr>
              <a:defRPr/>
            </a:lvl1pPr>
          </a:lstStyle>
          <a:p>
            <a:fld id="{5D2CDA51-7C66-47BB-8A6D-AFBC88CBCD13}" type="slidenum">
              <a:rPr lang="ru-RU"/>
              <a:pPr/>
              <a:t>‹Nr.›</a:t>
            </a:fld>
            <a:endParaRPr lang="ru-RU"/>
          </a:p>
        </p:txBody>
      </p:sp>
    </p:spTree>
    <p:extLst>
      <p:ext uri="{BB962C8B-B14F-4D97-AF65-F5344CB8AC3E}">
        <p14:creationId xmlns:p14="http://schemas.microsoft.com/office/powerpoint/2010/main" val="3613225054"/>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91B8BE15-9695-4719-9AA2-8700B420E4F7}" type="slidenum">
              <a:rPr lang="ru-RU"/>
              <a:pPr/>
              <a:t>‹Nr.›</a:t>
            </a:fld>
            <a:endParaRPr lang="ru-RU"/>
          </a:p>
        </p:txBody>
      </p:sp>
    </p:spTree>
    <p:extLst>
      <p:ext uri="{BB962C8B-B14F-4D97-AF65-F5344CB8AC3E}">
        <p14:creationId xmlns:p14="http://schemas.microsoft.com/office/powerpoint/2010/main" val="2551060466"/>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3"/>
          <p:cNvSpPr>
            <a:spLocks noGrp="1"/>
          </p:cNvSpPr>
          <p:nvPr>
            <p:ph type="sldNum" sz="quarter" idx="10"/>
          </p:nvPr>
        </p:nvSpPr>
        <p:spPr/>
        <p:txBody>
          <a:bodyPr/>
          <a:lstStyle>
            <a:lvl1pPr>
              <a:defRPr/>
            </a:lvl1pPr>
          </a:lstStyle>
          <a:p>
            <a:fld id="{8B68BD52-EDED-47E3-86A7-6737BADEC41F}" type="slidenum">
              <a:rPr lang="ru-RU"/>
              <a:pPr/>
              <a:t>‹Nr.›</a:t>
            </a:fld>
            <a:endParaRPr lang="ru-RU"/>
          </a:p>
        </p:txBody>
      </p:sp>
    </p:spTree>
    <p:extLst>
      <p:ext uri="{BB962C8B-B14F-4D97-AF65-F5344CB8AC3E}">
        <p14:creationId xmlns:p14="http://schemas.microsoft.com/office/powerpoint/2010/main" val="3944187749"/>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a:lvl1pPr>
          </a:lstStyle>
          <a:p>
            <a:fld id="{46EA2FC7-A252-4393-91FD-84750987DD0A}" type="slidenum">
              <a:rPr lang="ru-RU"/>
              <a:pPr/>
              <a:t>‹Nr.›</a:t>
            </a:fld>
            <a:endParaRPr lang="ru-RU"/>
          </a:p>
        </p:txBody>
      </p:sp>
    </p:spTree>
    <p:extLst>
      <p:ext uri="{BB962C8B-B14F-4D97-AF65-F5344CB8AC3E}">
        <p14:creationId xmlns:p14="http://schemas.microsoft.com/office/powerpoint/2010/main" val="3857193477"/>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a:lvl1pPr>
          </a:lstStyle>
          <a:p>
            <a:fld id="{A959B568-B0AB-4681-B797-D8FA57094BCF}" type="slidenum">
              <a:rPr lang="ru-RU"/>
              <a:pPr/>
              <a:t>‹Nr.›</a:t>
            </a:fld>
            <a:endParaRPr lang="ru-RU"/>
          </a:p>
        </p:txBody>
      </p:sp>
    </p:spTree>
    <p:extLst>
      <p:ext uri="{BB962C8B-B14F-4D97-AF65-F5344CB8AC3E}">
        <p14:creationId xmlns:p14="http://schemas.microsoft.com/office/powerpoint/2010/main" val="372476570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lvl1pPr>
              <a:defRPr/>
            </a:lvl1pPr>
          </a:lstStyle>
          <a:p>
            <a:fld id="{97765366-3529-4D91-8C72-8EA123648359}" type="slidenum">
              <a:rPr lang="ru-RU"/>
              <a:pPr/>
              <a:t>‹Nr.›</a:t>
            </a:fld>
            <a:endParaRPr lang="ru-RU"/>
          </a:p>
        </p:txBody>
      </p:sp>
    </p:spTree>
    <p:extLst>
      <p:ext uri="{BB962C8B-B14F-4D97-AF65-F5344CB8AC3E}">
        <p14:creationId xmlns:p14="http://schemas.microsoft.com/office/powerpoint/2010/main" val="1959414329"/>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39BBC360-87E7-4D4F-B8E4-4FAC7E3BC64F}" type="slidenum">
              <a:rPr lang="ru-RU"/>
              <a:pPr/>
              <a:t>‹Nr.›</a:t>
            </a:fld>
            <a:endParaRPr lang="ru-RU"/>
          </a:p>
        </p:txBody>
      </p:sp>
    </p:spTree>
    <p:extLst>
      <p:ext uri="{BB962C8B-B14F-4D97-AF65-F5344CB8AC3E}">
        <p14:creationId xmlns:p14="http://schemas.microsoft.com/office/powerpoint/2010/main" val="2332384162"/>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fld id="{A8413173-FBDD-440A-AA71-C1B0930439D5}" type="slidenum">
              <a:rPr lang="ru-RU"/>
              <a:pPr/>
              <a:t>‹Nr.›</a:t>
            </a:fld>
            <a:endParaRPr lang="ru-RU"/>
          </a:p>
        </p:txBody>
      </p:sp>
    </p:spTree>
    <p:extLst>
      <p:ext uri="{BB962C8B-B14F-4D97-AF65-F5344CB8AC3E}">
        <p14:creationId xmlns:p14="http://schemas.microsoft.com/office/powerpoint/2010/main" val="4119204098"/>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fld id="{807B16E7-A109-4457-9504-CAEB34F29B61}" type="slidenum">
              <a:rPr lang="ru-RU"/>
              <a:pPr/>
              <a:t>‹Nr.›</a:t>
            </a:fld>
            <a:endParaRPr lang="ru-RU"/>
          </a:p>
        </p:txBody>
      </p:sp>
    </p:spTree>
    <p:extLst>
      <p:ext uri="{BB962C8B-B14F-4D97-AF65-F5344CB8AC3E}">
        <p14:creationId xmlns:p14="http://schemas.microsoft.com/office/powerpoint/2010/main" val="3114629007"/>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smtClean="0"/>
              <a:t>Щелчок правит 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smtClean="0"/>
              <a:t>Щелчок правит 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a:defRPr sz="1400" b="0">
                <a:solidFill>
                  <a:srgbClr val="000099"/>
                </a:solidFill>
              </a:defRPr>
            </a:lvl1pPr>
          </a:lstStyle>
          <a:p>
            <a:fld id="{21C58FF9-FF19-4FBB-9536-7FB29065FC8D}" type="slidenum">
              <a:rPr lang="ru-RU"/>
              <a:pPr/>
              <a:t>‹Nr.›</a:t>
            </a:fld>
            <a:endParaRPr lang="ru-RU"/>
          </a:p>
        </p:txBody>
      </p:sp>
      <p:sp>
        <p:nvSpPr>
          <p:cNvPr id="258048" name="Line 2048"/>
          <p:cNvSpPr>
            <a:spLocks noChangeShapeType="1"/>
          </p:cNvSpPr>
          <p:nvPr userDrawn="1"/>
        </p:nvSpPr>
        <p:spPr bwMode="auto">
          <a:xfrm>
            <a:off x="352425" y="6483350"/>
            <a:ext cx="8616950" cy="0"/>
          </a:xfrm>
          <a:prstGeom prst="line">
            <a:avLst/>
          </a:prstGeom>
          <a:noFill/>
          <a:ln w="28575">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9472" name="Rectangle 3072"/>
          <p:cNvSpPr>
            <a:spLocks noChangeArrowheads="1"/>
          </p:cNvSpPr>
          <p:nvPr userDrawn="1"/>
        </p:nvSpPr>
        <p:spPr bwMode="auto">
          <a:xfrm>
            <a:off x="701675" y="6553200"/>
            <a:ext cx="6265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sz="1200"/>
              <a:t>Kurchatov-City, Republic of Kazakhstan, </a:t>
            </a:r>
            <a:r>
              <a:rPr lang="fr-FR" sz="1200"/>
              <a:t>IAE NNC, September 5-8, 2006</a:t>
            </a:r>
            <a:endParaRPr lang="en-GB"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p:timing>
    <p:tnLst>
      <p:par>
        <p:cTn id="1" dur="indefinite" restart="never" nodeType="tmRoot"/>
      </p:par>
    </p:tnLst>
  </p:timing>
  <p:hf hdr="0" ftr="0" dt="0"/>
  <p:txStyles>
    <p:titleStyle>
      <a:lvl1pPr algn="ctr" defTabSz="762000" rtl="0" eaLnBrk="0" fontAlgn="base" hangingPunct="0">
        <a:spcBef>
          <a:spcPct val="0"/>
        </a:spcBef>
        <a:spcAft>
          <a:spcPct val="0"/>
        </a:spcAft>
        <a:defRPr sz="2800" b="1">
          <a:solidFill>
            <a:srgbClr val="000099"/>
          </a:solidFill>
          <a:latin typeface="+mj-lt"/>
          <a:ea typeface="+mj-ea"/>
          <a:cs typeface="+mj-cs"/>
        </a:defRPr>
      </a:lvl1pPr>
      <a:lvl2pPr algn="ctr" defTabSz="762000" rtl="0" eaLnBrk="0" fontAlgn="base" hangingPunct="0">
        <a:spcBef>
          <a:spcPct val="0"/>
        </a:spcBef>
        <a:spcAft>
          <a:spcPct val="0"/>
        </a:spcAft>
        <a:defRPr sz="2800" b="1">
          <a:solidFill>
            <a:srgbClr val="000099"/>
          </a:solidFill>
          <a:latin typeface="Arial" pitchFamily="34" charset="0"/>
        </a:defRPr>
      </a:lvl2pPr>
      <a:lvl3pPr algn="ctr" defTabSz="762000" rtl="0" eaLnBrk="0" fontAlgn="base" hangingPunct="0">
        <a:spcBef>
          <a:spcPct val="0"/>
        </a:spcBef>
        <a:spcAft>
          <a:spcPct val="0"/>
        </a:spcAft>
        <a:defRPr sz="2800" b="1">
          <a:solidFill>
            <a:srgbClr val="000099"/>
          </a:solidFill>
          <a:latin typeface="Arial" pitchFamily="34" charset="0"/>
        </a:defRPr>
      </a:lvl3pPr>
      <a:lvl4pPr algn="ctr" defTabSz="762000" rtl="0" eaLnBrk="0" fontAlgn="base" hangingPunct="0">
        <a:spcBef>
          <a:spcPct val="0"/>
        </a:spcBef>
        <a:spcAft>
          <a:spcPct val="0"/>
        </a:spcAft>
        <a:defRPr sz="2800" b="1">
          <a:solidFill>
            <a:srgbClr val="000099"/>
          </a:solidFill>
          <a:latin typeface="Arial" pitchFamily="34" charset="0"/>
        </a:defRPr>
      </a:lvl4pPr>
      <a:lvl5pPr algn="ctr" defTabSz="762000" rtl="0" eaLnBrk="0" fontAlgn="base" hangingPunct="0">
        <a:spcBef>
          <a:spcPct val="0"/>
        </a:spcBef>
        <a:spcAft>
          <a:spcPct val="0"/>
        </a:spcAft>
        <a:defRPr sz="2800" b="1">
          <a:solidFill>
            <a:srgbClr val="000099"/>
          </a:solidFill>
          <a:latin typeface="Arial" pitchFamily="34" charset="0"/>
        </a:defRPr>
      </a:lvl5pPr>
      <a:lvl6pPr marL="457200" algn="ctr" defTabSz="762000" rtl="0" eaLnBrk="0" fontAlgn="base" hangingPunct="0">
        <a:spcBef>
          <a:spcPct val="0"/>
        </a:spcBef>
        <a:spcAft>
          <a:spcPct val="0"/>
        </a:spcAft>
        <a:defRPr sz="2800" b="1">
          <a:solidFill>
            <a:srgbClr val="000099"/>
          </a:solidFill>
          <a:latin typeface="Arial" pitchFamily="34" charset="0"/>
        </a:defRPr>
      </a:lvl6pPr>
      <a:lvl7pPr marL="914400" algn="ctr" defTabSz="762000" rtl="0" eaLnBrk="0" fontAlgn="base" hangingPunct="0">
        <a:spcBef>
          <a:spcPct val="0"/>
        </a:spcBef>
        <a:spcAft>
          <a:spcPct val="0"/>
        </a:spcAft>
        <a:defRPr sz="2800" b="1">
          <a:solidFill>
            <a:srgbClr val="000099"/>
          </a:solidFill>
          <a:latin typeface="Arial" pitchFamily="34" charset="0"/>
        </a:defRPr>
      </a:lvl7pPr>
      <a:lvl8pPr marL="1371600" algn="ctr" defTabSz="762000" rtl="0" eaLnBrk="0" fontAlgn="base" hangingPunct="0">
        <a:spcBef>
          <a:spcPct val="0"/>
        </a:spcBef>
        <a:spcAft>
          <a:spcPct val="0"/>
        </a:spcAft>
        <a:defRPr sz="2800" b="1">
          <a:solidFill>
            <a:srgbClr val="000099"/>
          </a:solidFill>
          <a:latin typeface="Arial" pitchFamily="34" charset="0"/>
        </a:defRPr>
      </a:lvl8pPr>
      <a:lvl9pPr marL="1828800" algn="ctr" defTabSz="762000" rtl="0" eaLnBrk="0" fontAlgn="base" hangingPunct="0">
        <a:spcBef>
          <a:spcPct val="0"/>
        </a:spcBef>
        <a:spcAft>
          <a:spcPct val="0"/>
        </a:spcAft>
        <a:defRPr sz="2800" b="1">
          <a:solidFill>
            <a:srgbClr val="000099"/>
          </a:solidFill>
          <a:latin typeface="Arial" pitchFamily="34" charset="0"/>
        </a:defRPr>
      </a:lvl9pPr>
    </p:titleStyle>
    <p:bodyStyle>
      <a:lvl1pPr marL="342900" indent="-342900" algn="l" defTabSz="762000"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400">
          <a:solidFill>
            <a:schemeClr val="tx1"/>
          </a:solidFill>
          <a:latin typeface="+mn-lt"/>
        </a:defRPr>
      </a:lvl2pPr>
      <a:lvl3pPr marL="1143000" indent="-228600" algn="l" defTabSz="762000" rtl="0" eaLnBrk="0" fontAlgn="base" hangingPunct="0">
        <a:spcBef>
          <a:spcPct val="20000"/>
        </a:spcBef>
        <a:spcAft>
          <a:spcPct val="0"/>
        </a:spcAft>
        <a:buChar char="•"/>
        <a:defRPr sz="2000">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762000"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762000"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762000"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762000"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762000"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574675" y="2703513"/>
            <a:ext cx="7772400" cy="1143000"/>
          </a:xfrm>
        </p:spPr>
        <p:txBody>
          <a:bodyPr/>
          <a:lstStyle/>
          <a:p>
            <a:r>
              <a:rPr lang="en-GB" sz="2400">
                <a:solidFill>
                  <a:srgbClr val="0000CC"/>
                </a:solidFill>
                <a:effectLst>
                  <a:outerShdw blurRad="38100" dist="38100" dir="2700000" algn="tl">
                    <a:srgbClr val="000000"/>
                  </a:outerShdw>
                </a:effectLst>
                <a:cs typeface="Times New Roman" pitchFamily="18" charset="0"/>
              </a:rPr>
              <a:t>Progress Report </a:t>
            </a:r>
            <a:br>
              <a:rPr lang="en-GB" sz="2400">
                <a:solidFill>
                  <a:srgbClr val="0000CC"/>
                </a:solidFill>
                <a:effectLst>
                  <a:outerShdw blurRad="38100" dist="38100" dir="2700000" algn="tl">
                    <a:srgbClr val="000000"/>
                  </a:outerShdw>
                </a:effectLst>
                <a:cs typeface="Times New Roman" pitchFamily="18" charset="0"/>
              </a:rPr>
            </a:br>
            <a:r>
              <a:rPr lang="en-GB" sz="2400">
                <a:solidFill>
                  <a:srgbClr val="0000CC"/>
                </a:solidFill>
                <a:effectLst>
                  <a:outerShdw blurRad="38100" dist="38100" dir="2700000" algn="tl">
                    <a:srgbClr val="000000"/>
                  </a:outerShdw>
                </a:effectLst>
                <a:cs typeface="Times New Roman" pitchFamily="18" charset="0"/>
              </a:rPr>
              <a:t>on the ISTC project #1950.2</a:t>
            </a:r>
            <a:r>
              <a:rPr lang="en-GB" sz="2400">
                <a:solidFill>
                  <a:srgbClr val="0000CC"/>
                </a:solidFill>
                <a:cs typeface="Times New Roman" pitchFamily="18" charset="0"/>
              </a:rPr>
              <a:t> </a:t>
            </a:r>
            <a:br>
              <a:rPr lang="en-GB" sz="2400">
                <a:solidFill>
                  <a:srgbClr val="0000CC"/>
                </a:solidFill>
                <a:cs typeface="Times New Roman" pitchFamily="18" charset="0"/>
              </a:rPr>
            </a:br>
            <a:r>
              <a:rPr lang="en-GB" sz="2400">
                <a:solidFill>
                  <a:srgbClr val="0000CC"/>
                </a:solidFill>
                <a:cs typeface="Times New Roman" pitchFamily="18" charset="0"/>
              </a:rPr>
              <a:t>“</a:t>
            </a:r>
            <a:r>
              <a:rPr lang="ru-RU" sz="2400">
                <a:solidFill>
                  <a:srgbClr val="0000CC"/>
                </a:solidFill>
              </a:rPr>
              <a:t>Phase Diagrams for Multicomponent </a:t>
            </a:r>
            <a:r>
              <a:rPr lang="en-US" sz="2400">
                <a:solidFill>
                  <a:srgbClr val="0000CC"/>
                </a:solidFill>
              </a:rPr>
              <a:t/>
            </a:r>
            <a:br>
              <a:rPr lang="en-US" sz="2400">
                <a:solidFill>
                  <a:srgbClr val="0000CC"/>
                </a:solidFill>
              </a:rPr>
            </a:br>
            <a:r>
              <a:rPr lang="ru-RU" sz="2400">
                <a:solidFill>
                  <a:srgbClr val="0000CC"/>
                </a:solidFill>
              </a:rPr>
              <a:t>Systems Containing Corium and Products </a:t>
            </a:r>
            <a:r>
              <a:rPr lang="en-US" sz="2400">
                <a:solidFill>
                  <a:srgbClr val="0000CC"/>
                </a:solidFill>
              </a:rPr>
              <a:t/>
            </a:r>
            <a:br>
              <a:rPr lang="en-US" sz="2400">
                <a:solidFill>
                  <a:srgbClr val="0000CC"/>
                </a:solidFill>
              </a:rPr>
            </a:br>
            <a:r>
              <a:rPr lang="ru-RU" sz="2400">
                <a:solidFill>
                  <a:srgbClr val="0000CC"/>
                </a:solidFill>
              </a:rPr>
              <a:t>of its Interaction with NPP Materials</a:t>
            </a:r>
            <a:r>
              <a:rPr lang="en-GB" sz="2400">
                <a:solidFill>
                  <a:srgbClr val="0000CC"/>
                </a:solidFill>
                <a:cs typeface="Times New Roman" pitchFamily="18" charset="0"/>
              </a:rPr>
              <a:t>”</a:t>
            </a:r>
            <a:r>
              <a:rPr lang="en-GB" sz="2400">
                <a:solidFill>
                  <a:srgbClr val="0000CC"/>
                </a:solidFill>
                <a:effectLst>
                  <a:outerShdw blurRad="38100" dist="38100" dir="2700000" algn="tl">
                    <a:srgbClr val="000000"/>
                  </a:outerShdw>
                </a:effectLst>
                <a:cs typeface="Times New Roman" pitchFamily="18" charset="0"/>
              </a:rPr>
              <a:t> </a:t>
            </a:r>
            <a:br>
              <a:rPr lang="en-GB" sz="2400">
                <a:solidFill>
                  <a:srgbClr val="0000CC"/>
                </a:solidFill>
                <a:effectLst>
                  <a:outerShdw blurRad="38100" dist="38100" dir="2700000" algn="tl">
                    <a:srgbClr val="000000"/>
                  </a:outerShdw>
                </a:effectLst>
                <a:cs typeface="Times New Roman" pitchFamily="18" charset="0"/>
              </a:rPr>
            </a:br>
            <a:r>
              <a:rPr lang="en-GB" sz="2400">
                <a:solidFill>
                  <a:srgbClr val="0000CC"/>
                </a:solidFill>
                <a:effectLst>
                  <a:outerShdw blurRad="38100" dist="38100" dir="2700000" algn="tl">
                    <a:srgbClr val="000000"/>
                  </a:outerShdw>
                </a:effectLst>
                <a:cs typeface="Times New Roman" pitchFamily="18" charset="0"/>
              </a:rPr>
              <a:t>(CORPHAD.2)</a:t>
            </a:r>
            <a:br>
              <a:rPr lang="en-GB" sz="2400">
                <a:solidFill>
                  <a:srgbClr val="0000CC"/>
                </a:solidFill>
                <a:effectLst>
                  <a:outerShdw blurRad="38100" dist="38100" dir="2700000" algn="tl">
                    <a:srgbClr val="000000"/>
                  </a:outerShdw>
                </a:effectLst>
                <a:cs typeface="Times New Roman" pitchFamily="18" charset="0"/>
              </a:rPr>
            </a:br>
            <a:r>
              <a:rPr lang="en-US" sz="2400">
                <a:solidFill>
                  <a:srgbClr val="0000CC"/>
                </a:solidFill>
                <a:effectLst>
                  <a:outerShdw blurRad="38100" dist="38100" dir="2700000" algn="tl">
                    <a:srgbClr val="000000"/>
                  </a:outerShdw>
                </a:effectLst>
                <a:cs typeface="Times New Roman" pitchFamily="18" charset="0"/>
              </a:rPr>
              <a:t/>
            </a:r>
            <a:br>
              <a:rPr lang="en-US" sz="2400">
                <a:solidFill>
                  <a:srgbClr val="0000CC"/>
                </a:solidFill>
                <a:effectLst>
                  <a:outerShdw blurRad="38100" dist="38100" dir="2700000" algn="tl">
                    <a:srgbClr val="000000"/>
                  </a:outerShdw>
                </a:effectLst>
                <a:cs typeface="Times New Roman" pitchFamily="18" charset="0"/>
              </a:rPr>
            </a:br>
            <a:endParaRPr lang="en-GB" sz="2400">
              <a:solidFill>
                <a:srgbClr val="0000CC"/>
              </a:solidFill>
              <a:effectLst>
                <a:outerShdw blurRad="38100" dist="38100" dir="2700000" algn="tl">
                  <a:srgbClr val="000000"/>
                </a:outerShdw>
              </a:effectLst>
              <a:cs typeface="Times New Roman" pitchFamily="18" charset="0"/>
            </a:endParaRPr>
          </a:p>
        </p:txBody>
      </p:sp>
      <p:sp>
        <p:nvSpPr>
          <p:cNvPr id="256003" name="Rectangle 3"/>
          <p:cNvSpPr>
            <a:spLocks noChangeArrowheads="1"/>
          </p:cNvSpPr>
          <p:nvPr/>
        </p:nvSpPr>
        <p:spPr bwMode="auto">
          <a:xfrm>
            <a:off x="565150" y="4445000"/>
            <a:ext cx="75088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marL="342900" indent="-342900" algn="l">
              <a:lnSpc>
                <a:spcPct val="90000"/>
              </a:lnSpc>
              <a:spcBef>
                <a:spcPct val="20000"/>
              </a:spcBef>
            </a:pPr>
            <a:r>
              <a:rPr lang="en-GB" sz="2000"/>
              <a:t>Presented by S. Bechta</a:t>
            </a:r>
          </a:p>
          <a:p>
            <a:pPr marL="342900" indent="-342900" algn="l"/>
            <a:r>
              <a:rPr lang="ru-RU" sz="2000"/>
              <a:t>10</a:t>
            </a:r>
            <a:r>
              <a:rPr lang="en-US" sz="2000" baseline="30000"/>
              <a:t>th</a:t>
            </a:r>
            <a:r>
              <a:rPr lang="en-US" sz="2000"/>
              <a:t> CEG-SAM M</a:t>
            </a:r>
            <a:r>
              <a:rPr lang="en-GB" sz="2000"/>
              <a:t>eeting</a:t>
            </a:r>
          </a:p>
        </p:txBody>
      </p:sp>
      <p:sp>
        <p:nvSpPr>
          <p:cNvPr id="256004" name="Rectangle 4"/>
          <p:cNvSpPr>
            <a:spLocks noChangeArrowheads="1"/>
          </p:cNvSpPr>
          <p:nvPr/>
        </p:nvSpPr>
        <p:spPr bwMode="auto">
          <a:xfrm>
            <a:off x="1109663" y="165100"/>
            <a:ext cx="360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spAutoFit/>
          </a:bodyPr>
          <a:lstStyle/>
          <a:p>
            <a:pPr algn="l"/>
            <a:r>
              <a:rPr lang="en-US" sz="1800">
                <a:cs typeface="Times New Roman" pitchFamily="18" charset="0"/>
              </a:rPr>
              <a:t>A.P. Alexandrov </a:t>
            </a:r>
            <a:r>
              <a:rPr lang="en-GB" sz="1800"/>
              <a:t>Research</a:t>
            </a:r>
            <a:r>
              <a:rPr lang="en-US" sz="1800"/>
              <a:t> </a:t>
            </a:r>
            <a:r>
              <a:rPr lang="en-GB" sz="1800"/>
              <a:t>Institute</a:t>
            </a:r>
            <a:r>
              <a:rPr lang="en-US" sz="1800"/>
              <a:t> of Technology</a:t>
            </a:r>
            <a:endParaRPr lang="en-GB" sz="1800"/>
          </a:p>
        </p:txBody>
      </p:sp>
      <p:pic>
        <p:nvPicPr>
          <p:cNvPr id="25600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r="83064"/>
          <a:stretch>
            <a:fillRect/>
          </a:stretch>
        </p:blipFill>
        <p:spPr bwMode="auto">
          <a:xfrm>
            <a:off x="7772400" y="0"/>
            <a:ext cx="1123950" cy="939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6007" name="Object 7"/>
          <p:cNvGraphicFramePr>
            <a:graphicFrameLocks noChangeAspect="1"/>
          </p:cNvGraphicFramePr>
          <p:nvPr/>
        </p:nvGraphicFramePr>
        <p:xfrm>
          <a:off x="217488" y="0"/>
          <a:ext cx="822325" cy="914400"/>
        </p:xfrm>
        <a:graphic>
          <a:graphicData uri="http://schemas.openxmlformats.org/presentationml/2006/ole">
            <mc:AlternateContent xmlns:mc="http://schemas.openxmlformats.org/markup-compatibility/2006">
              <mc:Choice xmlns:v="urn:schemas-microsoft-com:vml" Requires="v">
                <p:oleObj spid="_x0000_s256001" name="CorelDRAW" r:id="rId5" imgW="515520" imgH="574200" progId="CorelDraw.Graphic.7">
                  <p:embed/>
                </p:oleObj>
              </mc:Choice>
              <mc:Fallback>
                <p:oleObj name="CorelDRAW" r:id="rId5" imgW="515520" imgH="574200" progId="CorelDraw.Graphic.7">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88" y="0"/>
                        <a:ext cx="822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Foliennummernplatzhalter 3"/>
          <p:cNvSpPr>
            <a:spLocks noGrp="1"/>
          </p:cNvSpPr>
          <p:nvPr>
            <p:ph type="sldNum" sz="quarter" idx="10"/>
          </p:nvPr>
        </p:nvSpPr>
        <p:spPr/>
        <p:txBody>
          <a:bodyPr/>
          <a:lstStyle/>
          <a:p>
            <a:fld id="{8A0938A2-96E1-4F96-932A-52300FB9623A}" type="slidenum">
              <a:rPr lang="ru-RU"/>
              <a:pPr/>
              <a:t>10</a:t>
            </a:fld>
            <a:endParaRPr lang="ru-RU"/>
          </a:p>
        </p:txBody>
      </p:sp>
      <p:sp>
        <p:nvSpPr>
          <p:cNvPr id="402434" name="Rectangle 2"/>
          <p:cNvSpPr>
            <a:spLocks noChangeArrowheads="1"/>
          </p:cNvSpPr>
          <p:nvPr/>
        </p:nvSpPr>
        <p:spPr bwMode="auto">
          <a:xfrm>
            <a:off x="334963" y="419100"/>
            <a:ext cx="296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l" defTabSz="762000">
              <a:buFont typeface="Wingdings" pitchFamily="2" charset="2"/>
              <a:buChar char="Ø"/>
            </a:pPr>
            <a:r>
              <a:rPr lang="en-US" sz="1800">
                <a:solidFill>
                  <a:srgbClr val="800000"/>
                </a:solidFill>
              </a:rPr>
              <a:t> </a:t>
            </a:r>
            <a:r>
              <a:rPr lang="en-US" sz="2000">
                <a:solidFill>
                  <a:srgbClr val="800000"/>
                </a:solidFill>
              </a:rPr>
              <a:t>Concluding remarks</a:t>
            </a:r>
            <a:r>
              <a:rPr lang="en-GB">
                <a:solidFill>
                  <a:srgbClr val="800000"/>
                </a:solidFill>
              </a:rPr>
              <a:t> </a:t>
            </a:r>
          </a:p>
        </p:txBody>
      </p:sp>
      <p:sp>
        <p:nvSpPr>
          <p:cNvPr id="402441" name="Rectangle 9"/>
          <p:cNvSpPr>
            <a:spLocks noChangeArrowheads="1"/>
          </p:cNvSpPr>
          <p:nvPr/>
        </p:nvSpPr>
        <p:spPr bwMode="auto">
          <a:xfrm>
            <a:off x="671513" y="0"/>
            <a:ext cx="7772400"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Zr</a:t>
            </a:r>
            <a:r>
              <a:rPr lang="ru-RU">
                <a:solidFill>
                  <a:srgbClr val="000099"/>
                </a:solidFill>
              </a:rPr>
              <a:t>-</a:t>
            </a:r>
            <a:r>
              <a:rPr lang="en-US">
                <a:solidFill>
                  <a:srgbClr val="000099"/>
                </a:solidFill>
              </a:rPr>
              <a:t>Fe</a:t>
            </a:r>
            <a:r>
              <a:rPr lang="ru-RU">
                <a:solidFill>
                  <a:srgbClr val="000099"/>
                </a:solidFill>
              </a:rPr>
              <a:t>-</a:t>
            </a:r>
            <a:r>
              <a:rPr lang="en-US">
                <a:solidFill>
                  <a:srgbClr val="000099"/>
                </a:solidFill>
              </a:rPr>
              <a:t>O</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a:t>
            </a:r>
            <a:endParaRPr lang="ru-RU">
              <a:solidFill>
                <a:srgbClr val="000099"/>
              </a:solidFill>
              <a:ea typeface="Arial Unicode MS" pitchFamily="34" charset="-128"/>
              <a:cs typeface="Arial Unicode MS" pitchFamily="34" charset="-128"/>
            </a:endParaRPr>
          </a:p>
        </p:txBody>
      </p:sp>
      <p:sp>
        <p:nvSpPr>
          <p:cNvPr id="402457" name="Text Box 25"/>
          <p:cNvSpPr txBox="1">
            <a:spLocks noChangeArrowheads="1"/>
          </p:cNvSpPr>
          <p:nvPr/>
        </p:nvSpPr>
        <p:spPr bwMode="auto">
          <a:xfrm>
            <a:off x="4813300" y="1736725"/>
            <a:ext cx="1693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solidFill>
                  <a:schemeClr val="accent2"/>
                </a:solidFill>
                <a:latin typeface="Arial" pitchFamily="34" charset="0"/>
              </a:rPr>
              <a:t>Tie line (T</a:t>
            </a:r>
            <a:r>
              <a:rPr lang="en-US" sz="1200" baseline="-25000">
                <a:solidFill>
                  <a:schemeClr val="accent2"/>
                </a:solidFill>
                <a:latin typeface="Arial" pitchFamily="34" charset="0"/>
              </a:rPr>
              <a:t>melt</a:t>
            </a:r>
            <a:r>
              <a:rPr lang="en-US" sz="1200">
                <a:solidFill>
                  <a:schemeClr val="accent2"/>
                </a:solidFill>
                <a:latin typeface="Arial" pitchFamily="34" charset="0"/>
              </a:rPr>
              <a:t>=2773K)</a:t>
            </a:r>
          </a:p>
        </p:txBody>
      </p:sp>
      <p:sp>
        <p:nvSpPr>
          <p:cNvPr id="402458" name="Text Box 26"/>
          <p:cNvSpPr txBox="1">
            <a:spLocks noChangeArrowheads="1"/>
          </p:cNvSpPr>
          <p:nvPr/>
        </p:nvSpPr>
        <p:spPr bwMode="auto">
          <a:xfrm>
            <a:off x="4891088" y="3025775"/>
            <a:ext cx="1693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solidFill>
                  <a:schemeClr val="accent2"/>
                </a:solidFill>
                <a:latin typeface="Arial" pitchFamily="34" charset="0"/>
              </a:rPr>
              <a:t>Tie line (T</a:t>
            </a:r>
            <a:r>
              <a:rPr lang="en-US" sz="1200" baseline="-25000">
                <a:solidFill>
                  <a:schemeClr val="accent2"/>
                </a:solidFill>
                <a:latin typeface="Arial" pitchFamily="34" charset="0"/>
              </a:rPr>
              <a:t>melt</a:t>
            </a:r>
            <a:r>
              <a:rPr lang="en-US" sz="1200">
                <a:solidFill>
                  <a:schemeClr val="accent2"/>
                </a:solidFill>
                <a:latin typeface="Arial" pitchFamily="34" charset="0"/>
              </a:rPr>
              <a:t>=2693K)</a:t>
            </a:r>
          </a:p>
        </p:txBody>
      </p:sp>
      <p:sp>
        <p:nvSpPr>
          <p:cNvPr id="402461" name="Text Box 29"/>
          <p:cNvSpPr txBox="1">
            <a:spLocks noChangeArrowheads="1"/>
          </p:cNvSpPr>
          <p:nvPr/>
        </p:nvSpPr>
        <p:spPr bwMode="auto">
          <a:xfrm>
            <a:off x="296863" y="787400"/>
            <a:ext cx="8847137" cy="4508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800"/>
              <a:t> </a:t>
            </a:r>
            <a:r>
              <a:rPr lang="en-GB" sz="1600"/>
              <a:t>Miscibility gap was observed</a:t>
            </a:r>
            <a:r>
              <a:rPr lang="ru-RU" sz="1600"/>
              <a:t> </a:t>
            </a:r>
            <a:r>
              <a:rPr lang="en-US" sz="1600"/>
              <a:t>in </a:t>
            </a:r>
            <a:r>
              <a:rPr lang="en-GB" sz="1600"/>
              <a:t>CORD33 and CORD39</a:t>
            </a:r>
            <a:r>
              <a:rPr lang="en-US" sz="1600"/>
              <a:t> tests</a:t>
            </a:r>
            <a:endParaRPr lang="ru-RU" sz="1600"/>
          </a:p>
          <a:p>
            <a:pPr algn="l"/>
            <a:endParaRPr lang="en-GB" sz="1600"/>
          </a:p>
        </p:txBody>
      </p:sp>
      <p:sp>
        <p:nvSpPr>
          <p:cNvPr id="402462" name="Text Box 30"/>
          <p:cNvSpPr txBox="1">
            <a:spLocks noChangeArrowheads="1"/>
          </p:cNvSpPr>
          <p:nvPr/>
        </p:nvSpPr>
        <p:spPr bwMode="auto">
          <a:xfrm>
            <a:off x="4868863" y="3757613"/>
            <a:ext cx="4122737" cy="2984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solidFill>
                  <a:srgbClr val="0000CC"/>
                </a:solidFill>
              </a:rPr>
              <a:t>T</a:t>
            </a:r>
            <a:r>
              <a:rPr lang="en-GB" sz="1200" baseline="-25000">
                <a:solidFill>
                  <a:srgbClr val="0000CC"/>
                </a:solidFill>
              </a:rPr>
              <a:t>liq</a:t>
            </a:r>
            <a:r>
              <a:rPr lang="ru-RU" sz="1200">
                <a:solidFill>
                  <a:srgbClr val="0000CC"/>
                </a:solidFill>
              </a:rPr>
              <a:t>=2</a:t>
            </a:r>
            <a:r>
              <a:rPr lang="en-GB" sz="1200">
                <a:solidFill>
                  <a:srgbClr val="0000CC"/>
                </a:solidFill>
              </a:rPr>
              <a:t>655K</a:t>
            </a:r>
            <a:r>
              <a:rPr lang="ru-RU" sz="1400">
                <a:solidFill>
                  <a:srgbClr val="0000CC"/>
                </a:solidFill>
              </a:rPr>
              <a:t> </a:t>
            </a:r>
            <a:r>
              <a:rPr lang="en-US" sz="1400">
                <a:solidFill>
                  <a:srgbClr val="0000CC"/>
                </a:solidFill>
              </a:rPr>
              <a:t>(</a:t>
            </a:r>
            <a:r>
              <a:rPr lang="en-US" sz="1200">
                <a:solidFill>
                  <a:srgbClr val="0000CC"/>
                </a:solidFill>
              </a:rPr>
              <a:t>at.% 48.7 Zr – 19.7 Fe – 30.6 O)</a:t>
            </a:r>
            <a:r>
              <a:rPr lang="en-US" sz="1600" b="0"/>
              <a:t> </a:t>
            </a:r>
          </a:p>
          <a:p>
            <a:pPr algn="l"/>
            <a:endParaRPr lang="en-GB" sz="1200"/>
          </a:p>
        </p:txBody>
      </p:sp>
      <p:sp>
        <p:nvSpPr>
          <p:cNvPr id="402463" name="Text Box 31"/>
          <p:cNvSpPr txBox="1">
            <a:spLocks noChangeArrowheads="1"/>
          </p:cNvSpPr>
          <p:nvPr/>
        </p:nvSpPr>
        <p:spPr bwMode="auto">
          <a:xfrm>
            <a:off x="4811713" y="2376488"/>
            <a:ext cx="4033837" cy="3238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solidFill>
                  <a:schemeClr val="accent2"/>
                </a:solidFill>
              </a:rPr>
              <a:t>T</a:t>
            </a:r>
            <a:r>
              <a:rPr lang="en-GB" sz="1200" baseline="-25000">
                <a:solidFill>
                  <a:schemeClr val="accent2"/>
                </a:solidFill>
              </a:rPr>
              <a:t>liq</a:t>
            </a:r>
            <a:r>
              <a:rPr lang="ru-RU" sz="1200">
                <a:solidFill>
                  <a:schemeClr val="accent2"/>
                </a:solidFill>
              </a:rPr>
              <a:t>=2</a:t>
            </a:r>
            <a:r>
              <a:rPr lang="en-GB" sz="1200">
                <a:solidFill>
                  <a:schemeClr val="accent2"/>
                </a:solidFill>
              </a:rPr>
              <a:t>763K</a:t>
            </a:r>
            <a:r>
              <a:rPr lang="ru-RU" sz="1400">
                <a:solidFill>
                  <a:schemeClr val="accent2"/>
                </a:solidFill>
              </a:rPr>
              <a:t> </a:t>
            </a:r>
            <a:r>
              <a:rPr lang="en-US" sz="1400">
                <a:solidFill>
                  <a:schemeClr val="accent2"/>
                </a:solidFill>
              </a:rPr>
              <a:t>(</a:t>
            </a:r>
            <a:r>
              <a:rPr lang="en-US" sz="1200">
                <a:solidFill>
                  <a:schemeClr val="accent2"/>
                </a:solidFill>
              </a:rPr>
              <a:t>at.% 45.4 Zr – 25.8 Fe – 28.8 O)</a:t>
            </a:r>
            <a:r>
              <a:rPr lang="en-US" sz="1600" b="0">
                <a:solidFill>
                  <a:schemeClr val="accent2"/>
                </a:solidFill>
              </a:rPr>
              <a:t> </a:t>
            </a:r>
            <a:endParaRPr lang="en-GB" sz="1600" b="0">
              <a:solidFill>
                <a:schemeClr val="accent2"/>
              </a:solidFill>
            </a:endParaRPr>
          </a:p>
        </p:txBody>
      </p:sp>
      <p:sp>
        <p:nvSpPr>
          <p:cNvPr id="402464" name="Text Box 32"/>
          <p:cNvSpPr txBox="1">
            <a:spLocks noChangeArrowheads="1"/>
          </p:cNvSpPr>
          <p:nvPr/>
        </p:nvSpPr>
        <p:spPr bwMode="auto">
          <a:xfrm>
            <a:off x="4816475" y="1552575"/>
            <a:ext cx="885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latin typeface="Arial" pitchFamily="34" charset="0"/>
              </a:rPr>
              <a:t> </a:t>
            </a:r>
            <a:r>
              <a:rPr lang="en-US" sz="1200" u="sng">
                <a:solidFill>
                  <a:schemeClr val="accent2"/>
                </a:solidFill>
                <a:latin typeface="Arial" pitchFamily="34" charset="0"/>
              </a:rPr>
              <a:t>CORD39</a:t>
            </a:r>
            <a:r>
              <a:rPr lang="en-US" sz="1200">
                <a:solidFill>
                  <a:schemeClr val="accent2"/>
                </a:solidFill>
                <a:latin typeface="Arial" pitchFamily="34" charset="0"/>
              </a:rPr>
              <a:t> </a:t>
            </a:r>
          </a:p>
        </p:txBody>
      </p:sp>
      <p:sp>
        <p:nvSpPr>
          <p:cNvPr id="402465" name="Text Box 33"/>
          <p:cNvSpPr txBox="1">
            <a:spLocks noChangeArrowheads="1"/>
          </p:cNvSpPr>
          <p:nvPr/>
        </p:nvSpPr>
        <p:spPr bwMode="auto">
          <a:xfrm>
            <a:off x="5105400" y="2873375"/>
            <a:ext cx="1693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endParaRPr lang="en-US" sz="1200">
              <a:latin typeface="Arial" pitchFamily="34" charset="0"/>
            </a:endParaRPr>
          </a:p>
        </p:txBody>
      </p:sp>
      <p:sp>
        <p:nvSpPr>
          <p:cNvPr id="402466" name="Rectangle 34"/>
          <p:cNvSpPr>
            <a:spLocks noChangeArrowheads="1"/>
          </p:cNvSpPr>
          <p:nvPr/>
        </p:nvSpPr>
        <p:spPr bwMode="auto">
          <a:xfrm>
            <a:off x="4860925" y="1982788"/>
            <a:ext cx="3859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a:r>
              <a:rPr lang="en-US" sz="1200">
                <a:solidFill>
                  <a:schemeClr val="accent2"/>
                </a:solidFill>
              </a:rPr>
              <a:t>heavy “metallic” liquid</a:t>
            </a:r>
            <a:r>
              <a:rPr lang="ru-RU" sz="1200">
                <a:solidFill>
                  <a:schemeClr val="accent2"/>
                </a:solidFill>
              </a:rPr>
              <a:t>, </a:t>
            </a:r>
            <a:r>
              <a:rPr lang="en-GB" sz="1200">
                <a:solidFill>
                  <a:schemeClr val="accent2"/>
                </a:solidFill>
              </a:rPr>
              <a:t>at.% </a:t>
            </a:r>
            <a:r>
              <a:rPr lang="ru-RU" sz="1200">
                <a:solidFill>
                  <a:schemeClr val="accent2"/>
                </a:solidFill>
              </a:rPr>
              <a:t>45.1</a:t>
            </a:r>
            <a:r>
              <a:rPr lang="en-GB" sz="1200">
                <a:solidFill>
                  <a:schemeClr val="accent2"/>
                </a:solidFill>
              </a:rPr>
              <a:t>Zr –</a:t>
            </a:r>
            <a:r>
              <a:rPr lang="ru-RU" sz="1200">
                <a:solidFill>
                  <a:schemeClr val="accent2"/>
                </a:solidFill>
              </a:rPr>
              <a:t>31.5</a:t>
            </a:r>
            <a:r>
              <a:rPr lang="en-GB" sz="1200">
                <a:solidFill>
                  <a:schemeClr val="accent2"/>
                </a:solidFill>
              </a:rPr>
              <a:t>Fe –</a:t>
            </a:r>
            <a:r>
              <a:rPr lang="ru-RU" sz="1200">
                <a:solidFill>
                  <a:schemeClr val="accent2"/>
                </a:solidFill>
              </a:rPr>
              <a:t>23.4</a:t>
            </a:r>
            <a:r>
              <a:rPr lang="en-GB" sz="1200">
                <a:solidFill>
                  <a:schemeClr val="accent2"/>
                </a:solidFill>
              </a:rPr>
              <a:t>O</a:t>
            </a:r>
            <a:br>
              <a:rPr lang="en-GB" sz="1200">
                <a:solidFill>
                  <a:schemeClr val="accent2"/>
                </a:solidFill>
              </a:rPr>
            </a:br>
            <a:r>
              <a:rPr lang="en-GB" sz="1200">
                <a:solidFill>
                  <a:schemeClr val="accent2"/>
                </a:solidFill>
              </a:rPr>
              <a:t>   light</a:t>
            </a:r>
            <a:r>
              <a:rPr lang="en-US" sz="1200">
                <a:solidFill>
                  <a:schemeClr val="accent2"/>
                </a:solidFill>
              </a:rPr>
              <a:t> “oxidic” liquid ,</a:t>
            </a:r>
            <a:r>
              <a:rPr lang="ru-RU" sz="1200">
                <a:solidFill>
                  <a:schemeClr val="accent2"/>
                </a:solidFill>
              </a:rPr>
              <a:t> </a:t>
            </a:r>
            <a:r>
              <a:rPr lang="en-GB" sz="1200">
                <a:solidFill>
                  <a:schemeClr val="accent2"/>
                </a:solidFill>
              </a:rPr>
              <a:t>at.% </a:t>
            </a:r>
            <a:r>
              <a:rPr lang="ru-RU" sz="1200">
                <a:solidFill>
                  <a:schemeClr val="accent2"/>
                </a:solidFill>
              </a:rPr>
              <a:t>44.4</a:t>
            </a:r>
            <a:r>
              <a:rPr lang="en-GB" sz="1200">
                <a:solidFill>
                  <a:schemeClr val="accent2"/>
                </a:solidFill>
              </a:rPr>
              <a:t>Zr –</a:t>
            </a:r>
            <a:r>
              <a:rPr lang="ru-RU" sz="1200">
                <a:solidFill>
                  <a:schemeClr val="accent2"/>
                </a:solidFill>
              </a:rPr>
              <a:t>7.1</a:t>
            </a:r>
            <a:r>
              <a:rPr lang="en-GB" sz="1200">
                <a:solidFill>
                  <a:schemeClr val="accent2"/>
                </a:solidFill>
              </a:rPr>
              <a:t>Fe –</a:t>
            </a:r>
            <a:r>
              <a:rPr lang="ru-RU" sz="1200">
                <a:solidFill>
                  <a:schemeClr val="accent2"/>
                </a:solidFill>
              </a:rPr>
              <a:t>48.5</a:t>
            </a:r>
            <a:r>
              <a:rPr lang="en-GB" sz="1200">
                <a:solidFill>
                  <a:schemeClr val="accent2"/>
                </a:solidFill>
              </a:rPr>
              <a:t>O</a:t>
            </a:r>
            <a:endParaRPr lang="ru-RU" sz="1200">
              <a:solidFill>
                <a:schemeClr val="accent2"/>
              </a:solidFill>
            </a:endParaRPr>
          </a:p>
        </p:txBody>
      </p:sp>
      <p:sp>
        <p:nvSpPr>
          <p:cNvPr id="402467" name="Text Box 35"/>
          <p:cNvSpPr txBox="1">
            <a:spLocks noChangeArrowheads="1"/>
          </p:cNvSpPr>
          <p:nvPr/>
        </p:nvSpPr>
        <p:spPr bwMode="auto">
          <a:xfrm>
            <a:off x="4829175" y="2784475"/>
            <a:ext cx="885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latin typeface="Arial" pitchFamily="34" charset="0"/>
              </a:rPr>
              <a:t> </a:t>
            </a:r>
            <a:r>
              <a:rPr lang="en-US" sz="1200" u="sng">
                <a:solidFill>
                  <a:schemeClr val="accent2"/>
                </a:solidFill>
                <a:latin typeface="Arial" pitchFamily="34" charset="0"/>
              </a:rPr>
              <a:t>CORD33</a:t>
            </a:r>
            <a:r>
              <a:rPr lang="en-US" sz="1200">
                <a:solidFill>
                  <a:schemeClr val="accent2"/>
                </a:solidFill>
                <a:latin typeface="Arial" pitchFamily="34" charset="0"/>
              </a:rPr>
              <a:t> </a:t>
            </a:r>
          </a:p>
        </p:txBody>
      </p:sp>
      <p:sp>
        <p:nvSpPr>
          <p:cNvPr id="402468" name="Text Box 36"/>
          <p:cNvSpPr txBox="1">
            <a:spLocks noChangeArrowheads="1"/>
          </p:cNvSpPr>
          <p:nvPr/>
        </p:nvSpPr>
        <p:spPr bwMode="auto">
          <a:xfrm>
            <a:off x="4913313" y="3278188"/>
            <a:ext cx="39068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lnSpc>
                <a:spcPct val="110000"/>
              </a:lnSpc>
              <a:spcBef>
                <a:spcPct val="30000"/>
              </a:spcBef>
              <a:buFont typeface="Wingdings" pitchFamily="2" charset="2"/>
              <a:buNone/>
            </a:pPr>
            <a:r>
              <a:rPr lang="en-US" sz="1200">
                <a:solidFill>
                  <a:schemeClr val="accent2"/>
                </a:solidFill>
                <a:latin typeface="Arial" pitchFamily="34" charset="0"/>
              </a:rPr>
              <a:t>light “metallic” liquid</a:t>
            </a:r>
            <a:r>
              <a:rPr lang="ru-RU" sz="1200">
                <a:solidFill>
                  <a:schemeClr val="accent2"/>
                </a:solidFill>
                <a:latin typeface="Arial" pitchFamily="34" charset="0"/>
              </a:rPr>
              <a:t>, </a:t>
            </a:r>
            <a:r>
              <a:rPr lang="en-GB" sz="1200">
                <a:solidFill>
                  <a:schemeClr val="accent2"/>
                </a:solidFill>
                <a:latin typeface="Arial" pitchFamily="34" charset="0"/>
              </a:rPr>
              <a:t>at.% </a:t>
            </a:r>
            <a:r>
              <a:rPr lang="ru-RU" sz="1200">
                <a:solidFill>
                  <a:schemeClr val="accent2"/>
                </a:solidFill>
                <a:latin typeface="Arial" pitchFamily="34" charset="0"/>
              </a:rPr>
              <a:t>51.5 </a:t>
            </a:r>
            <a:r>
              <a:rPr lang="en-GB" sz="1200">
                <a:solidFill>
                  <a:schemeClr val="accent2"/>
                </a:solidFill>
                <a:latin typeface="Arial" pitchFamily="34" charset="0"/>
              </a:rPr>
              <a:t>Zr –</a:t>
            </a:r>
            <a:r>
              <a:rPr lang="ru-RU" sz="1200">
                <a:solidFill>
                  <a:schemeClr val="accent2"/>
                </a:solidFill>
                <a:latin typeface="Arial" pitchFamily="34" charset="0"/>
              </a:rPr>
              <a:t>24.3 </a:t>
            </a:r>
            <a:r>
              <a:rPr lang="en-GB" sz="1200">
                <a:solidFill>
                  <a:schemeClr val="accent2"/>
                </a:solidFill>
                <a:latin typeface="Arial" pitchFamily="34" charset="0"/>
              </a:rPr>
              <a:t>Fe –</a:t>
            </a:r>
            <a:r>
              <a:rPr lang="ru-RU" sz="1200">
                <a:solidFill>
                  <a:schemeClr val="accent2"/>
                </a:solidFill>
                <a:latin typeface="Arial" pitchFamily="34" charset="0"/>
              </a:rPr>
              <a:t>24.2 </a:t>
            </a:r>
            <a:r>
              <a:rPr lang="en-GB" sz="1200">
                <a:solidFill>
                  <a:schemeClr val="accent2"/>
                </a:solidFill>
                <a:latin typeface="Arial" pitchFamily="34" charset="0"/>
              </a:rPr>
              <a:t>O</a:t>
            </a:r>
            <a:br>
              <a:rPr lang="en-GB" sz="1200">
                <a:solidFill>
                  <a:schemeClr val="accent2"/>
                </a:solidFill>
                <a:latin typeface="Arial" pitchFamily="34" charset="0"/>
              </a:rPr>
            </a:br>
            <a:r>
              <a:rPr lang="en-US" sz="1200">
                <a:solidFill>
                  <a:schemeClr val="accent2"/>
                </a:solidFill>
                <a:latin typeface="Arial" pitchFamily="34" charset="0"/>
              </a:rPr>
              <a:t>heavy “oxidic” liquid</a:t>
            </a:r>
            <a:r>
              <a:rPr lang="ru-RU" sz="1200">
                <a:solidFill>
                  <a:schemeClr val="accent2"/>
                </a:solidFill>
                <a:latin typeface="Arial" pitchFamily="34" charset="0"/>
              </a:rPr>
              <a:t>, </a:t>
            </a:r>
            <a:r>
              <a:rPr lang="en-GB" sz="1200">
                <a:solidFill>
                  <a:schemeClr val="accent2"/>
                </a:solidFill>
                <a:latin typeface="Arial" pitchFamily="34" charset="0"/>
              </a:rPr>
              <a:t>at.% </a:t>
            </a:r>
            <a:r>
              <a:rPr lang="ru-RU" sz="1200">
                <a:solidFill>
                  <a:schemeClr val="accent2"/>
                </a:solidFill>
                <a:latin typeface="Arial" pitchFamily="34" charset="0"/>
              </a:rPr>
              <a:t>47.9 </a:t>
            </a:r>
            <a:r>
              <a:rPr lang="en-GB" sz="1200">
                <a:solidFill>
                  <a:schemeClr val="accent2"/>
                </a:solidFill>
                <a:latin typeface="Arial" pitchFamily="34" charset="0"/>
              </a:rPr>
              <a:t>Zr –</a:t>
            </a:r>
            <a:r>
              <a:rPr lang="ru-RU" sz="1200">
                <a:solidFill>
                  <a:schemeClr val="accent2"/>
                </a:solidFill>
                <a:latin typeface="Arial" pitchFamily="34" charset="0"/>
              </a:rPr>
              <a:t>4.9 </a:t>
            </a:r>
            <a:r>
              <a:rPr lang="en-GB" sz="1200">
                <a:solidFill>
                  <a:schemeClr val="accent2"/>
                </a:solidFill>
                <a:latin typeface="Arial" pitchFamily="34" charset="0"/>
              </a:rPr>
              <a:t>Fe –</a:t>
            </a:r>
            <a:r>
              <a:rPr lang="ru-RU" sz="1200">
                <a:solidFill>
                  <a:schemeClr val="accent2"/>
                </a:solidFill>
                <a:latin typeface="Arial" pitchFamily="34" charset="0"/>
              </a:rPr>
              <a:t>47.2 </a:t>
            </a:r>
            <a:r>
              <a:rPr lang="en-GB" sz="1200">
                <a:solidFill>
                  <a:schemeClr val="accent2"/>
                </a:solidFill>
                <a:latin typeface="Arial" pitchFamily="34" charset="0"/>
              </a:rPr>
              <a:t>O</a:t>
            </a:r>
            <a:r>
              <a:rPr lang="ru-RU" sz="1600" b="0">
                <a:latin typeface="Arial" pitchFamily="34" charset="0"/>
              </a:rPr>
              <a:t> </a:t>
            </a:r>
            <a:endParaRPr lang="en-GB" sz="1600" b="0">
              <a:latin typeface="Arial" pitchFamily="34" charset="0"/>
            </a:endParaRPr>
          </a:p>
          <a:p>
            <a:pPr algn="ctr">
              <a:lnSpc>
                <a:spcPct val="110000"/>
              </a:lnSpc>
              <a:spcBef>
                <a:spcPct val="30000"/>
              </a:spcBef>
              <a:buFont typeface="Wingdings" pitchFamily="2" charset="2"/>
              <a:buChar char="§"/>
            </a:pPr>
            <a:endParaRPr lang="en-US" sz="1200">
              <a:latin typeface="Arial" pitchFamily="34" charset="0"/>
            </a:endParaRPr>
          </a:p>
        </p:txBody>
      </p:sp>
      <p:sp>
        <p:nvSpPr>
          <p:cNvPr id="402469" name="Text Box 37"/>
          <p:cNvSpPr txBox="1">
            <a:spLocks noChangeArrowheads="1"/>
          </p:cNvSpPr>
          <p:nvPr/>
        </p:nvSpPr>
        <p:spPr bwMode="auto">
          <a:xfrm>
            <a:off x="4479925" y="1327150"/>
            <a:ext cx="3660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GB" sz="1200">
                <a:latin typeface="Arial" pitchFamily="34" charset="0"/>
              </a:rPr>
              <a:t> T</a:t>
            </a:r>
            <a:r>
              <a:rPr lang="en-GB" sz="1200" baseline="-25000">
                <a:latin typeface="Arial" pitchFamily="34" charset="0"/>
              </a:rPr>
              <a:t>liq</a:t>
            </a:r>
            <a:r>
              <a:rPr lang="en-GB" sz="1200">
                <a:latin typeface="Arial" pitchFamily="34" charset="0"/>
              </a:rPr>
              <a:t>=2793</a:t>
            </a:r>
            <a:r>
              <a:rPr lang="en-US" sz="1200">
                <a:latin typeface="Arial" pitchFamily="34" charset="0"/>
                <a:cs typeface="Arial" pitchFamily="34" charset="0"/>
              </a:rPr>
              <a:t>K</a:t>
            </a:r>
            <a:r>
              <a:rPr lang="en-GB" sz="1200">
                <a:latin typeface="Arial" pitchFamily="34" charset="0"/>
              </a:rPr>
              <a:t>  (at.% 29.9 Zr – 61.1 Fe -  9 O)</a:t>
            </a:r>
            <a:endParaRPr lang="en-US" sz="1200">
              <a:latin typeface="Arial" pitchFamily="34" charset="0"/>
            </a:endParaRPr>
          </a:p>
        </p:txBody>
      </p:sp>
      <p:sp>
        <p:nvSpPr>
          <p:cNvPr id="402473" name="Text Box 41"/>
          <p:cNvSpPr txBox="1">
            <a:spLocks noChangeArrowheads="1"/>
          </p:cNvSpPr>
          <p:nvPr/>
        </p:nvSpPr>
        <p:spPr bwMode="auto">
          <a:xfrm>
            <a:off x="4838700" y="4165600"/>
            <a:ext cx="885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latin typeface="Arial" pitchFamily="34" charset="0"/>
              </a:rPr>
              <a:t> </a:t>
            </a:r>
            <a:r>
              <a:rPr lang="en-US" sz="1200" u="sng">
                <a:latin typeface="Arial" pitchFamily="34" charset="0"/>
              </a:rPr>
              <a:t>CORD35 </a:t>
            </a:r>
          </a:p>
        </p:txBody>
      </p:sp>
      <p:sp>
        <p:nvSpPr>
          <p:cNvPr id="402478" name="Text Box 46"/>
          <p:cNvSpPr txBox="1">
            <a:spLocks noChangeArrowheads="1"/>
          </p:cNvSpPr>
          <p:nvPr/>
        </p:nvSpPr>
        <p:spPr bwMode="auto">
          <a:xfrm>
            <a:off x="296863" y="5359400"/>
            <a:ext cx="8847137" cy="4508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Wingdings" pitchFamily="2" charset="2"/>
              <a:buChar char="ü"/>
            </a:pPr>
            <a:r>
              <a:rPr lang="en-US" sz="1400"/>
              <a:t> Depending on position of the figurative point in the miscibility gap, relation between the densities</a:t>
            </a:r>
            <a:br>
              <a:rPr lang="en-US" sz="1400"/>
            </a:br>
            <a:r>
              <a:rPr lang="en-US" sz="1400"/>
              <a:t>   of oxidic and metallic liquids may differ</a:t>
            </a:r>
            <a:r>
              <a:rPr lang="ru-RU" sz="1400"/>
              <a:t> (</a:t>
            </a:r>
            <a:r>
              <a:rPr lang="en-US" sz="1400"/>
              <a:t>in</a:t>
            </a:r>
            <a:r>
              <a:rPr lang="ru-RU" sz="1400"/>
              <a:t> </a:t>
            </a:r>
            <a:r>
              <a:rPr lang="en-US" sz="1400"/>
              <a:t>CORD33, oxide density was higher than that of metal)</a:t>
            </a:r>
          </a:p>
          <a:p>
            <a:pPr algn="l">
              <a:buFont typeface="Wingdings" pitchFamily="2" charset="2"/>
              <a:buChar char="ü"/>
            </a:pPr>
            <a:r>
              <a:rPr lang="en-US" sz="1400"/>
              <a:t> Compositions of liquids coexisting in the miscibility gap of </a:t>
            </a:r>
            <a:r>
              <a:rPr lang="ru-RU" sz="1400"/>
              <a:t> </a:t>
            </a:r>
            <a:r>
              <a:rPr lang="en-US" sz="1400"/>
              <a:t>CORD39</a:t>
            </a:r>
            <a:r>
              <a:rPr lang="ru-RU" sz="1400"/>
              <a:t>  </a:t>
            </a:r>
            <a:r>
              <a:rPr lang="en-US" sz="1400"/>
              <a:t>indicate that the gap is</a:t>
            </a:r>
            <a:br>
              <a:rPr lang="en-US" sz="1400"/>
            </a:br>
            <a:r>
              <a:rPr lang="en-US" sz="1400"/>
              <a:t>    narrower than </a:t>
            </a:r>
            <a:r>
              <a:rPr lang="ru-RU" sz="1400"/>
              <a:t> </a:t>
            </a:r>
            <a:r>
              <a:rPr lang="en-US" sz="1400"/>
              <a:t>calculated using</a:t>
            </a:r>
            <a:r>
              <a:rPr lang="ru-RU" sz="1400"/>
              <a:t> </a:t>
            </a:r>
            <a:r>
              <a:rPr lang="en-US" sz="1400"/>
              <a:t>GEMINI-2/NUCLEA-05</a:t>
            </a:r>
            <a:endParaRPr lang="en-GB" sz="1400"/>
          </a:p>
        </p:txBody>
      </p:sp>
      <p:grpSp>
        <p:nvGrpSpPr>
          <p:cNvPr id="402502" name="Group 70"/>
          <p:cNvGrpSpPr>
            <a:grpSpLocks/>
          </p:cNvGrpSpPr>
          <p:nvPr/>
        </p:nvGrpSpPr>
        <p:grpSpPr bwMode="auto">
          <a:xfrm>
            <a:off x="230188" y="1187450"/>
            <a:ext cx="4684712" cy="3989388"/>
            <a:chOff x="145" y="748"/>
            <a:chExt cx="2951" cy="2513"/>
          </a:xfrm>
        </p:grpSpPr>
        <p:sp>
          <p:nvSpPr>
            <p:cNvPr id="402437" name="Rectangle 5"/>
            <p:cNvSpPr>
              <a:spLocks noChangeArrowheads="1"/>
            </p:cNvSpPr>
            <p:nvPr/>
          </p:nvSpPr>
          <p:spPr bwMode="auto">
            <a:xfrm>
              <a:off x="838" y="748"/>
              <a:ext cx="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a:r>
                <a:rPr lang="ru-RU" sz="900" b="0">
                  <a:solidFill>
                    <a:srgbClr val="000000"/>
                  </a:solidFill>
                </a:rPr>
                <a:t> </a:t>
              </a:r>
              <a:endParaRPr lang="ru-RU"/>
            </a:p>
          </p:txBody>
        </p:sp>
        <p:sp>
          <p:nvSpPr>
            <p:cNvPr id="402438" name="Rectangle 6"/>
            <p:cNvSpPr>
              <a:spLocks noChangeArrowheads="1"/>
            </p:cNvSpPr>
            <p:nvPr/>
          </p:nvSpPr>
          <p:spPr bwMode="auto">
            <a:xfrm>
              <a:off x="825" y="753"/>
              <a:ext cx="4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02439" name="Rectangle 7"/>
            <p:cNvSpPr>
              <a:spLocks noChangeArrowheads="1"/>
            </p:cNvSpPr>
            <p:nvPr/>
          </p:nvSpPr>
          <p:spPr bwMode="auto">
            <a:xfrm>
              <a:off x="839" y="759"/>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a:r>
                <a:rPr lang="ru-RU" sz="800" b="0">
                  <a:solidFill>
                    <a:srgbClr val="000000"/>
                  </a:solidFill>
                </a:rPr>
                <a:t> </a:t>
              </a:r>
              <a:endParaRPr lang="ru-RU"/>
            </a:p>
          </p:txBody>
        </p:sp>
        <p:sp>
          <p:nvSpPr>
            <p:cNvPr id="402440" name="Rectangle 8"/>
            <p:cNvSpPr>
              <a:spLocks noChangeArrowheads="1"/>
            </p:cNvSpPr>
            <p:nvPr/>
          </p:nvSpPr>
          <p:spPr bwMode="auto">
            <a:xfrm>
              <a:off x="854" y="753"/>
              <a:ext cx="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a:r>
                <a:rPr lang="ru-RU" sz="900" b="0">
                  <a:solidFill>
                    <a:srgbClr val="000000"/>
                  </a:solidFill>
                </a:rPr>
                <a:t> </a:t>
              </a:r>
              <a:endParaRPr lang="ru-RU"/>
            </a:p>
          </p:txBody>
        </p:sp>
        <p:pic>
          <p:nvPicPr>
            <p:cNvPr id="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 y="844"/>
              <a:ext cx="2877" cy="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2443" name="Freeform 11"/>
            <p:cNvSpPr>
              <a:spLocks/>
            </p:cNvSpPr>
            <p:nvPr/>
          </p:nvSpPr>
          <p:spPr bwMode="auto">
            <a:xfrm>
              <a:off x="1559" y="2877"/>
              <a:ext cx="53" cy="54"/>
            </a:xfrm>
            <a:custGeom>
              <a:avLst/>
              <a:gdLst>
                <a:gd name="T0" fmla="*/ 27 w 107"/>
                <a:gd name="T1" fmla="*/ 0 h 107"/>
                <a:gd name="T2" fmla="*/ 27 w 107"/>
                <a:gd name="T3" fmla="*/ 27 h 107"/>
                <a:gd name="T4" fmla="*/ 0 w 107"/>
                <a:gd name="T5" fmla="*/ 27 h 107"/>
                <a:gd name="T6" fmla="*/ 0 w 107"/>
                <a:gd name="T7" fmla="*/ 82 h 107"/>
                <a:gd name="T8" fmla="*/ 27 w 107"/>
                <a:gd name="T9" fmla="*/ 82 h 107"/>
                <a:gd name="T10" fmla="*/ 27 w 107"/>
                <a:gd name="T11" fmla="*/ 107 h 107"/>
                <a:gd name="T12" fmla="*/ 80 w 107"/>
                <a:gd name="T13" fmla="*/ 107 h 107"/>
                <a:gd name="T14" fmla="*/ 80 w 107"/>
                <a:gd name="T15" fmla="*/ 82 h 107"/>
                <a:gd name="T16" fmla="*/ 107 w 107"/>
                <a:gd name="T17" fmla="*/ 82 h 107"/>
                <a:gd name="T18" fmla="*/ 107 w 107"/>
                <a:gd name="T19" fmla="*/ 27 h 107"/>
                <a:gd name="T20" fmla="*/ 80 w 107"/>
                <a:gd name="T21" fmla="*/ 27 h 107"/>
                <a:gd name="T22" fmla="*/ 80 w 107"/>
                <a:gd name="T23" fmla="*/ 0 h 107"/>
                <a:gd name="T24" fmla="*/ 27 w 107"/>
                <a:gd name="T2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7">
                  <a:moveTo>
                    <a:pt x="27" y="0"/>
                  </a:moveTo>
                  <a:lnTo>
                    <a:pt x="27" y="27"/>
                  </a:lnTo>
                  <a:lnTo>
                    <a:pt x="0" y="27"/>
                  </a:lnTo>
                  <a:lnTo>
                    <a:pt x="0" y="82"/>
                  </a:lnTo>
                  <a:lnTo>
                    <a:pt x="27" y="82"/>
                  </a:lnTo>
                  <a:lnTo>
                    <a:pt x="27" y="107"/>
                  </a:lnTo>
                  <a:lnTo>
                    <a:pt x="80" y="107"/>
                  </a:lnTo>
                  <a:lnTo>
                    <a:pt x="80" y="82"/>
                  </a:lnTo>
                  <a:lnTo>
                    <a:pt x="107" y="82"/>
                  </a:lnTo>
                  <a:lnTo>
                    <a:pt x="107" y="27"/>
                  </a:lnTo>
                  <a:lnTo>
                    <a:pt x="80" y="27"/>
                  </a:lnTo>
                  <a:lnTo>
                    <a:pt x="80" y="0"/>
                  </a:lnTo>
                  <a:lnTo>
                    <a:pt x="27" y="0"/>
                  </a:lnTo>
                  <a:close/>
                </a:path>
              </a:pathLst>
            </a:custGeom>
            <a:solidFill>
              <a:srgbClr val="00FF00"/>
            </a:solidFill>
            <a:ln w="6350">
              <a:solidFill>
                <a:srgbClr val="000000"/>
              </a:solidFill>
              <a:prstDash val="solid"/>
              <a:round/>
              <a:headEnd/>
              <a:tailEnd/>
            </a:ln>
          </p:spPr>
          <p:txBody>
            <a:bodyPr/>
            <a:lstStyle/>
            <a:p>
              <a:endParaRPr lang="de-DE"/>
            </a:p>
          </p:txBody>
        </p:sp>
        <p:sp>
          <p:nvSpPr>
            <p:cNvPr id="402444" name="Oval 12"/>
            <p:cNvSpPr>
              <a:spLocks noChangeArrowheads="1"/>
            </p:cNvSpPr>
            <p:nvPr/>
          </p:nvSpPr>
          <p:spPr bwMode="auto">
            <a:xfrm>
              <a:off x="1477" y="2849"/>
              <a:ext cx="55" cy="54"/>
            </a:xfrm>
            <a:prstGeom prst="ellipse">
              <a:avLst/>
            </a:prstGeom>
            <a:solidFill>
              <a:srgbClr val="FF0000"/>
            </a:solidFill>
            <a:ln w="6350">
              <a:solidFill>
                <a:srgbClr val="000000"/>
              </a:solidFill>
              <a:round/>
              <a:headEnd/>
              <a:tailEnd/>
            </a:ln>
          </p:spPr>
          <p:txBody>
            <a:bodyPr/>
            <a:lstStyle/>
            <a:p>
              <a:endParaRPr lang="de-DE"/>
            </a:p>
          </p:txBody>
        </p:sp>
        <p:sp>
          <p:nvSpPr>
            <p:cNvPr id="402445" name="Freeform 13"/>
            <p:cNvSpPr>
              <a:spLocks/>
            </p:cNvSpPr>
            <p:nvPr/>
          </p:nvSpPr>
          <p:spPr bwMode="auto">
            <a:xfrm>
              <a:off x="1856" y="2490"/>
              <a:ext cx="54" cy="53"/>
            </a:xfrm>
            <a:custGeom>
              <a:avLst/>
              <a:gdLst>
                <a:gd name="T0" fmla="*/ 27 w 107"/>
                <a:gd name="T1" fmla="*/ 0 h 107"/>
                <a:gd name="T2" fmla="*/ 27 w 107"/>
                <a:gd name="T3" fmla="*/ 27 h 107"/>
                <a:gd name="T4" fmla="*/ 0 w 107"/>
                <a:gd name="T5" fmla="*/ 27 h 107"/>
                <a:gd name="T6" fmla="*/ 0 w 107"/>
                <a:gd name="T7" fmla="*/ 81 h 107"/>
                <a:gd name="T8" fmla="*/ 27 w 107"/>
                <a:gd name="T9" fmla="*/ 81 h 107"/>
                <a:gd name="T10" fmla="*/ 27 w 107"/>
                <a:gd name="T11" fmla="*/ 107 h 107"/>
                <a:gd name="T12" fmla="*/ 80 w 107"/>
                <a:gd name="T13" fmla="*/ 107 h 107"/>
                <a:gd name="T14" fmla="*/ 80 w 107"/>
                <a:gd name="T15" fmla="*/ 81 h 107"/>
                <a:gd name="T16" fmla="*/ 107 w 107"/>
                <a:gd name="T17" fmla="*/ 81 h 107"/>
                <a:gd name="T18" fmla="*/ 107 w 107"/>
                <a:gd name="T19" fmla="*/ 27 h 107"/>
                <a:gd name="T20" fmla="*/ 80 w 107"/>
                <a:gd name="T21" fmla="*/ 27 h 107"/>
                <a:gd name="T22" fmla="*/ 80 w 107"/>
                <a:gd name="T23" fmla="*/ 0 h 107"/>
                <a:gd name="T24" fmla="*/ 27 w 107"/>
                <a:gd name="T2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7">
                  <a:moveTo>
                    <a:pt x="27" y="0"/>
                  </a:moveTo>
                  <a:lnTo>
                    <a:pt x="27" y="27"/>
                  </a:lnTo>
                  <a:lnTo>
                    <a:pt x="0" y="27"/>
                  </a:lnTo>
                  <a:lnTo>
                    <a:pt x="0" y="81"/>
                  </a:lnTo>
                  <a:lnTo>
                    <a:pt x="27" y="81"/>
                  </a:lnTo>
                  <a:lnTo>
                    <a:pt x="27" y="107"/>
                  </a:lnTo>
                  <a:lnTo>
                    <a:pt x="80" y="107"/>
                  </a:lnTo>
                  <a:lnTo>
                    <a:pt x="80" y="81"/>
                  </a:lnTo>
                  <a:lnTo>
                    <a:pt x="107" y="81"/>
                  </a:lnTo>
                  <a:lnTo>
                    <a:pt x="107" y="27"/>
                  </a:lnTo>
                  <a:lnTo>
                    <a:pt x="80" y="27"/>
                  </a:lnTo>
                  <a:lnTo>
                    <a:pt x="80" y="0"/>
                  </a:lnTo>
                  <a:lnTo>
                    <a:pt x="27" y="0"/>
                  </a:lnTo>
                  <a:close/>
                </a:path>
              </a:pathLst>
            </a:custGeom>
            <a:solidFill>
              <a:srgbClr val="00FF00"/>
            </a:solidFill>
            <a:ln w="6350">
              <a:solidFill>
                <a:srgbClr val="000000"/>
              </a:solidFill>
              <a:prstDash val="solid"/>
              <a:round/>
              <a:headEnd/>
              <a:tailEnd/>
            </a:ln>
          </p:spPr>
          <p:txBody>
            <a:bodyPr/>
            <a:lstStyle/>
            <a:p>
              <a:endParaRPr lang="de-DE"/>
            </a:p>
          </p:txBody>
        </p:sp>
        <p:sp>
          <p:nvSpPr>
            <p:cNvPr id="402452" name="Oval 20"/>
            <p:cNvSpPr>
              <a:spLocks noChangeArrowheads="1"/>
            </p:cNvSpPr>
            <p:nvPr/>
          </p:nvSpPr>
          <p:spPr bwMode="auto">
            <a:xfrm>
              <a:off x="1799" y="2333"/>
              <a:ext cx="54" cy="54"/>
            </a:xfrm>
            <a:prstGeom prst="ellipse">
              <a:avLst/>
            </a:prstGeom>
            <a:solidFill>
              <a:srgbClr val="FF0000"/>
            </a:solidFill>
            <a:ln w="6350">
              <a:solidFill>
                <a:srgbClr val="000000"/>
              </a:solidFill>
              <a:round/>
              <a:headEnd/>
              <a:tailEnd/>
            </a:ln>
          </p:spPr>
          <p:txBody>
            <a:bodyPr/>
            <a:lstStyle/>
            <a:p>
              <a:endParaRPr lang="de-DE"/>
            </a:p>
          </p:txBody>
        </p:sp>
        <p:sp>
          <p:nvSpPr>
            <p:cNvPr id="402455" name="Line 23"/>
            <p:cNvSpPr>
              <a:spLocks noChangeShapeType="1"/>
            </p:cNvSpPr>
            <p:nvPr/>
          </p:nvSpPr>
          <p:spPr bwMode="auto">
            <a:xfrm flipV="1">
              <a:off x="1524" y="2376"/>
              <a:ext cx="292" cy="46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56" name="Line 24"/>
            <p:cNvSpPr>
              <a:spLocks noChangeShapeType="1"/>
            </p:cNvSpPr>
            <p:nvPr/>
          </p:nvSpPr>
          <p:spPr bwMode="auto">
            <a:xfrm flipV="1">
              <a:off x="1600" y="2532"/>
              <a:ext cx="280" cy="348"/>
            </a:xfrm>
            <a:prstGeom prst="line">
              <a:avLst/>
            </a:prstGeom>
            <a:noFill/>
            <a:ln w="381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59" name="Line 27"/>
            <p:cNvSpPr>
              <a:spLocks noChangeShapeType="1"/>
            </p:cNvSpPr>
            <p:nvPr/>
          </p:nvSpPr>
          <p:spPr bwMode="auto">
            <a:xfrm flipH="1">
              <a:off x="1878" y="1190"/>
              <a:ext cx="1134" cy="1132"/>
            </a:xfrm>
            <a:prstGeom prst="line">
              <a:avLst/>
            </a:prstGeom>
            <a:noFill/>
            <a:ln w="1905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60" name="Line 28"/>
            <p:cNvSpPr>
              <a:spLocks noChangeShapeType="1"/>
            </p:cNvSpPr>
            <p:nvPr/>
          </p:nvSpPr>
          <p:spPr bwMode="auto">
            <a:xfrm flipH="1">
              <a:off x="1952" y="2186"/>
              <a:ext cx="1032" cy="306"/>
            </a:xfrm>
            <a:prstGeom prst="line">
              <a:avLst/>
            </a:prstGeom>
            <a:noFill/>
            <a:ln w="19050">
              <a:solidFill>
                <a:srgbClr val="00FF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71" name="Line 39"/>
            <p:cNvSpPr>
              <a:spLocks noChangeShapeType="1"/>
            </p:cNvSpPr>
            <p:nvPr/>
          </p:nvSpPr>
          <p:spPr bwMode="auto">
            <a:xfrm flipH="1" flipV="1">
              <a:off x="1794" y="2640"/>
              <a:ext cx="1206" cy="224"/>
            </a:xfrm>
            <a:prstGeom prst="line">
              <a:avLst/>
            </a:prstGeom>
            <a:noFill/>
            <a:ln w="1905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72" name="Oval 40"/>
            <p:cNvSpPr>
              <a:spLocks noChangeArrowheads="1"/>
            </p:cNvSpPr>
            <p:nvPr/>
          </p:nvSpPr>
          <p:spPr bwMode="auto">
            <a:xfrm>
              <a:off x="1746" y="2598"/>
              <a:ext cx="56" cy="56"/>
            </a:xfrm>
            <a:prstGeom prst="ellipse">
              <a:avLst/>
            </a:prstGeom>
            <a:solidFill>
              <a:srgbClr val="0000C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02475" name="Freeform 43"/>
            <p:cNvSpPr>
              <a:spLocks/>
            </p:cNvSpPr>
            <p:nvPr/>
          </p:nvSpPr>
          <p:spPr bwMode="auto">
            <a:xfrm>
              <a:off x="1407" y="2124"/>
              <a:ext cx="452" cy="831"/>
            </a:xfrm>
            <a:custGeom>
              <a:avLst/>
              <a:gdLst>
                <a:gd name="T0" fmla="*/ 408 w 452"/>
                <a:gd name="T1" fmla="*/ 0 h 831"/>
                <a:gd name="T2" fmla="*/ 435 w 452"/>
                <a:gd name="T3" fmla="*/ 243 h 831"/>
                <a:gd name="T4" fmla="*/ 306 w 452"/>
                <a:gd name="T5" fmla="*/ 594 h 831"/>
                <a:gd name="T6" fmla="*/ 48 w 452"/>
                <a:gd name="T7" fmla="*/ 789 h 831"/>
                <a:gd name="T8" fmla="*/ 18 w 452"/>
                <a:gd name="T9" fmla="*/ 828 h 831"/>
                <a:gd name="T10" fmla="*/ 15 w 452"/>
                <a:gd name="T11" fmla="*/ 810 h 831"/>
              </a:gdLst>
              <a:ahLst/>
              <a:cxnLst>
                <a:cxn ang="0">
                  <a:pos x="T0" y="T1"/>
                </a:cxn>
                <a:cxn ang="0">
                  <a:pos x="T2" y="T3"/>
                </a:cxn>
                <a:cxn ang="0">
                  <a:pos x="T4" y="T5"/>
                </a:cxn>
                <a:cxn ang="0">
                  <a:pos x="T6" y="T7"/>
                </a:cxn>
                <a:cxn ang="0">
                  <a:pos x="T8" y="T9"/>
                </a:cxn>
                <a:cxn ang="0">
                  <a:pos x="T10" y="T11"/>
                </a:cxn>
              </a:cxnLst>
              <a:rect l="0" t="0" r="r" b="b"/>
              <a:pathLst>
                <a:path w="452" h="831">
                  <a:moveTo>
                    <a:pt x="408" y="0"/>
                  </a:moveTo>
                  <a:cubicBezTo>
                    <a:pt x="430" y="72"/>
                    <a:pt x="452" y="144"/>
                    <a:pt x="435" y="243"/>
                  </a:cubicBezTo>
                  <a:cubicBezTo>
                    <a:pt x="418" y="342"/>
                    <a:pt x="370" y="503"/>
                    <a:pt x="306" y="594"/>
                  </a:cubicBezTo>
                  <a:cubicBezTo>
                    <a:pt x="242" y="685"/>
                    <a:pt x="96" y="750"/>
                    <a:pt x="48" y="789"/>
                  </a:cubicBezTo>
                  <a:cubicBezTo>
                    <a:pt x="0" y="828"/>
                    <a:pt x="23" y="825"/>
                    <a:pt x="18" y="828"/>
                  </a:cubicBezTo>
                  <a:cubicBezTo>
                    <a:pt x="13" y="831"/>
                    <a:pt x="14" y="820"/>
                    <a:pt x="15" y="810"/>
                  </a:cubicBezTo>
                </a:path>
              </a:pathLst>
            </a:custGeom>
            <a:noFill/>
            <a:ln w="28575" cap="flat" cmpd="sng">
              <a:solidFill>
                <a:srgbClr val="FF0000"/>
              </a:solidFill>
              <a:prstDash val="dash"/>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79" name="Oval 47"/>
            <p:cNvSpPr>
              <a:spLocks noChangeArrowheads="1"/>
            </p:cNvSpPr>
            <p:nvPr/>
          </p:nvSpPr>
          <p:spPr bwMode="auto">
            <a:xfrm>
              <a:off x="1756" y="2448"/>
              <a:ext cx="56" cy="56"/>
            </a:xfrm>
            <a:prstGeom prst="ellipse">
              <a:avLst/>
            </a:prstGeom>
            <a:solidFill>
              <a:srgbClr val="80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02482" name="Line 50"/>
            <p:cNvSpPr>
              <a:spLocks noChangeShapeType="1"/>
            </p:cNvSpPr>
            <p:nvPr/>
          </p:nvSpPr>
          <p:spPr bwMode="auto">
            <a:xfrm flipH="1">
              <a:off x="1824" y="1596"/>
              <a:ext cx="1200" cy="864"/>
            </a:xfrm>
            <a:prstGeom prst="line">
              <a:avLst/>
            </a:prstGeom>
            <a:noFill/>
            <a:ln w="19050">
              <a:solidFill>
                <a:srgbClr val="80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84" name="Text Box 52"/>
            <p:cNvSpPr txBox="1">
              <a:spLocks noChangeArrowheads="1"/>
            </p:cNvSpPr>
            <p:nvPr/>
          </p:nvSpPr>
          <p:spPr bwMode="auto">
            <a:xfrm>
              <a:off x="2089" y="1526"/>
              <a:ext cx="3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u="sng">
                  <a:latin typeface="Arial" pitchFamily="34" charset="0"/>
                </a:rPr>
                <a:t>2773K</a:t>
              </a:r>
            </a:p>
          </p:txBody>
        </p:sp>
        <p:sp>
          <p:nvSpPr>
            <p:cNvPr id="402485" name="Line 53"/>
            <p:cNvSpPr>
              <a:spLocks noChangeShapeType="1"/>
            </p:cNvSpPr>
            <p:nvPr/>
          </p:nvSpPr>
          <p:spPr bwMode="auto">
            <a:xfrm flipH="1">
              <a:off x="1848" y="1656"/>
              <a:ext cx="400" cy="496"/>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501" name="Line 69"/>
            <p:cNvSpPr>
              <a:spLocks noChangeShapeType="1"/>
            </p:cNvSpPr>
            <p:nvPr/>
          </p:nvSpPr>
          <p:spPr bwMode="auto">
            <a:xfrm flipH="1">
              <a:off x="1826" y="2472"/>
              <a:ext cx="1270" cy="152"/>
            </a:xfrm>
            <a:prstGeom prst="line">
              <a:avLst/>
            </a:prstGeom>
            <a:noFill/>
            <a:ln w="1905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02503" name="Text Box 71"/>
          <p:cNvSpPr txBox="1">
            <a:spLocks noChangeArrowheads="1"/>
          </p:cNvSpPr>
          <p:nvPr/>
        </p:nvSpPr>
        <p:spPr bwMode="auto">
          <a:xfrm>
            <a:off x="4749800" y="1092200"/>
            <a:ext cx="885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latin typeface="Arial" pitchFamily="34" charset="0"/>
              </a:rPr>
              <a:t> </a:t>
            </a:r>
            <a:r>
              <a:rPr lang="en-US" sz="1200" u="sng">
                <a:latin typeface="Arial" pitchFamily="34" charset="0"/>
              </a:rPr>
              <a:t>CORD45 </a:t>
            </a:r>
          </a:p>
        </p:txBody>
      </p:sp>
      <p:sp>
        <p:nvSpPr>
          <p:cNvPr id="402504" name="Text Box 72"/>
          <p:cNvSpPr txBox="1">
            <a:spLocks noChangeArrowheads="1"/>
          </p:cNvSpPr>
          <p:nvPr/>
        </p:nvSpPr>
        <p:spPr bwMode="auto">
          <a:xfrm>
            <a:off x="4608513" y="4387850"/>
            <a:ext cx="3660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GB" sz="1200">
                <a:latin typeface="Arial" pitchFamily="34" charset="0"/>
              </a:rPr>
              <a:t> T</a:t>
            </a:r>
            <a:r>
              <a:rPr lang="en-GB" sz="1200" baseline="-25000">
                <a:latin typeface="Arial" pitchFamily="34" charset="0"/>
              </a:rPr>
              <a:t>liq</a:t>
            </a:r>
            <a:r>
              <a:rPr lang="en-GB" sz="1200">
                <a:latin typeface="Arial" pitchFamily="34" charset="0"/>
              </a:rPr>
              <a:t>=2637</a:t>
            </a:r>
            <a:r>
              <a:rPr lang="en-US" sz="1200">
                <a:latin typeface="Arial" pitchFamily="34" charset="0"/>
                <a:cs typeface="Arial" pitchFamily="34" charset="0"/>
              </a:rPr>
              <a:t>K</a:t>
            </a:r>
            <a:r>
              <a:rPr lang="en-GB" sz="1200">
                <a:latin typeface="Arial" pitchFamily="34" charset="0"/>
              </a:rPr>
              <a:t>  (at.% 48.7 Zr – 19.7 Fe -  30.6 O)</a:t>
            </a:r>
            <a:endParaRPr lang="en-US" sz="1200">
              <a:latin typeface="Arial" pitchFamily="34" charset="0"/>
            </a:endParaRPr>
          </a:p>
        </p:txBody>
      </p:sp>
      <p:sp>
        <p:nvSpPr>
          <p:cNvPr id="402505" name="Oval 73"/>
          <p:cNvSpPr>
            <a:spLocks noChangeArrowheads="1"/>
          </p:cNvSpPr>
          <p:nvPr/>
        </p:nvSpPr>
        <p:spPr bwMode="auto">
          <a:xfrm>
            <a:off x="2844800" y="2781300"/>
            <a:ext cx="88900" cy="88900"/>
          </a:xfrm>
          <a:prstGeom prst="ellipse">
            <a:avLst/>
          </a:prstGeom>
          <a:solidFill>
            <a:srgbClr val="FF66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02506" name="Line 74"/>
          <p:cNvSpPr>
            <a:spLocks noChangeShapeType="1"/>
          </p:cNvSpPr>
          <p:nvPr/>
        </p:nvSpPr>
        <p:spPr bwMode="auto">
          <a:xfrm flipH="1">
            <a:off x="2946400" y="1524000"/>
            <a:ext cx="1866900" cy="1270000"/>
          </a:xfrm>
          <a:prstGeom prst="line">
            <a:avLst/>
          </a:prstGeom>
          <a:noFill/>
          <a:ln w="12700">
            <a:solidFill>
              <a:srgbClr val="CC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507" name="Text Box 75"/>
          <p:cNvSpPr txBox="1">
            <a:spLocks noChangeArrowheads="1"/>
          </p:cNvSpPr>
          <p:nvPr/>
        </p:nvSpPr>
        <p:spPr bwMode="auto">
          <a:xfrm>
            <a:off x="4965700" y="4711700"/>
            <a:ext cx="885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latin typeface="Arial" pitchFamily="34" charset="0"/>
              </a:rPr>
              <a:t> </a:t>
            </a:r>
            <a:r>
              <a:rPr lang="en-US" sz="1200" u="sng">
                <a:latin typeface="Arial" pitchFamily="34" charset="0"/>
              </a:rPr>
              <a:t>CORD44 </a:t>
            </a:r>
          </a:p>
        </p:txBody>
      </p:sp>
      <p:sp>
        <p:nvSpPr>
          <p:cNvPr id="402508" name="Text Box 76"/>
          <p:cNvSpPr txBox="1">
            <a:spLocks noChangeArrowheads="1"/>
          </p:cNvSpPr>
          <p:nvPr/>
        </p:nvSpPr>
        <p:spPr bwMode="auto">
          <a:xfrm>
            <a:off x="4684713" y="4933950"/>
            <a:ext cx="3660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GB" sz="1200">
                <a:latin typeface="Arial" pitchFamily="34" charset="0"/>
              </a:rPr>
              <a:t> T</a:t>
            </a:r>
            <a:r>
              <a:rPr lang="en-GB" sz="1200" baseline="-25000">
                <a:latin typeface="Arial" pitchFamily="34" charset="0"/>
              </a:rPr>
              <a:t>liq</a:t>
            </a:r>
            <a:r>
              <a:rPr lang="en-GB" sz="1200">
                <a:latin typeface="Arial" pitchFamily="34" charset="0"/>
              </a:rPr>
              <a:t>=2053</a:t>
            </a:r>
            <a:r>
              <a:rPr lang="en-US" sz="1200">
                <a:latin typeface="Arial" pitchFamily="34" charset="0"/>
                <a:cs typeface="Arial" pitchFamily="34" charset="0"/>
              </a:rPr>
              <a:t>K</a:t>
            </a:r>
            <a:r>
              <a:rPr lang="en-GB" sz="1200">
                <a:latin typeface="Arial" pitchFamily="34" charset="0"/>
              </a:rPr>
              <a:t>  (at.% 62.8 Zr – 18.6 Fe -  18.6 O)</a:t>
            </a:r>
            <a:endParaRPr lang="en-US" sz="1200">
              <a:latin typeface="Arial" pitchFamily="34" charset="0"/>
            </a:endParaRPr>
          </a:p>
        </p:txBody>
      </p:sp>
      <p:sp>
        <p:nvSpPr>
          <p:cNvPr id="402509" name="Oval 77"/>
          <p:cNvSpPr>
            <a:spLocks noChangeArrowheads="1"/>
          </p:cNvSpPr>
          <p:nvPr/>
        </p:nvSpPr>
        <p:spPr bwMode="auto">
          <a:xfrm>
            <a:off x="3276600" y="4140200"/>
            <a:ext cx="88900" cy="88900"/>
          </a:xfrm>
          <a:prstGeom prst="ellipse">
            <a:avLst/>
          </a:prstGeom>
          <a:solidFill>
            <a:srgbClr val="CC00C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02510" name="Line 78"/>
          <p:cNvSpPr>
            <a:spLocks noChangeShapeType="1"/>
          </p:cNvSpPr>
          <p:nvPr/>
        </p:nvSpPr>
        <p:spPr bwMode="auto">
          <a:xfrm flipH="1" flipV="1">
            <a:off x="3276600" y="4152900"/>
            <a:ext cx="1549400" cy="850900"/>
          </a:xfrm>
          <a:prstGeom prst="line">
            <a:avLst/>
          </a:prstGeom>
          <a:noFill/>
          <a:ln w="12700">
            <a:solidFill>
              <a:srgbClr val="CC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 name="Foliennummernplatzhalter 1"/>
          <p:cNvSpPr>
            <a:spLocks noGrp="1"/>
          </p:cNvSpPr>
          <p:nvPr>
            <p:ph type="sldNum" sz="quarter" idx="10"/>
          </p:nvPr>
        </p:nvSpPr>
        <p:spPr/>
        <p:txBody>
          <a:bodyPr/>
          <a:lstStyle/>
          <a:p>
            <a:fld id="{9405D565-EAE3-4B7F-A5DC-EC6B45367001}" type="slidenum">
              <a:rPr lang="ru-RU"/>
              <a:pPr/>
              <a:t>11</a:t>
            </a:fld>
            <a:endParaRPr lang="ru-RU"/>
          </a:p>
        </p:txBody>
      </p:sp>
      <p:sp>
        <p:nvSpPr>
          <p:cNvPr id="277507" name="Rectangle 3"/>
          <p:cNvSpPr>
            <a:spLocks noChangeArrowheads="1"/>
          </p:cNvSpPr>
          <p:nvPr/>
        </p:nvSpPr>
        <p:spPr bwMode="auto">
          <a:xfrm>
            <a:off x="555625" y="4935538"/>
            <a:ext cx="2479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80000"/>
              </a:lnSpc>
              <a:buFont typeface="Wingdings" pitchFamily="2" charset="2"/>
              <a:buChar char="Ø"/>
            </a:pPr>
            <a:r>
              <a:rPr lang="ru-RU" sz="2000">
                <a:solidFill>
                  <a:srgbClr val="800000"/>
                </a:solidFill>
              </a:rPr>
              <a:t> </a:t>
            </a:r>
            <a:r>
              <a:rPr lang="en-US" sz="2000">
                <a:solidFill>
                  <a:srgbClr val="800000"/>
                </a:solidFill>
              </a:rPr>
              <a:t>Test objectives</a:t>
            </a:r>
            <a:endParaRPr lang="ru-RU" sz="2000">
              <a:solidFill>
                <a:srgbClr val="800000"/>
              </a:solidFill>
            </a:endParaRPr>
          </a:p>
        </p:txBody>
      </p:sp>
      <p:sp>
        <p:nvSpPr>
          <p:cNvPr id="376834" name="Rectangle 2"/>
          <p:cNvSpPr>
            <a:spLocks noChangeArrowheads="1"/>
          </p:cNvSpPr>
          <p:nvPr/>
        </p:nvSpPr>
        <p:spPr bwMode="auto">
          <a:xfrm>
            <a:off x="709613" y="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UO</a:t>
            </a:r>
            <a:r>
              <a:rPr lang="en-US" baseline="-25000">
                <a:solidFill>
                  <a:srgbClr val="000099"/>
                </a:solidFill>
              </a:rPr>
              <a:t>2</a:t>
            </a:r>
            <a:r>
              <a:rPr lang="en-US">
                <a:solidFill>
                  <a:srgbClr val="000099"/>
                </a:solidFill>
              </a:rPr>
              <a:t>-SiO</a:t>
            </a:r>
            <a:r>
              <a:rPr lang="en-US" baseline="-25000">
                <a:solidFill>
                  <a:srgbClr val="000099"/>
                </a:solidFill>
              </a:rPr>
              <a:t>2</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a:t>
            </a:r>
            <a:endParaRPr lang="ru-RU">
              <a:solidFill>
                <a:srgbClr val="000099"/>
              </a:solidFill>
              <a:ea typeface="Arial Unicode MS" pitchFamily="34" charset="-128"/>
              <a:cs typeface="Arial Unicode MS" pitchFamily="34" charset="-128"/>
            </a:endParaRPr>
          </a:p>
        </p:txBody>
      </p:sp>
      <p:sp>
        <p:nvSpPr>
          <p:cNvPr id="376846" name="Rectangle 14"/>
          <p:cNvSpPr>
            <a:spLocks noChangeArrowheads="1"/>
          </p:cNvSpPr>
          <p:nvPr/>
        </p:nvSpPr>
        <p:spPr bwMode="auto">
          <a:xfrm>
            <a:off x="1604963" y="1490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376847" name="Rectangle 15"/>
          <p:cNvSpPr>
            <a:spLocks noChangeArrowheads="1"/>
          </p:cNvSpPr>
          <p:nvPr/>
        </p:nvSpPr>
        <p:spPr bwMode="auto">
          <a:xfrm>
            <a:off x="427038" y="519113"/>
            <a:ext cx="3944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defTabSz="762000">
              <a:buFont typeface="Wingdings" pitchFamily="2" charset="2"/>
              <a:buChar char="Ø"/>
            </a:pPr>
            <a:r>
              <a:rPr lang="en-GB" sz="2000">
                <a:solidFill>
                  <a:srgbClr val="800000"/>
                </a:solidFill>
              </a:rPr>
              <a:t>  Published phase diagrams</a:t>
            </a:r>
          </a:p>
        </p:txBody>
      </p:sp>
      <p:grpSp>
        <p:nvGrpSpPr>
          <p:cNvPr id="376848" name="Group 16"/>
          <p:cNvGrpSpPr>
            <a:grpSpLocks/>
          </p:cNvGrpSpPr>
          <p:nvPr/>
        </p:nvGrpSpPr>
        <p:grpSpPr bwMode="auto">
          <a:xfrm>
            <a:off x="177800" y="1477963"/>
            <a:ext cx="4078288" cy="2935287"/>
            <a:chOff x="386" y="923"/>
            <a:chExt cx="2791" cy="2609"/>
          </a:xfrm>
        </p:grpSpPr>
        <p:sp>
          <p:nvSpPr>
            <p:cNvPr id="376849" name="Freeform 17"/>
            <p:cNvSpPr>
              <a:spLocks/>
            </p:cNvSpPr>
            <p:nvPr/>
          </p:nvSpPr>
          <p:spPr bwMode="auto">
            <a:xfrm>
              <a:off x="2526" y="2015"/>
              <a:ext cx="227" cy="429"/>
            </a:xfrm>
            <a:custGeom>
              <a:avLst/>
              <a:gdLst>
                <a:gd name="T0" fmla="*/ 702 w 702"/>
                <a:gd name="T1" fmla="*/ 1128 h 1128"/>
                <a:gd name="T2" fmla="*/ 0 w 702"/>
                <a:gd name="T3" fmla="*/ 0 h 1128"/>
              </a:gdLst>
              <a:ahLst/>
              <a:cxnLst>
                <a:cxn ang="0">
                  <a:pos x="T0" y="T1"/>
                </a:cxn>
                <a:cxn ang="0">
                  <a:pos x="T2" y="T3"/>
                </a:cxn>
              </a:cxnLst>
              <a:rect l="0" t="0" r="r" b="b"/>
              <a:pathLst>
                <a:path w="702" h="1128">
                  <a:moveTo>
                    <a:pt x="702" y="1128"/>
                  </a:moveTo>
                  <a:cubicBezTo>
                    <a:pt x="476" y="554"/>
                    <a:pt x="0" y="0"/>
                    <a:pt x="0" y="0"/>
                  </a:cubicBezTo>
                </a:path>
              </a:pathLst>
            </a:custGeom>
            <a:noFill/>
            <a:ln w="254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376850" name="Line 18"/>
            <p:cNvSpPr>
              <a:spLocks noChangeShapeType="1"/>
            </p:cNvSpPr>
            <p:nvPr/>
          </p:nvSpPr>
          <p:spPr bwMode="auto">
            <a:xfrm flipH="1">
              <a:off x="706" y="2460"/>
              <a:ext cx="2348" cy="0"/>
            </a:xfrm>
            <a:prstGeom prst="line">
              <a:avLst/>
            </a:prstGeom>
            <a:noFill/>
            <a:ln w="25400">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376851" name="Freeform 19"/>
            <p:cNvSpPr>
              <a:spLocks/>
            </p:cNvSpPr>
            <p:nvPr/>
          </p:nvSpPr>
          <p:spPr bwMode="auto">
            <a:xfrm>
              <a:off x="2749" y="2285"/>
              <a:ext cx="304" cy="170"/>
            </a:xfrm>
            <a:custGeom>
              <a:avLst/>
              <a:gdLst>
                <a:gd name="T0" fmla="*/ 0 w 1656"/>
                <a:gd name="T1" fmla="*/ 804 h 804"/>
                <a:gd name="T2" fmla="*/ 1656 w 1656"/>
                <a:gd name="T3" fmla="*/ 0 h 804"/>
              </a:gdLst>
              <a:ahLst/>
              <a:cxnLst>
                <a:cxn ang="0">
                  <a:pos x="T0" y="T1"/>
                </a:cxn>
                <a:cxn ang="0">
                  <a:pos x="T2" y="T3"/>
                </a:cxn>
              </a:cxnLst>
              <a:rect l="0" t="0" r="r" b="b"/>
              <a:pathLst>
                <a:path w="1656" h="804">
                  <a:moveTo>
                    <a:pt x="0" y="804"/>
                  </a:moveTo>
                  <a:cubicBezTo>
                    <a:pt x="492" y="288"/>
                    <a:pt x="1164" y="84"/>
                    <a:pt x="1656" y="0"/>
                  </a:cubicBezTo>
                </a:path>
              </a:pathLst>
            </a:custGeom>
            <a:noFill/>
            <a:ln w="254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376852" name="Rectangle 20"/>
            <p:cNvSpPr>
              <a:spLocks noChangeArrowheads="1"/>
            </p:cNvSpPr>
            <p:nvPr/>
          </p:nvSpPr>
          <p:spPr bwMode="auto">
            <a:xfrm>
              <a:off x="1417" y="2289"/>
              <a:ext cx="61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b="0">
                  <a:solidFill>
                    <a:srgbClr val="FF0000"/>
                  </a:solidFill>
                </a:rPr>
                <a:t>1650</a:t>
              </a:r>
              <a:endParaRPr lang="en-US" sz="1600">
                <a:cs typeface="Arial" pitchFamily="34" charset="0"/>
              </a:endParaRPr>
            </a:p>
          </p:txBody>
        </p:sp>
        <p:sp>
          <p:nvSpPr>
            <p:cNvPr id="376853" name="Line 21"/>
            <p:cNvSpPr>
              <a:spLocks noChangeShapeType="1"/>
            </p:cNvSpPr>
            <p:nvPr/>
          </p:nvSpPr>
          <p:spPr bwMode="auto">
            <a:xfrm flipH="1" flipV="1">
              <a:off x="1983" y="1200"/>
              <a:ext cx="543" cy="813"/>
            </a:xfrm>
            <a:prstGeom prst="line">
              <a:avLst/>
            </a:prstGeom>
            <a:noFill/>
            <a:ln w="25400">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376854" name="Line 22"/>
            <p:cNvSpPr>
              <a:spLocks noChangeShapeType="1"/>
            </p:cNvSpPr>
            <p:nvPr/>
          </p:nvSpPr>
          <p:spPr bwMode="auto">
            <a:xfrm>
              <a:off x="701" y="1137"/>
              <a:ext cx="1" cy="1881"/>
            </a:xfrm>
            <a:prstGeom prst="line">
              <a:avLst/>
            </a:prstGeom>
            <a:noFill/>
            <a:ln w="0">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76855" name="Line 23"/>
            <p:cNvSpPr>
              <a:spLocks noChangeShapeType="1"/>
            </p:cNvSpPr>
            <p:nvPr/>
          </p:nvSpPr>
          <p:spPr bwMode="auto">
            <a:xfrm>
              <a:off x="3054" y="1137"/>
              <a:ext cx="0" cy="188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56" name="Line 24"/>
            <p:cNvSpPr>
              <a:spLocks noChangeShapeType="1"/>
            </p:cNvSpPr>
            <p:nvPr/>
          </p:nvSpPr>
          <p:spPr bwMode="auto">
            <a:xfrm flipV="1">
              <a:off x="3054" y="3018"/>
              <a:ext cx="0"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57" name="Line 25"/>
            <p:cNvSpPr>
              <a:spLocks noChangeShapeType="1"/>
            </p:cNvSpPr>
            <p:nvPr/>
          </p:nvSpPr>
          <p:spPr bwMode="auto">
            <a:xfrm>
              <a:off x="701" y="3018"/>
              <a:ext cx="2353"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58" name="Line 26"/>
            <p:cNvSpPr>
              <a:spLocks noChangeShapeType="1"/>
            </p:cNvSpPr>
            <p:nvPr/>
          </p:nvSpPr>
          <p:spPr bwMode="auto">
            <a:xfrm flipV="1">
              <a:off x="2819" y="3018"/>
              <a:ext cx="0"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59" name="Line 27"/>
            <p:cNvSpPr>
              <a:spLocks noChangeShapeType="1"/>
            </p:cNvSpPr>
            <p:nvPr/>
          </p:nvSpPr>
          <p:spPr bwMode="auto">
            <a:xfrm flipV="1">
              <a:off x="2348" y="3018"/>
              <a:ext cx="1"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60" name="Line 28"/>
            <p:cNvSpPr>
              <a:spLocks noChangeShapeType="1"/>
            </p:cNvSpPr>
            <p:nvPr/>
          </p:nvSpPr>
          <p:spPr bwMode="auto">
            <a:xfrm flipV="1">
              <a:off x="1878" y="3018"/>
              <a:ext cx="0"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61" name="Line 29"/>
            <p:cNvSpPr>
              <a:spLocks noChangeShapeType="1"/>
            </p:cNvSpPr>
            <p:nvPr/>
          </p:nvSpPr>
          <p:spPr bwMode="auto">
            <a:xfrm flipV="1">
              <a:off x="1407" y="3018"/>
              <a:ext cx="0"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nvGrpSpPr>
            <p:cNvPr id="376862" name="Group 30"/>
            <p:cNvGrpSpPr>
              <a:grpSpLocks/>
            </p:cNvGrpSpPr>
            <p:nvPr/>
          </p:nvGrpSpPr>
          <p:grpSpPr bwMode="auto">
            <a:xfrm>
              <a:off x="1172" y="3018"/>
              <a:ext cx="1412" cy="81"/>
              <a:chOff x="1172" y="3018"/>
              <a:chExt cx="1412" cy="33"/>
            </a:xfrm>
          </p:grpSpPr>
          <p:sp>
            <p:nvSpPr>
              <p:cNvPr id="376863" name="Line 31"/>
              <p:cNvSpPr>
                <a:spLocks noChangeShapeType="1"/>
              </p:cNvSpPr>
              <p:nvPr/>
            </p:nvSpPr>
            <p:spPr bwMode="auto">
              <a:xfrm flipV="1">
                <a:off x="2583" y="3018"/>
                <a:ext cx="1"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64" name="Line 32"/>
              <p:cNvSpPr>
                <a:spLocks noChangeShapeType="1"/>
              </p:cNvSpPr>
              <p:nvPr/>
            </p:nvSpPr>
            <p:spPr bwMode="auto">
              <a:xfrm flipV="1">
                <a:off x="2113" y="3018"/>
                <a:ext cx="0"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65" name="Line 33"/>
              <p:cNvSpPr>
                <a:spLocks noChangeShapeType="1"/>
              </p:cNvSpPr>
              <p:nvPr/>
            </p:nvSpPr>
            <p:spPr bwMode="auto">
              <a:xfrm flipV="1">
                <a:off x="1642" y="3018"/>
                <a:ext cx="1"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66" name="Line 34"/>
              <p:cNvSpPr>
                <a:spLocks noChangeShapeType="1"/>
              </p:cNvSpPr>
              <p:nvPr/>
            </p:nvSpPr>
            <p:spPr bwMode="auto">
              <a:xfrm flipV="1">
                <a:off x="1172" y="3018"/>
                <a:ext cx="0"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376867" name="Line 35"/>
            <p:cNvSpPr>
              <a:spLocks noChangeShapeType="1"/>
            </p:cNvSpPr>
            <p:nvPr/>
          </p:nvSpPr>
          <p:spPr bwMode="auto">
            <a:xfrm flipV="1">
              <a:off x="936" y="3018"/>
              <a:ext cx="1"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68" name="Line 36"/>
            <p:cNvSpPr>
              <a:spLocks noChangeShapeType="1"/>
            </p:cNvSpPr>
            <p:nvPr/>
          </p:nvSpPr>
          <p:spPr bwMode="auto">
            <a:xfrm flipV="1">
              <a:off x="701" y="3018"/>
              <a:ext cx="0"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69" name="Rectangle 37"/>
            <p:cNvSpPr>
              <a:spLocks noChangeArrowheads="1"/>
            </p:cNvSpPr>
            <p:nvPr/>
          </p:nvSpPr>
          <p:spPr bwMode="auto">
            <a:xfrm>
              <a:off x="2939" y="3124"/>
              <a:ext cx="23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a:solidFill>
                    <a:srgbClr val="000080"/>
                  </a:solidFill>
                </a:rPr>
                <a:t>SiO</a:t>
              </a:r>
              <a:r>
                <a:rPr lang="en-US" sz="1200" baseline="-25000">
                  <a:solidFill>
                    <a:srgbClr val="000080"/>
                  </a:solidFill>
                </a:rPr>
                <a:t>2</a:t>
              </a:r>
              <a:endParaRPr lang="ru-RU" sz="1800"/>
            </a:p>
          </p:txBody>
        </p:sp>
        <p:sp>
          <p:nvSpPr>
            <p:cNvPr id="376870" name="Rectangle 38"/>
            <p:cNvSpPr>
              <a:spLocks noChangeArrowheads="1"/>
            </p:cNvSpPr>
            <p:nvPr/>
          </p:nvSpPr>
          <p:spPr bwMode="auto">
            <a:xfrm>
              <a:off x="2487" y="3119"/>
              <a:ext cx="18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b="0">
                  <a:solidFill>
                    <a:srgbClr val="000080"/>
                  </a:solidFill>
                </a:rPr>
                <a:t>80</a:t>
              </a:r>
              <a:endParaRPr lang="ru-RU" sz="1800"/>
            </a:p>
          </p:txBody>
        </p:sp>
        <p:sp>
          <p:nvSpPr>
            <p:cNvPr id="376871" name="Rectangle 39"/>
            <p:cNvSpPr>
              <a:spLocks noChangeArrowheads="1"/>
            </p:cNvSpPr>
            <p:nvPr/>
          </p:nvSpPr>
          <p:spPr bwMode="auto">
            <a:xfrm>
              <a:off x="2016" y="3119"/>
              <a:ext cx="18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b="0">
                  <a:solidFill>
                    <a:srgbClr val="000080"/>
                  </a:solidFill>
                </a:rPr>
                <a:t>60</a:t>
              </a:r>
              <a:endParaRPr lang="ru-RU" sz="1800"/>
            </a:p>
          </p:txBody>
        </p:sp>
        <p:sp>
          <p:nvSpPr>
            <p:cNvPr id="376872" name="Rectangle 40"/>
            <p:cNvSpPr>
              <a:spLocks noChangeArrowheads="1"/>
            </p:cNvSpPr>
            <p:nvPr/>
          </p:nvSpPr>
          <p:spPr bwMode="auto">
            <a:xfrm>
              <a:off x="1545" y="3119"/>
              <a:ext cx="18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b="0">
                  <a:solidFill>
                    <a:srgbClr val="000080"/>
                  </a:solidFill>
                </a:rPr>
                <a:t>40</a:t>
              </a:r>
              <a:endParaRPr lang="ru-RU" sz="1800"/>
            </a:p>
          </p:txBody>
        </p:sp>
        <p:sp>
          <p:nvSpPr>
            <p:cNvPr id="376873" name="Rectangle 41"/>
            <p:cNvSpPr>
              <a:spLocks noChangeArrowheads="1"/>
            </p:cNvSpPr>
            <p:nvPr/>
          </p:nvSpPr>
          <p:spPr bwMode="auto">
            <a:xfrm>
              <a:off x="1089" y="3119"/>
              <a:ext cx="18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b="0">
                  <a:solidFill>
                    <a:srgbClr val="000080"/>
                  </a:solidFill>
                </a:rPr>
                <a:t>20</a:t>
              </a:r>
              <a:endParaRPr lang="ru-RU" sz="1800"/>
            </a:p>
          </p:txBody>
        </p:sp>
        <p:sp>
          <p:nvSpPr>
            <p:cNvPr id="376874" name="Rectangle 42"/>
            <p:cNvSpPr>
              <a:spLocks noChangeArrowheads="1"/>
            </p:cNvSpPr>
            <p:nvPr/>
          </p:nvSpPr>
          <p:spPr bwMode="auto">
            <a:xfrm>
              <a:off x="515" y="3124"/>
              <a:ext cx="30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a:solidFill>
                    <a:srgbClr val="000080"/>
                  </a:solidFill>
                </a:rPr>
                <a:t>UO</a:t>
              </a:r>
              <a:r>
                <a:rPr lang="en-US" sz="1200" baseline="-25000">
                  <a:solidFill>
                    <a:srgbClr val="000080"/>
                  </a:solidFill>
                </a:rPr>
                <a:t>2</a:t>
              </a:r>
              <a:endParaRPr lang="ru-RU" sz="1800"/>
            </a:p>
          </p:txBody>
        </p:sp>
        <p:sp>
          <p:nvSpPr>
            <p:cNvPr id="376875" name="Line 43"/>
            <p:cNvSpPr>
              <a:spLocks noChangeShapeType="1"/>
            </p:cNvSpPr>
            <p:nvPr/>
          </p:nvSpPr>
          <p:spPr bwMode="auto">
            <a:xfrm flipH="1">
              <a:off x="695" y="1137"/>
              <a:ext cx="1" cy="1880"/>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76" name="Line 44"/>
            <p:cNvSpPr>
              <a:spLocks noChangeShapeType="1"/>
            </p:cNvSpPr>
            <p:nvPr/>
          </p:nvSpPr>
          <p:spPr bwMode="auto">
            <a:xfrm flipH="1">
              <a:off x="631" y="2072"/>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77" name="Rectangle 45"/>
            <p:cNvSpPr>
              <a:spLocks noChangeArrowheads="1"/>
            </p:cNvSpPr>
            <p:nvPr/>
          </p:nvSpPr>
          <p:spPr bwMode="auto">
            <a:xfrm>
              <a:off x="386" y="2011"/>
              <a:ext cx="26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1800</a:t>
              </a:r>
              <a:endParaRPr lang="ru-RU" sz="1800"/>
            </a:p>
          </p:txBody>
        </p:sp>
        <p:sp>
          <p:nvSpPr>
            <p:cNvPr id="376878" name="Rectangle 46"/>
            <p:cNvSpPr>
              <a:spLocks noChangeArrowheads="1"/>
            </p:cNvSpPr>
            <p:nvPr/>
          </p:nvSpPr>
          <p:spPr bwMode="auto">
            <a:xfrm>
              <a:off x="1632" y="3299"/>
              <a:ext cx="7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a:solidFill>
                    <a:srgbClr val="000080"/>
                  </a:solidFill>
                </a:rPr>
                <a:t>mol</a:t>
              </a:r>
              <a:r>
                <a:rPr lang="it-IT" sz="1200">
                  <a:solidFill>
                    <a:srgbClr val="000080"/>
                  </a:solidFill>
                </a:rPr>
                <a:t> % SiO</a:t>
              </a:r>
              <a:r>
                <a:rPr lang="it-IT" sz="1200" baseline="-25000">
                  <a:solidFill>
                    <a:srgbClr val="000080"/>
                  </a:solidFill>
                </a:rPr>
                <a:t>2</a:t>
              </a:r>
              <a:endParaRPr lang="ru-RU" sz="1800"/>
            </a:p>
          </p:txBody>
        </p:sp>
        <p:sp>
          <p:nvSpPr>
            <p:cNvPr id="376879" name="Rectangle 47"/>
            <p:cNvSpPr>
              <a:spLocks noChangeArrowheads="1"/>
            </p:cNvSpPr>
            <p:nvPr/>
          </p:nvSpPr>
          <p:spPr bwMode="auto">
            <a:xfrm>
              <a:off x="1350" y="2626"/>
              <a:ext cx="102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UO</a:t>
              </a:r>
              <a:r>
                <a:rPr lang="en-US" sz="1800" baseline="-25000">
                  <a:solidFill>
                    <a:srgbClr val="000099"/>
                  </a:solidFill>
                </a:rPr>
                <a:t>2 </a:t>
              </a:r>
              <a:r>
                <a:rPr lang="en-US" sz="1800">
                  <a:solidFill>
                    <a:srgbClr val="000099"/>
                  </a:solidFill>
                </a:rPr>
                <a:t>+ SiO</a:t>
              </a:r>
              <a:r>
                <a:rPr lang="en-US" sz="1800" baseline="-25000">
                  <a:solidFill>
                    <a:srgbClr val="000099"/>
                  </a:solidFill>
                </a:rPr>
                <a:t>2</a:t>
              </a:r>
              <a:endParaRPr lang="ru-RU" sz="1800">
                <a:solidFill>
                  <a:srgbClr val="000099"/>
                </a:solidFill>
              </a:endParaRPr>
            </a:p>
          </p:txBody>
        </p:sp>
        <p:sp>
          <p:nvSpPr>
            <p:cNvPr id="376880" name="Line 48"/>
            <p:cNvSpPr>
              <a:spLocks noChangeShapeType="1"/>
            </p:cNvSpPr>
            <p:nvPr/>
          </p:nvSpPr>
          <p:spPr bwMode="auto">
            <a:xfrm flipH="1">
              <a:off x="631" y="3017"/>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81" name="Rectangle 49"/>
            <p:cNvSpPr>
              <a:spLocks noChangeArrowheads="1"/>
            </p:cNvSpPr>
            <p:nvPr/>
          </p:nvSpPr>
          <p:spPr bwMode="auto">
            <a:xfrm>
              <a:off x="386" y="2955"/>
              <a:ext cx="26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1400</a:t>
              </a:r>
              <a:endParaRPr lang="ru-RU" sz="1800"/>
            </a:p>
          </p:txBody>
        </p:sp>
        <p:sp>
          <p:nvSpPr>
            <p:cNvPr id="376882" name="Line 50"/>
            <p:cNvSpPr>
              <a:spLocks noChangeShapeType="1"/>
            </p:cNvSpPr>
            <p:nvPr/>
          </p:nvSpPr>
          <p:spPr bwMode="auto">
            <a:xfrm flipH="1">
              <a:off x="631" y="2551"/>
              <a:ext cx="65" cy="0"/>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83" name="Rectangle 51"/>
            <p:cNvSpPr>
              <a:spLocks noChangeArrowheads="1"/>
            </p:cNvSpPr>
            <p:nvPr/>
          </p:nvSpPr>
          <p:spPr bwMode="auto">
            <a:xfrm>
              <a:off x="386" y="2483"/>
              <a:ext cx="26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1600</a:t>
              </a:r>
              <a:endParaRPr lang="ru-RU" sz="1800"/>
            </a:p>
          </p:txBody>
        </p:sp>
        <p:sp>
          <p:nvSpPr>
            <p:cNvPr id="376884" name="Line 52"/>
            <p:cNvSpPr>
              <a:spLocks noChangeShapeType="1"/>
            </p:cNvSpPr>
            <p:nvPr/>
          </p:nvSpPr>
          <p:spPr bwMode="auto">
            <a:xfrm flipH="1">
              <a:off x="631" y="1608"/>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85" name="Rectangle 53"/>
            <p:cNvSpPr>
              <a:spLocks noChangeArrowheads="1"/>
            </p:cNvSpPr>
            <p:nvPr/>
          </p:nvSpPr>
          <p:spPr bwMode="auto">
            <a:xfrm>
              <a:off x="386" y="1539"/>
              <a:ext cx="23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2000</a:t>
              </a:r>
              <a:endParaRPr lang="ru-RU" sz="1800"/>
            </a:p>
          </p:txBody>
        </p:sp>
        <p:sp>
          <p:nvSpPr>
            <p:cNvPr id="376886" name="Line 54"/>
            <p:cNvSpPr>
              <a:spLocks noChangeShapeType="1"/>
            </p:cNvSpPr>
            <p:nvPr/>
          </p:nvSpPr>
          <p:spPr bwMode="auto">
            <a:xfrm flipH="1">
              <a:off x="631" y="1137"/>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87" name="Rectangle 55"/>
            <p:cNvSpPr>
              <a:spLocks noChangeArrowheads="1"/>
            </p:cNvSpPr>
            <p:nvPr/>
          </p:nvSpPr>
          <p:spPr bwMode="auto">
            <a:xfrm>
              <a:off x="386" y="1068"/>
              <a:ext cx="23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2200</a:t>
              </a:r>
              <a:endParaRPr lang="ru-RU" sz="1800"/>
            </a:p>
          </p:txBody>
        </p:sp>
        <p:sp>
          <p:nvSpPr>
            <p:cNvPr id="376888" name="Rectangle 56"/>
            <p:cNvSpPr>
              <a:spLocks noChangeArrowheads="1"/>
            </p:cNvSpPr>
            <p:nvPr/>
          </p:nvSpPr>
          <p:spPr bwMode="auto">
            <a:xfrm>
              <a:off x="1128" y="1702"/>
              <a:ext cx="102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UO</a:t>
              </a:r>
              <a:r>
                <a:rPr lang="en-US" sz="1800" baseline="-25000">
                  <a:solidFill>
                    <a:srgbClr val="000099"/>
                  </a:solidFill>
                </a:rPr>
                <a:t>2 </a:t>
              </a:r>
              <a:r>
                <a:rPr lang="en-US" sz="1800">
                  <a:solidFill>
                    <a:srgbClr val="000099"/>
                  </a:solidFill>
                </a:rPr>
                <a:t>+ L</a:t>
              </a:r>
              <a:endParaRPr lang="ru-RU" sz="1800">
                <a:solidFill>
                  <a:srgbClr val="000099"/>
                </a:solidFill>
              </a:endParaRPr>
            </a:p>
          </p:txBody>
        </p:sp>
        <p:sp>
          <p:nvSpPr>
            <p:cNvPr id="376889" name="Rectangle 57"/>
            <p:cNvSpPr>
              <a:spLocks noChangeArrowheads="1"/>
            </p:cNvSpPr>
            <p:nvPr/>
          </p:nvSpPr>
          <p:spPr bwMode="auto">
            <a:xfrm>
              <a:off x="2544" y="1420"/>
              <a:ext cx="24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L</a:t>
              </a:r>
              <a:endParaRPr lang="ru-RU" sz="1800">
                <a:solidFill>
                  <a:srgbClr val="000099"/>
                </a:solidFill>
              </a:endParaRPr>
            </a:p>
          </p:txBody>
        </p:sp>
        <p:sp>
          <p:nvSpPr>
            <p:cNvPr id="376890" name="Rectangle 58"/>
            <p:cNvSpPr>
              <a:spLocks noChangeArrowheads="1"/>
            </p:cNvSpPr>
            <p:nvPr/>
          </p:nvSpPr>
          <p:spPr bwMode="auto">
            <a:xfrm>
              <a:off x="2640" y="1726"/>
              <a:ext cx="42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SiO</a:t>
              </a:r>
              <a:r>
                <a:rPr lang="en-US" sz="1800" baseline="-25000">
                  <a:solidFill>
                    <a:srgbClr val="000099"/>
                  </a:solidFill>
                </a:rPr>
                <a:t>2</a:t>
              </a:r>
            </a:p>
            <a:p>
              <a:r>
                <a:rPr lang="en-US" sz="1800" baseline="-25000">
                  <a:solidFill>
                    <a:srgbClr val="000099"/>
                  </a:solidFill>
                </a:rPr>
                <a:t> </a:t>
              </a:r>
              <a:r>
                <a:rPr lang="en-US" sz="1800">
                  <a:solidFill>
                    <a:srgbClr val="000099"/>
                  </a:solidFill>
                </a:rPr>
                <a:t>+</a:t>
              </a:r>
            </a:p>
            <a:p>
              <a:r>
                <a:rPr lang="en-US" sz="1800">
                  <a:solidFill>
                    <a:srgbClr val="000099"/>
                  </a:solidFill>
                </a:rPr>
                <a:t> L</a:t>
              </a:r>
              <a:endParaRPr lang="ru-RU" sz="1800">
                <a:solidFill>
                  <a:srgbClr val="000099"/>
                </a:solidFill>
              </a:endParaRPr>
            </a:p>
          </p:txBody>
        </p:sp>
        <p:sp>
          <p:nvSpPr>
            <p:cNvPr id="376891" name="Line 59"/>
            <p:cNvSpPr>
              <a:spLocks noChangeShapeType="1"/>
            </p:cNvSpPr>
            <p:nvPr/>
          </p:nvSpPr>
          <p:spPr bwMode="auto">
            <a:xfrm>
              <a:off x="2868" y="2232"/>
              <a:ext cx="96" cy="168"/>
            </a:xfrm>
            <a:prstGeom prst="line">
              <a:avLst/>
            </a:prstGeom>
            <a:noFill/>
            <a:ln w="127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6892" name="Line 60"/>
            <p:cNvSpPr>
              <a:spLocks noChangeShapeType="1"/>
            </p:cNvSpPr>
            <p:nvPr/>
          </p:nvSpPr>
          <p:spPr bwMode="auto">
            <a:xfrm flipH="1">
              <a:off x="3049" y="2072"/>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93" name="Line 61"/>
            <p:cNvSpPr>
              <a:spLocks noChangeShapeType="1"/>
            </p:cNvSpPr>
            <p:nvPr/>
          </p:nvSpPr>
          <p:spPr bwMode="auto">
            <a:xfrm flipH="1">
              <a:off x="3049" y="3017"/>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94" name="Line 62"/>
            <p:cNvSpPr>
              <a:spLocks noChangeShapeType="1"/>
            </p:cNvSpPr>
            <p:nvPr/>
          </p:nvSpPr>
          <p:spPr bwMode="auto">
            <a:xfrm flipH="1">
              <a:off x="3049" y="2551"/>
              <a:ext cx="65" cy="0"/>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95" name="Line 63"/>
            <p:cNvSpPr>
              <a:spLocks noChangeShapeType="1"/>
            </p:cNvSpPr>
            <p:nvPr/>
          </p:nvSpPr>
          <p:spPr bwMode="auto">
            <a:xfrm flipH="1">
              <a:off x="3049" y="1608"/>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96" name="Line 64"/>
            <p:cNvSpPr>
              <a:spLocks noChangeShapeType="1"/>
            </p:cNvSpPr>
            <p:nvPr/>
          </p:nvSpPr>
          <p:spPr bwMode="auto">
            <a:xfrm flipH="1">
              <a:off x="3049" y="1137"/>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897" name="Rectangle 65"/>
            <p:cNvSpPr>
              <a:spLocks noChangeArrowheads="1"/>
            </p:cNvSpPr>
            <p:nvPr/>
          </p:nvSpPr>
          <p:spPr bwMode="auto">
            <a:xfrm>
              <a:off x="509" y="923"/>
              <a:ext cx="31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a:solidFill>
                    <a:srgbClr val="000080"/>
                  </a:solidFill>
                </a:rPr>
                <a:t>T, </a:t>
              </a:r>
              <a:r>
                <a:rPr lang="en-US" sz="1200">
                  <a:solidFill>
                    <a:srgbClr val="000080"/>
                  </a:solidFill>
                  <a:sym typeface="Symbol" pitchFamily="18" charset="2"/>
                </a:rPr>
                <a:t>C</a:t>
              </a:r>
              <a:endParaRPr lang="ru-RU" sz="1800"/>
            </a:p>
          </p:txBody>
        </p:sp>
      </p:grpSp>
      <p:sp>
        <p:nvSpPr>
          <p:cNvPr id="376898" name="Rectangle 66"/>
          <p:cNvSpPr>
            <a:spLocks noChangeArrowheads="1"/>
          </p:cNvSpPr>
          <p:nvPr/>
        </p:nvSpPr>
        <p:spPr bwMode="auto">
          <a:xfrm>
            <a:off x="158750" y="4418013"/>
            <a:ext cx="424815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defTabSz="762000">
              <a:lnSpc>
                <a:spcPct val="80000"/>
              </a:lnSpc>
              <a:spcBef>
                <a:spcPct val="50000"/>
              </a:spcBef>
              <a:buFont typeface="Wingdings" pitchFamily="2" charset="2"/>
              <a:buNone/>
              <a:tabLst>
                <a:tab pos="685800" algn="l"/>
              </a:tabLst>
            </a:pPr>
            <a:r>
              <a:rPr lang="en-GB" sz="1800" b="0">
                <a:solidFill>
                  <a:srgbClr val="000099"/>
                </a:solidFill>
              </a:rPr>
              <a:t> </a:t>
            </a:r>
            <a:r>
              <a:rPr lang="en-GB" sz="1200">
                <a:solidFill>
                  <a:srgbClr val="000099"/>
                </a:solidFill>
              </a:rPr>
              <a:t>UO</a:t>
            </a:r>
            <a:r>
              <a:rPr lang="en-GB" sz="1200" baseline="-25000">
                <a:solidFill>
                  <a:srgbClr val="000099"/>
                </a:solidFill>
              </a:rPr>
              <a:t>2</a:t>
            </a:r>
            <a:r>
              <a:rPr lang="en-GB" sz="1200">
                <a:solidFill>
                  <a:srgbClr val="000099"/>
                </a:solidFill>
              </a:rPr>
              <a:t> – SiO</a:t>
            </a:r>
            <a:r>
              <a:rPr lang="en-GB" sz="1200" baseline="-25000">
                <a:solidFill>
                  <a:srgbClr val="000099"/>
                </a:solidFill>
              </a:rPr>
              <a:t>2</a:t>
            </a:r>
            <a:r>
              <a:rPr lang="en-GB" sz="1200">
                <a:solidFill>
                  <a:srgbClr val="000099"/>
                </a:solidFill>
              </a:rPr>
              <a:t> phase diagram by S.M. Lang et al., Nat. Bur.</a:t>
            </a:r>
            <a:br>
              <a:rPr lang="en-GB" sz="1200">
                <a:solidFill>
                  <a:srgbClr val="000099"/>
                </a:solidFill>
              </a:rPr>
            </a:br>
            <a:r>
              <a:rPr lang="en-GB" sz="1200">
                <a:solidFill>
                  <a:srgbClr val="000099"/>
                </a:solidFill>
              </a:rPr>
              <a:t>Stand., Circular 568. 1956</a:t>
            </a:r>
            <a:r>
              <a:rPr lang="en-GB" sz="2000" b="0">
                <a:solidFill>
                  <a:srgbClr val="000099"/>
                </a:solidFill>
              </a:rPr>
              <a:t>           </a:t>
            </a:r>
          </a:p>
        </p:txBody>
      </p:sp>
      <p:grpSp>
        <p:nvGrpSpPr>
          <p:cNvPr id="376900" name="Group 68"/>
          <p:cNvGrpSpPr>
            <a:grpSpLocks/>
          </p:cNvGrpSpPr>
          <p:nvPr/>
        </p:nvGrpSpPr>
        <p:grpSpPr bwMode="auto">
          <a:xfrm>
            <a:off x="4260850" y="1057275"/>
            <a:ext cx="4075113" cy="3449638"/>
            <a:chOff x="116" y="698"/>
            <a:chExt cx="2791" cy="3117"/>
          </a:xfrm>
        </p:grpSpPr>
        <p:sp>
          <p:nvSpPr>
            <p:cNvPr id="376901" name="Rectangle 69"/>
            <p:cNvSpPr>
              <a:spLocks noChangeArrowheads="1"/>
            </p:cNvSpPr>
            <p:nvPr/>
          </p:nvSpPr>
          <p:spPr bwMode="auto">
            <a:xfrm>
              <a:off x="1362" y="3627"/>
              <a:ext cx="7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a:solidFill>
                    <a:srgbClr val="000080"/>
                  </a:solidFill>
                </a:rPr>
                <a:t>mol</a:t>
              </a:r>
              <a:r>
                <a:rPr lang="it-IT" sz="1200">
                  <a:solidFill>
                    <a:srgbClr val="000080"/>
                  </a:solidFill>
                </a:rPr>
                <a:t> % SiO</a:t>
              </a:r>
              <a:r>
                <a:rPr lang="it-IT" sz="1200" baseline="-25000">
                  <a:solidFill>
                    <a:srgbClr val="000080"/>
                  </a:solidFill>
                </a:rPr>
                <a:t>2</a:t>
              </a:r>
              <a:endParaRPr lang="ru-RU" sz="1800"/>
            </a:p>
          </p:txBody>
        </p:sp>
        <p:sp>
          <p:nvSpPr>
            <p:cNvPr id="376902" name="Rectangle 70"/>
            <p:cNvSpPr>
              <a:spLocks noChangeArrowheads="1"/>
            </p:cNvSpPr>
            <p:nvPr/>
          </p:nvSpPr>
          <p:spPr bwMode="auto">
            <a:xfrm>
              <a:off x="116" y="1444"/>
              <a:ext cx="23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2600</a:t>
              </a:r>
              <a:endParaRPr lang="ru-RU" sz="1800"/>
            </a:p>
          </p:txBody>
        </p:sp>
        <p:sp>
          <p:nvSpPr>
            <p:cNvPr id="376903" name="Freeform 71"/>
            <p:cNvSpPr>
              <a:spLocks/>
            </p:cNvSpPr>
            <p:nvPr/>
          </p:nvSpPr>
          <p:spPr bwMode="auto">
            <a:xfrm>
              <a:off x="2646" y="2643"/>
              <a:ext cx="90" cy="567"/>
            </a:xfrm>
            <a:custGeom>
              <a:avLst/>
              <a:gdLst>
                <a:gd name="T0" fmla="*/ 83 w 90"/>
                <a:gd name="T1" fmla="*/ 567 h 567"/>
                <a:gd name="T2" fmla="*/ 0 w 90"/>
                <a:gd name="T3" fmla="*/ 0 h 567"/>
              </a:gdLst>
              <a:ahLst/>
              <a:cxnLst>
                <a:cxn ang="0">
                  <a:pos x="T0" y="T1"/>
                </a:cxn>
                <a:cxn ang="0">
                  <a:pos x="T2" y="T3"/>
                </a:cxn>
              </a:cxnLst>
              <a:rect l="0" t="0" r="r" b="b"/>
              <a:pathLst>
                <a:path w="90" h="567">
                  <a:moveTo>
                    <a:pt x="83" y="567"/>
                  </a:moveTo>
                  <a:cubicBezTo>
                    <a:pt x="90" y="138"/>
                    <a:pt x="0" y="0"/>
                    <a:pt x="0" y="0"/>
                  </a:cubicBezTo>
                </a:path>
              </a:pathLst>
            </a:custGeom>
            <a:noFill/>
            <a:ln w="254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376904" name="Line 72"/>
            <p:cNvSpPr>
              <a:spLocks noChangeShapeType="1"/>
            </p:cNvSpPr>
            <p:nvPr/>
          </p:nvSpPr>
          <p:spPr bwMode="auto">
            <a:xfrm flipH="1">
              <a:off x="421" y="3208"/>
              <a:ext cx="2363"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376905" name="Freeform 73"/>
            <p:cNvSpPr>
              <a:spLocks/>
            </p:cNvSpPr>
            <p:nvPr/>
          </p:nvSpPr>
          <p:spPr bwMode="auto">
            <a:xfrm>
              <a:off x="2731" y="3183"/>
              <a:ext cx="48" cy="27"/>
            </a:xfrm>
            <a:custGeom>
              <a:avLst/>
              <a:gdLst>
                <a:gd name="T0" fmla="*/ 0 w 1656"/>
                <a:gd name="T1" fmla="*/ 804 h 804"/>
                <a:gd name="T2" fmla="*/ 1656 w 1656"/>
                <a:gd name="T3" fmla="*/ 0 h 804"/>
              </a:gdLst>
              <a:ahLst/>
              <a:cxnLst>
                <a:cxn ang="0">
                  <a:pos x="T0" y="T1"/>
                </a:cxn>
                <a:cxn ang="0">
                  <a:pos x="T2" y="T3"/>
                </a:cxn>
              </a:cxnLst>
              <a:rect l="0" t="0" r="r" b="b"/>
              <a:pathLst>
                <a:path w="1656" h="804">
                  <a:moveTo>
                    <a:pt x="0" y="804"/>
                  </a:moveTo>
                  <a:cubicBezTo>
                    <a:pt x="492" y="288"/>
                    <a:pt x="1164" y="84"/>
                    <a:pt x="1656" y="0"/>
                  </a:cubicBezTo>
                </a:path>
              </a:pathLst>
            </a:custGeom>
            <a:noFill/>
            <a:ln w="254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376906" name="Rectangle 74"/>
            <p:cNvSpPr>
              <a:spLocks noChangeArrowheads="1"/>
            </p:cNvSpPr>
            <p:nvPr/>
          </p:nvSpPr>
          <p:spPr bwMode="auto">
            <a:xfrm>
              <a:off x="1147" y="3049"/>
              <a:ext cx="61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b="0">
                  <a:solidFill>
                    <a:srgbClr val="FF0000"/>
                  </a:solidFill>
                </a:rPr>
                <a:t>1719</a:t>
              </a:r>
              <a:r>
                <a:rPr lang="en-US" sz="1600" b="0">
                  <a:solidFill>
                    <a:srgbClr val="FF0000"/>
                  </a:solidFill>
                  <a:cs typeface="Arial" pitchFamily="34" charset="0"/>
                </a:rPr>
                <a:t>±10</a:t>
              </a:r>
              <a:endParaRPr lang="en-US" sz="1600">
                <a:cs typeface="Arial" pitchFamily="34" charset="0"/>
              </a:endParaRPr>
            </a:p>
          </p:txBody>
        </p:sp>
        <p:sp>
          <p:nvSpPr>
            <p:cNvPr id="376907" name="Freeform 75"/>
            <p:cNvSpPr>
              <a:spLocks/>
            </p:cNvSpPr>
            <p:nvPr/>
          </p:nvSpPr>
          <p:spPr bwMode="auto">
            <a:xfrm>
              <a:off x="1932" y="2307"/>
              <a:ext cx="711" cy="329"/>
            </a:xfrm>
            <a:custGeom>
              <a:avLst/>
              <a:gdLst>
                <a:gd name="T0" fmla="*/ 711 w 711"/>
                <a:gd name="T1" fmla="*/ 329 h 329"/>
                <a:gd name="T2" fmla="*/ 0 w 711"/>
                <a:gd name="T3" fmla="*/ 192 h 329"/>
              </a:gdLst>
              <a:ahLst/>
              <a:cxnLst>
                <a:cxn ang="0">
                  <a:pos x="T0" y="T1"/>
                </a:cxn>
                <a:cxn ang="0">
                  <a:pos x="T2" y="T3"/>
                </a:cxn>
              </a:cxnLst>
              <a:rect l="0" t="0" r="r" b="b"/>
              <a:pathLst>
                <a:path w="711" h="329">
                  <a:moveTo>
                    <a:pt x="711" y="329"/>
                  </a:moveTo>
                  <a:cubicBezTo>
                    <a:pt x="492" y="0"/>
                    <a:pt x="129" y="129"/>
                    <a:pt x="0" y="192"/>
                  </a:cubicBezTo>
                </a:path>
              </a:pathLst>
            </a:custGeom>
            <a:noFill/>
            <a:ln w="25400" cap="flat" cmpd="sng">
              <a:solidFill>
                <a:srgbClr val="FF0000"/>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376908" name="Line 76"/>
            <p:cNvSpPr>
              <a:spLocks noChangeShapeType="1"/>
            </p:cNvSpPr>
            <p:nvPr/>
          </p:nvSpPr>
          <p:spPr bwMode="auto">
            <a:xfrm>
              <a:off x="431" y="1882"/>
              <a:ext cx="1" cy="1518"/>
            </a:xfrm>
            <a:prstGeom prst="line">
              <a:avLst/>
            </a:prstGeom>
            <a:noFill/>
            <a:ln w="0">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76909" name="Line 77"/>
            <p:cNvSpPr>
              <a:spLocks noChangeShapeType="1"/>
            </p:cNvSpPr>
            <p:nvPr/>
          </p:nvSpPr>
          <p:spPr bwMode="auto">
            <a:xfrm>
              <a:off x="2784" y="934"/>
              <a:ext cx="0" cy="2466"/>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10" name="Line 78"/>
            <p:cNvSpPr>
              <a:spLocks noChangeShapeType="1"/>
            </p:cNvSpPr>
            <p:nvPr/>
          </p:nvSpPr>
          <p:spPr bwMode="auto">
            <a:xfrm flipV="1">
              <a:off x="2784" y="3400"/>
              <a:ext cx="0"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11" name="Line 79"/>
            <p:cNvSpPr>
              <a:spLocks noChangeShapeType="1"/>
            </p:cNvSpPr>
            <p:nvPr/>
          </p:nvSpPr>
          <p:spPr bwMode="auto">
            <a:xfrm>
              <a:off x="431" y="3400"/>
              <a:ext cx="2353"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12" name="Line 80"/>
            <p:cNvSpPr>
              <a:spLocks noChangeShapeType="1"/>
            </p:cNvSpPr>
            <p:nvPr/>
          </p:nvSpPr>
          <p:spPr bwMode="auto">
            <a:xfrm flipV="1">
              <a:off x="2549" y="3400"/>
              <a:ext cx="0"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13" name="Line 81"/>
            <p:cNvSpPr>
              <a:spLocks noChangeShapeType="1"/>
            </p:cNvSpPr>
            <p:nvPr/>
          </p:nvSpPr>
          <p:spPr bwMode="auto">
            <a:xfrm flipV="1">
              <a:off x="2078" y="3400"/>
              <a:ext cx="1"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14" name="Line 82"/>
            <p:cNvSpPr>
              <a:spLocks noChangeShapeType="1"/>
            </p:cNvSpPr>
            <p:nvPr/>
          </p:nvSpPr>
          <p:spPr bwMode="auto">
            <a:xfrm flipV="1">
              <a:off x="1608" y="3400"/>
              <a:ext cx="0"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15" name="Line 83"/>
            <p:cNvSpPr>
              <a:spLocks noChangeShapeType="1"/>
            </p:cNvSpPr>
            <p:nvPr/>
          </p:nvSpPr>
          <p:spPr bwMode="auto">
            <a:xfrm flipV="1">
              <a:off x="1137" y="3400"/>
              <a:ext cx="0"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nvGrpSpPr>
            <p:cNvPr id="376916" name="Group 84"/>
            <p:cNvGrpSpPr>
              <a:grpSpLocks/>
            </p:cNvGrpSpPr>
            <p:nvPr/>
          </p:nvGrpSpPr>
          <p:grpSpPr bwMode="auto">
            <a:xfrm>
              <a:off x="902" y="3400"/>
              <a:ext cx="1412" cy="65"/>
              <a:chOff x="1172" y="3018"/>
              <a:chExt cx="1412" cy="33"/>
            </a:xfrm>
          </p:grpSpPr>
          <p:sp>
            <p:nvSpPr>
              <p:cNvPr id="376917" name="Line 85"/>
              <p:cNvSpPr>
                <a:spLocks noChangeShapeType="1"/>
              </p:cNvSpPr>
              <p:nvPr/>
            </p:nvSpPr>
            <p:spPr bwMode="auto">
              <a:xfrm flipV="1">
                <a:off x="2583" y="3018"/>
                <a:ext cx="1"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18" name="Line 86"/>
              <p:cNvSpPr>
                <a:spLocks noChangeShapeType="1"/>
              </p:cNvSpPr>
              <p:nvPr/>
            </p:nvSpPr>
            <p:spPr bwMode="auto">
              <a:xfrm flipV="1">
                <a:off x="2113" y="3018"/>
                <a:ext cx="0"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19" name="Line 87"/>
              <p:cNvSpPr>
                <a:spLocks noChangeShapeType="1"/>
              </p:cNvSpPr>
              <p:nvPr/>
            </p:nvSpPr>
            <p:spPr bwMode="auto">
              <a:xfrm flipV="1">
                <a:off x="1642" y="3018"/>
                <a:ext cx="1"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20" name="Line 88"/>
              <p:cNvSpPr>
                <a:spLocks noChangeShapeType="1"/>
              </p:cNvSpPr>
              <p:nvPr/>
            </p:nvSpPr>
            <p:spPr bwMode="auto">
              <a:xfrm flipV="1">
                <a:off x="1172" y="3018"/>
                <a:ext cx="0"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376921" name="Line 89"/>
            <p:cNvSpPr>
              <a:spLocks noChangeShapeType="1"/>
            </p:cNvSpPr>
            <p:nvPr/>
          </p:nvSpPr>
          <p:spPr bwMode="auto">
            <a:xfrm flipV="1">
              <a:off x="666" y="3400"/>
              <a:ext cx="1"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22" name="Line 90"/>
            <p:cNvSpPr>
              <a:spLocks noChangeShapeType="1"/>
            </p:cNvSpPr>
            <p:nvPr/>
          </p:nvSpPr>
          <p:spPr bwMode="auto">
            <a:xfrm flipV="1">
              <a:off x="431" y="3400"/>
              <a:ext cx="0"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23" name="Rectangle 91"/>
            <p:cNvSpPr>
              <a:spLocks noChangeArrowheads="1"/>
            </p:cNvSpPr>
            <p:nvPr/>
          </p:nvSpPr>
          <p:spPr bwMode="auto">
            <a:xfrm>
              <a:off x="2669" y="3486"/>
              <a:ext cx="2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a:solidFill>
                    <a:srgbClr val="000080"/>
                  </a:solidFill>
                </a:rPr>
                <a:t>SiO</a:t>
              </a:r>
              <a:r>
                <a:rPr lang="en-US" sz="1200" baseline="-25000">
                  <a:solidFill>
                    <a:srgbClr val="000080"/>
                  </a:solidFill>
                </a:rPr>
                <a:t>2</a:t>
              </a:r>
              <a:endParaRPr lang="ru-RU" sz="1800"/>
            </a:p>
          </p:txBody>
        </p:sp>
        <p:sp>
          <p:nvSpPr>
            <p:cNvPr id="376924" name="Rectangle 92"/>
            <p:cNvSpPr>
              <a:spLocks noChangeArrowheads="1"/>
            </p:cNvSpPr>
            <p:nvPr/>
          </p:nvSpPr>
          <p:spPr bwMode="auto">
            <a:xfrm>
              <a:off x="2217" y="3482"/>
              <a:ext cx="182"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b="0">
                  <a:solidFill>
                    <a:srgbClr val="000080"/>
                  </a:solidFill>
                </a:rPr>
                <a:t>80</a:t>
              </a:r>
              <a:endParaRPr lang="ru-RU" sz="1800"/>
            </a:p>
          </p:txBody>
        </p:sp>
        <p:sp>
          <p:nvSpPr>
            <p:cNvPr id="376925" name="Rectangle 93"/>
            <p:cNvSpPr>
              <a:spLocks noChangeArrowheads="1"/>
            </p:cNvSpPr>
            <p:nvPr/>
          </p:nvSpPr>
          <p:spPr bwMode="auto">
            <a:xfrm>
              <a:off x="1746" y="3482"/>
              <a:ext cx="18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b="0">
                  <a:solidFill>
                    <a:srgbClr val="000080"/>
                  </a:solidFill>
                </a:rPr>
                <a:t>60</a:t>
              </a:r>
              <a:endParaRPr lang="ru-RU" sz="1800"/>
            </a:p>
          </p:txBody>
        </p:sp>
        <p:sp>
          <p:nvSpPr>
            <p:cNvPr id="376926" name="Rectangle 94"/>
            <p:cNvSpPr>
              <a:spLocks noChangeArrowheads="1"/>
            </p:cNvSpPr>
            <p:nvPr/>
          </p:nvSpPr>
          <p:spPr bwMode="auto">
            <a:xfrm>
              <a:off x="1275" y="3482"/>
              <a:ext cx="18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b="0">
                  <a:solidFill>
                    <a:srgbClr val="000080"/>
                  </a:solidFill>
                </a:rPr>
                <a:t>40</a:t>
              </a:r>
              <a:endParaRPr lang="ru-RU" sz="1800"/>
            </a:p>
          </p:txBody>
        </p:sp>
        <p:sp>
          <p:nvSpPr>
            <p:cNvPr id="376927" name="Rectangle 95"/>
            <p:cNvSpPr>
              <a:spLocks noChangeArrowheads="1"/>
            </p:cNvSpPr>
            <p:nvPr/>
          </p:nvSpPr>
          <p:spPr bwMode="auto">
            <a:xfrm>
              <a:off x="819" y="3482"/>
              <a:ext cx="18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b="0">
                  <a:solidFill>
                    <a:srgbClr val="000080"/>
                  </a:solidFill>
                </a:rPr>
                <a:t>20</a:t>
              </a:r>
              <a:endParaRPr lang="ru-RU" sz="1800"/>
            </a:p>
          </p:txBody>
        </p:sp>
        <p:sp>
          <p:nvSpPr>
            <p:cNvPr id="376928" name="Rectangle 96"/>
            <p:cNvSpPr>
              <a:spLocks noChangeArrowheads="1"/>
            </p:cNvSpPr>
            <p:nvPr/>
          </p:nvSpPr>
          <p:spPr bwMode="auto">
            <a:xfrm>
              <a:off x="245" y="3486"/>
              <a:ext cx="30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a:solidFill>
                    <a:srgbClr val="000080"/>
                  </a:solidFill>
                </a:rPr>
                <a:t>UO</a:t>
              </a:r>
              <a:r>
                <a:rPr lang="en-US" sz="1200" baseline="-25000">
                  <a:solidFill>
                    <a:srgbClr val="000080"/>
                  </a:solidFill>
                </a:rPr>
                <a:t>2</a:t>
              </a:r>
              <a:endParaRPr lang="ru-RU" sz="1800"/>
            </a:p>
          </p:txBody>
        </p:sp>
        <p:sp>
          <p:nvSpPr>
            <p:cNvPr id="376929" name="Line 97"/>
            <p:cNvSpPr>
              <a:spLocks noChangeShapeType="1"/>
            </p:cNvSpPr>
            <p:nvPr/>
          </p:nvSpPr>
          <p:spPr bwMode="auto">
            <a:xfrm flipH="1">
              <a:off x="425" y="916"/>
              <a:ext cx="2" cy="248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30" name="Line 98"/>
            <p:cNvSpPr>
              <a:spLocks noChangeShapeType="1"/>
            </p:cNvSpPr>
            <p:nvPr/>
          </p:nvSpPr>
          <p:spPr bwMode="auto">
            <a:xfrm flipH="1">
              <a:off x="361" y="2636"/>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31" name="Rectangle 99"/>
            <p:cNvSpPr>
              <a:spLocks noChangeArrowheads="1"/>
            </p:cNvSpPr>
            <p:nvPr/>
          </p:nvSpPr>
          <p:spPr bwMode="auto">
            <a:xfrm>
              <a:off x="116" y="2587"/>
              <a:ext cx="26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2000</a:t>
              </a:r>
              <a:endParaRPr lang="ru-RU" sz="1800"/>
            </a:p>
          </p:txBody>
        </p:sp>
        <p:sp>
          <p:nvSpPr>
            <p:cNvPr id="376932" name="Rectangle 100"/>
            <p:cNvSpPr>
              <a:spLocks noChangeArrowheads="1"/>
            </p:cNvSpPr>
            <p:nvPr/>
          </p:nvSpPr>
          <p:spPr bwMode="auto">
            <a:xfrm>
              <a:off x="1062" y="3204"/>
              <a:ext cx="102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UO</a:t>
              </a:r>
              <a:r>
                <a:rPr lang="en-US" sz="1800" baseline="-25000">
                  <a:solidFill>
                    <a:srgbClr val="000099"/>
                  </a:solidFill>
                </a:rPr>
                <a:t>2 </a:t>
              </a:r>
              <a:r>
                <a:rPr lang="en-US" sz="1800">
                  <a:solidFill>
                    <a:srgbClr val="000099"/>
                  </a:solidFill>
                </a:rPr>
                <a:t>+ SiO</a:t>
              </a:r>
              <a:r>
                <a:rPr lang="en-US" sz="1800" baseline="-25000">
                  <a:solidFill>
                    <a:srgbClr val="000099"/>
                  </a:solidFill>
                </a:rPr>
                <a:t>2</a:t>
              </a:r>
              <a:endParaRPr lang="ru-RU" sz="1800">
                <a:solidFill>
                  <a:srgbClr val="000099"/>
                </a:solidFill>
              </a:endParaRPr>
            </a:p>
          </p:txBody>
        </p:sp>
        <p:sp>
          <p:nvSpPr>
            <p:cNvPr id="376933" name="Line 101"/>
            <p:cNvSpPr>
              <a:spLocks noChangeShapeType="1"/>
            </p:cNvSpPr>
            <p:nvPr/>
          </p:nvSpPr>
          <p:spPr bwMode="auto">
            <a:xfrm flipH="1">
              <a:off x="361" y="3399"/>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34" name="Rectangle 102"/>
            <p:cNvSpPr>
              <a:spLocks noChangeArrowheads="1"/>
            </p:cNvSpPr>
            <p:nvPr/>
          </p:nvSpPr>
          <p:spPr bwMode="auto">
            <a:xfrm>
              <a:off x="116" y="3349"/>
              <a:ext cx="26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1600</a:t>
              </a:r>
              <a:endParaRPr lang="ru-RU" sz="1800"/>
            </a:p>
          </p:txBody>
        </p:sp>
        <p:sp>
          <p:nvSpPr>
            <p:cNvPr id="376935" name="Line 103"/>
            <p:cNvSpPr>
              <a:spLocks noChangeShapeType="1"/>
            </p:cNvSpPr>
            <p:nvPr/>
          </p:nvSpPr>
          <p:spPr bwMode="auto">
            <a:xfrm flipH="1">
              <a:off x="361" y="3023"/>
              <a:ext cx="65" cy="0"/>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36" name="Rectangle 104"/>
            <p:cNvSpPr>
              <a:spLocks noChangeArrowheads="1"/>
            </p:cNvSpPr>
            <p:nvPr/>
          </p:nvSpPr>
          <p:spPr bwMode="auto">
            <a:xfrm>
              <a:off x="116" y="2968"/>
              <a:ext cx="26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1800</a:t>
              </a:r>
              <a:endParaRPr lang="ru-RU" sz="1800"/>
            </a:p>
          </p:txBody>
        </p:sp>
        <p:sp>
          <p:nvSpPr>
            <p:cNvPr id="376937" name="Line 105"/>
            <p:cNvSpPr>
              <a:spLocks noChangeShapeType="1"/>
            </p:cNvSpPr>
            <p:nvPr/>
          </p:nvSpPr>
          <p:spPr bwMode="auto">
            <a:xfrm flipH="1">
              <a:off x="361" y="2262"/>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38" name="Rectangle 106"/>
            <p:cNvSpPr>
              <a:spLocks noChangeArrowheads="1"/>
            </p:cNvSpPr>
            <p:nvPr/>
          </p:nvSpPr>
          <p:spPr bwMode="auto">
            <a:xfrm>
              <a:off x="116" y="2206"/>
              <a:ext cx="23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2200</a:t>
              </a:r>
              <a:endParaRPr lang="ru-RU" sz="1800"/>
            </a:p>
          </p:txBody>
        </p:sp>
        <p:sp>
          <p:nvSpPr>
            <p:cNvPr id="376939" name="Line 107"/>
            <p:cNvSpPr>
              <a:spLocks noChangeShapeType="1"/>
            </p:cNvSpPr>
            <p:nvPr/>
          </p:nvSpPr>
          <p:spPr bwMode="auto">
            <a:xfrm flipH="1">
              <a:off x="361" y="1882"/>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40" name="Rectangle 108"/>
            <p:cNvSpPr>
              <a:spLocks noChangeArrowheads="1"/>
            </p:cNvSpPr>
            <p:nvPr/>
          </p:nvSpPr>
          <p:spPr bwMode="auto">
            <a:xfrm>
              <a:off x="116" y="1826"/>
              <a:ext cx="231"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2400</a:t>
              </a:r>
              <a:endParaRPr lang="ru-RU" sz="1800"/>
            </a:p>
          </p:txBody>
        </p:sp>
        <p:sp>
          <p:nvSpPr>
            <p:cNvPr id="376941" name="Rectangle 109"/>
            <p:cNvSpPr>
              <a:spLocks noChangeArrowheads="1"/>
            </p:cNvSpPr>
            <p:nvPr/>
          </p:nvSpPr>
          <p:spPr bwMode="auto">
            <a:xfrm>
              <a:off x="858" y="2644"/>
              <a:ext cx="102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UO</a:t>
              </a:r>
              <a:r>
                <a:rPr lang="en-US" sz="1800" baseline="-25000">
                  <a:solidFill>
                    <a:srgbClr val="000099"/>
                  </a:solidFill>
                </a:rPr>
                <a:t>2 </a:t>
              </a:r>
              <a:r>
                <a:rPr lang="en-US" sz="1800">
                  <a:solidFill>
                    <a:srgbClr val="000099"/>
                  </a:solidFill>
                </a:rPr>
                <a:t>+ L</a:t>
              </a:r>
              <a:endParaRPr lang="ru-RU" sz="1800">
                <a:solidFill>
                  <a:srgbClr val="000099"/>
                </a:solidFill>
              </a:endParaRPr>
            </a:p>
          </p:txBody>
        </p:sp>
        <p:sp>
          <p:nvSpPr>
            <p:cNvPr id="376942" name="Line 110"/>
            <p:cNvSpPr>
              <a:spLocks noChangeShapeType="1"/>
            </p:cNvSpPr>
            <p:nvPr/>
          </p:nvSpPr>
          <p:spPr bwMode="auto">
            <a:xfrm>
              <a:off x="2196" y="2346"/>
              <a:ext cx="96" cy="135"/>
            </a:xfrm>
            <a:prstGeom prst="line">
              <a:avLst/>
            </a:prstGeom>
            <a:noFill/>
            <a:ln w="127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6943" name="Line 111"/>
            <p:cNvSpPr>
              <a:spLocks noChangeShapeType="1"/>
            </p:cNvSpPr>
            <p:nvPr/>
          </p:nvSpPr>
          <p:spPr bwMode="auto">
            <a:xfrm flipH="1">
              <a:off x="2779" y="2636"/>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44" name="Line 112"/>
            <p:cNvSpPr>
              <a:spLocks noChangeShapeType="1"/>
            </p:cNvSpPr>
            <p:nvPr/>
          </p:nvSpPr>
          <p:spPr bwMode="auto">
            <a:xfrm flipH="1">
              <a:off x="2779" y="3399"/>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45" name="Line 113"/>
            <p:cNvSpPr>
              <a:spLocks noChangeShapeType="1"/>
            </p:cNvSpPr>
            <p:nvPr/>
          </p:nvSpPr>
          <p:spPr bwMode="auto">
            <a:xfrm flipH="1">
              <a:off x="2779" y="3023"/>
              <a:ext cx="65" cy="0"/>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46" name="Line 114"/>
            <p:cNvSpPr>
              <a:spLocks noChangeShapeType="1"/>
            </p:cNvSpPr>
            <p:nvPr/>
          </p:nvSpPr>
          <p:spPr bwMode="auto">
            <a:xfrm flipH="1">
              <a:off x="2779" y="2262"/>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47" name="Line 115"/>
            <p:cNvSpPr>
              <a:spLocks noChangeShapeType="1"/>
            </p:cNvSpPr>
            <p:nvPr/>
          </p:nvSpPr>
          <p:spPr bwMode="auto">
            <a:xfrm flipH="1">
              <a:off x="2779" y="1882"/>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48" name="Rectangle 116"/>
            <p:cNvSpPr>
              <a:spLocks noChangeArrowheads="1"/>
            </p:cNvSpPr>
            <p:nvPr/>
          </p:nvSpPr>
          <p:spPr bwMode="auto">
            <a:xfrm>
              <a:off x="231" y="698"/>
              <a:ext cx="4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2000">
                  <a:solidFill>
                    <a:srgbClr val="000080"/>
                  </a:solidFill>
                </a:rPr>
                <a:t>T, </a:t>
              </a:r>
              <a:r>
                <a:rPr lang="en-US" sz="2000">
                  <a:solidFill>
                    <a:srgbClr val="000080"/>
                  </a:solidFill>
                  <a:sym typeface="Symbol" pitchFamily="18" charset="2"/>
                </a:rPr>
                <a:t>C</a:t>
              </a:r>
              <a:endParaRPr lang="ru-RU" sz="2000"/>
            </a:p>
          </p:txBody>
        </p:sp>
        <p:sp>
          <p:nvSpPr>
            <p:cNvPr id="376949" name="Line 117"/>
            <p:cNvSpPr>
              <a:spLocks noChangeShapeType="1"/>
            </p:cNvSpPr>
            <p:nvPr/>
          </p:nvSpPr>
          <p:spPr bwMode="auto">
            <a:xfrm flipH="1">
              <a:off x="361" y="1501"/>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50" name="Line 118"/>
            <p:cNvSpPr>
              <a:spLocks noChangeShapeType="1"/>
            </p:cNvSpPr>
            <p:nvPr/>
          </p:nvSpPr>
          <p:spPr bwMode="auto">
            <a:xfrm flipH="1">
              <a:off x="361" y="1120"/>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51" name="Rectangle 119"/>
            <p:cNvSpPr>
              <a:spLocks noChangeArrowheads="1"/>
            </p:cNvSpPr>
            <p:nvPr/>
          </p:nvSpPr>
          <p:spPr bwMode="auto">
            <a:xfrm>
              <a:off x="116" y="1064"/>
              <a:ext cx="231"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2800</a:t>
              </a:r>
              <a:endParaRPr lang="ru-RU" sz="1800"/>
            </a:p>
          </p:txBody>
        </p:sp>
        <p:sp>
          <p:nvSpPr>
            <p:cNvPr id="376952" name="Line 120"/>
            <p:cNvSpPr>
              <a:spLocks noChangeShapeType="1"/>
            </p:cNvSpPr>
            <p:nvPr/>
          </p:nvSpPr>
          <p:spPr bwMode="auto">
            <a:xfrm flipH="1">
              <a:off x="1929" y="2511"/>
              <a:ext cx="582"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376953" name="Freeform 121"/>
            <p:cNvSpPr>
              <a:spLocks/>
            </p:cNvSpPr>
            <p:nvPr/>
          </p:nvSpPr>
          <p:spPr bwMode="auto">
            <a:xfrm>
              <a:off x="1269" y="1983"/>
              <a:ext cx="654" cy="528"/>
            </a:xfrm>
            <a:custGeom>
              <a:avLst/>
              <a:gdLst>
                <a:gd name="T0" fmla="*/ 654 w 654"/>
                <a:gd name="T1" fmla="*/ 528 h 528"/>
                <a:gd name="T2" fmla="*/ 0 w 654"/>
                <a:gd name="T3" fmla="*/ 0 h 528"/>
              </a:gdLst>
              <a:ahLst/>
              <a:cxnLst>
                <a:cxn ang="0">
                  <a:pos x="T0" y="T1"/>
                </a:cxn>
                <a:cxn ang="0">
                  <a:pos x="T2" y="T3"/>
                </a:cxn>
              </a:cxnLst>
              <a:rect l="0" t="0" r="r" b="b"/>
              <a:pathLst>
                <a:path w="654" h="528">
                  <a:moveTo>
                    <a:pt x="654" y="528"/>
                  </a:moveTo>
                  <a:cubicBezTo>
                    <a:pt x="318" y="477"/>
                    <a:pt x="0" y="0"/>
                    <a:pt x="0" y="0"/>
                  </a:cubicBezTo>
                </a:path>
              </a:pathLst>
            </a:custGeom>
            <a:noFill/>
            <a:ln w="254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376954" name="Freeform 122"/>
            <p:cNvSpPr>
              <a:spLocks/>
            </p:cNvSpPr>
            <p:nvPr/>
          </p:nvSpPr>
          <p:spPr bwMode="auto">
            <a:xfrm>
              <a:off x="429" y="984"/>
              <a:ext cx="837" cy="999"/>
            </a:xfrm>
            <a:custGeom>
              <a:avLst/>
              <a:gdLst>
                <a:gd name="T0" fmla="*/ 837 w 837"/>
                <a:gd name="T1" fmla="*/ 999 h 999"/>
                <a:gd name="T2" fmla="*/ 0 w 837"/>
                <a:gd name="T3" fmla="*/ 0 h 999"/>
              </a:gdLst>
              <a:ahLst/>
              <a:cxnLst>
                <a:cxn ang="0">
                  <a:pos x="T0" y="T1"/>
                </a:cxn>
                <a:cxn ang="0">
                  <a:pos x="T2" y="T3"/>
                </a:cxn>
              </a:cxnLst>
              <a:rect l="0" t="0" r="r" b="b"/>
              <a:pathLst>
                <a:path w="837" h="999">
                  <a:moveTo>
                    <a:pt x="837" y="999"/>
                  </a:moveTo>
                  <a:cubicBezTo>
                    <a:pt x="390" y="282"/>
                    <a:pt x="66" y="36"/>
                    <a:pt x="0" y="0"/>
                  </a:cubicBezTo>
                </a:path>
              </a:pathLst>
            </a:custGeom>
            <a:noFill/>
            <a:ln w="25400" cap="flat" cmpd="sng">
              <a:solidFill>
                <a:srgbClr val="FF0000"/>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376955" name="Rectangle 123"/>
            <p:cNvSpPr>
              <a:spLocks noChangeArrowheads="1"/>
            </p:cNvSpPr>
            <p:nvPr/>
          </p:nvSpPr>
          <p:spPr bwMode="auto">
            <a:xfrm>
              <a:off x="1260" y="1354"/>
              <a:ext cx="102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L</a:t>
              </a:r>
              <a:endParaRPr lang="ru-RU" sz="1800">
                <a:solidFill>
                  <a:srgbClr val="000099"/>
                </a:solidFill>
              </a:endParaRPr>
            </a:p>
          </p:txBody>
        </p:sp>
        <p:sp>
          <p:nvSpPr>
            <p:cNvPr id="376956" name="Rectangle 124"/>
            <p:cNvSpPr>
              <a:spLocks noChangeArrowheads="1"/>
            </p:cNvSpPr>
            <p:nvPr/>
          </p:nvSpPr>
          <p:spPr bwMode="auto">
            <a:xfrm>
              <a:off x="1896" y="2188"/>
              <a:ext cx="59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L</a:t>
              </a:r>
              <a:r>
                <a:rPr lang="en-US" sz="1800" baseline="-25000">
                  <a:solidFill>
                    <a:srgbClr val="000099"/>
                  </a:solidFill>
                </a:rPr>
                <a:t>1</a:t>
              </a:r>
              <a:r>
                <a:rPr lang="en-US" sz="1800">
                  <a:solidFill>
                    <a:srgbClr val="000099"/>
                  </a:solidFill>
                </a:rPr>
                <a:t> + L</a:t>
              </a:r>
              <a:r>
                <a:rPr lang="en-US" sz="1800" baseline="-25000">
                  <a:solidFill>
                    <a:srgbClr val="000099"/>
                  </a:solidFill>
                </a:rPr>
                <a:t>2</a:t>
              </a:r>
              <a:endParaRPr lang="ru-RU" sz="1800" baseline="-25000">
                <a:solidFill>
                  <a:srgbClr val="000099"/>
                </a:solidFill>
              </a:endParaRPr>
            </a:p>
          </p:txBody>
        </p:sp>
        <p:sp>
          <p:nvSpPr>
            <p:cNvPr id="376957" name="Rectangle 125"/>
            <p:cNvSpPr>
              <a:spLocks noChangeArrowheads="1"/>
            </p:cNvSpPr>
            <p:nvPr/>
          </p:nvSpPr>
          <p:spPr bwMode="auto">
            <a:xfrm>
              <a:off x="1909" y="2533"/>
              <a:ext cx="61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b="0">
                  <a:solidFill>
                    <a:srgbClr val="FF0000"/>
                  </a:solidFill>
                </a:rPr>
                <a:t>2070</a:t>
              </a:r>
              <a:r>
                <a:rPr lang="en-US" sz="1600" b="0">
                  <a:solidFill>
                    <a:srgbClr val="FF0000"/>
                  </a:solidFill>
                  <a:cs typeface="Arial" pitchFamily="34" charset="0"/>
                </a:rPr>
                <a:t>±10</a:t>
              </a:r>
              <a:endParaRPr lang="en-US" sz="1600">
                <a:cs typeface="Arial" pitchFamily="34" charset="0"/>
              </a:endParaRPr>
            </a:p>
          </p:txBody>
        </p:sp>
        <p:sp>
          <p:nvSpPr>
            <p:cNvPr id="376958" name="Line 126"/>
            <p:cNvSpPr>
              <a:spLocks noChangeShapeType="1"/>
            </p:cNvSpPr>
            <p:nvPr/>
          </p:nvSpPr>
          <p:spPr bwMode="auto">
            <a:xfrm flipH="1">
              <a:off x="2785" y="1500"/>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6959" name="Line 127"/>
            <p:cNvSpPr>
              <a:spLocks noChangeShapeType="1"/>
            </p:cNvSpPr>
            <p:nvPr/>
          </p:nvSpPr>
          <p:spPr bwMode="auto">
            <a:xfrm flipH="1">
              <a:off x="2785" y="1120"/>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376960" name="Rectangle 128"/>
          <p:cNvSpPr>
            <a:spLocks noChangeArrowheads="1"/>
          </p:cNvSpPr>
          <p:nvPr/>
        </p:nvSpPr>
        <p:spPr bwMode="auto">
          <a:xfrm>
            <a:off x="4506913" y="4421188"/>
            <a:ext cx="445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defTabSz="762000">
              <a:spcBef>
                <a:spcPct val="50000"/>
              </a:spcBef>
              <a:buFont typeface="Wingdings" pitchFamily="2" charset="2"/>
              <a:buNone/>
              <a:tabLst>
                <a:tab pos="685800" algn="l"/>
              </a:tabLst>
            </a:pPr>
            <a:r>
              <a:rPr lang="en-GB" sz="1600" b="0"/>
              <a:t> </a:t>
            </a:r>
            <a:r>
              <a:rPr lang="en-US" sz="1200">
                <a:solidFill>
                  <a:srgbClr val="000099"/>
                </a:solidFill>
              </a:rPr>
              <a:t>Phase</a:t>
            </a:r>
            <a:r>
              <a:rPr lang="en-GB" sz="1200">
                <a:solidFill>
                  <a:srgbClr val="000099"/>
                </a:solidFill>
              </a:rPr>
              <a:t> diagram by Lungu S.,  </a:t>
            </a:r>
            <a:r>
              <a:rPr lang="en-US" sz="1200">
                <a:solidFill>
                  <a:srgbClr val="000099"/>
                </a:solidFill>
              </a:rPr>
              <a:t>Romanian J. of Physics. </a:t>
            </a:r>
            <a:r>
              <a:rPr lang="en-GB" sz="1200">
                <a:solidFill>
                  <a:srgbClr val="000099"/>
                </a:solidFill>
              </a:rPr>
              <a:t>1962. V. 7. N 4. P. 419</a:t>
            </a:r>
          </a:p>
        </p:txBody>
      </p:sp>
      <p:sp>
        <p:nvSpPr>
          <p:cNvPr id="376961" name="Rectangle 129"/>
          <p:cNvSpPr>
            <a:spLocks noChangeArrowheads="1"/>
          </p:cNvSpPr>
          <p:nvPr/>
        </p:nvSpPr>
        <p:spPr bwMode="auto">
          <a:xfrm>
            <a:off x="-609600" y="5343525"/>
            <a:ext cx="8289925"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163638" lvl="1" algn="l" defTabSz="762000">
              <a:lnSpc>
                <a:spcPct val="120000"/>
              </a:lnSpc>
              <a:buFontTx/>
              <a:buChar char="•"/>
            </a:pPr>
            <a:r>
              <a:rPr lang="en-GB" sz="1600"/>
              <a:t> Define whether the miscibility gap exists in the system or not</a:t>
            </a:r>
          </a:p>
          <a:p>
            <a:pPr marL="1163638" lvl="1" algn="l" defTabSz="762000">
              <a:lnSpc>
                <a:spcPct val="120000"/>
              </a:lnSpc>
              <a:buFontTx/>
              <a:buChar char="•"/>
            </a:pPr>
            <a:r>
              <a:rPr lang="en-GB" sz="1600"/>
              <a:t> Determine the miscibility gap boundary </a:t>
            </a:r>
          </a:p>
          <a:p>
            <a:pPr marL="1163638" lvl="1" algn="l" defTabSz="762000">
              <a:lnSpc>
                <a:spcPct val="120000"/>
              </a:lnSpc>
              <a:buFontTx/>
              <a:buChar char="•"/>
            </a:pPr>
            <a:r>
              <a:rPr lang="en-GB" sz="1600"/>
              <a:t> Evaluate monotectic temperature</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liennummernplatzhalter 1"/>
          <p:cNvSpPr>
            <a:spLocks noGrp="1"/>
          </p:cNvSpPr>
          <p:nvPr>
            <p:ph type="sldNum" sz="quarter" idx="10"/>
          </p:nvPr>
        </p:nvSpPr>
        <p:spPr/>
        <p:txBody>
          <a:bodyPr/>
          <a:lstStyle/>
          <a:p>
            <a:fld id="{3E3D0960-1073-460F-8065-76E8470EC0D4}" type="slidenum">
              <a:rPr lang="ru-RU"/>
              <a:pPr/>
              <a:t>12</a:t>
            </a:fld>
            <a:endParaRPr lang="ru-RU"/>
          </a:p>
        </p:txBody>
      </p:sp>
      <p:sp>
        <p:nvSpPr>
          <p:cNvPr id="432144" name="Rectangle 2064"/>
          <p:cNvSpPr>
            <a:spLocks noChangeArrowheads="1"/>
          </p:cNvSpPr>
          <p:nvPr/>
        </p:nvSpPr>
        <p:spPr bwMode="auto">
          <a:xfrm>
            <a:off x="582613" y="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UO</a:t>
            </a:r>
            <a:r>
              <a:rPr lang="en-US" baseline="-25000">
                <a:solidFill>
                  <a:srgbClr val="000099"/>
                </a:solidFill>
              </a:rPr>
              <a:t>2</a:t>
            </a:r>
            <a:r>
              <a:rPr lang="en-US">
                <a:solidFill>
                  <a:srgbClr val="000099"/>
                </a:solidFill>
              </a:rPr>
              <a:t>-SiO</a:t>
            </a:r>
            <a:r>
              <a:rPr lang="en-US" baseline="-25000">
                <a:solidFill>
                  <a:srgbClr val="000099"/>
                </a:solidFill>
              </a:rPr>
              <a:t>2</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a:t>
            </a:r>
            <a:endParaRPr lang="ru-RU">
              <a:solidFill>
                <a:srgbClr val="000099"/>
              </a:solidFill>
              <a:ea typeface="Arial Unicode MS" pitchFamily="34" charset="-128"/>
              <a:cs typeface="Arial Unicode MS" pitchFamily="34" charset="-128"/>
            </a:endParaRPr>
          </a:p>
        </p:txBody>
      </p:sp>
      <p:pic>
        <p:nvPicPr>
          <p:cNvPr id="432146" name="Picture 20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687388"/>
            <a:ext cx="3676650"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147" name="Rectangle 2067"/>
          <p:cNvSpPr>
            <a:spLocks noChangeArrowheads="1"/>
          </p:cNvSpPr>
          <p:nvPr/>
        </p:nvSpPr>
        <p:spPr bwMode="auto">
          <a:xfrm>
            <a:off x="3746500" y="2559050"/>
            <a:ext cx="4892675"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571500" lvl="1" algn="l" defTabSz="762000">
              <a:buFont typeface="Symbol" pitchFamily="18" charset="2"/>
              <a:buNone/>
              <a:tabLst>
                <a:tab pos="536575" algn="l"/>
              </a:tabLst>
            </a:pPr>
            <a:r>
              <a:rPr lang="ru-RU" sz="1600">
                <a:solidFill>
                  <a:srgbClr val="000099"/>
                </a:solidFill>
              </a:rPr>
              <a:t>1</a:t>
            </a:r>
            <a:r>
              <a:rPr lang="en-US" sz="1600">
                <a:solidFill>
                  <a:srgbClr val="000099"/>
                </a:solidFill>
              </a:rPr>
              <a:t> – pyrometer; </a:t>
            </a:r>
          </a:p>
          <a:p>
            <a:pPr marL="571500" lvl="1" algn="l" defTabSz="762000">
              <a:buFont typeface="Symbol" pitchFamily="18" charset="2"/>
              <a:buNone/>
              <a:tabLst>
                <a:tab pos="536575" algn="l"/>
              </a:tabLst>
            </a:pPr>
            <a:r>
              <a:rPr lang="en-US" sz="1600">
                <a:solidFill>
                  <a:srgbClr val="000099"/>
                </a:solidFill>
              </a:rPr>
              <a:t>2 – video cameras; </a:t>
            </a:r>
          </a:p>
          <a:p>
            <a:pPr marL="571500" lvl="1" algn="l" defTabSz="762000">
              <a:buFont typeface="Symbol" pitchFamily="18" charset="2"/>
              <a:buNone/>
              <a:tabLst>
                <a:tab pos="536575" algn="l"/>
              </a:tabLst>
            </a:pPr>
            <a:r>
              <a:rPr lang="en-US" sz="1600">
                <a:solidFill>
                  <a:srgbClr val="000099"/>
                </a:solidFill>
              </a:rPr>
              <a:t>3 – W heating tube;</a:t>
            </a:r>
            <a:r>
              <a:rPr lang="ru-RU" sz="1600">
                <a:solidFill>
                  <a:srgbClr val="000099"/>
                </a:solidFill>
              </a:rPr>
              <a:t> </a:t>
            </a:r>
            <a:endParaRPr lang="en-US" sz="1600">
              <a:solidFill>
                <a:srgbClr val="000099"/>
              </a:solidFill>
            </a:endParaRPr>
          </a:p>
          <a:p>
            <a:pPr marL="571500" lvl="1" algn="l" defTabSz="762000">
              <a:buFont typeface="Symbol" pitchFamily="18" charset="2"/>
              <a:buNone/>
              <a:tabLst>
                <a:tab pos="536575" algn="l"/>
              </a:tabLst>
            </a:pPr>
            <a:r>
              <a:rPr lang="ru-RU" sz="1600">
                <a:solidFill>
                  <a:srgbClr val="000099"/>
                </a:solidFill>
              </a:rPr>
              <a:t>4</a:t>
            </a:r>
            <a:r>
              <a:rPr lang="en-US" sz="1600">
                <a:solidFill>
                  <a:srgbClr val="000099"/>
                </a:solidFill>
              </a:rPr>
              <a:t> – Mo</a:t>
            </a:r>
            <a:r>
              <a:rPr lang="ru-RU" sz="1600">
                <a:solidFill>
                  <a:srgbClr val="000099"/>
                </a:solidFill>
              </a:rPr>
              <a:t> </a:t>
            </a:r>
            <a:r>
              <a:rPr lang="en-US" sz="1600">
                <a:solidFill>
                  <a:srgbClr val="000099"/>
                </a:solidFill>
              </a:rPr>
              <a:t>crucible</a:t>
            </a:r>
            <a:r>
              <a:rPr lang="ru-RU" sz="1600">
                <a:solidFill>
                  <a:srgbClr val="000099"/>
                </a:solidFill>
              </a:rPr>
              <a:t> </a:t>
            </a:r>
            <a:endParaRPr lang="en-US" sz="1600">
              <a:solidFill>
                <a:srgbClr val="000099"/>
              </a:solidFill>
            </a:endParaRPr>
          </a:p>
          <a:p>
            <a:pPr marL="571500" lvl="1" algn="l" defTabSz="762000">
              <a:buFont typeface="Symbol" pitchFamily="18" charset="2"/>
              <a:buNone/>
              <a:tabLst>
                <a:tab pos="536575" algn="l"/>
              </a:tabLst>
            </a:pPr>
            <a:endParaRPr lang="en-US" sz="1600">
              <a:solidFill>
                <a:srgbClr val="000099"/>
              </a:solidFill>
            </a:endParaRPr>
          </a:p>
          <a:p>
            <a:pPr marL="571500" lvl="1" algn="l" defTabSz="762000">
              <a:buFont typeface="Symbol" pitchFamily="18" charset="2"/>
              <a:buNone/>
              <a:tabLst>
                <a:tab pos="536575" algn="l"/>
              </a:tabLst>
            </a:pPr>
            <a:r>
              <a:rPr lang="en-US" sz="1600">
                <a:solidFill>
                  <a:srgbClr val="000099"/>
                </a:solidFill>
              </a:rPr>
              <a:t>Atmosphere – Ar + H</a:t>
            </a:r>
            <a:r>
              <a:rPr lang="en-US" sz="1600" baseline="-25000">
                <a:solidFill>
                  <a:srgbClr val="000099"/>
                </a:solidFill>
              </a:rPr>
              <a:t>2</a:t>
            </a:r>
            <a:r>
              <a:rPr lang="en-US" sz="1600">
                <a:solidFill>
                  <a:srgbClr val="000099"/>
                </a:solidFill>
              </a:rPr>
              <a:t>(4 vol. %)</a:t>
            </a:r>
          </a:p>
          <a:p>
            <a:pPr marL="571500" lvl="1" algn="l" defTabSz="762000">
              <a:buFont typeface="Symbol" pitchFamily="18" charset="2"/>
              <a:buNone/>
              <a:tabLst>
                <a:tab pos="536575" algn="l"/>
              </a:tabLst>
            </a:pPr>
            <a:r>
              <a:rPr lang="en-US" sz="1600">
                <a:solidFill>
                  <a:srgbClr val="000099"/>
                </a:solidFill>
              </a:rPr>
              <a:t>Total gas pressure – up to 3 atm</a:t>
            </a:r>
          </a:p>
          <a:p>
            <a:pPr marL="571500" lvl="1" algn="l" defTabSz="762000">
              <a:buFont typeface="Symbol" pitchFamily="18" charset="2"/>
              <a:buNone/>
              <a:tabLst>
                <a:tab pos="536575" algn="l"/>
              </a:tabLst>
            </a:pPr>
            <a:r>
              <a:rPr lang="en-US" sz="1600">
                <a:solidFill>
                  <a:srgbClr val="000099"/>
                </a:solidFill>
              </a:rPr>
              <a:t>Mass of the samples – 50-150 mg</a:t>
            </a:r>
          </a:p>
          <a:p>
            <a:pPr marL="571500" lvl="1" algn="l" defTabSz="762000">
              <a:buFont typeface="Symbol" pitchFamily="18" charset="2"/>
              <a:buNone/>
              <a:tabLst>
                <a:tab pos="536575" algn="l"/>
              </a:tabLst>
            </a:pPr>
            <a:r>
              <a:rPr lang="en-US" sz="1600">
                <a:solidFill>
                  <a:srgbClr val="000099"/>
                </a:solidFill>
              </a:rPr>
              <a:t>Stepwise heating </a:t>
            </a:r>
          </a:p>
          <a:p>
            <a:pPr marL="571500" lvl="1" algn="l" defTabSz="762000">
              <a:buFont typeface="Symbol" pitchFamily="18" charset="2"/>
              <a:buNone/>
              <a:tabLst>
                <a:tab pos="536575" algn="l"/>
              </a:tabLst>
            </a:pPr>
            <a:r>
              <a:rPr lang="en-US" sz="1600">
                <a:solidFill>
                  <a:srgbClr val="000099"/>
                </a:solidFill>
              </a:rPr>
              <a:t>Heating rate – 1-8</a:t>
            </a:r>
            <a:r>
              <a:rPr lang="en-US" sz="1600">
                <a:solidFill>
                  <a:srgbClr val="000099"/>
                </a:solidFill>
                <a:sym typeface="Symbol" pitchFamily="18" charset="2"/>
              </a:rPr>
              <a:t>C/min</a:t>
            </a:r>
          </a:p>
          <a:p>
            <a:pPr marL="571500" lvl="1" algn="l" defTabSz="762000">
              <a:buFont typeface="Symbol" pitchFamily="18" charset="2"/>
              <a:buNone/>
              <a:tabLst>
                <a:tab pos="536575" algn="l"/>
              </a:tabLst>
            </a:pPr>
            <a:r>
              <a:rPr lang="en-US" sz="1600">
                <a:solidFill>
                  <a:srgbClr val="000099"/>
                </a:solidFill>
                <a:sym typeface="Symbol" pitchFamily="18" charset="2"/>
              </a:rPr>
              <a:t>Exposure time – 1 min </a:t>
            </a:r>
          </a:p>
          <a:p>
            <a:pPr marL="571500" lvl="1" algn="l" defTabSz="762000">
              <a:buFont typeface="Symbol" pitchFamily="18" charset="2"/>
              <a:buNone/>
              <a:tabLst>
                <a:tab pos="536575" algn="l"/>
              </a:tabLst>
            </a:pPr>
            <a:r>
              <a:rPr lang="en-US" sz="1600">
                <a:solidFill>
                  <a:srgbClr val="000099"/>
                </a:solidFill>
              </a:rPr>
              <a:t>The error of pyrometer temperature</a:t>
            </a:r>
          </a:p>
          <a:p>
            <a:pPr algn="l" defTabSz="762000">
              <a:buClr>
                <a:schemeClr val="tx1"/>
              </a:buClr>
              <a:buFont typeface="Wingdings" pitchFamily="2" charset="2"/>
              <a:buNone/>
              <a:tabLst>
                <a:tab pos="536575" algn="l"/>
              </a:tabLst>
            </a:pPr>
            <a:r>
              <a:rPr lang="en-US" sz="1600">
                <a:solidFill>
                  <a:srgbClr val="000099"/>
                </a:solidFill>
              </a:rPr>
              <a:t>     	 measurements is ±1 relative %</a:t>
            </a:r>
            <a:endParaRPr lang="en-US" sz="1600">
              <a:solidFill>
                <a:srgbClr val="000099"/>
              </a:solidFill>
              <a:sym typeface="Symbol" pitchFamily="18" charset="2"/>
            </a:endParaRPr>
          </a:p>
        </p:txBody>
      </p:sp>
      <p:sp>
        <p:nvSpPr>
          <p:cNvPr id="432148" name="Rectangle 2068"/>
          <p:cNvSpPr>
            <a:spLocks noChangeArrowheads="1"/>
          </p:cNvSpPr>
          <p:nvPr/>
        </p:nvSpPr>
        <p:spPr bwMode="auto">
          <a:xfrm>
            <a:off x="4471988" y="719138"/>
            <a:ext cx="3073400" cy="18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defTabSz="762000">
              <a:buClr>
                <a:srgbClr val="800000"/>
              </a:buClr>
              <a:buFont typeface="Wingdings" pitchFamily="2" charset="2"/>
              <a:buChar char="Ø"/>
            </a:pPr>
            <a:r>
              <a:rPr lang="en-GB" sz="1600"/>
              <a:t>  </a:t>
            </a:r>
            <a:r>
              <a:rPr lang="en-US" sz="2000">
                <a:solidFill>
                  <a:srgbClr val="800000"/>
                </a:solidFill>
              </a:rPr>
              <a:t>Experimental setup</a:t>
            </a:r>
            <a:r>
              <a:rPr lang="ru-RU" sz="2000">
                <a:solidFill>
                  <a:srgbClr val="800000"/>
                </a:solidFill>
              </a:rPr>
              <a:t>:</a:t>
            </a:r>
          </a:p>
          <a:p>
            <a:pPr algn="l" defTabSz="762000">
              <a:lnSpc>
                <a:spcPct val="150000"/>
              </a:lnSpc>
              <a:buFontTx/>
              <a:buChar char="•"/>
            </a:pPr>
            <a:r>
              <a:rPr lang="en-US" sz="1400"/>
              <a:t> </a:t>
            </a:r>
            <a:r>
              <a:rPr lang="en-US" sz="1600"/>
              <a:t>Galakhov microfurnace</a:t>
            </a:r>
            <a:endParaRPr lang="ru-RU" sz="1600"/>
          </a:p>
          <a:p>
            <a:pPr algn="l" defTabSz="762000">
              <a:lnSpc>
                <a:spcPct val="150000"/>
              </a:lnSpc>
              <a:buFontTx/>
              <a:buChar char="•"/>
            </a:pPr>
            <a:r>
              <a:rPr lang="en-US" sz="1600"/>
              <a:t> Sample quenching</a:t>
            </a:r>
            <a:endParaRPr lang="ru-RU" sz="1600"/>
          </a:p>
          <a:p>
            <a:pPr algn="l" defTabSz="762000">
              <a:lnSpc>
                <a:spcPct val="150000"/>
              </a:lnSpc>
              <a:buFontTx/>
              <a:buChar char="•"/>
            </a:pPr>
            <a:r>
              <a:rPr lang="en-US" sz="1600"/>
              <a:t> SEM/EDX analysis</a:t>
            </a:r>
            <a:endParaRPr lang="ru-RU" sz="1600">
              <a:solidFill>
                <a:srgbClr val="000099"/>
              </a:solidFill>
            </a:endParaRPr>
          </a:p>
          <a:p>
            <a:pPr defTabSz="762000">
              <a:buFontTx/>
              <a:buChar char="•"/>
            </a:pPr>
            <a:endParaRPr lang="en-GB" sz="2000">
              <a:solidFill>
                <a:srgbClr val="000099"/>
              </a:solidFill>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Foliennummernplatzhalter 1"/>
          <p:cNvSpPr>
            <a:spLocks noGrp="1"/>
          </p:cNvSpPr>
          <p:nvPr>
            <p:ph type="sldNum" sz="quarter" idx="10"/>
          </p:nvPr>
        </p:nvSpPr>
        <p:spPr/>
        <p:txBody>
          <a:bodyPr/>
          <a:lstStyle/>
          <a:p>
            <a:fld id="{F9C8A859-9A57-49D6-8854-EE0CBD6B3C2C}" type="slidenum">
              <a:rPr lang="ru-RU"/>
              <a:pPr/>
              <a:t>13</a:t>
            </a:fld>
            <a:endParaRPr lang="ru-RU"/>
          </a:p>
        </p:txBody>
      </p:sp>
      <p:sp>
        <p:nvSpPr>
          <p:cNvPr id="466946" name="Rectangle 2"/>
          <p:cNvSpPr>
            <a:spLocks noChangeArrowheads="1"/>
          </p:cNvSpPr>
          <p:nvPr/>
        </p:nvSpPr>
        <p:spPr bwMode="auto">
          <a:xfrm>
            <a:off x="582613" y="19050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UO</a:t>
            </a:r>
            <a:r>
              <a:rPr lang="en-US" baseline="-25000">
                <a:solidFill>
                  <a:srgbClr val="000099"/>
                </a:solidFill>
              </a:rPr>
              <a:t>2</a:t>
            </a:r>
            <a:r>
              <a:rPr lang="en-US">
                <a:solidFill>
                  <a:srgbClr val="000099"/>
                </a:solidFill>
              </a:rPr>
              <a:t>-SiO</a:t>
            </a:r>
            <a:r>
              <a:rPr lang="en-US" baseline="-25000">
                <a:solidFill>
                  <a:srgbClr val="000099"/>
                </a:solidFill>
              </a:rPr>
              <a:t>2</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a:t>
            </a:r>
            <a:endParaRPr lang="ru-RU">
              <a:solidFill>
                <a:srgbClr val="000099"/>
              </a:solidFill>
              <a:ea typeface="Arial Unicode MS" pitchFamily="34" charset="-128"/>
              <a:cs typeface="Arial Unicode MS" pitchFamily="34" charset="-128"/>
            </a:endParaRPr>
          </a:p>
        </p:txBody>
      </p:sp>
      <p:graphicFrame>
        <p:nvGraphicFramePr>
          <p:cNvPr id="466947" name="Object 3"/>
          <p:cNvGraphicFramePr>
            <a:graphicFrameLocks noChangeAspect="1"/>
          </p:cNvGraphicFramePr>
          <p:nvPr/>
        </p:nvGraphicFramePr>
        <p:xfrm>
          <a:off x="776288" y="3546475"/>
          <a:ext cx="7218362" cy="2230438"/>
        </p:xfrm>
        <a:graphic>
          <a:graphicData uri="http://schemas.openxmlformats.org/presentationml/2006/ole">
            <mc:AlternateContent xmlns:mc="http://schemas.openxmlformats.org/markup-compatibility/2006">
              <mc:Choice xmlns:v="urn:schemas-microsoft-com:vml" Requires="v">
                <p:oleObj spid="_x0000_s466970" name="Документ" r:id="rId4" imgW="7415783" imgH="2296937" progId="Word.Document.8">
                  <p:embed/>
                </p:oleObj>
              </mc:Choice>
              <mc:Fallback>
                <p:oleObj name="Документ" r:id="rId4" imgW="7415783" imgH="2296937"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3546475"/>
                        <a:ext cx="7218362" cy="223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6948" name="Rectangle 4"/>
          <p:cNvSpPr>
            <a:spLocks noChangeArrowheads="1"/>
          </p:cNvSpPr>
          <p:nvPr/>
        </p:nvSpPr>
        <p:spPr bwMode="auto">
          <a:xfrm>
            <a:off x="355600" y="993775"/>
            <a:ext cx="7340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GB" sz="1600"/>
              <a:t>  </a:t>
            </a:r>
            <a:endParaRPr lang="ru-RU" sz="2000">
              <a:solidFill>
                <a:srgbClr val="000099"/>
              </a:solidFill>
            </a:endParaRPr>
          </a:p>
          <a:p>
            <a:pPr defTabSz="762000"/>
            <a:endParaRPr lang="ru-RU" sz="1400">
              <a:solidFill>
                <a:srgbClr val="000099"/>
              </a:solidFill>
            </a:endParaRPr>
          </a:p>
          <a:p>
            <a:pPr defTabSz="762000">
              <a:buFontTx/>
              <a:buChar char="•"/>
            </a:pPr>
            <a:endParaRPr lang="ru-RU" sz="2000">
              <a:solidFill>
                <a:srgbClr val="000099"/>
              </a:solidFill>
            </a:endParaRPr>
          </a:p>
          <a:p>
            <a:pPr defTabSz="762000">
              <a:buFontTx/>
              <a:buChar char="•"/>
            </a:pPr>
            <a:endParaRPr lang="en-GB" sz="2000">
              <a:solidFill>
                <a:srgbClr val="000099"/>
              </a:solidFill>
            </a:endParaRPr>
          </a:p>
        </p:txBody>
      </p:sp>
      <p:sp>
        <p:nvSpPr>
          <p:cNvPr id="466949" name="Rectangle 5"/>
          <p:cNvSpPr>
            <a:spLocks noChangeArrowheads="1"/>
          </p:cNvSpPr>
          <p:nvPr/>
        </p:nvSpPr>
        <p:spPr bwMode="auto">
          <a:xfrm>
            <a:off x="539750" y="660400"/>
            <a:ext cx="34798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360000" rIns="92075" bIns="46038"/>
          <a:lstStyle/>
          <a:p>
            <a:pPr defTabSz="762000">
              <a:lnSpc>
                <a:spcPct val="80000"/>
              </a:lnSpc>
              <a:buFont typeface="Wingdings" pitchFamily="2" charset="2"/>
              <a:buChar char="Ø"/>
            </a:pPr>
            <a:r>
              <a:rPr lang="en-US" sz="2000">
                <a:solidFill>
                  <a:srgbClr val="800000"/>
                </a:solidFill>
              </a:rPr>
              <a:t>Charge composition</a:t>
            </a:r>
            <a:endParaRPr lang="ru-RU" sz="2000">
              <a:solidFill>
                <a:srgbClr val="800000"/>
              </a:solidFill>
            </a:endParaRPr>
          </a:p>
        </p:txBody>
      </p:sp>
      <p:graphicFrame>
        <p:nvGraphicFramePr>
          <p:cNvPr id="466969" name="Group 25"/>
          <p:cNvGraphicFramePr>
            <a:graphicFrameLocks noGrp="1"/>
          </p:cNvGraphicFramePr>
          <p:nvPr/>
        </p:nvGraphicFramePr>
        <p:xfrm>
          <a:off x="1066800" y="1562100"/>
          <a:ext cx="4462463" cy="1122363"/>
        </p:xfrm>
        <a:graphic>
          <a:graphicData uri="http://schemas.openxmlformats.org/drawingml/2006/table">
            <a:tbl>
              <a:tblPr/>
              <a:tblGrid>
                <a:gridCol w="2608263"/>
                <a:gridCol w="892175"/>
                <a:gridCol w="962025"/>
              </a:tblGrid>
              <a:tr h="27146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Composition of all samples, %</a:t>
                      </a:r>
                      <a:endParaRPr kumimoji="0" lang="en-US" sz="1400" b="1" i="0" u="none" strike="noStrike" cap="none" normalizeH="0" baseline="0" smtClean="0">
                        <a:ln>
                          <a:noFill/>
                        </a:ln>
                        <a:solidFill>
                          <a:schemeClr val="tx1"/>
                        </a:solidFill>
                        <a:effectLst/>
                        <a:latin typeface="Arial" pitchFamily="34"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cs typeface="Times New Roman" pitchFamily="18" charset="0"/>
                        </a:rPr>
                        <a:t>U</a:t>
                      </a:r>
                      <a:r>
                        <a:rPr kumimoji="0" lang="en-US" sz="1400" b="1" i="0" u="none" strike="noStrike" cap="none" normalizeH="0" baseline="0" smtClean="0">
                          <a:ln>
                            <a:noFill/>
                          </a:ln>
                          <a:solidFill>
                            <a:schemeClr val="tx1"/>
                          </a:solidFill>
                          <a:effectLst/>
                          <a:latin typeface="Arial" pitchFamily="34" charset="0"/>
                          <a:cs typeface="Times New Roman" pitchFamily="18" charset="0"/>
                        </a:rPr>
                        <a:t>O</a:t>
                      </a:r>
                      <a:r>
                        <a:rPr kumimoji="0" lang="en-US" sz="1400" b="1" i="0" u="none" strike="noStrike" cap="none" normalizeH="0" baseline="-30000" smtClean="0">
                          <a:ln>
                            <a:noFill/>
                          </a:ln>
                          <a:solidFill>
                            <a:schemeClr val="tx1"/>
                          </a:solidFill>
                          <a:effectLst/>
                          <a:latin typeface="Arial" pitchFamily="34" charset="0"/>
                          <a:cs typeface="Times New Roman" pitchFamily="18" charset="0"/>
                        </a:rPr>
                        <a:t>2</a:t>
                      </a:r>
                      <a:endParaRPr kumimoji="0" lang="en-US" sz="1400" b="1" i="0" u="none" strike="noStrike" cap="none" normalizeH="0" baseline="0" smtClean="0">
                        <a:ln>
                          <a:noFill/>
                        </a:ln>
                        <a:solidFill>
                          <a:schemeClr val="tx1"/>
                        </a:solidFill>
                        <a:effectLst/>
                        <a:latin typeface="Arial" pitchFamily="34"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SiO</a:t>
                      </a:r>
                      <a:r>
                        <a:rPr kumimoji="0" lang="en-US" sz="1400" b="1" i="0" u="none" strike="noStrike" cap="none" normalizeH="0" baseline="-30000" smtClean="0">
                          <a:ln>
                            <a:noFill/>
                          </a:ln>
                          <a:solidFill>
                            <a:schemeClr val="tx1"/>
                          </a:solidFill>
                          <a:effectLst/>
                          <a:latin typeface="Arial" pitchFamily="34" charset="0"/>
                          <a:cs typeface="Times New Roman" pitchFamily="18" charset="0"/>
                        </a:rPr>
                        <a:t>2</a:t>
                      </a:r>
                      <a:endParaRPr kumimoji="0" lang="en-US" sz="1400" b="1" i="0" u="none" strike="noStrike" cap="none" normalizeH="0" baseline="0" smtClean="0">
                        <a:ln>
                          <a:noFill/>
                        </a:ln>
                        <a:solidFill>
                          <a:schemeClr val="tx1"/>
                        </a:solidFill>
                        <a:effectLst/>
                        <a:latin typeface="Arial" pitchFamily="34"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293688">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mass</a:t>
                      </a:r>
                      <a:endParaRPr kumimoji="0" lang="en-US" sz="1400" b="1" i="0" u="none" strike="noStrike" cap="none" normalizeH="0" baseline="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cs typeface="Times New Roman" pitchFamily="18" charset="0"/>
                        </a:rPr>
                        <a:t>50.7</a:t>
                      </a:r>
                      <a:endParaRPr kumimoji="0" lang="ru-RU" sz="1400" b="1" i="0" u="none" strike="noStrike" cap="none" normalizeH="0" baseline="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cs typeface="Times New Roman" pitchFamily="18" charset="0"/>
                        </a:rPr>
                        <a:t>49.3</a:t>
                      </a:r>
                      <a:endParaRPr kumimoji="0" lang="ru-RU" sz="1400" b="1" i="0" u="none" strike="noStrike" cap="none" normalizeH="0" baseline="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29210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mol</a:t>
                      </a:r>
                      <a:endParaRPr kumimoji="0" lang="en-US" sz="1400" b="1" i="0" u="none" strike="noStrike" cap="none" normalizeH="0" baseline="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cs typeface="Times New Roman" pitchFamily="18" charset="0"/>
                        </a:rPr>
                        <a:t>18.62</a:t>
                      </a:r>
                      <a:endParaRPr kumimoji="0" lang="ru-RU" sz="1400" b="1" i="0" u="none" strike="noStrike" cap="none" normalizeH="0" baseline="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cs typeface="Times New Roman" pitchFamily="18" charset="0"/>
                        </a:rPr>
                        <a:t>81.38</a:t>
                      </a:r>
                      <a:endParaRPr kumimoji="0" lang="ru-RU" sz="1400" b="1" i="0" u="none" strike="noStrike" cap="none" normalizeH="0" baseline="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66968" name="Rectangle 24"/>
          <p:cNvSpPr>
            <a:spLocks noChangeArrowheads="1"/>
          </p:cNvSpPr>
          <p:nvPr/>
        </p:nvSpPr>
        <p:spPr bwMode="auto">
          <a:xfrm>
            <a:off x="850900" y="2578100"/>
            <a:ext cx="4846638"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360000" rIns="92075" bIns="46038"/>
          <a:lstStyle/>
          <a:p>
            <a:pPr algn="l" defTabSz="762000">
              <a:lnSpc>
                <a:spcPct val="80000"/>
              </a:lnSpc>
              <a:buFont typeface="Wingdings" pitchFamily="2" charset="2"/>
              <a:buChar char="Ø"/>
            </a:pPr>
            <a:r>
              <a:rPr lang="en-GB" sz="2000">
                <a:solidFill>
                  <a:srgbClr val="800000"/>
                </a:solidFill>
              </a:rPr>
              <a:t>Test characteristics</a:t>
            </a:r>
            <a:endParaRPr lang="ru-RU" sz="2000">
              <a:solidFill>
                <a:srgbClr val="800000"/>
              </a:solidFill>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Foliennummernplatzhalter 1"/>
          <p:cNvSpPr>
            <a:spLocks noGrp="1"/>
          </p:cNvSpPr>
          <p:nvPr>
            <p:ph type="sldNum" sz="quarter" idx="10"/>
          </p:nvPr>
        </p:nvSpPr>
        <p:spPr/>
        <p:txBody>
          <a:bodyPr/>
          <a:lstStyle/>
          <a:p>
            <a:fld id="{EC0E6767-4F48-413C-B6F3-FCF777E76836}" type="slidenum">
              <a:rPr lang="ru-RU"/>
              <a:pPr/>
              <a:t>14</a:t>
            </a:fld>
            <a:endParaRPr lang="ru-RU"/>
          </a:p>
        </p:txBody>
      </p:sp>
      <p:sp>
        <p:nvSpPr>
          <p:cNvPr id="464898" name="Rectangle 2"/>
          <p:cNvSpPr>
            <a:spLocks noChangeArrowheads="1"/>
          </p:cNvSpPr>
          <p:nvPr/>
        </p:nvSpPr>
        <p:spPr bwMode="auto">
          <a:xfrm>
            <a:off x="582613" y="19050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UO</a:t>
            </a:r>
            <a:r>
              <a:rPr lang="en-US" baseline="-25000">
                <a:solidFill>
                  <a:srgbClr val="000099"/>
                </a:solidFill>
              </a:rPr>
              <a:t>2</a:t>
            </a:r>
            <a:r>
              <a:rPr lang="en-US">
                <a:solidFill>
                  <a:srgbClr val="000099"/>
                </a:solidFill>
              </a:rPr>
              <a:t>-SiO</a:t>
            </a:r>
            <a:r>
              <a:rPr lang="en-US" baseline="-25000">
                <a:solidFill>
                  <a:srgbClr val="000099"/>
                </a:solidFill>
              </a:rPr>
              <a:t>2</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a:t>
            </a:r>
            <a:endParaRPr lang="ru-RU">
              <a:solidFill>
                <a:srgbClr val="000099"/>
              </a:solidFill>
              <a:ea typeface="Arial Unicode MS" pitchFamily="34" charset="-128"/>
              <a:cs typeface="Arial Unicode MS" pitchFamily="34" charset="-128"/>
            </a:endParaRPr>
          </a:p>
        </p:txBody>
      </p:sp>
      <p:sp>
        <p:nvSpPr>
          <p:cNvPr id="464900" name="Rectangle 4"/>
          <p:cNvSpPr>
            <a:spLocks noChangeArrowheads="1"/>
          </p:cNvSpPr>
          <p:nvPr/>
        </p:nvSpPr>
        <p:spPr bwMode="auto">
          <a:xfrm>
            <a:off x="355600" y="993775"/>
            <a:ext cx="7340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GB" sz="1600"/>
              <a:t>  </a:t>
            </a:r>
            <a:endParaRPr lang="ru-RU" sz="2000">
              <a:solidFill>
                <a:srgbClr val="000099"/>
              </a:solidFill>
            </a:endParaRPr>
          </a:p>
          <a:p>
            <a:pPr defTabSz="762000"/>
            <a:endParaRPr lang="ru-RU" sz="1400">
              <a:solidFill>
                <a:srgbClr val="000099"/>
              </a:solidFill>
            </a:endParaRPr>
          </a:p>
          <a:p>
            <a:pPr defTabSz="762000">
              <a:buFontTx/>
              <a:buChar char="•"/>
            </a:pPr>
            <a:endParaRPr lang="ru-RU" sz="2000">
              <a:solidFill>
                <a:srgbClr val="000099"/>
              </a:solidFill>
            </a:endParaRPr>
          </a:p>
          <a:p>
            <a:pPr defTabSz="762000">
              <a:buFontTx/>
              <a:buChar char="•"/>
            </a:pPr>
            <a:endParaRPr lang="en-GB" sz="2000">
              <a:solidFill>
                <a:srgbClr val="000099"/>
              </a:solidFill>
            </a:endParaRPr>
          </a:p>
        </p:txBody>
      </p:sp>
      <p:sp>
        <p:nvSpPr>
          <p:cNvPr id="464933" name="Rectangle 37"/>
          <p:cNvSpPr>
            <a:spLocks noChangeArrowheads="1"/>
          </p:cNvSpPr>
          <p:nvPr/>
        </p:nvSpPr>
        <p:spPr bwMode="auto">
          <a:xfrm>
            <a:off x="434975" y="587375"/>
            <a:ext cx="55975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360000" rIns="92075" bIns="46038"/>
          <a:lstStyle/>
          <a:p>
            <a:pPr defTabSz="762000">
              <a:lnSpc>
                <a:spcPct val="80000"/>
              </a:lnSpc>
              <a:buFont typeface="Wingdings" pitchFamily="2" charset="2"/>
              <a:buChar char="Ø"/>
            </a:pPr>
            <a:r>
              <a:rPr lang="en-US" sz="2000">
                <a:solidFill>
                  <a:srgbClr val="800000"/>
                </a:solidFill>
              </a:rPr>
              <a:t>Macrostructure of quenched ingots</a:t>
            </a:r>
            <a:endParaRPr lang="ru-RU" sz="2000">
              <a:solidFill>
                <a:srgbClr val="800000"/>
              </a:solidFill>
            </a:endParaRPr>
          </a:p>
        </p:txBody>
      </p:sp>
      <p:sp>
        <p:nvSpPr>
          <p:cNvPr id="464939" name="Rectangle 43"/>
          <p:cNvSpPr>
            <a:spLocks noChangeArrowheads="1"/>
          </p:cNvSpPr>
          <p:nvPr/>
        </p:nvSpPr>
        <p:spPr bwMode="auto">
          <a:xfrm>
            <a:off x="349250" y="2576513"/>
            <a:ext cx="103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a:solidFill>
                  <a:srgbClr val="000099"/>
                </a:solidFill>
              </a:rPr>
              <a:t>2000</a:t>
            </a:r>
            <a:r>
              <a:rPr lang="en-GB" sz="2000">
                <a:solidFill>
                  <a:srgbClr val="000099"/>
                </a:solidFill>
                <a:sym typeface="Symbol" pitchFamily="18" charset="2"/>
              </a:rPr>
              <a:t>C</a:t>
            </a:r>
          </a:p>
        </p:txBody>
      </p:sp>
      <p:sp>
        <p:nvSpPr>
          <p:cNvPr id="464940" name="Rectangle 44"/>
          <p:cNvSpPr>
            <a:spLocks noChangeArrowheads="1"/>
          </p:cNvSpPr>
          <p:nvPr/>
        </p:nvSpPr>
        <p:spPr bwMode="auto">
          <a:xfrm>
            <a:off x="1924050" y="2068513"/>
            <a:ext cx="103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a:solidFill>
                  <a:srgbClr val="000099"/>
                </a:solidFill>
              </a:rPr>
              <a:t>20</a:t>
            </a:r>
            <a:r>
              <a:rPr lang="ru-RU" sz="2000">
                <a:solidFill>
                  <a:srgbClr val="000099"/>
                </a:solidFill>
              </a:rPr>
              <a:t>8</a:t>
            </a:r>
            <a:r>
              <a:rPr lang="en-GB" sz="2000">
                <a:solidFill>
                  <a:srgbClr val="000099"/>
                </a:solidFill>
              </a:rPr>
              <a:t>0</a:t>
            </a:r>
            <a:r>
              <a:rPr lang="en-GB" sz="2000">
                <a:solidFill>
                  <a:srgbClr val="000099"/>
                </a:solidFill>
                <a:sym typeface="Symbol" pitchFamily="18" charset="2"/>
              </a:rPr>
              <a:t>C</a:t>
            </a:r>
          </a:p>
        </p:txBody>
      </p:sp>
      <p:sp>
        <p:nvSpPr>
          <p:cNvPr id="464941" name="Rectangle 45"/>
          <p:cNvSpPr>
            <a:spLocks noChangeArrowheads="1"/>
          </p:cNvSpPr>
          <p:nvPr/>
        </p:nvSpPr>
        <p:spPr bwMode="auto">
          <a:xfrm>
            <a:off x="3600450" y="1636713"/>
            <a:ext cx="103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a:solidFill>
                  <a:srgbClr val="000099"/>
                </a:solidFill>
              </a:rPr>
              <a:t>2</a:t>
            </a:r>
            <a:r>
              <a:rPr lang="ru-RU" sz="2000">
                <a:solidFill>
                  <a:srgbClr val="000099"/>
                </a:solidFill>
              </a:rPr>
              <a:t>14</a:t>
            </a:r>
            <a:r>
              <a:rPr lang="en-GB" sz="2000">
                <a:solidFill>
                  <a:srgbClr val="000099"/>
                </a:solidFill>
              </a:rPr>
              <a:t>0</a:t>
            </a:r>
            <a:r>
              <a:rPr lang="en-GB" sz="2000">
                <a:solidFill>
                  <a:srgbClr val="000099"/>
                </a:solidFill>
                <a:sym typeface="Symbol" pitchFamily="18" charset="2"/>
              </a:rPr>
              <a:t>C</a:t>
            </a:r>
          </a:p>
        </p:txBody>
      </p:sp>
      <p:sp>
        <p:nvSpPr>
          <p:cNvPr id="464942" name="Rectangle 46"/>
          <p:cNvSpPr>
            <a:spLocks noChangeArrowheads="1"/>
          </p:cNvSpPr>
          <p:nvPr/>
        </p:nvSpPr>
        <p:spPr bwMode="auto">
          <a:xfrm>
            <a:off x="5073650" y="1268413"/>
            <a:ext cx="103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a:solidFill>
                  <a:srgbClr val="000099"/>
                </a:solidFill>
              </a:rPr>
              <a:t>2</a:t>
            </a:r>
            <a:r>
              <a:rPr lang="ru-RU" sz="2000">
                <a:solidFill>
                  <a:srgbClr val="000099"/>
                </a:solidFill>
              </a:rPr>
              <a:t>140</a:t>
            </a:r>
            <a:r>
              <a:rPr lang="en-GB" sz="2000">
                <a:solidFill>
                  <a:srgbClr val="000099"/>
                </a:solidFill>
                <a:sym typeface="Symbol" pitchFamily="18" charset="2"/>
              </a:rPr>
              <a:t>C</a:t>
            </a:r>
          </a:p>
        </p:txBody>
      </p:sp>
      <p:sp>
        <p:nvSpPr>
          <p:cNvPr id="464943" name="Rectangle 47"/>
          <p:cNvSpPr>
            <a:spLocks noChangeArrowheads="1"/>
          </p:cNvSpPr>
          <p:nvPr/>
        </p:nvSpPr>
        <p:spPr bwMode="auto">
          <a:xfrm>
            <a:off x="6673850" y="760413"/>
            <a:ext cx="103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a:solidFill>
                  <a:srgbClr val="000099"/>
                </a:solidFill>
              </a:rPr>
              <a:t>2</a:t>
            </a:r>
            <a:r>
              <a:rPr lang="ru-RU" sz="2000">
                <a:solidFill>
                  <a:srgbClr val="000099"/>
                </a:solidFill>
              </a:rPr>
              <a:t>2</a:t>
            </a:r>
            <a:r>
              <a:rPr lang="en-GB" sz="2000">
                <a:solidFill>
                  <a:srgbClr val="000099"/>
                </a:solidFill>
              </a:rPr>
              <a:t>00</a:t>
            </a:r>
            <a:r>
              <a:rPr lang="en-GB" sz="2000">
                <a:solidFill>
                  <a:srgbClr val="000099"/>
                </a:solidFill>
                <a:sym typeface="Symbol" pitchFamily="18" charset="2"/>
              </a:rPr>
              <a:t>C</a:t>
            </a:r>
          </a:p>
        </p:txBody>
      </p:sp>
      <p:sp>
        <p:nvSpPr>
          <p:cNvPr id="464944" name="Rectangle 48"/>
          <p:cNvSpPr>
            <a:spLocks noChangeArrowheads="1"/>
          </p:cNvSpPr>
          <p:nvPr/>
        </p:nvSpPr>
        <p:spPr bwMode="auto">
          <a:xfrm>
            <a:off x="5508625" y="4902200"/>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1800">
                <a:solidFill>
                  <a:srgbClr val="000099"/>
                </a:solidFill>
              </a:rPr>
              <a:t>No quenching</a:t>
            </a:r>
            <a:endParaRPr lang="ru-RU" sz="1800">
              <a:solidFill>
                <a:srgbClr val="000099"/>
              </a:solidFill>
              <a:sym typeface="Symbol" pitchFamily="18" charset="2"/>
            </a:endParaRPr>
          </a:p>
        </p:txBody>
      </p:sp>
      <p:sp>
        <p:nvSpPr>
          <p:cNvPr id="464945" name="Rectangle 49"/>
          <p:cNvSpPr>
            <a:spLocks noChangeArrowheads="1"/>
          </p:cNvSpPr>
          <p:nvPr/>
        </p:nvSpPr>
        <p:spPr bwMode="auto">
          <a:xfrm>
            <a:off x="6391275" y="5399088"/>
            <a:ext cx="184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solidFill>
                  <a:srgbClr val="000099"/>
                </a:solidFill>
              </a:rPr>
              <a:t>GCORD 1-5</a:t>
            </a:r>
            <a:endParaRPr lang="ru-RU">
              <a:solidFill>
                <a:srgbClr val="000099"/>
              </a:solidFill>
              <a:sym typeface="Symbol" pitchFamily="18" charset="2"/>
            </a:endParaRPr>
          </a:p>
        </p:txBody>
      </p:sp>
      <p:sp>
        <p:nvSpPr>
          <p:cNvPr id="464946" name="Rectangle 50"/>
          <p:cNvSpPr>
            <a:spLocks noChangeArrowheads="1"/>
          </p:cNvSpPr>
          <p:nvPr/>
        </p:nvSpPr>
        <p:spPr bwMode="auto">
          <a:xfrm>
            <a:off x="1419225" y="5630863"/>
            <a:ext cx="68484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512763" indent="-512763" algn="l" defTabSz="762000">
              <a:lnSpc>
                <a:spcPct val="150000"/>
              </a:lnSpc>
              <a:buFontTx/>
              <a:buChar char="•"/>
              <a:tabLst>
                <a:tab pos="534988" algn="l"/>
              </a:tabLst>
            </a:pPr>
            <a:endParaRPr lang="en-GB" sz="1400"/>
          </a:p>
          <a:p>
            <a:pPr marL="512763" indent="-512763" algn="l" defTabSz="762000">
              <a:lnSpc>
                <a:spcPct val="150000"/>
              </a:lnSpc>
              <a:buFont typeface="Wingdings" pitchFamily="2" charset="2"/>
              <a:buChar char="ü"/>
              <a:tabLst>
                <a:tab pos="534988" algn="l"/>
              </a:tabLst>
            </a:pPr>
            <a:r>
              <a:rPr lang="en-GB" sz="1600"/>
              <a:t>	Stratification in the system above</a:t>
            </a:r>
            <a:r>
              <a:rPr lang="ru-RU" sz="1600"/>
              <a:t> 2000</a:t>
            </a:r>
            <a:r>
              <a:rPr lang="ru-RU" sz="1600">
                <a:cs typeface="Arial" pitchFamily="34" charset="0"/>
              </a:rPr>
              <a:t>°</a:t>
            </a:r>
            <a:r>
              <a:rPr lang="en-US" sz="1600"/>
              <a:t>C</a:t>
            </a:r>
            <a:endParaRPr lang="en-GB" sz="1600">
              <a:sym typeface="Symbol" pitchFamily="18" charset="2"/>
            </a:endParaRPr>
          </a:p>
        </p:txBody>
      </p:sp>
      <p:pic>
        <p:nvPicPr>
          <p:cNvPr id="464947"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74975"/>
            <a:ext cx="192405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4948"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2524125"/>
            <a:ext cx="21526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4949"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3275" y="2020888"/>
            <a:ext cx="21526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4950"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2188" y="1685925"/>
            <a:ext cx="23145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4951" name="Picture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9550" y="1214438"/>
            <a:ext cx="21526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 name="Foliennummernplatzhalter 1"/>
          <p:cNvSpPr>
            <a:spLocks noGrp="1"/>
          </p:cNvSpPr>
          <p:nvPr>
            <p:ph type="sldNum" sz="quarter" idx="10"/>
          </p:nvPr>
        </p:nvSpPr>
        <p:spPr/>
        <p:txBody>
          <a:bodyPr/>
          <a:lstStyle/>
          <a:p>
            <a:fld id="{2AAF7CDD-99B0-4529-8A63-A326EE5D4E7B}" type="slidenum">
              <a:rPr lang="ru-RU"/>
              <a:pPr/>
              <a:t>15</a:t>
            </a:fld>
            <a:endParaRPr lang="ru-RU"/>
          </a:p>
        </p:txBody>
      </p:sp>
      <p:pic>
        <p:nvPicPr>
          <p:cNvPr id="477239" name="Picture 5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446213"/>
            <a:ext cx="3889375" cy="3043237"/>
          </a:xfrm>
          <a:prstGeom prst="rect">
            <a:avLst/>
          </a:prstGeom>
          <a:noFill/>
          <a:ln w="25400" algn="ctr">
            <a:solidFill>
              <a:srgbClr val="800000"/>
            </a:solidFill>
            <a:miter lim="800000"/>
            <a:headEnd/>
            <a:tailEnd/>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7186" name="Rectangle 2"/>
          <p:cNvSpPr>
            <a:spLocks noChangeArrowheads="1"/>
          </p:cNvSpPr>
          <p:nvPr/>
        </p:nvSpPr>
        <p:spPr bwMode="auto">
          <a:xfrm>
            <a:off x="582613" y="19050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UO</a:t>
            </a:r>
            <a:r>
              <a:rPr lang="en-US" baseline="-25000">
                <a:solidFill>
                  <a:srgbClr val="000099"/>
                </a:solidFill>
              </a:rPr>
              <a:t>2</a:t>
            </a:r>
            <a:r>
              <a:rPr lang="en-US">
                <a:solidFill>
                  <a:srgbClr val="000099"/>
                </a:solidFill>
              </a:rPr>
              <a:t>-SiO</a:t>
            </a:r>
            <a:r>
              <a:rPr lang="en-US" baseline="-25000">
                <a:solidFill>
                  <a:srgbClr val="000099"/>
                </a:solidFill>
              </a:rPr>
              <a:t>2</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a:t>
            </a:r>
            <a:endParaRPr lang="ru-RU">
              <a:solidFill>
                <a:srgbClr val="000099"/>
              </a:solidFill>
              <a:ea typeface="Arial Unicode MS" pitchFamily="34" charset="-128"/>
              <a:cs typeface="Arial Unicode MS" pitchFamily="34" charset="-128"/>
            </a:endParaRPr>
          </a:p>
        </p:txBody>
      </p:sp>
      <p:sp>
        <p:nvSpPr>
          <p:cNvPr id="477188" name="Rectangle 4"/>
          <p:cNvSpPr>
            <a:spLocks noChangeArrowheads="1"/>
          </p:cNvSpPr>
          <p:nvPr/>
        </p:nvSpPr>
        <p:spPr bwMode="auto">
          <a:xfrm>
            <a:off x="635000" y="633413"/>
            <a:ext cx="91440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360000" rIns="92075" bIns="46038"/>
          <a:lstStyle/>
          <a:p>
            <a:pPr algn="l" defTabSz="762000">
              <a:lnSpc>
                <a:spcPct val="80000"/>
              </a:lnSpc>
              <a:buFont typeface="Wingdings" pitchFamily="2" charset="2"/>
              <a:buChar char="Ø"/>
            </a:pPr>
            <a:r>
              <a:rPr lang="en-US" sz="2000">
                <a:solidFill>
                  <a:srgbClr val="800000"/>
                </a:solidFill>
              </a:rPr>
              <a:t>Microstructure of GCORD</a:t>
            </a:r>
            <a:r>
              <a:rPr lang="ru-RU" sz="2000">
                <a:solidFill>
                  <a:srgbClr val="800000"/>
                </a:solidFill>
              </a:rPr>
              <a:t>3</a:t>
            </a:r>
            <a:r>
              <a:rPr lang="en-US" sz="2000">
                <a:solidFill>
                  <a:srgbClr val="800000"/>
                </a:solidFill>
              </a:rPr>
              <a:t> ingot</a:t>
            </a:r>
            <a:endParaRPr lang="ru-RU" sz="2000">
              <a:solidFill>
                <a:srgbClr val="800000"/>
              </a:solidFill>
            </a:endParaRPr>
          </a:p>
        </p:txBody>
      </p:sp>
      <p:sp>
        <p:nvSpPr>
          <p:cNvPr id="477198" name="Rectangle 14"/>
          <p:cNvSpPr>
            <a:spLocks noChangeArrowheads="1"/>
          </p:cNvSpPr>
          <p:nvPr/>
        </p:nvSpPr>
        <p:spPr bwMode="auto">
          <a:xfrm>
            <a:off x="269875" y="5006975"/>
            <a:ext cx="8551863"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512763" indent="-512763" algn="l" defTabSz="762000">
              <a:lnSpc>
                <a:spcPct val="150000"/>
              </a:lnSpc>
              <a:buFontTx/>
              <a:buChar char="•"/>
              <a:tabLst>
                <a:tab pos="534988" algn="l"/>
              </a:tabLst>
            </a:pPr>
            <a:endParaRPr lang="en-GB" sz="1400"/>
          </a:p>
          <a:p>
            <a:pPr marL="512763" indent="-512763" algn="l" defTabSz="762000">
              <a:buFont typeface="Wingdings" pitchFamily="2" charset="2"/>
              <a:buChar char="ü"/>
              <a:tabLst>
                <a:tab pos="534988" algn="l"/>
              </a:tabLst>
            </a:pPr>
            <a:r>
              <a:rPr lang="en-GB" sz="1600"/>
              <a:t>	</a:t>
            </a:r>
            <a:r>
              <a:rPr lang="en-US" sz="1800"/>
              <a:t>No interaction with</a:t>
            </a:r>
            <a:r>
              <a:rPr lang="ru-RU" sz="1800"/>
              <a:t> </a:t>
            </a:r>
            <a:r>
              <a:rPr lang="en-US" sz="1800"/>
              <a:t>Mo</a:t>
            </a:r>
            <a:r>
              <a:rPr lang="ru-RU" sz="1800"/>
              <a:t> </a:t>
            </a:r>
            <a:r>
              <a:rPr lang="en-US" sz="1800"/>
              <a:t>crucible in accordance with</a:t>
            </a:r>
            <a:r>
              <a:rPr lang="ru-RU" sz="1800"/>
              <a:t> </a:t>
            </a:r>
            <a:r>
              <a:rPr lang="en-US" sz="1800"/>
              <a:t>EDX data</a:t>
            </a:r>
            <a:endParaRPr lang="en-GB" sz="1800"/>
          </a:p>
          <a:p>
            <a:pPr marL="512763" indent="-512763" algn="l" defTabSz="762000">
              <a:buFont typeface="Wingdings" pitchFamily="2" charset="2"/>
              <a:buChar char="ü"/>
              <a:tabLst>
                <a:tab pos="534988" algn="l"/>
              </a:tabLst>
            </a:pPr>
            <a:r>
              <a:rPr lang="en-GB" sz="1800"/>
              <a:t>	</a:t>
            </a:r>
            <a:r>
              <a:rPr lang="en-US" sz="1800"/>
              <a:t>Large quantity of gas pores in the layer corresponding to light liquid</a:t>
            </a:r>
            <a:endParaRPr lang="ru-RU" sz="1800"/>
          </a:p>
          <a:p>
            <a:pPr marL="512763" indent="-512763" algn="l" defTabSz="762000">
              <a:buFont typeface="Wingdings" pitchFamily="2" charset="2"/>
              <a:buChar char="ü"/>
              <a:tabLst>
                <a:tab pos="534988" algn="l"/>
              </a:tabLst>
            </a:pPr>
            <a:r>
              <a:rPr lang="en-US" sz="1800"/>
              <a:t>Presence of heavy liquid globules in the light liquid</a:t>
            </a:r>
            <a:endParaRPr lang="en-GB" sz="1800">
              <a:sym typeface="Symbol" pitchFamily="18" charset="2"/>
            </a:endParaRPr>
          </a:p>
        </p:txBody>
      </p:sp>
      <p:grpSp>
        <p:nvGrpSpPr>
          <p:cNvPr id="477202" name="Group 18"/>
          <p:cNvGrpSpPr>
            <a:grpSpLocks/>
          </p:cNvGrpSpPr>
          <p:nvPr/>
        </p:nvGrpSpPr>
        <p:grpSpPr bwMode="auto">
          <a:xfrm>
            <a:off x="6103938" y="1408113"/>
            <a:ext cx="1803400" cy="1803400"/>
            <a:chOff x="2324" y="734"/>
            <a:chExt cx="1136" cy="1136"/>
          </a:xfrm>
        </p:grpSpPr>
        <p:pic>
          <p:nvPicPr>
            <p:cNvPr id="477203" name="Picture 19" descr="1"/>
            <p:cNvPicPr>
              <a:picLocks noChangeAspect="1" noChangeArrowheads="1"/>
            </p:cNvPicPr>
            <p:nvPr/>
          </p:nvPicPr>
          <p:blipFill>
            <a:blip r:embed="rId4">
              <a:extLst>
                <a:ext uri="{28A0092B-C50C-407E-A947-70E740481C1C}">
                  <a14:useLocalDpi xmlns:a14="http://schemas.microsoft.com/office/drawing/2010/main" val="0"/>
                </a:ext>
              </a:extLst>
            </a:blip>
            <a:srcRect b="18741"/>
            <a:stretch>
              <a:fillRect/>
            </a:stretch>
          </p:blipFill>
          <p:spPr bwMode="auto">
            <a:xfrm>
              <a:off x="2324" y="734"/>
              <a:ext cx="1136" cy="1136"/>
            </a:xfrm>
            <a:prstGeom prst="rect">
              <a:avLst/>
            </a:prstGeom>
            <a:noFill/>
            <a:extLst>
              <a:ext uri="{909E8E84-426E-40DD-AFC4-6F175D3DCCD1}">
                <a14:hiddenFill xmlns:a14="http://schemas.microsoft.com/office/drawing/2010/main">
                  <a:solidFill>
                    <a:srgbClr val="FFFFFF"/>
                  </a:solidFill>
                </a14:hiddenFill>
              </a:ext>
            </a:extLst>
          </p:spPr>
        </p:pic>
        <p:sp>
          <p:nvSpPr>
            <p:cNvPr id="477204" name="Oval 20"/>
            <p:cNvSpPr>
              <a:spLocks noChangeArrowheads="1"/>
            </p:cNvSpPr>
            <p:nvPr/>
          </p:nvSpPr>
          <p:spPr bwMode="auto">
            <a:xfrm>
              <a:off x="2382" y="804"/>
              <a:ext cx="1010" cy="1010"/>
            </a:xfrm>
            <a:prstGeom prst="ellipse">
              <a:avLst/>
            </a:prstGeom>
            <a:noFill/>
            <a:ln w="25400" algn="ctr">
              <a:solidFill>
                <a:srgbClr val="000080"/>
              </a:solidFill>
              <a:round/>
              <a:headEnd type="none" w="sm" len="sm"/>
              <a:tailEnd type="none" w="sm" len="sm"/>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77205" name="Group 21"/>
          <p:cNvGrpSpPr>
            <a:grpSpLocks/>
          </p:cNvGrpSpPr>
          <p:nvPr/>
        </p:nvGrpSpPr>
        <p:grpSpPr bwMode="auto">
          <a:xfrm>
            <a:off x="6913563" y="3213100"/>
            <a:ext cx="708025" cy="361950"/>
            <a:chOff x="6815" y="3813"/>
            <a:chExt cx="1100" cy="559"/>
          </a:xfrm>
        </p:grpSpPr>
        <p:grpSp>
          <p:nvGrpSpPr>
            <p:cNvPr id="477206" name="Group 22"/>
            <p:cNvGrpSpPr>
              <a:grpSpLocks/>
            </p:cNvGrpSpPr>
            <p:nvPr/>
          </p:nvGrpSpPr>
          <p:grpSpPr bwMode="auto">
            <a:xfrm>
              <a:off x="6948" y="3813"/>
              <a:ext cx="880" cy="179"/>
              <a:chOff x="6948" y="3768"/>
              <a:chExt cx="880" cy="179"/>
            </a:xfrm>
          </p:grpSpPr>
          <p:sp>
            <p:nvSpPr>
              <p:cNvPr id="477207" name="Line 23"/>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7208" name="Line 24"/>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7209" name="Line 25"/>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77210" name="Group 26"/>
              <p:cNvGrpSpPr>
                <a:grpSpLocks/>
              </p:cNvGrpSpPr>
              <p:nvPr/>
            </p:nvGrpSpPr>
            <p:grpSpPr bwMode="auto">
              <a:xfrm>
                <a:off x="7118" y="3843"/>
                <a:ext cx="511" cy="91"/>
                <a:chOff x="7118" y="3768"/>
                <a:chExt cx="511" cy="179"/>
              </a:xfrm>
            </p:grpSpPr>
            <p:sp>
              <p:nvSpPr>
                <p:cNvPr id="477211" name="Line 27"/>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7212" name="Line 28"/>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7213" name="Line 29"/>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7214" name="Line 30"/>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477215" name="Text Box 31"/>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3 </a:t>
              </a:r>
              <a:r>
                <a:rPr lang="en-US" sz="1000">
                  <a:sym typeface="Symbol" pitchFamily="18" charset="2"/>
                </a:rPr>
                <a:t></a:t>
              </a:r>
              <a:r>
                <a:rPr lang="ru-RU" sz="1000"/>
                <a:t>m</a:t>
              </a:r>
            </a:p>
          </p:txBody>
        </p:sp>
      </p:grpSp>
      <p:sp>
        <p:nvSpPr>
          <p:cNvPr id="477216" name="Freeform 32"/>
          <p:cNvSpPr>
            <a:spLocks/>
          </p:cNvSpPr>
          <p:nvPr/>
        </p:nvSpPr>
        <p:spPr bwMode="auto">
          <a:xfrm>
            <a:off x="2798763" y="3041650"/>
            <a:ext cx="2230437" cy="1138238"/>
          </a:xfrm>
          <a:custGeom>
            <a:avLst/>
            <a:gdLst>
              <a:gd name="T0" fmla="*/ 919 w 1405"/>
              <a:gd name="T1" fmla="*/ 0 h 717"/>
              <a:gd name="T2" fmla="*/ 1405 w 1405"/>
              <a:gd name="T3" fmla="*/ 297 h 717"/>
              <a:gd name="T4" fmla="*/ 0 w 1405"/>
              <a:gd name="T5" fmla="*/ 717 h 717"/>
            </a:gdLst>
            <a:ahLst/>
            <a:cxnLst>
              <a:cxn ang="0">
                <a:pos x="T0" y="T1"/>
              </a:cxn>
              <a:cxn ang="0">
                <a:pos x="T2" y="T3"/>
              </a:cxn>
              <a:cxn ang="0">
                <a:pos x="T4" y="T5"/>
              </a:cxn>
            </a:cxnLst>
            <a:rect l="0" t="0" r="r" b="b"/>
            <a:pathLst>
              <a:path w="1405" h="717">
                <a:moveTo>
                  <a:pt x="919" y="0"/>
                </a:moveTo>
                <a:lnTo>
                  <a:pt x="1405" y="297"/>
                </a:lnTo>
                <a:lnTo>
                  <a:pt x="0" y="717"/>
                </a:lnTo>
              </a:path>
            </a:pathLst>
          </a:custGeom>
          <a:noFill/>
          <a:ln w="12700" cap="flat" cmpd="sng">
            <a:solidFill>
              <a:srgbClr val="800000"/>
            </a:solidFill>
            <a:prstDash val="solid"/>
            <a:round/>
            <a:headEnd type="none" w="sm" len="sm"/>
            <a:tailEnd type="none" w="sm" len="sm"/>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7217" name="Rectangle 33"/>
          <p:cNvSpPr>
            <a:spLocks noChangeArrowheads="1"/>
          </p:cNvSpPr>
          <p:nvPr/>
        </p:nvSpPr>
        <p:spPr bwMode="auto">
          <a:xfrm>
            <a:off x="4981575" y="3206750"/>
            <a:ext cx="831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990033"/>
                </a:solidFill>
                <a:latin typeface="Arial Unicode MS" pitchFamily="34" charset="-128"/>
              </a:rPr>
              <a:t>Heavy</a:t>
            </a:r>
          </a:p>
          <a:p>
            <a:r>
              <a:rPr lang="en-US" sz="1800">
                <a:solidFill>
                  <a:srgbClr val="990033"/>
                </a:solidFill>
                <a:latin typeface="Arial Unicode MS" pitchFamily="34" charset="-128"/>
              </a:rPr>
              <a:t>liquid</a:t>
            </a:r>
            <a:endParaRPr lang="ru-RU" sz="1800" baseline="-25000">
              <a:solidFill>
                <a:srgbClr val="990033"/>
              </a:solidFill>
              <a:latin typeface="Arial Unicode MS" pitchFamily="34" charset="-128"/>
            </a:endParaRPr>
          </a:p>
        </p:txBody>
      </p:sp>
      <p:sp>
        <p:nvSpPr>
          <p:cNvPr id="477218" name="Rectangle 34"/>
          <p:cNvSpPr>
            <a:spLocks noChangeArrowheads="1"/>
          </p:cNvSpPr>
          <p:nvPr/>
        </p:nvSpPr>
        <p:spPr bwMode="auto">
          <a:xfrm>
            <a:off x="4543425" y="1765300"/>
            <a:ext cx="1476375"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rgbClr val="0000CC"/>
                </a:solidFill>
                <a:latin typeface="Arial Unicode MS" pitchFamily="34" charset="-128"/>
              </a:rPr>
              <a:t>Light</a:t>
            </a:r>
          </a:p>
          <a:p>
            <a:r>
              <a:rPr lang="en-US" sz="1800">
                <a:solidFill>
                  <a:srgbClr val="0000CC"/>
                </a:solidFill>
                <a:latin typeface="Arial Unicode MS" pitchFamily="34" charset="-128"/>
              </a:rPr>
              <a:t>liquid</a:t>
            </a:r>
            <a:endParaRPr lang="ru-RU" sz="1800" baseline="-25000">
              <a:solidFill>
                <a:srgbClr val="0000CC"/>
              </a:solidFill>
              <a:latin typeface="Arial Unicode MS" pitchFamily="34" charset="-128"/>
            </a:endParaRPr>
          </a:p>
        </p:txBody>
      </p:sp>
      <p:sp>
        <p:nvSpPr>
          <p:cNvPr id="477219" name="Freeform 35"/>
          <p:cNvSpPr>
            <a:spLocks/>
          </p:cNvSpPr>
          <p:nvPr/>
        </p:nvSpPr>
        <p:spPr bwMode="auto">
          <a:xfrm>
            <a:off x="4259263" y="1428750"/>
            <a:ext cx="690562" cy="1549400"/>
          </a:xfrm>
          <a:custGeom>
            <a:avLst/>
            <a:gdLst>
              <a:gd name="T0" fmla="*/ 24 w 435"/>
              <a:gd name="T1" fmla="*/ 0 h 976"/>
              <a:gd name="T2" fmla="*/ 435 w 435"/>
              <a:gd name="T3" fmla="*/ 400 h 976"/>
              <a:gd name="T4" fmla="*/ 0 w 435"/>
              <a:gd name="T5" fmla="*/ 976 h 976"/>
            </a:gdLst>
            <a:ahLst/>
            <a:cxnLst>
              <a:cxn ang="0">
                <a:pos x="T0" y="T1"/>
              </a:cxn>
              <a:cxn ang="0">
                <a:pos x="T2" y="T3"/>
              </a:cxn>
              <a:cxn ang="0">
                <a:pos x="T4" y="T5"/>
              </a:cxn>
            </a:cxnLst>
            <a:rect l="0" t="0" r="r" b="b"/>
            <a:pathLst>
              <a:path w="435" h="976">
                <a:moveTo>
                  <a:pt x="24" y="0"/>
                </a:moveTo>
                <a:lnTo>
                  <a:pt x="435" y="400"/>
                </a:lnTo>
                <a:lnTo>
                  <a:pt x="0" y="976"/>
                </a:lnTo>
              </a:path>
            </a:pathLst>
          </a:custGeom>
          <a:noFill/>
          <a:ln w="12700" cap="flat"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7220" name="Rectangle 36"/>
          <p:cNvSpPr>
            <a:spLocks noChangeArrowheads="1"/>
          </p:cNvSpPr>
          <p:nvPr/>
        </p:nvSpPr>
        <p:spPr bwMode="auto">
          <a:xfrm>
            <a:off x="679450" y="4162425"/>
            <a:ext cx="122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996633"/>
                </a:solidFill>
                <a:latin typeface="Arial Unicode MS" pitchFamily="34" charset="-128"/>
              </a:rPr>
              <a:t>Mo crucible</a:t>
            </a:r>
            <a:endParaRPr lang="ru-RU" sz="1600" baseline="-25000">
              <a:solidFill>
                <a:srgbClr val="996633"/>
              </a:solidFill>
              <a:latin typeface="Arial Unicode MS" pitchFamily="34" charset="-128"/>
            </a:endParaRPr>
          </a:p>
        </p:txBody>
      </p:sp>
      <p:grpSp>
        <p:nvGrpSpPr>
          <p:cNvPr id="477221" name="Group 37"/>
          <p:cNvGrpSpPr>
            <a:grpSpLocks/>
          </p:cNvGrpSpPr>
          <p:nvPr/>
        </p:nvGrpSpPr>
        <p:grpSpPr bwMode="auto">
          <a:xfrm>
            <a:off x="3525838" y="4003675"/>
            <a:ext cx="1062037" cy="528638"/>
            <a:chOff x="6815" y="3813"/>
            <a:chExt cx="1100" cy="559"/>
          </a:xfrm>
        </p:grpSpPr>
        <p:grpSp>
          <p:nvGrpSpPr>
            <p:cNvPr id="477222" name="Group 38"/>
            <p:cNvGrpSpPr>
              <a:grpSpLocks/>
            </p:cNvGrpSpPr>
            <p:nvPr/>
          </p:nvGrpSpPr>
          <p:grpSpPr bwMode="auto">
            <a:xfrm>
              <a:off x="6948" y="3813"/>
              <a:ext cx="880" cy="179"/>
              <a:chOff x="6948" y="3768"/>
              <a:chExt cx="880" cy="179"/>
            </a:xfrm>
          </p:grpSpPr>
          <p:sp>
            <p:nvSpPr>
              <p:cNvPr id="477223" name="Line 39"/>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7224" name="Line 40"/>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7225" name="Line 41"/>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77226" name="Group 42"/>
              <p:cNvGrpSpPr>
                <a:grpSpLocks/>
              </p:cNvGrpSpPr>
              <p:nvPr/>
            </p:nvGrpSpPr>
            <p:grpSpPr bwMode="auto">
              <a:xfrm>
                <a:off x="7118" y="3843"/>
                <a:ext cx="511" cy="91"/>
                <a:chOff x="7118" y="3768"/>
                <a:chExt cx="511" cy="179"/>
              </a:xfrm>
            </p:grpSpPr>
            <p:sp>
              <p:nvSpPr>
                <p:cNvPr id="477227" name="Line 43"/>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7228" name="Line 44"/>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7229" name="Line 45"/>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7230" name="Line 46"/>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477231" name="Text Box 47"/>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1m</a:t>
              </a:r>
              <a:r>
                <a:rPr lang="ru-RU" sz="1000"/>
                <a:t>m</a:t>
              </a:r>
              <a:endParaRPr lang="ru-RU"/>
            </a:p>
          </p:txBody>
        </p:sp>
      </p:grpSp>
      <p:sp>
        <p:nvSpPr>
          <p:cNvPr id="477232" name="Freeform 48"/>
          <p:cNvSpPr>
            <a:spLocks/>
          </p:cNvSpPr>
          <p:nvPr/>
        </p:nvSpPr>
        <p:spPr bwMode="auto">
          <a:xfrm>
            <a:off x="5597525" y="1597025"/>
            <a:ext cx="1047750" cy="1223963"/>
          </a:xfrm>
          <a:custGeom>
            <a:avLst/>
            <a:gdLst>
              <a:gd name="T0" fmla="*/ 660 w 660"/>
              <a:gd name="T1" fmla="*/ 0 h 771"/>
              <a:gd name="T2" fmla="*/ 0 w 660"/>
              <a:gd name="T3" fmla="*/ 279 h 771"/>
              <a:gd name="T4" fmla="*/ 485 w 660"/>
              <a:gd name="T5" fmla="*/ 771 h 771"/>
            </a:gdLst>
            <a:ahLst/>
            <a:cxnLst>
              <a:cxn ang="0">
                <a:pos x="T0" y="T1"/>
              </a:cxn>
              <a:cxn ang="0">
                <a:pos x="T2" y="T3"/>
              </a:cxn>
              <a:cxn ang="0">
                <a:pos x="T4" y="T5"/>
              </a:cxn>
            </a:cxnLst>
            <a:rect l="0" t="0" r="r" b="b"/>
            <a:pathLst>
              <a:path w="660" h="771">
                <a:moveTo>
                  <a:pt x="660" y="0"/>
                </a:moveTo>
                <a:lnTo>
                  <a:pt x="0" y="279"/>
                </a:lnTo>
                <a:lnTo>
                  <a:pt x="485" y="771"/>
                </a:lnTo>
              </a:path>
            </a:pathLst>
          </a:custGeom>
          <a:noFill/>
          <a:ln w="12700" cap="flat"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77233" name="Group 49"/>
          <p:cNvGrpSpPr>
            <a:grpSpLocks/>
          </p:cNvGrpSpPr>
          <p:nvPr/>
        </p:nvGrpSpPr>
        <p:grpSpPr bwMode="auto">
          <a:xfrm>
            <a:off x="5789613" y="3303588"/>
            <a:ext cx="1792287" cy="1770062"/>
            <a:chOff x="2382" y="1986"/>
            <a:chExt cx="1129" cy="1115"/>
          </a:xfrm>
        </p:grpSpPr>
        <p:pic>
          <p:nvPicPr>
            <p:cNvPr id="477234" name="Picture 50" descr="1"/>
            <p:cNvPicPr>
              <a:picLocks noChangeAspect="1" noChangeArrowheads="1"/>
            </p:cNvPicPr>
            <p:nvPr/>
          </p:nvPicPr>
          <p:blipFill>
            <a:blip r:embed="rId5">
              <a:extLst>
                <a:ext uri="{28A0092B-C50C-407E-A947-70E740481C1C}">
                  <a14:useLocalDpi xmlns:a14="http://schemas.microsoft.com/office/drawing/2010/main" val="0"/>
                </a:ext>
              </a:extLst>
            </a:blip>
            <a:srcRect b="19785"/>
            <a:stretch>
              <a:fillRect/>
            </a:stretch>
          </p:blipFill>
          <p:spPr bwMode="auto">
            <a:xfrm>
              <a:off x="2382" y="1986"/>
              <a:ext cx="1129" cy="1115"/>
            </a:xfrm>
            <a:prstGeom prst="rect">
              <a:avLst/>
            </a:prstGeom>
            <a:noFill/>
            <a:extLst>
              <a:ext uri="{909E8E84-426E-40DD-AFC4-6F175D3DCCD1}">
                <a14:hiddenFill xmlns:a14="http://schemas.microsoft.com/office/drawing/2010/main">
                  <a:solidFill>
                    <a:srgbClr val="FFFFFF"/>
                  </a:solidFill>
                </a14:hiddenFill>
              </a:ext>
            </a:extLst>
          </p:spPr>
        </p:pic>
        <p:sp>
          <p:nvSpPr>
            <p:cNvPr id="477235" name="Oval 51"/>
            <p:cNvSpPr>
              <a:spLocks noChangeArrowheads="1"/>
            </p:cNvSpPr>
            <p:nvPr/>
          </p:nvSpPr>
          <p:spPr bwMode="auto">
            <a:xfrm>
              <a:off x="2433" y="2041"/>
              <a:ext cx="1010" cy="1010"/>
            </a:xfrm>
            <a:prstGeom prst="ellipse">
              <a:avLst/>
            </a:prstGeom>
            <a:noFill/>
            <a:ln w="25400" algn="ctr">
              <a:solidFill>
                <a:srgbClr val="800000"/>
              </a:solidFill>
              <a:round/>
              <a:headEnd type="none" w="sm" len="sm"/>
              <a:tailEnd type="none" w="sm" len="sm"/>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77236" name="Freeform 52"/>
          <p:cNvSpPr>
            <a:spLocks/>
          </p:cNvSpPr>
          <p:nvPr/>
        </p:nvSpPr>
        <p:spPr bwMode="auto">
          <a:xfrm>
            <a:off x="5719763" y="3389313"/>
            <a:ext cx="892175" cy="892175"/>
          </a:xfrm>
          <a:custGeom>
            <a:avLst/>
            <a:gdLst>
              <a:gd name="T0" fmla="*/ 562 w 562"/>
              <a:gd name="T1" fmla="*/ 0 h 562"/>
              <a:gd name="T2" fmla="*/ 0 w 562"/>
              <a:gd name="T3" fmla="*/ 85 h 562"/>
              <a:gd name="T4" fmla="*/ 98 w 562"/>
              <a:gd name="T5" fmla="*/ 562 h 562"/>
            </a:gdLst>
            <a:ahLst/>
            <a:cxnLst>
              <a:cxn ang="0">
                <a:pos x="T0" y="T1"/>
              </a:cxn>
              <a:cxn ang="0">
                <a:pos x="T2" y="T3"/>
              </a:cxn>
              <a:cxn ang="0">
                <a:pos x="T4" y="T5"/>
              </a:cxn>
            </a:cxnLst>
            <a:rect l="0" t="0" r="r" b="b"/>
            <a:pathLst>
              <a:path w="562" h="562">
                <a:moveTo>
                  <a:pt x="562" y="0"/>
                </a:moveTo>
                <a:lnTo>
                  <a:pt x="0" y="85"/>
                </a:lnTo>
                <a:lnTo>
                  <a:pt x="98" y="562"/>
                </a:lnTo>
              </a:path>
            </a:pathLst>
          </a:custGeom>
          <a:noFill/>
          <a:ln w="12700" cap="flat" cmpd="sng">
            <a:solidFill>
              <a:srgbClr val="800000"/>
            </a:solidFill>
            <a:prstDash val="solid"/>
            <a:round/>
            <a:headEnd type="none" w="sm" len="sm"/>
            <a:tailEnd type="none" w="sm" len="sm"/>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 name="Foliennummernplatzhalter 1"/>
          <p:cNvSpPr>
            <a:spLocks noGrp="1"/>
          </p:cNvSpPr>
          <p:nvPr>
            <p:ph type="sldNum" sz="quarter" idx="10"/>
          </p:nvPr>
        </p:nvSpPr>
        <p:spPr/>
        <p:txBody>
          <a:bodyPr/>
          <a:lstStyle/>
          <a:p>
            <a:fld id="{78CC806B-4D14-43FC-B6B4-42C76F44FC8E}" type="slidenum">
              <a:rPr lang="ru-RU"/>
              <a:pPr/>
              <a:t>16</a:t>
            </a:fld>
            <a:endParaRPr lang="ru-RU"/>
          </a:p>
        </p:txBody>
      </p:sp>
      <p:sp>
        <p:nvSpPr>
          <p:cNvPr id="483330" name="Rectangle 2"/>
          <p:cNvSpPr>
            <a:spLocks noChangeArrowheads="1"/>
          </p:cNvSpPr>
          <p:nvPr/>
        </p:nvSpPr>
        <p:spPr bwMode="auto">
          <a:xfrm>
            <a:off x="582613" y="19050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UO</a:t>
            </a:r>
            <a:r>
              <a:rPr lang="en-US" baseline="-25000">
                <a:solidFill>
                  <a:srgbClr val="000099"/>
                </a:solidFill>
              </a:rPr>
              <a:t>2</a:t>
            </a:r>
            <a:r>
              <a:rPr lang="en-US">
                <a:solidFill>
                  <a:srgbClr val="000099"/>
                </a:solidFill>
              </a:rPr>
              <a:t>-SiO</a:t>
            </a:r>
            <a:r>
              <a:rPr lang="en-US" baseline="-25000">
                <a:solidFill>
                  <a:srgbClr val="000099"/>
                </a:solidFill>
              </a:rPr>
              <a:t>2</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a:t>
            </a:r>
            <a:endParaRPr lang="ru-RU">
              <a:solidFill>
                <a:srgbClr val="000099"/>
              </a:solidFill>
              <a:ea typeface="Arial Unicode MS" pitchFamily="34" charset="-128"/>
              <a:cs typeface="Arial Unicode MS" pitchFamily="34" charset="-128"/>
            </a:endParaRPr>
          </a:p>
        </p:txBody>
      </p:sp>
      <p:sp>
        <p:nvSpPr>
          <p:cNvPr id="483331" name="Rectangle 3"/>
          <p:cNvSpPr>
            <a:spLocks noChangeArrowheads="1"/>
          </p:cNvSpPr>
          <p:nvPr/>
        </p:nvSpPr>
        <p:spPr bwMode="auto">
          <a:xfrm>
            <a:off x="355600" y="993775"/>
            <a:ext cx="7340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GB" sz="1600"/>
              <a:t>  </a:t>
            </a:r>
            <a:endParaRPr lang="ru-RU" sz="2000">
              <a:solidFill>
                <a:srgbClr val="000099"/>
              </a:solidFill>
            </a:endParaRPr>
          </a:p>
          <a:p>
            <a:pPr defTabSz="762000"/>
            <a:endParaRPr lang="ru-RU" sz="1400">
              <a:solidFill>
                <a:srgbClr val="000099"/>
              </a:solidFill>
            </a:endParaRPr>
          </a:p>
          <a:p>
            <a:pPr defTabSz="762000">
              <a:buFontTx/>
              <a:buChar char="•"/>
            </a:pPr>
            <a:endParaRPr lang="ru-RU" sz="2000">
              <a:solidFill>
                <a:srgbClr val="000099"/>
              </a:solidFill>
            </a:endParaRPr>
          </a:p>
          <a:p>
            <a:pPr defTabSz="762000">
              <a:buFontTx/>
              <a:buChar char="•"/>
            </a:pPr>
            <a:endParaRPr lang="en-GB" sz="2000">
              <a:solidFill>
                <a:srgbClr val="000099"/>
              </a:solidFill>
            </a:endParaRPr>
          </a:p>
        </p:txBody>
      </p:sp>
      <p:grpSp>
        <p:nvGrpSpPr>
          <p:cNvPr id="483332" name="Group 4"/>
          <p:cNvGrpSpPr>
            <a:grpSpLocks/>
          </p:cNvGrpSpPr>
          <p:nvPr/>
        </p:nvGrpSpPr>
        <p:grpSpPr bwMode="auto">
          <a:xfrm>
            <a:off x="387350" y="1108075"/>
            <a:ext cx="5019675" cy="4948238"/>
            <a:chOff x="244" y="698"/>
            <a:chExt cx="3162" cy="3117"/>
          </a:xfrm>
        </p:grpSpPr>
        <p:sp>
          <p:nvSpPr>
            <p:cNvPr id="483333" name="Line 5"/>
            <p:cNvSpPr>
              <a:spLocks noChangeShapeType="1"/>
            </p:cNvSpPr>
            <p:nvPr/>
          </p:nvSpPr>
          <p:spPr bwMode="auto">
            <a:xfrm flipH="1">
              <a:off x="543" y="2488"/>
              <a:ext cx="2225" cy="0"/>
            </a:xfrm>
            <a:prstGeom prst="line">
              <a:avLst/>
            </a:prstGeom>
            <a:noFill/>
            <a:ln w="25400">
              <a:solidFill>
                <a:schemeClr val="accent2"/>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3334" name="Rectangle 6"/>
            <p:cNvSpPr>
              <a:spLocks noChangeArrowheads="1"/>
            </p:cNvSpPr>
            <p:nvPr/>
          </p:nvSpPr>
          <p:spPr bwMode="auto">
            <a:xfrm>
              <a:off x="244" y="1444"/>
              <a:ext cx="23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2600</a:t>
              </a:r>
              <a:endParaRPr lang="ru-RU" sz="1800"/>
            </a:p>
          </p:txBody>
        </p:sp>
        <p:sp>
          <p:nvSpPr>
            <p:cNvPr id="483335" name="Freeform 7"/>
            <p:cNvSpPr>
              <a:spLocks/>
            </p:cNvSpPr>
            <p:nvPr/>
          </p:nvSpPr>
          <p:spPr bwMode="auto">
            <a:xfrm>
              <a:off x="2774" y="2643"/>
              <a:ext cx="90" cy="567"/>
            </a:xfrm>
            <a:custGeom>
              <a:avLst/>
              <a:gdLst>
                <a:gd name="T0" fmla="*/ 83 w 90"/>
                <a:gd name="T1" fmla="*/ 567 h 567"/>
                <a:gd name="T2" fmla="*/ 0 w 90"/>
                <a:gd name="T3" fmla="*/ 0 h 567"/>
              </a:gdLst>
              <a:ahLst/>
              <a:cxnLst>
                <a:cxn ang="0">
                  <a:pos x="T0" y="T1"/>
                </a:cxn>
                <a:cxn ang="0">
                  <a:pos x="T2" y="T3"/>
                </a:cxn>
              </a:cxnLst>
              <a:rect l="0" t="0" r="r" b="b"/>
              <a:pathLst>
                <a:path w="90" h="567">
                  <a:moveTo>
                    <a:pt x="83" y="567"/>
                  </a:moveTo>
                  <a:cubicBezTo>
                    <a:pt x="90" y="138"/>
                    <a:pt x="0" y="0"/>
                    <a:pt x="0" y="0"/>
                  </a:cubicBezTo>
                </a:path>
              </a:pathLst>
            </a:custGeom>
            <a:noFill/>
            <a:ln w="254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483336" name="Line 8"/>
            <p:cNvSpPr>
              <a:spLocks noChangeShapeType="1"/>
            </p:cNvSpPr>
            <p:nvPr/>
          </p:nvSpPr>
          <p:spPr bwMode="auto">
            <a:xfrm flipH="1">
              <a:off x="549" y="3208"/>
              <a:ext cx="2363"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483337" name="Freeform 9"/>
            <p:cNvSpPr>
              <a:spLocks/>
            </p:cNvSpPr>
            <p:nvPr/>
          </p:nvSpPr>
          <p:spPr bwMode="auto">
            <a:xfrm>
              <a:off x="2859" y="3183"/>
              <a:ext cx="48" cy="27"/>
            </a:xfrm>
            <a:custGeom>
              <a:avLst/>
              <a:gdLst>
                <a:gd name="T0" fmla="*/ 0 w 1656"/>
                <a:gd name="T1" fmla="*/ 804 h 804"/>
                <a:gd name="T2" fmla="*/ 1656 w 1656"/>
                <a:gd name="T3" fmla="*/ 0 h 804"/>
              </a:gdLst>
              <a:ahLst/>
              <a:cxnLst>
                <a:cxn ang="0">
                  <a:pos x="T0" y="T1"/>
                </a:cxn>
                <a:cxn ang="0">
                  <a:pos x="T2" y="T3"/>
                </a:cxn>
              </a:cxnLst>
              <a:rect l="0" t="0" r="r" b="b"/>
              <a:pathLst>
                <a:path w="1656" h="804">
                  <a:moveTo>
                    <a:pt x="0" y="804"/>
                  </a:moveTo>
                  <a:cubicBezTo>
                    <a:pt x="492" y="288"/>
                    <a:pt x="1164" y="84"/>
                    <a:pt x="1656" y="0"/>
                  </a:cubicBezTo>
                </a:path>
              </a:pathLst>
            </a:custGeom>
            <a:noFill/>
            <a:ln w="254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483338" name="Rectangle 10"/>
            <p:cNvSpPr>
              <a:spLocks noChangeArrowheads="1"/>
            </p:cNvSpPr>
            <p:nvPr/>
          </p:nvSpPr>
          <p:spPr bwMode="auto">
            <a:xfrm>
              <a:off x="1275" y="3049"/>
              <a:ext cx="61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b="0">
                  <a:solidFill>
                    <a:srgbClr val="FF0000"/>
                  </a:solidFill>
                </a:rPr>
                <a:t>1719</a:t>
              </a:r>
              <a:r>
                <a:rPr lang="en-US" sz="1600" b="0">
                  <a:solidFill>
                    <a:srgbClr val="FF0000"/>
                  </a:solidFill>
                  <a:cs typeface="Arial" pitchFamily="34" charset="0"/>
                </a:rPr>
                <a:t>±10</a:t>
              </a:r>
              <a:endParaRPr lang="en-US" sz="1600">
                <a:cs typeface="Arial" pitchFamily="34" charset="0"/>
              </a:endParaRPr>
            </a:p>
          </p:txBody>
        </p:sp>
        <p:sp>
          <p:nvSpPr>
            <p:cNvPr id="483339" name="Freeform 11"/>
            <p:cNvSpPr>
              <a:spLocks/>
            </p:cNvSpPr>
            <p:nvPr/>
          </p:nvSpPr>
          <p:spPr bwMode="auto">
            <a:xfrm>
              <a:off x="2060" y="2307"/>
              <a:ext cx="711" cy="329"/>
            </a:xfrm>
            <a:custGeom>
              <a:avLst/>
              <a:gdLst>
                <a:gd name="T0" fmla="*/ 711 w 711"/>
                <a:gd name="T1" fmla="*/ 329 h 329"/>
                <a:gd name="T2" fmla="*/ 0 w 711"/>
                <a:gd name="T3" fmla="*/ 192 h 329"/>
              </a:gdLst>
              <a:ahLst/>
              <a:cxnLst>
                <a:cxn ang="0">
                  <a:pos x="T0" y="T1"/>
                </a:cxn>
                <a:cxn ang="0">
                  <a:pos x="T2" y="T3"/>
                </a:cxn>
              </a:cxnLst>
              <a:rect l="0" t="0" r="r" b="b"/>
              <a:pathLst>
                <a:path w="711" h="329">
                  <a:moveTo>
                    <a:pt x="711" y="329"/>
                  </a:moveTo>
                  <a:cubicBezTo>
                    <a:pt x="492" y="0"/>
                    <a:pt x="129" y="129"/>
                    <a:pt x="0" y="192"/>
                  </a:cubicBezTo>
                </a:path>
              </a:pathLst>
            </a:custGeom>
            <a:noFill/>
            <a:ln w="25400" cap="flat" cmpd="sng">
              <a:solidFill>
                <a:srgbClr val="FF0000"/>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483340" name="Line 12"/>
            <p:cNvSpPr>
              <a:spLocks noChangeShapeType="1"/>
            </p:cNvSpPr>
            <p:nvPr/>
          </p:nvSpPr>
          <p:spPr bwMode="auto">
            <a:xfrm>
              <a:off x="559" y="1882"/>
              <a:ext cx="1" cy="1518"/>
            </a:xfrm>
            <a:prstGeom prst="line">
              <a:avLst/>
            </a:prstGeom>
            <a:noFill/>
            <a:ln w="0">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483341" name="Line 13"/>
            <p:cNvSpPr>
              <a:spLocks noChangeShapeType="1"/>
            </p:cNvSpPr>
            <p:nvPr/>
          </p:nvSpPr>
          <p:spPr bwMode="auto">
            <a:xfrm>
              <a:off x="2912" y="934"/>
              <a:ext cx="0" cy="2466"/>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42" name="Line 14"/>
            <p:cNvSpPr>
              <a:spLocks noChangeShapeType="1"/>
            </p:cNvSpPr>
            <p:nvPr/>
          </p:nvSpPr>
          <p:spPr bwMode="auto">
            <a:xfrm flipV="1">
              <a:off x="2912" y="3400"/>
              <a:ext cx="0"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43" name="Line 15"/>
            <p:cNvSpPr>
              <a:spLocks noChangeShapeType="1"/>
            </p:cNvSpPr>
            <p:nvPr/>
          </p:nvSpPr>
          <p:spPr bwMode="auto">
            <a:xfrm>
              <a:off x="559" y="3400"/>
              <a:ext cx="2353"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44" name="Line 16"/>
            <p:cNvSpPr>
              <a:spLocks noChangeShapeType="1"/>
            </p:cNvSpPr>
            <p:nvPr/>
          </p:nvSpPr>
          <p:spPr bwMode="auto">
            <a:xfrm flipV="1">
              <a:off x="2677" y="3400"/>
              <a:ext cx="0"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45" name="Line 17"/>
            <p:cNvSpPr>
              <a:spLocks noChangeShapeType="1"/>
            </p:cNvSpPr>
            <p:nvPr/>
          </p:nvSpPr>
          <p:spPr bwMode="auto">
            <a:xfrm flipV="1">
              <a:off x="2206" y="3400"/>
              <a:ext cx="1"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46" name="Line 18"/>
            <p:cNvSpPr>
              <a:spLocks noChangeShapeType="1"/>
            </p:cNvSpPr>
            <p:nvPr/>
          </p:nvSpPr>
          <p:spPr bwMode="auto">
            <a:xfrm flipV="1">
              <a:off x="1736" y="3400"/>
              <a:ext cx="0"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47" name="Line 19"/>
            <p:cNvSpPr>
              <a:spLocks noChangeShapeType="1"/>
            </p:cNvSpPr>
            <p:nvPr/>
          </p:nvSpPr>
          <p:spPr bwMode="auto">
            <a:xfrm flipV="1">
              <a:off x="1265" y="3400"/>
              <a:ext cx="0"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nvGrpSpPr>
            <p:cNvPr id="483348" name="Group 20"/>
            <p:cNvGrpSpPr>
              <a:grpSpLocks/>
            </p:cNvGrpSpPr>
            <p:nvPr/>
          </p:nvGrpSpPr>
          <p:grpSpPr bwMode="auto">
            <a:xfrm>
              <a:off x="1030" y="3400"/>
              <a:ext cx="1412" cy="65"/>
              <a:chOff x="1172" y="3018"/>
              <a:chExt cx="1412" cy="33"/>
            </a:xfrm>
          </p:grpSpPr>
          <p:sp>
            <p:nvSpPr>
              <p:cNvPr id="483349" name="Line 21"/>
              <p:cNvSpPr>
                <a:spLocks noChangeShapeType="1"/>
              </p:cNvSpPr>
              <p:nvPr/>
            </p:nvSpPr>
            <p:spPr bwMode="auto">
              <a:xfrm flipV="1">
                <a:off x="2583" y="3018"/>
                <a:ext cx="1"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50" name="Line 22"/>
              <p:cNvSpPr>
                <a:spLocks noChangeShapeType="1"/>
              </p:cNvSpPr>
              <p:nvPr/>
            </p:nvSpPr>
            <p:spPr bwMode="auto">
              <a:xfrm flipV="1">
                <a:off x="2113" y="3018"/>
                <a:ext cx="0"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51" name="Line 23"/>
              <p:cNvSpPr>
                <a:spLocks noChangeShapeType="1"/>
              </p:cNvSpPr>
              <p:nvPr/>
            </p:nvSpPr>
            <p:spPr bwMode="auto">
              <a:xfrm flipV="1">
                <a:off x="1642" y="3018"/>
                <a:ext cx="1"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52" name="Line 24"/>
              <p:cNvSpPr>
                <a:spLocks noChangeShapeType="1"/>
              </p:cNvSpPr>
              <p:nvPr/>
            </p:nvSpPr>
            <p:spPr bwMode="auto">
              <a:xfrm flipV="1">
                <a:off x="1172" y="3018"/>
                <a:ext cx="0" cy="3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483353" name="Line 25"/>
            <p:cNvSpPr>
              <a:spLocks noChangeShapeType="1"/>
            </p:cNvSpPr>
            <p:nvPr/>
          </p:nvSpPr>
          <p:spPr bwMode="auto">
            <a:xfrm flipV="1">
              <a:off x="794" y="3400"/>
              <a:ext cx="1"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54" name="Line 26"/>
            <p:cNvSpPr>
              <a:spLocks noChangeShapeType="1"/>
            </p:cNvSpPr>
            <p:nvPr/>
          </p:nvSpPr>
          <p:spPr bwMode="auto">
            <a:xfrm flipV="1">
              <a:off x="559" y="3400"/>
              <a:ext cx="0" cy="2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55" name="Rectangle 27"/>
            <p:cNvSpPr>
              <a:spLocks noChangeArrowheads="1"/>
            </p:cNvSpPr>
            <p:nvPr/>
          </p:nvSpPr>
          <p:spPr bwMode="auto">
            <a:xfrm>
              <a:off x="2797" y="3486"/>
              <a:ext cx="2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a:solidFill>
                    <a:srgbClr val="000080"/>
                  </a:solidFill>
                </a:rPr>
                <a:t>SiO</a:t>
              </a:r>
              <a:r>
                <a:rPr lang="en-US" sz="1200" baseline="-25000">
                  <a:solidFill>
                    <a:srgbClr val="000080"/>
                  </a:solidFill>
                </a:rPr>
                <a:t>2</a:t>
              </a:r>
              <a:endParaRPr lang="ru-RU" sz="1800"/>
            </a:p>
          </p:txBody>
        </p:sp>
        <p:sp>
          <p:nvSpPr>
            <p:cNvPr id="483356" name="Rectangle 28"/>
            <p:cNvSpPr>
              <a:spLocks noChangeArrowheads="1"/>
            </p:cNvSpPr>
            <p:nvPr/>
          </p:nvSpPr>
          <p:spPr bwMode="auto">
            <a:xfrm>
              <a:off x="2345" y="3482"/>
              <a:ext cx="182"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b="0">
                  <a:solidFill>
                    <a:srgbClr val="000080"/>
                  </a:solidFill>
                </a:rPr>
                <a:t>80</a:t>
              </a:r>
              <a:endParaRPr lang="ru-RU" sz="1800"/>
            </a:p>
          </p:txBody>
        </p:sp>
        <p:sp>
          <p:nvSpPr>
            <p:cNvPr id="483357" name="Rectangle 29"/>
            <p:cNvSpPr>
              <a:spLocks noChangeArrowheads="1"/>
            </p:cNvSpPr>
            <p:nvPr/>
          </p:nvSpPr>
          <p:spPr bwMode="auto">
            <a:xfrm>
              <a:off x="1874" y="3482"/>
              <a:ext cx="18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b="0">
                  <a:solidFill>
                    <a:srgbClr val="000080"/>
                  </a:solidFill>
                </a:rPr>
                <a:t>60</a:t>
              </a:r>
              <a:endParaRPr lang="ru-RU" sz="1800"/>
            </a:p>
          </p:txBody>
        </p:sp>
        <p:sp>
          <p:nvSpPr>
            <p:cNvPr id="483358" name="Rectangle 30"/>
            <p:cNvSpPr>
              <a:spLocks noChangeArrowheads="1"/>
            </p:cNvSpPr>
            <p:nvPr/>
          </p:nvSpPr>
          <p:spPr bwMode="auto">
            <a:xfrm>
              <a:off x="1403" y="3482"/>
              <a:ext cx="18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b="0">
                  <a:solidFill>
                    <a:srgbClr val="000080"/>
                  </a:solidFill>
                </a:rPr>
                <a:t>40</a:t>
              </a:r>
              <a:endParaRPr lang="ru-RU" sz="1800"/>
            </a:p>
          </p:txBody>
        </p:sp>
        <p:sp>
          <p:nvSpPr>
            <p:cNvPr id="483359" name="Rectangle 31"/>
            <p:cNvSpPr>
              <a:spLocks noChangeArrowheads="1"/>
            </p:cNvSpPr>
            <p:nvPr/>
          </p:nvSpPr>
          <p:spPr bwMode="auto">
            <a:xfrm>
              <a:off x="947" y="3482"/>
              <a:ext cx="18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b="0">
                  <a:solidFill>
                    <a:srgbClr val="000080"/>
                  </a:solidFill>
                </a:rPr>
                <a:t>20</a:t>
              </a:r>
              <a:endParaRPr lang="ru-RU" sz="1800"/>
            </a:p>
          </p:txBody>
        </p:sp>
        <p:sp>
          <p:nvSpPr>
            <p:cNvPr id="483360" name="Rectangle 32"/>
            <p:cNvSpPr>
              <a:spLocks noChangeArrowheads="1"/>
            </p:cNvSpPr>
            <p:nvPr/>
          </p:nvSpPr>
          <p:spPr bwMode="auto">
            <a:xfrm>
              <a:off x="373" y="3486"/>
              <a:ext cx="30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a:solidFill>
                    <a:srgbClr val="000080"/>
                  </a:solidFill>
                </a:rPr>
                <a:t>UO</a:t>
              </a:r>
              <a:r>
                <a:rPr lang="en-US" sz="1200" baseline="-25000">
                  <a:solidFill>
                    <a:srgbClr val="000080"/>
                  </a:solidFill>
                </a:rPr>
                <a:t>2</a:t>
              </a:r>
              <a:endParaRPr lang="ru-RU" sz="1800"/>
            </a:p>
          </p:txBody>
        </p:sp>
        <p:sp>
          <p:nvSpPr>
            <p:cNvPr id="483361" name="Line 33"/>
            <p:cNvSpPr>
              <a:spLocks noChangeShapeType="1"/>
            </p:cNvSpPr>
            <p:nvPr/>
          </p:nvSpPr>
          <p:spPr bwMode="auto">
            <a:xfrm flipH="1">
              <a:off x="553" y="916"/>
              <a:ext cx="2" cy="2483"/>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62" name="Line 34"/>
            <p:cNvSpPr>
              <a:spLocks noChangeShapeType="1"/>
            </p:cNvSpPr>
            <p:nvPr/>
          </p:nvSpPr>
          <p:spPr bwMode="auto">
            <a:xfrm flipH="1">
              <a:off x="489" y="2636"/>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63" name="Rectangle 35"/>
            <p:cNvSpPr>
              <a:spLocks noChangeArrowheads="1"/>
            </p:cNvSpPr>
            <p:nvPr/>
          </p:nvSpPr>
          <p:spPr bwMode="auto">
            <a:xfrm>
              <a:off x="244" y="2587"/>
              <a:ext cx="26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2000</a:t>
              </a:r>
              <a:endParaRPr lang="ru-RU" sz="1800"/>
            </a:p>
          </p:txBody>
        </p:sp>
        <p:sp>
          <p:nvSpPr>
            <p:cNvPr id="483364" name="Rectangle 36"/>
            <p:cNvSpPr>
              <a:spLocks noChangeArrowheads="1"/>
            </p:cNvSpPr>
            <p:nvPr/>
          </p:nvSpPr>
          <p:spPr bwMode="auto">
            <a:xfrm>
              <a:off x="1190" y="3204"/>
              <a:ext cx="102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UO</a:t>
              </a:r>
              <a:r>
                <a:rPr lang="en-US" sz="1800" baseline="-25000">
                  <a:solidFill>
                    <a:srgbClr val="000099"/>
                  </a:solidFill>
                </a:rPr>
                <a:t>2 </a:t>
              </a:r>
              <a:r>
                <a:rPr lang="en-US" sz="1800">
                  <a:solidFill>
                    <a:srgbClr val="000099"/>
                  </a:solidFill>
                </a:rPr>
                <a:t>+ SiO</a:t>
              </a:r>
              <a:r>
                <a:rPr lang="en-US" sz="1800" baseline="-25000">
                  <a:solidFill>
                    <a:srgbClr val="000099"/>
                  </a:solidFill>
                </a:rPr>
                <a:t>2</a:t>
              </a:r>
              <a:endParaRPr lang="ru-RU" sz="1800">
                <a:solidFill>
                  <a:srgbClr val="000099"/>
                </a:solidFill>
              </a:endParaRPr>
            </a:p>
          </p:txBody>
        </p:sp>
        <p:sp>
          <p:nvSpPr>
            <p:cNvPr id="483365" name="Line 37"/>
            <p:cNvSpPr>
              <a:spLocks noChangeShapeType="1"/>
            </p:cNvSpPr>
            <p:nvPr/>
          </p:nvSpPr>
          <p:spPr bwMode="auto">
            <a:xfrm flipH="1">
              <a:off x="489" y="3399"/>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66" name="Rectangle 38"/>
            <p:cNvSpPr>
              <a:spLocks noChangeArrowheads="1"/>
            </p:cNvSpPr>
            <p:nvPr/>
          </p:nvSpPr>
          <p:spPr bwMode="auto">
            <a:xfrm>
              <a:off x="244" y="3349"/>
              <a:ext cx="26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1600</a:t>
              </a:r>
              <a:endParaRPr lang="ru-RU" sz="1800"/>
            </a:p>
          </p:txBody>
        </p:sp>
        <p:sp>
          <p:nvSpPr>
            <p:cNvPr id="483367" name="Line 39"/>
            <p:cNvSpPr>
              <a:spLocks noChangeShapeType="1"/>
            </p:cNvSpPr>
            <p:nvPr/>
          </p:nvSpPr>
          <p:spPr bwMode="auto">
            <a:xfrm flipH="1">
              <a:off x="489" y="3023"/>
              <a:ext cx="65" cy="0"/>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68" name="Rectangle 40"/>
            <p:cNvSpPr>
              <a:spLocks noChangeArrowheads="1"/>
            </p:cNvSpPr>
            <p:nvPr/>
          </p:nvSpPr>
          <p:spPr bwMode="auto">
            <a:xfrm>
              <a:off x="244" y="2968"/>
              <a:ext cx="26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1800</a:t>
              </a:r>
              <a:endParaRPr lang="ru-RU" sz="1800"/>
            </a:p>
          </p:txBody>
        </p:sp>
        <p:sp>
          <p:nvSpPr>
            <p:cNvPr id="483369" name="Line 41"/>
            <p:cNvSpPr>
              <a:spLocks noChangeShapeType="1"/>
            </p:cNvSpPr>
            <p:nvPr/>
          </p:nvSpPr>
          <p:spPr bwMode="auto">
            <a:xfrm flipH="1">
              <a:off x="489" y="2262"/>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70" name="Rectangle 42"/>
            <p:cNvSpPr>
              <a:spLocks noChangeArrowheads="1"/>
            </p:cNvSpPr>
            <p:nvPr/>
          </p:nvSpPr>
          <p:spPr bwMode="auto">
            <a:xfrm>
              <a:off x="244" y="2206"/>
              <a:ext cx="23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2200</a:t>
              </a:r>
              <a:endParaRPr lang="ru-RU" sz="1800"/>
            </a:p>
          </p:txBody>
        </p:sp>
        <p:sp>
          <p:nvSpPr>
            <p:cNvPr id="483371" name="Line 43"/>
            <p:cNvSpPr>
              <a:spLocks noChangeShapeType="1"/>
            </p:cNvSpPr>
            <p:nvPr/>
          </p:nvSpPr>
          <p:spPr bwMode="auto">
            <a:xfrm flipH="1">
              <a:off x="489" y="1882"/>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72" name="Rectangle 44"/>
            <p:cNvSpPr>
              <a:spLocks noChangeArrowheads="1"/>
            </p:cNvSpPr>
            <p:nvPr/>
          </p:nvSpPr>
          <p:spPr bwMode="auto">
            <a:xfrm>
              <a:off x="244" y="1826"/>
              <a:ext cx="231"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2400</a:t>
              </a:r>
              <a:endParaRPr lang="ru-RU" sz="1800"/>
            </a:p>
          </p:txBody>
        </p:sp>
        <p:sp>
          <p:nvSpPr>
            <p:cNvPr id="483373" name="Rectangle 45"/>
            <p:cNvSpPr>
              <a:spLocks noChangeArrowheads="1"/>
            </p:cNvSpPr>
            <p:nvPr/>
          </p:nvSpPr>
          <p:spPr bwMode="auto">
            <a:xfrm>
              <a:off x="986" y="2644"/>
              <a:ext cx="102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UO</a:t>
              </a:r>
              <a:r>
                <a:rPr lang="en-US" sz="1800" baseline="-25000">
                  <a:solidFill>
                    <a:srgbClr val="000099"/>
                  </a:solidFill>
                </a:rPr>
                <a:t>2 </a:t>
              </a:r>
              <a:r>
                <a:rPr lang="en-US" sz="1800">
                  <a:solidFill>
                    <a:srgbClr val="000099"/>
                  </a:solidFill>
                </a:rPr>
                <a:t>+ L</a:t>
              </a:r>
              <a:endParaRPr lang="ru-RU" sz="1800">
                <a:solidFill>
                  <a:srgbClr val="000099"/>
                </a:solidFill>
              </a:endParaRPr>
            </a:p>
          </p:txBody>
        </p:sp>
        <p:sp>
          <p:nvSpPr>
            <p:cNvPr id="483374" name="Line 46"/>
            <p:cNvSpPr>
              <a:spLocks noChangeShapeType="1"/>
            </p:cNvSpPr>
            <p:nvPr/>
          </p:nvSpPr>
          <p:spPr bwMode="auto">
            <a:xfrm>
              <a:off x="2233" y="2046"/>
              <a:ext cx="153" cy="300"/>
            </a:xfrm>
            <a:prstGeom prst="line">
              <a:avLst/>
            </a:prstGeom>
            <a:noFill/>
            <a:ln w="127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3375" name="Line 47"/>
            <p:cNvSpPr>
              <a:spLocks noChangeShapeType="1"/>
            </p:cNvSpPr>
            <p:nvPr/>
          </p:nvSpPr>
          <p:spPr bwMode="auto">
            <a:xfrm flipH="1">
              <a:off x="2907" y="2636"/>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76" name="Line 48"/>
            <p:cNvSpPr>
              <a:spLocks noChangeShapeType="1"/>
            </p:cNvSpPr>
            <p:nvPr/>
          </p:nvSpPr>
          <p:spPr bwMode="auto">
            <a:xfrm flipH="1">
              <a:off x="2907" y="3399"/>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77" name="Line 49"/>
            <p:cNvSpPr>
              <a:spLocks noChangeShapeType="1"/>
            </p:cNvSpPr>
            <p:nvPr/>
          </p:nvSpPr>
          <p:spPr bwMode="auto">
            <a:xfrm flipH="1">
              <a:off x="2907" y="3023"/>
              <a:ext cx="65" cy="0"/>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78" name="Line 50"/>
            <p:cNvSpPr>
              <a:spLocks noChangeShapeType="1"/>
            </p:cNvSpPr>
            <p:nvPr/>
          </p:nvSpPr>
          <p:spPr bwMode="auto">
            <a:xfrm flipH="1">
              <a:off x="2907" y="2262"/>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79" name="Line 51"/>
            <p:cNvSpPr>
              <a:spLocks noChangeShapeType="1"/>
            </p:cNvSpPr>
            <p:nvPr/>
          </p:nvSpPr>
          <p:spPr bwMode="auto">
            <a:xfrm flipH="1">
              <a:off x="2907" y="1882"/>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80" name="Rectangle 52"/>
            <p:cNvSpPr>
              <a:spLocks noChangeArrowheads="1"/>
            </p:cNvSpPr>
            <p:nvPr/>
          </p:nvSpPr>
          <p:spPr bwMode="auto">
            <a:xfrm>
              <a:off x="359" y="698"/>
              <a:ext cx="4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2000">
                  <a:solidFill>
                    <a:srgbClr val="000080"/>
                  </a:solidFill>
                </a:rPr>
                <a:t>T, </a:t>
              </a:r>
              <a:r>
                <a:rPr lang="en-US" sz="2000">
                  <a:solidFill>
                    <a:srgbClr val="000080"/>
                  </a:solidFill>
                  <a:sym typeface="Symbol" pitchFamily="18" charset="2"/>
                </a:rPr>
                <a:t>C</a:t>
              </a:r>
              <a:endParaRPr lang="ru-RU" sz="2000"/>
            </a:p>
          </p:txBody>
        </p:sp>
        <p:sp>
          <p:nvSpPr>
            <p:cNvPr id="483381" name="Line 53"/>
            <p:cNvSpPr>
              <a:spLocks noChangeShapeType="1"/>
            </p:cNvSpPr>
            <p:nvPr/>
          </p:nvSpPr>
          <p:spPr bwMode="auto">
            <a:xfrm flipH="1">
              <a:off x="489" y="1501"/>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82" name="Line 54"/>
            <p:cNvSpPr>
              <a:spLocks noChangeShapeType="1"/>
            </p:cNvSpPr>
            <p:nvPr/>
          </p:nvSpPr>
          <p:spPr bwMode="auto">
            <a:xfrm flipH="1">
              <a:off x="489" y="1120"/>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83" name="Rectangle 55"/>
            <p:cNvSpPr>
              <a:spLocks noChangeArrowheads="1"/>
            </p:cNvSpPr>
            <p:nvPr/>
          </p:nvSpPr>
          <p:spPr bwMode="auto">
            <a:xfrm>
              <a:off x="244" y="1064"/>
              <a:ext cx="231"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200" b="0">
                  <a:solidFill>
                    <a:srgbClr val="000080"/>
                  </a:solidFill>
                </a:rPr>
                <a:t>2800</a:t>
              </a:r>
              <a:endParaRPr lang="ru-RU" sz="1800"/>
            </a:p>
          </p:txBody>
        </p:sp>
        <p:sp>
          <p:nvSpPr>
            <p:cNvPr id="483384" name="Line 56"/>
            <p:cNvSpPr>
              <a:spLocks noChangeShapeType="1"/>
            </p:cNvSpPr>
            <p:nvPr/>
          </p:nvSpPr>
          <p:spPr bwMode="auto">
            <a:xfrm flipH="1">
              <a:off x="2057" y="2511"/>
              <a:ext cx="582"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483385" name="Freeform 57"/>
            <p:cNvSpPr>
              <a:spLocks/>
            </p:cNvSpPr>
            <p:nvPr/>
          </p:nvSpPr>
          <p:spPr bwMode="auto">
            <a:xfrm>
              <a:off x="1397" y="1983"/>
              <a:ext cx="654" cy="528"/>
            </a:xfrm>
            <a:custGeom>
              <a:avLst/>
              <a:gdLst>
                <a:gd name="T0" fmla="*/ 654 w 654"/>
                <a:gd name="T1" fmla="*/ 528 h 528"/>
                <a:gd name="T2" fmla="*/ 0 w 654"/>
                <a:gd name="T3" fmla="*/ 0 h 528"/>
              </a:gdLst>
              <a:ahLst/>
              <a:cxnLst>
                <a:cxn ang="0">
                  <a:pos x="T0" y="T1"/>
                </a:cxn>
                <a:cxn ang="0">
                  <a:pos x="T2" y="T3"/>
                </a:cxn>
              </a:cxnLst>
              <a:rect l="0" t="0" r="r" b="b"/>
              <a:pathLst>
                <a:path w="654" h="528">
                  <a:moveTo>
                    <a:pt x="654" y="528"/>
                  </a:moveTo>
                  <a:cubicBezTo>
                    <a:pt x="318" y="477"/>
                    <a:pt x="0" y="0"/>
                    <a:pt x="0" y="0"/>
                  </a:cubicBezTo>
                </a:path>
              </a:pathLst>
            </a:custGeom>
            <a:noFill/>
            <a:ln w="254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483386" name="Freeform 58"/>
            <p:cNvSpPr>
              <a:spLocks/>
            </p:cNvSpPr>
            <p:nvPr/>
          </p:nvSpPr>
          <p:spPr bwMode="auto">
            <a:xfrm>
              <a:off x="557" y="984"/>
              <a:ext cx="837" cy="999"/>
            </a:xfrm>
            <a:custGeom>
              <a:avLst/>
              <a:gdLst>
                <a:gd name="T0" fmla="*/ 837 w 837"/>
                <a:gd name="T1" fmla="*/ 999 h 999"/>
                <a:gd name="T2" fmla="*/ 0 w 837"/>
                <a:gd name="T3" fmla="*/ 0 h 999"/>
              </a:gdLst>
              <a:ahLst/>
              <a:cxnLst>
                <a:cxn ang="0">
                  <a:pos x="T0" y="T1"/>
                </a:cxn>
                <a:cxn ang="0">
                  <a:pos x="T2" y="T3"/>
                </a:cxn>
              </a:cxnLst>
              <a:rect l="0" t="0" r="r" b="b"/>
              <a:pathLst>
                <a:path w="837" h="999">
                  <a:moveTo>
                    <a:pt x="837" y="999"/>
                  </a:moveTo>
                  <a:cubicBezTo>
                    <a:pt x="390" y="282"/>
                    <a:pt x="66" y="36"/>
                    <a:pt x="0" y="0"/>
                  </a:cubicBezTo>
                </a:path>
              </a:pathLst>
            </a:custGeom>
            <a:noFill/>
            <a:ln w="25400" cap="flat" cmpd="sng">
              <a:solidFill>
                <a:srgbClr val="FF0000"/>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a:lstStyle/>
            <a:p>
              <a:endParaRPr lang="de-DE"/>
            </a:p>
          </p:txBody>
        </p:sp>
        <p:sp>
          <p:nvSpPr>
            <p:cNvPr id="483387" name="Rectangle 59"/>
            <p:cNvSpPr>
              <a:spLocks noChangeArrowheads="1"/>
            </p:cNvSpPr>
            <p:nvPr/>
          </p:nvSpPr>
          <p:spPr bwMode="auto">
            <a:xfrm>
              <a:off x="1388" y="1354"/>
              <a:ext cx="102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L</a:t>
              </a:r>
              <a:endParaRPr lang="ru-RU" sz="1800">
                <a:solidFill>
                  <a:srgbClr val="000099"/>
                </a:solidFill>
              </a:endParaRPr>
            </a:p>
          </p:txBody>
        </p:sp>
        <p:sp>
          <p:nvSpPr>
            <p:cNvPr id="483388" name="Rectangle 60"/>
            <p:cNvSpPr>
              <a:spLocks noChangeArrowheads="1"/>
            </p:cNvSpPr>
            <p:nvPr/>
          </p:nvSpPr>
          <p:spPr bwMode="auto">
            <a:xfrm>
              <a:off x="1811" y="1883"/>
              <a:ext cx="59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L</a:t>
              </a:r>
              <a:r>
                <a:rPr lang="en-US" sz="1800" baseline="-25000">
                  <a:solidFill>
                    <a:srgbClr val="000099"/>
                  </a:solidFill>
                </a:rPr>
                <a:t>1</a:t>
              </a:r>
              <a:r>
                <a:rPr lang="en-US" sz="1800">
                  <a:solidFill>
                    <a:srgbClr val="000099"/>
                  </a:solidFill>
                </a:rPr>
                <a:t> + L</a:t>
              </a:r>
              <a:r>
                <a:rPr lang="en-US" sz="1800" baseline="-25000">
                  <a:solidFill>
                    <a:srgbClr val="000099"/>
                  </a:solidFill>
                </a:rPr>
                <a:t>2</a:t>
              </a:r>
              <a:endParaRPr lang="ru-RU" sz="1800" baseline="-25000">
                <a:solidFill>
                  <a:srgbClr val="000099"/>
                </a:solidFill>
              </a:endParaRPr>
            </a:p>
          </p:txBody>
        </p:sp>
        <p:sp>
          <p:nvSpPr>
            <p:cNvPr id="483389" name="Rectangle 61"/>
            <p:cNvSpPr>
              <a:spLocks noChangeArrowheads="1"/>
            </p:cNvSpPr>
            <p:nvPr/>
          </p:nvSpPr>
          <p:spPr bwMode="auto">
            <a:xfrm>
              <a:off x="850" y="2321"/>
              <a:ext cx="61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b="0">
                  <a:solidFill>
                    <a:srgbClr val="000099"/>
                  </a:solidFill>
                </a:rPr>
                <a:t>2080</a:t>
              </a:r>
              <a:endParaRPr lang="en-US" sz="1600">
                <a:solidFill>
                  <a:srgbClr val="000099"/>
                </a:solidFill>
                <a:cs typeface="Arial" pitchFamily="34" charset="0"/>
              </a:endParaRPr>
            </a:p>
          </p:txBody>
        </p:sp>
        <p:sp>
          <p:nvSpPr>
            <p:cNvPr id="483390" name="Line 62"/>
            <p:cNvSpPr>
              <a:spLocks noChangeShapeType="1"/>
            </p:cNvSpPr>
            <p:nvPr/>
          </p:nvSpPr>
          <p:spPr bwMode="auto">
            <a:xfrm flipH="1">
              <a:off x="2913" y="1500"/>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91" name="Line 63"/>
            <p:cNvSpPr>
              <a:spLocks noChangeShapeType="1"/>
            </p:cNvSpPr>
            <p:nvPr/>
          </p:nvSpPr>
          <p:spPr bwMode="auto">
            <a:xfrm flipH="1">
              <a:off x="2913" y="1120"/>
              <a:ext cx="65" cy="1"/>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83392" name="Line 64"/>
            <p:cNvSpPr>
              <a:spLocks noChangeShapeType="1"/>
            </p:cNvSpPr>
            <p:nvPr/>
          </p:nvSpPr>
          <p:spPr bwMode="auto">
            <a:xfrm>
              <a:off x="2226" y="2392"/>
              <a:ext cx="677" cy="0"/>
            </a:xfrm>
            <a:prstGeom prst="line">
              <a:avLst/>
            </a:prstGeom>
            <a:noFill/>
            <a:ln w="25400">
              <a:solidFill>
                <a:schemeClr val="accent2"/>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3393" name="Rectangle 65"/>
            <p:cNvSpPr>
              <a:spLocks noChangeArrowheads="1"/>
            </p:cNvSpPr>
            <p:nvPr/>
          </p:nvSpPr>
          <p:spPr bwMode="auto">
            <a:xfrm>
              <a:off x="1362" y="3627"/>
              <a:ext cx="7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200">
                  <a:solidFill>
                    <a:srgbClr val="000080"/>
                  </a:solidFill>
                </a:rPr>
                <a:t>mol</a:t>
              </a:r>
              <a:r>
                <a:rPr lang="it-IT" sz="1200">
                  <a:solidFill>
                    <a:srgbClr val="000080"/>
                  </a:solidFill>
                </a:rPr>
                <a:t> % SiO</a:t>
              </a:r>
              <a:r>
                <a:rPr lang="it-IT" sz="1200" baseline="-25000">
                  <a:solidFill>
                    <a:srgbClr val="000080"/>
                  </a:solidFill>
                </a:rPr>
                <a:t>2</a:t>
              </a:r>
              <a:endParaRPr lang="ru-RU" sz="1800"/>
            </a:p>
          </p:txBody>
        </p:sp>
        <p:sp>
          <p:nvSpPr>
            <p:cNvPr id="483394" name="Rectangle 66"/>
            <p:cNvSpPr>
              <a:spLocks noChangeArrowheads="1"/>
            </p:cNvSpPr>
            <p:nvPr/>
          </p:nvSpPr>
          <p:spPr bwMode="auto">
            <a:xfrm>
              <a:off x="2793" y="2308"/>
              <a:ext cx="61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b="0">
                  <a:solidFill>
                    <a:srgbClr val="000099"/>
                  </a:solidFill>
                </a:rPr>
                <a:t>2140</a:t>
              </a:r>
              <a:endParaRPr lang="en-US" sz="1600">
                <a:solidFill>
                  <a:srgbClr val="000099"/>
                </a:solidFill>
                <a:cs typeface="Arial" pitchFamily="34" charset="0"/>
              </a:endParaRPr>
            </a:p>
          </p:txBody>
        </p:sp>
        <p:sp>
          <p:nvSpPr>
            <p:cNvPr id="483395" name="Freeform 67"/>
            <p:cNvSpPr>
              <a:spLocks/>
            </p:cNvSpPr>
            <p:nvPr/>
          </p:nvSpPr>
          <p:spPr bwMode="auto">
            <a:xfrm>
              <a:off x="2085" y="2286"/>
              <a:ext cx="291" cy="243"/>
            </a:xfrm>
            <a:custGeom>
              <a:avLst/>
              <a:gdLst>
                <a:gd name="T0" fmla="*/ 0 w 291"/>
                <a:gd name="T1" fmla="*/ 243 h 243"/>
                <a:gd name="T2" fmla="*/ 291 w 291"/>
                <a:gd name="T3" fmla="*/ 0 h 243"/>
              </a:gdLst>
              <a:ahLst/>
              <a:cxnLst>
                <a:cxn ang="0">
                  <a:pos x="T0" y="T1"/>
                </a:cxn>
                <a:cxn ang="0">
                  <a:pos x="T2" y="T3"/>
                </a:cxn>
              </a:cxnLst>
              <a:rect l="0" t="0" r="r" b="b"/>
              <a:pathLst>
                <a:path w="291" h="243">
                  <a:moveTo>
                    <a:pt x="0" y="243"/>
                  </a:moveTo>
                  <a:cubicBezTo>
                    <a:pt x="93" y="126"/>
                    <a:pt x="216" y="45"/>
                    <a:pt x="291" y="0"/>
                  </a:cubicBezTo>
                </a:path>
              </a:pathLst>
            </a:custGeom>
            <a:noFill/>
            <a:ln w="25400" cap="flat" cmpd="sng">
              <a:solidFill>
                <a:schemeClr val="accent2"/>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3396" name="Freeform 68"/>
            <p:cNvSpPr>
              <a:spLocks/>
            </p:cNvSpPr>
            <p:nvPr/>
          </p:nvSpPr>
          <p:spPr bwMode="auto">
            <a:xfrm>
              <a:off x="2640" y="2292"/>
              <a:ext cx="133" cy="232"/>
            </a:xfrm>
            <a:custGeom>
              <a:avLst/>
              <a:gdLst>
                <a:gd name="T0" fmla="*/ 133 w 133"/>
                <a:gd name="T1" fmla="*/ 232 h 232"/>
                <a:gd name="T2" fmla="*/ 0 w 133"/>
                <a:gd name="T3" fmla="*/ 0 h 232"/>
              </a:gdLst>
              <a:ahLst/>
              <a:cxnLst>
                <a:cxn ang="0">
                  <a:pos x="T0" y="T1"/>
                </a:cxn>
                <a:cxn ang="0">
                  <a:pos x="T2" y="T3"/>
                </a:cxn>
              </a:cxnLst>
              <a:rect l="0" t="0" r="r" b="b"/>
              <a:pathLst>
                <a:path w="133" h="232">
                  <a:moveTo>
                    <a:pt x="133" y="232"/>
                  </a:moveTo>
                  <a:cubicBezTo>
                    <a:pt x="93" y="138"/>
                    <a:pt x="42" y="78"/>
                    <a:pt x="0" y="0"/>
                  </a:cubicBezTo>
                </a:path>
              </a:pathLst>
            </a:custGeom>
            <a:noFill/>
            <a:ln w="25400" cap="flat" cmpd="sng">
              <a:solidFill>
                <a:schemeClr val="accent2"/>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3397" name="Oval 69"/>
            <p:cNvSpPr>
              <a:spLocks noChangeArrowheads="1"/>
            </p:cNvSpPr>
            <p:nvPr/>
          </p:nvSpPr>
          <p:spPr bwMode="auto">
            <a:xfrm>
              <a:off x="2200" y="2360"/>
              <a:ext cx="64" cy="64"/>
            </a:xfrm>
            <a:prstGeom prst="ellipse">
              <a:avLst/>
            </a:prstGeom>
            <a:solidFill>
              <a:schemeClr val="accent1"/>
            </a:solidFill>
            <a:ln w="12700" algn="ctr">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83398" name="Oval 70"/>
            <p:cNvSpPr>
              <a:spLocks noChangeArrowheads="1"/>
            </p:cNvSpPr>
            <p:nvPr/>
          </p:nvSpPr>
          <p:spPr bwMode="auto">
            <a:xfrm>
              <a:off x="2664" y="2360"/>
              <a:ext cx="64" cy="64"/>
            </a:xfrm>
            <a:prstGeom prst="ellipse">
              <a:avLst/>
            </a:prstGeom>
            <a:solidFill>
              <a:schemeClr val="accent1"/>
            </a:solidFill>
            <a:ln w="12700" algn="ctr">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83399" name="Oval 71"/>
            <p:cNvSpPr>
              <a:spLocks noChangeArrowheads="1"/>
            </p:cNvSpPr>
            <p:nvPr/>
          </p:nvSpPr>
          <p:spPr bwMode="auto">
            <a:xfrm>
              <a:off x="2736" y="2454"/>
              <a:ext cx="64" cy="64"/>
            </a:xfrm>
            <a:prstGeom prst="ellipse">
              <a:avLst/>
            </a:prstGeom>
            <a:solidFill>
              <a:schemeClr val="accent1"/>
            </a:solidFill>
            <a:ln w="12700" algn="ctr">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83400" name="Oval 72"/>
            <p:cNvSpPr>
              <a:spLocks noChangeArrowheads="1"/>
            </p:cNvSpPr>
            <p:nvPr/>
          </p:nvSpPr>
          <p:spPr bwMode="auto">
            <a:xfrm>
              <a:off x="2056" y="2454"/>
              <a:ext cx="64" cy="64"/>
            </a:xfrm>
            <a:prstGeom prst="ellipse">
              <a:avLst/>
            </a:prstGeom>
            <a:solidFill>
              <a:schemeClr val="accent1"/>
            </a:solidFill>
            <a:ln w="12700" algn="ctr">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83401" name="Line 73"/>
            <p:cNvSpPr>
              <a:spLocks noChangeShapeType="1"/>
            </p:cNvSpPr>
            <p:nvPr/>
          </p:nvSpPr>
          <p:spPr bwMode="auto">
            <a:xfrm flipV="1">
              <a:off x="2487" y="1702"/>
              <a:ext cx="0" cy="1708"/>
            </a:xfrm>
            <a:prstGeom prst="line">
              <a:avLst/>
            </a:prstGeom>
            <a:noFill/>
            <a:ln w="12700">
              <a:solidFill>
                <a:schemeClr val="accent2"/>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3402" name="Rectangle 74"/>
            <p:cNvSpPr>
              <a:spLocks noChangeArrowheads="1"/>
            </p:cNvSpPr>
            <p:nvPr/>
          </p:nvSpPr>
          <p:spPr bwMode="auto">
            <a:xfrm rot="16200000">
              <a:off x="1888" y="1559"/>
              <a:ext cx="103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800">
                  <a:solidFill>
                    <a:srgbClr val="000099"/>
                  </a:solidFill>
                </a:rPr>
                <a:t>Initial composition</a:t>
              </a:r>
              <a:endParaRPr lang="ru-RU" sz="1800" baseline="-25000">
                <a:solidFill>
                  <a:srgbClr val="000099"/>
                </a:solidFill>
              </a:endParaRPr>
            </a:p>
          </p:txBody>
        </p:sp>
        <p:sp>
          <p:nvSpPr>
            <p:cNvPr id="483403" name="Rectangle 75"/>
            <p:cNvSpPr>
              <a:spLocks noChangeArrowheads="1"/>
            </p:cNvSpPr>
            <p:nvPr/>
          </p:nvSpPr>
          <p:spPr bwMode="auto">
            <a:xfrm>
              <a:off x="1923" y="2520"/>
              <a:ext cx="61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b="0">
                  <a:solidFill>
                    <a:srgbClr val="FF0000"/>
                  </a:solidFill>
                </a:rPr>
                <a:t>2070</a:t>
              </a:r>
              <a:r>
                <a:rPr lang="en-US" sz="1600" b="0">
                  <a:solidFill>
                    <a:srgbClr val="FF0000"/>
                  </a:solidFill>
                  <a:cs typeface="Arial" pitchFamily="34" charset="0"/>
                </a:rPr>
                <a:t>±10</a:t>
              </a:r>
              <a:endParaRPr lang="en-US" sz="1600">
                <a:cs typeface="Arial" pitchFamily="34" charset="0"/>
              </a:endParaRPr>
            </a:p>
          </p:txBody>
        </p:sp>
      </p:grpSp>
      <p:sp>
        <p:nvSpPr>
          <p:cNvPr id="483404" name="Rectangle 76"/>
          <p:cNvSpPr>
            <a:spLocks noChangeArrowheads="1"/>
          </p:cNvSpPr>
          <p:nvPr/>
        </p:nvSpPr>
        <p:spPr bwMode="auto">
          <a:xfrm>
            <a:off x="296863" y="446088"/>
            <a:ext cx="203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l" defTabSz="762000">
              <a:buFont typeface="Wingdings" pitchFamily="2" charset="2"/>
              <a:buChar char="Ø"/>
            </a:pPr>
            <a:r>
              <a:rPr lang="en-US">
                <a:solidFill>
                  <a:srgbClr val="800000"/>
                </a:solidFill>
              </a:rPr>
              <a:t> </a:t>
            </a:r>
            <a:r>
              <a:rPr lang="en-US" sz="2000">
                <a:solidFill>
                  <a:srgbClr val="800000"/>
                </a:solidFill>
              </a:rPr>
              <a:t>First results</a:t>
            </a:r>
            <a:r>
              <a:rPr lang="en-GB" sz="2000">
                <a:solidFill>
                  <a:srgbClr val="800000"/>
                </a:solidFill>
              </a:rPr>
              <a:t> </a:t>
            </a:r>
          </a:p>
        </p:txBody>
      </p:sp>
      <p:sp>
        <p:nvSpPr>
          <p:cNvPr id="483405" name="Rectangle 77"/>
          <p:cNvSpPr>
            <a:spLocks noChangeArrowheads="1"/>
          </p:cNvSpPr>
          <p:nvPr/>
        </p:nvSpPr>
        <p:spPr bwMode="auto">
          <a:xfrm>
            <a:off x="5276850" y="1987550"/>
            <a:ext cx="3867150" cy="26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512763" indent="-338138" algn="l" defTabSz="762000">
              <a:lnSpc>
                <a:spcPct val="150000"/>
              </a:lnSpc>
              <a:buFont typeface="Wingdings" pitchFamily="2" charset="2"/>
              <a:buChar char="ü"/>
              <a:tabLst>
                <a:tab pos="534988" algn="l"/>
              </a:tabLst>
            </a:pPr>
            <a:r>
              <a:rPr lang="en-GB" sz="1600"/>
              <a:t>	The miscibility gap was found to exist in the</a:t>
            </a:r>
            <a:r>
              <a:rPr lang="ru-RU" sz="1600"/>
              <a:t> </a:t>
            </a:r>
            <a:r>
              <a:rPr lang="en-GB" sz="1600"/>
              <a:t>UO</a:t>
            </a:r>
            <a:r>
              <a:rPr lang="en-GB" sz="1600" baseline="-25000"/>
              <a:t>2</a:t>
            </a:r>
            <a:r>
              <a:rPr lang="en-GB" sz="1600"/>
              <a:t> – SiO</a:t>
            </a:r>
            <a:r>
              <a:rPr lang="en-GB" sz="1600" baseline="-25000"/>
              <a:t>2</a:t>
            </a:r>
            <a:r>
              <a:rPr lang="en-GB" sz="1600"/>
              <a:t> system</a:t>
            </a:r>
          </a:p>
          <a:p>
            <a:pPr marL="512763" indent="-338138" algn="l" defTabSz="762000">
              <a:lnSpc>
                <a:spcPct val="150000"/>
              </a:lnSpc>
              <a:buFont typeface="Wingdings" pitchFamily="2" charset="2"/>
              <a:buChar char="ü"/>
              <a:tabLst>
                <a:tab pos="534988" algn="l"/>
              </a:tabLst>
            </a:pPr>
            <a:r>
              <a:rPr lang="en-GB" sz="1600"/>
              <a:t>	The miscibility gap boundary was estimated</a:t>
            </a:r>
          </a:p>
          <a:p>
            <a:pPr marL="512763" indent="-338138" algn="l" defTabSz="762000">
              <a:lnSpc>
                <a:spcPct val="150000"/>
              </a:lnSpc>
              <a:buFont typeface="Wingdings" pitchFamily="2" charset="2"/>
              <a:buChar char="ü"/>
              <a:tabLst>
                <a:tab pos="534988" algn="l"/>
              </a:tabLst>
            </a:pPr>
            <a:r>
              <a:rPr lang="en-GB" sz="1600"/>
              <a:t>	The monotectic temperature was found to be in the 2000-2080</a:t>
            </a:r>
            <a:r>
              <a:rPr lang="en-GB" sz="1600">
                <a:sym typeface="Symbol" pitchFamily="18" charset="2"/>
              </a:rPr>
              <a:t>C </a:t>
            </a:r>
            <a:r>
              <a:rPr lang="en-GB" sz="1600"/>
              <a:t>temperature range</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Foliennummernplatzhalter 1"/>
          <p:cNvSpPr>
            <a:spLocks noGrp="1"/>
          </p:cNvSpPr>
          <p:nvPr>
            <p:ph type="sldNum" sz="quarter" idx="10"/>
          </p:nvPr>
        </p:nvSpPr>
        <p:spPr/>
        <p:txBody>
          <a:bodyPr/>
          <a:lstStyle/>
          <a:p>
            <a:fld id="{9F84C470-1DC9-4515-A1CA-FB2B759F20BB}" type="slidenum">
              <a:rPr lang="ru-RU"/>
              <a:pPr/>
              <a:t>17</a:t>
            </a:fld>
            <a:endParaRPr lang="ru-RU"/>
          </a:p>
        </p:txBody>
      </p:sp>
      <p:sp>
        <p:nvSpPr>
          <p:cNvPr id="435203" name="Rectangle 3"/>
          <p:cNvSpPr>
            <a:spLocks noChangeArrowheads="1"/>
          </p:cNvSpPr>
          <p:nvPr/>
        </p:nvSpPr>
        <p:spPr bwMode="auto">
          <a:xfrm>
            <a:off x="725488" y="238125"/>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sz="2800">
                <a:solidFill>
                  <a:srgbClr val="000099"/>
                </a:solidFill>
              </a:rPr>
              <a:t>Complex corium mixture</a:t>
            </a:r>
            <a:endParaRPr lang="ru-RU" sz="2800">
              <a:solidFill>
                <a:srgbClr val="000099"/>
              </a:solidFill>
            </a:endParaRPr>
          </a:p>
        </p:txBody>
      </p:sp>
      <p:sp>
        <p:nvSpPr>
          <p:cNvPr id="435226" name="Text Box 26"/>
          <p:cNvSpPr txBox="1">
            <a:spLocks noChangeArrowheads="1"/>
          </p:cNvSpPr>
          <p:nvPr/>
        </p:nvSpPr>
        <p:spPr bwMode="auto">
          <a:xfrm flipV="1">
            <a:off x="5964238" y="4065588"/>
            <a:ext cx="1628775" cy="19526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lstStyle/>
          <a:p>
            <a:pPr algn="l"/>
            <a:endParaRPr lang="ru-RU"/>
          </a:p>
        </p:txBody>
      </p:sp>
      <p:sp>
        <p:nvSpPr>
          <p:cNvPr id="435277" name="Rectangle 77"/>
          <p:cNvSpPr>
            <a:spLocks noChangeArrowheads="1"/>
          </p:cNvSpPr>
          <p:nvPr/>
        </p:nvSpPr>
        <p:spPr bwMode="auto">
          <a:xfrm>
            <a:off x="285750" y="517525"/>
            <a:ext cx="5662613"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80000"/>
              </a:lnSpc>
              <a:buFont typeface="Wingdings" pitchFamily="2" charset="2"/>
              <a:buChar char="Ø"/>
            </a:pPr>
            <a:r>
              <a:rPr lang="en-GB" sz="2000">
                <a:solidFill>
                  <a:srgbClr val="800000"/>
                </a:solidFill>
                <a:cs typeface="Times New Roman" pitchFamily="18" charset="0"/>
              </a:rPr>
              <a:t>Experimental objectives</a:t>
            </a:r>
            <a:endParaRPr lang="ru-RU" sz="2000">
              <a:solidFill>
                <a:srgbClr val="800000"/>
              </a:solidFill>
            </a:endParaRPr>
          </a:p>
        </p:txBody>
      </p:sp>
      <p:sp>
        <p:nvSpPr>
          <p:cNvPr id="435278" name="Rectangle 78"/>
          <p:cNvSpPr>
            <a:spLocks noChangeArrowheads="1"/>
          </p:cNvSpPr>
          <p:nvPr/>
        </p:nvSpPr>
        <p:spPr bwMode="auto">
          <a:xfrm>
            <a:off x="0" y="1878013"/>
            <a:ext cx="876617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457200" indent="-457200" algn="l" defTabSz="762000">
              <a:spcBef>
                <a:spcPct val="20000"/>
              </a:spcBef>
              <a:buFont typeface="Wingdings" pitchFamily="2" charset="2"/>
              <a:buNone/>
            </a:pPr>
            <a:r>
              <a:rPr lang="en-US" sz="1600"/>
              <a:t>         Mass %, 54.2UO</a:t>
            </a:r>
            <a:r>
              <a:rPr lang="en-US" sz="1600" baseline="-25000"/>
              <a:t>2</a:t>
            </a:r>
            <a:r>
              <a:rPr lang="en-US" sz="1600"/>
              <a:t> – 17.9ZrO</a:t>
            </a:r>
            <a:r>
              <a:rPr lang="en-US" sz="1600" baseline="-25000"/>
              <a:t>2</a:t>
            </a:r>
            <a:r>
              <a:rPr lang="en-US" sz="1600"/>
              <a:t> – 13.7SiO</a:t>
            </a:r>
            <a:r>
              <a:rPr lang="en-US" sz="1600" baseline="-25000"/>
              <a:t>2</a:t>
            </a:r>
            <a:r>
              <a:rPr lang="en-US" sz="1600"/>
              <a:t> – 7.6FeO – 3.8CaO – 1.5Cr</a:t>
            </a:r>
            <a:r>
              <a:rPr lang="en-US" sz="1600" baseline="-25000"/>
              <a:t>2</a:t>
            </a:r>
            <a:r>
              <a:rPr lang="en-US" sz="1600"/>
              <a:t>O</a:t>
            </a:r>
            <a:r>
              <a:rPr lang="en-US" sz="1600" baseline="-25000"/>
              <a:t>3</a:t>
            </a:r>
            <a:r>
              <a:rPr lang="en-US" sz="1600"/>
              <a:t> – 1.3Al</a:t>
            </a:r>
            <a:r>
              <a:rPr lang="en-US" sz="1600" baseline="-25000"/>
              <a:t>2</a:t>
            </a:r>
            <a:r>
              <a:rPr lang="en-US" sz="1600"/>
              <a:t>O</a:t>
            </a:r>
            <a:r>
              <a:rPr lang="en-US" sz="1600" baseline="-25000"/>
              <a:t>3</a:t>
            </a:r>
            <a:endParaRPr lang="en-US" sz="1600"/>
          </a:p>
          <a:p>
            <a:pPr marL="457200" indent="-457200" algn="l" defTabSz="762000">
              <a:spcBef>
                <a:spcPct val="20000"/>
              </a:spcBef>
              <a:buFont typeface="Wingdings" pitchFamily="2" charset="2"/>
              <a:buNone/>
            </a:pPr>
            <a:endParaRPr lang="en-GB" sz="1600"/>
          </a:p>
        </p:txBody>
      </p:sp>
      <p:sp>
        <p:nvSpPr>
          <p:cNvPr id="435279" name="Rectangle 79"/>
          <p:cNvSpPr>
            <a:spLocks noChangeArrowheads="1"/>
          </p:cNvSpPr>
          <p:nvPr/>
        </p:nvSpPr>
        <p:spPr bwMode="auto">
          <a:xfrm>
            <a:off x="311150" y="1228725"/>
            <a:ext cx="5662613"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80000"/>
              </a:lnSpc>
              <a:buFont typeface="Wingdings" pitchFamily="2" charset="2"/>
              <a:buChar char="Ø"/>
            </a:pPr>
            <a:r>
              <a:rPr lang="en-US" sz="2000">
                <a:solidFill>
                  <a:srgbClr val="800000"/>
                </a:solidFill>
              </a:rPr>
              <a:t>Charge composition</a:t>
            </a:r>
            <a:endParaRPr lang="ru-RU" sz="2000">
              <a:solidFill>
                <a:srgbClr val="800000"/>
              </a:solidFill>
            </a:endParaRPr>
          </a:p>
        </p:txBody>
      </p:sp>
      <p:sp>
        <p:nvSpPr>
          <p:cNvPr id="435280" name="Rectangle 80"/>
          <p:cNvSpPr>
            <a:spLocks noChangeArrowheads="1"/>
          </p:cNvSpPr>
          <p:nvPr/>
        </p:nvSpPr>
        <p:spPr bwMode="auto">
          <a:xfrm>
            <a:off x="0" y="1116013"/>
            <a:ext cx="80899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457200" indent="-457200" algn="l" defTabSz="762000">
              <a:spcBef>
                <a:spcPct val="20000"/>
              </a:spcBef>
              <a:buFont typeface="Wingdings" pitchFamily="2" charset="2"/>
              <a:buNone/>
            </a:pPr>
            <a:r>
              <a:rPr lang="en-US" sz="1600"/>
              <a:t>         Determine liquidus temperature </a:t>
            </a:r>
          </a:p>
          <a:p>
            <a:pPr marL="457200" indent="-457200" algn="l" defTabSz="762000">
              <a:spcBef>
                <a:spcPct val="20000"/>
              </a:spcBef>
              <a:buFont typeface="Wingdings" pitchFamily="2" charset="2"/>
              <a:buNone/>
            </a:pPr>
            <a:endParaRPr lang="en-GB" sz="1600"/>
          </a:p>
        </p:txBody>
      </p:sp>
      <p:sp>
        <p:nvSpPr>
          <p:cNvPr id="435281" name="Rectangle 81"/>
          <p:cNvSpPr>
            <a:spLocks noChangeArrowheads="1"/>
          </p:cNvSpPr>
          <p:nvPr/>
        </p:nvSpPr>
        <p:spPr bwMode="auto">
          <a:xfrm>
            <a:off x="339725" y="2028825"/>
            <a:ext cx="8380413"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80000"/>
              </a:lnSpc>
              <a:buClr>
                <a:srgbClr val="800000"/>
              </a:buClr>
              <a:buFont typeface="Wingdings" pitchFamily="2" charset="2"/>
              <a:buChar char="Ø"/>
            </a:pPr>
            <a:r>
              <a:rPr lang="ru-RU" sz="2000"/>
              <a:t> </a:t>
            </a:r>
            <a:r>
              <a:rPr lang="en-US" sz="2000">
                <a:solidFill>
                  <a:srgbClr val="800000"/>
                </a:solidFill>
              </a:rPr>
              <a:t>VPA IMCC</a:t>
            </a:r>
            <a:r>
              <a:rPr lang="ru-RU" sz="2000">
                <a:solidFill>
                  <a:srgbClr val="800000"/>
                </a:solidFill>
              </a:rPr>
              <a:t> </a:t>
            </a:r>
            <a:r>
              <a:rPr lang="en-GB" sz="2000">
                <a:solidFill>
                  <a:srgbClr val="800000"/>
                </a:solidFill>
              </a:rPr>
              <a:t/>
            </a:r>
            <a:br>
              <a:rPr lang="en-GB" sz="2000">
                <a:solidFill>
                  <a:srgbClr val="800000"/>
                </a:solidFill>
              </a:rPr>
            </a:br>
            <a:r>
              <a:rPr lang="en-GB" sz="2000"/>
              <a:t>  </a:t>
            </a:r>
            <a:r>
              <a:rPr lang="en-US" sz="1600"/>
              <a:t>Fragment of the experimental thermogram showing the melt surface</a:t>
            </a:r>
            <a:endParaRPr lang="ru-RU" sz="2000"/>
          </a:p>
        </p:txBody>
      </p:sp>
      <p:sp>
        <p:nvSpPr>
          <p:cNvPr id="435283" name="Rectangle 83"/>
          <p:cNvSpPr>
            <a:spLocks noChangeArrowheads="1"/>
          </p:cNvSpPr>
          <p:nvPr/>
        </p:nvSpPr>
        <p:spPr bwMode="auto">
          <a:xfrm>
            <a:off x="1614488" y="158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35284" name="Rectangle 84"/>
          <p:cNvSpPr>
            <a:spLocks noChangeArrowheads="1"/>
          </p:cNvSpPr>
          <p:nvPr/>
        </p:nvSpPr>
        <p:spPr bwMode="auto">
          <a:xfrm>
            <a:off x="6556375" y="4340225"/>
            <a:ext cx="2284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algn="l" defTabSz="762000">
              <a:buFont typeface="Wingdings" pitchFamily="2" charset="2"/>
              <a:buChar char="ü"/>
              <a:tabLst>
                <a:tab pos="228600" algn="l"/>
              </a:tabLst>
            </a:pPr>
            <a:r>
              <a:rPr lang="ru-RU" sz="1800"/>
              <a:t> </a:t>
            </a:r>
            <a:r>
              <a:rPr lang="en-US" sz="1800"/>
              <a:t>  </a:t>
            </a:r>
            <a:r>
              <a:rPr lang="en-US" sz="1800">
                <a:cs typeface="Arial" pitchFamily="34" charset="0"/>
              </a:rPr>
              <a:t>T</a:t>
            </a:r>
            <a:r>
              <a:rPr lang="en-US" sz="1800" baseline="-25000">
                <a:cs typeface="Arial" pitchFamily="34" charset="0"/>
              </a:rPr>
              <a:t>liq </a:t>
            </a:r>
            <a:r>
              <a:rPr lang="en-US" sz="1800">
                <a:cs typeface="Arial" pitchFamily="34" charset="0"/>
              </a:rPr>
              <a:t>= 2020 °C</a:t>
            </a:r>
          </a:p>
        </p:txBody>
      </p:sp>
      <p:sp>
        <p:nvSpPr>
          <p:cNvPr id="435285" name="Rectangle 85"/>
          <p:cNvSpPr>
            <a:spLocks noChangeArrowheads="1"/>
          </p:cNvSpPr>
          <p:nvPr/>
        </p:nvSpPr>
        <p:spPr bwMode="auto">
          <a:xfrm>
            <a:off x="6759575" y="5130800"/>
            <a:ext cx="19145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itchFamily="2" charset="2"/>
              <a:buChar char="v"/>
            </a:pPr>
            <a:r>
              <a:rPr lang="ru-RU" sz="1600"/>
              <a:t> </a:t>
            </a:r>
            <a:r>
              <a:rPr lang="en-US" sz="1600"/>
              <a:t>Posttest analysis of samples and ingot is</a:t>
            </a:r>
            <a:r>
              <a:rPr lang="ru-RU" sz="1600"/>
              <a:t> </a:t>
            </a:r>
            <a:r>
              <a:rPr lang="en-US" sz="1600"/>
              <a:t>underway</a:t>
            </a:r>
            <a:endParaRPr lang="ru-RU" sz="1600"/>
          </a:p>
        </p:txBody>
      </p:sp>
      <p:sp>
        <p:nvSpPr>
          <p:cNvPr id="435286" name="AutoShape 86"/>
          <p:cNvSpPr>
            <a:spLocks noChangeArrowheads="1"/>
          </p:cNvSpPr>
          <p:nvPr/>
        </p:nvSpPr>
        <p:spPr bwMode="auto">
          <a:xfrm>
            <a:off x="3125788" y="3686175"/>
            <a:ext cx="619125" cy="546100"/>
          </a:xfrm>
          <a:prstGeom prst="wedgeRectCallout">
            <a:avLst>
              <a:gd name="adj1" fmla="val -238204"/>
              <a:gd name="adj2" fmla="val -137208"/>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r>
              <a:rPr lang="en-US"/>
              <a:t>T</a:t>
            </a:r>
            <a:r>
              <a:rPr lang="en-US" baseline="-25000"/>
              <a:t>liq</a:t>
            </a:r>
          </a:p>
        </p:txBody>
      </p:sp>
      <p:pic>
        <p:nvPicPr>
          <p:cNvPr id="435288" name="Picture 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88" y="2724150"/>
            <a:ext cx="5915025" cy="369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 name="Foliennummernplatzhalter 1"/>
          <p:cNvSpPr>
            <a:spLocks noGrp="1"/>
          </p:cNvSpPr>
          <p:nvPr>
            <p:ph type="sldNum" sz="quarter" idx="10"/>
          </p:nvPr>
        </p:nvSpPr>
        <p:spPr/>
        <p:txBody>
          <a:bodyPr/>
          <a:lstStyle/>
          <a:p>
            <a:fld id="{F923E473-9F32-482E-878C-100820AE0F65}" type="slidenum">
              <a:rPr lang="ru-RU"/>
              <a:pPr/>
              <a:t>18</a:t>
            </a:fld>
            <a:endParaRPr lang="ru-RU"/>
          </a:p>
        </p:txBody>
      </p:sp>
      <p:pic>
        <p:nvPicPr>
          <p:cNvPr id="506171" name="Picture 31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52488"/>
            <a:ext cx="2857500" cy="2924175"/>
          </a:xfrm>
          <a:prstGeom prst="rect">
            <a:avLst/>
          </a:prstGeom>
          <a:noFill/>
          <a:extLst>
            <a:ext uri="{909E8E84-426E-40DD-AFC4-6F175D3DCCD1}">
              <a14:hiddenFill xmlns:a14="http://schemas.microsoft.com/office/drawing/2010/main">
                <a:solidFill>
                  <a:srgbClr val="FFFFFF"/>
                </a:solidFill>
              </a14:hiddenFill>
            </a:ext>
          </a:extLst>
        </p:spPr>
      </p:pic>
      <p:pic>
        <p:nvPicPr>
          <p:cNvPr id="505935" name="Picture 79" descr="1"/>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r="14235" b="12462"/>
          <a:stretch>
            <a:fillRect/>
          </a:stretch>
        </p:blipFill>
        <p:spPr bwMode="auto">
          <a:xfrm>
            <a:off x="3414713" y="835025"/>
            <a:ext cx="2687637" cy="2743200"/>
          </a:xfrm>
          <a:prstGeom prst="rect">
            <a:avLst/>
          </a:prstGeom>
          <a:noFill/>
          <a:ln w="25400" algn="ctr">
            <a:solidFill>
              <a:srgbClr val="800000"/>
            </a:solidFill>
            <a:miter lim="800000"/>
            <a:headEnd/>
            <a:tailEnd/>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5937" name="Picture 81" descr="1"/>
          <p:cNvPicPr>
            <a:picLocks noChangeAspect="1" noChangeArrowheads="1"/>
          </p:cNvPicPr>
          <p:nvPr/>
        </p:nvPicPr>
        <p:blipFill>
          <a:blip r:embed="rId5">
            <a:extLst>
              <a:ext uri="{28A0092B-C50C-407E-A947-70E740481C1C}">
                <a14:useLocalDpi xmlns:a14="http://schemas.microsoft.com/office/drawing/2010/main" val="0"/>
              </a:ext>
            </a:extLst>
          </a:blip>
          <a:srcRect r="6131" b="8569"/>
          <a:stretch>
            <a:fillRect/>
          </a:stretch>
        </p:blipFill>
        <p:spPr bwMode="auto">
          <a:xfrm>
            <a:off x="5794375" y="1038225"/>
            <a:ext cx="2260600" cy="2201863"/>
          </a:xfrm>
          <a:prstGeom prst="rect">
            <a:avLst/>
          </a:prstGeom>
          <a:noFill/>
          <a:extLst>
            <a:ext uri="{909E8E84-426E-40DD-AFC4-6F175D3DCCD1}">
              <a14:hiddenFill xmlns:a14="http://schemas.microsoft.com/office/drawing/2010/main">
                <a:solidFill>
                  <a:srgbClr val="FFFFFF"/>
                </a:solidFill>
              </a14:hiddenFill>
            </a:ext>
          </a:extLst>
        </p:spPr>
      </p:pic>
      <p:sp>
        <p:nvSpPr>
          <p:cNvPr id="505924" name="Oval 68"/>
          <p:cNvSpPr>
            <a:spLocks noChangeArrowheads="1"/>
          </p:cNvSpPr>
          <p:nvPr/>
        </p:nvSpPr>
        <p:spPr bwMode="auto">
          <a:xfrm>
            <a:off x="5878513" y="1090613"/>
            <a:ext cx="2124075" cy="2124075"/>
          </a:xfrm>
          <a:prstGeom prst="ellipse">
            <a:avLst/>
          </a:prstGeom>
          <a:noFill/>
          <a:ln w="25400" algn="ctr">
            <a:solidFill>
              <a:srgbClr val="800000"/>
            </a:solidFill>
            <a:round/>
            <a:headEnd/>
            <a:tailEnd/>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5859" name="Rectangle 3"/>
          <p:cNvSpPr>
            <a:spLocks noChangeArrowheads="1"/>
          </p:cNvSpPr>
          <p:nvPr/>
        </p:nvSpPr>
        <p:spPr bwMode="auto">
          <a:xfrm>
            <a:off x="635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endParaRPr lang="ru-RU">
              <a:solidFill>
                <a:srgbClr val="000099"/>
              </a:solidFill>
            </a:endParaRPr>
          </a:p>
        </p:txBody>
      </p:sp>
      <p:sp>
        <p:nvSpPr>
          <p:cNvPr id="505860" name="Rectangle 4"/>
          <p:cNvSpPr>
            <a:spLocks noGrp="1" noChangeArrowheads="1"/>
          </p:cNvSpPr>
          <p:nvPr>
            <p:ph type="title" idx="4294967295"/>
          </p:nvPr>
        </p:nvSpPr>
        <p:spPr>
          <a:xfrm>
            <a:off x="427038" y="0"/>
            <a:ext cx="7772400" cy="730250"/>
          </a:xfrm>
        </p:spPr>
        <p:txBody>
          <a:bodyPr/>
          <a:lstStyle/>
          <a:p>
            <a:r>
              <a:rPr lang="en-US"/>
              <a:t>Complex corium mixture</a:t>
            </a:r>
            <a:endParaRPr lang="ru-RU"/>
          </a:p>
        </p:txBody>
      </p:sp>
      <p:sp>
        <p:nvSpPr>
          <p:cNvPr id="505861" name="Rectangle 5"/>
          <p:cNvSpPr>
            <a:spLocks noChangeArrowheads="1"/>
          </p:cNvSpPr>
          <p:nvPr/>
        </p:nvSpPr>
        <p:spPr bwMode="auto">
          <a:xfrm>
            <a:off x="342900" y="501650"/>
            <a:ext cx="5662613"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120000"/>
              </a:lnSpc>
              <a:buFont typeface="Wingdings" pitchFamily="2" charset="2"/>
              <a:buChar char="Ø"/>
            </a:pPr>
            <a:r>
              <a:rPr lang="en-GB" sz="2000">
                <a:solidFill>
                  <a:srgbClr val="800000"/>
                </a:solidFill>
                <a:cs typeface="Times New Roman" pitchFamily="18" charset="0"/>
              </a:rPr>
              <a:t>SEM/EDX</a:t>
            </a:r>
            <a:r>
              <a:rPr lang="en-GB" sz="1600">
                <a:cs typeface="Times New Roman" pitchFamily="18" charset="0"/>
              </a:rPr>
              <a:t/>
            </a:r>
            <a:br>
              <a:rPr lang="en-GB" sz="1600">
                <a:cs typeface="Times New Roman" pitchFamily="18" charset="0"/>
              </a:rPr>
            </a:br>
            <a:endParaRPr lang="ru-RU" sz="1800" b="0">
              <a:solidFill>
                <a:srgbClr val="000099"/>
              </a:solidFill>
            </a:endParaRPr>
          </a:p>
        </p:txBody>
      </p:sp>
      <p:grpSp>
        <p:nvGrpSpPr>
          <p:cNvPr id="505862" name="Group 6"/>
          <p:cNvGrpSpPr>
            <a:grpSpLocks/>
          </p:cNvGrpSpPr>
          <p:nvPr/>
        </p:nvGrpSpPr>
        <p:grpSpPr bwMode="auto">
          <a:xfrm>
            <a:off x="595313" y="4054475"/>
            <a:ext cx="895350" cy="457200"/>
            <a:chOff x="6815" y="3813"/>
            <a:chExt cx="1100" cy="559"/>
          </a:xfrm>
        </p:grpSpPr>
        <p:grpSp>
          <p:nvGrpSpPr>
            <p:cNvPr id="505863" name="Group 7"/>
            <p:cNvGrpSpPr>
              <a:grpSpLocks/>
            </p:cNvGrpSpPr>
            <p:nvPr/>
          </p:nvGrpSpPr>
          <p:grpSpPr bwMode="auto">
            <a:xfrm>
              <a:off x="6948" y="3813"/>
              <a:ext cx="880" cy="179"/>
              <a:chOff x="6948" y="3768"/>
              <a:chExt cx="880" cy="179"/>
            </a:xfrm>
          </p:grpSpPr>
          <p:sp>
            <p:nvSpPr>
              <p:cNvPr id="505864" name="Line 8"/>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865" name="Line 9"/>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866" name="Line 10"/>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505867" name="Group 11"/>
              <p:cNvGrpSpPr>
                <a:grpSpLocks/>
              </p:cNvGrpSpPr>
              <p:nvPr/>
            </p:nvGrpSpPr>
            <p:grpSpPr bwMode="auto">
              <a:xfrm>
                <a:off x="7118" y="3843"/>
                <a:ext cx="511" cy="91"/>
                <a:chOff x="7118" y="3768"/>
                <a:chExt cx="511" cy="179"/>
              </a:xfrm>
            </p:grpSpPr>
            <p:sp>
              <p:nvSpPr>
                <p:cNvPr id="505868" name="Line 12"/>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869" name="Line 13"/>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870" name="Line 14"/>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871" name="Line 15"/>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505872" name="Text Box 16"/>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1c</a:t>
              </a:r>
              <a:r>
                <a:rPr lang="ru-RU" sz="1000"/>
                <a:t>m</a:t>
              </a:r>
              <a:endParaRPr lang="ru-RU"/>
            </a:p>
          </p:txBody>
        </p:sp>
      </p:grpSp>
      <p:sp>
        <p:nvSpPr>
          <p:cNvPr id="505873" name="Rectangle 17"/>
          <p:cNvSpPr>
            <a:spLocks noChangeArrowheads="1"/>
          </p:cNvSpPr>
          <p:nvPr/>
        </p:nvSpPr>
        <p:spPr bwMode="auto">
          <a:xfrm>
            <a:off x="2038350" y="2138363"/>
            <a:ext cx="360363" cy="360362"/>
          </a:xfrm>
          <a:prstGeom prst="rect">
            <a:avLst/>
          </a:prstGeom>
          <a:noFill/>
          <a:ln w="25400">
            <a:solidFill>
              <a:srgbClr val="8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05874" name="Line 18"/>
          <p:cNvSpPr>
            <a:spLocks noChangeShapeType="1"/>
          </p:cNvSpPr>
          <p:nvPr/>
        </p:nvSpPr>
        <p:spPr bwMode="auto">
          <a:xfrm flipV="1">
            <a:off x="2408238" y="817563"/>
            <a:ext cx="982662" cy="1314450"/>
          </a:xfrm>
          <a:prstGeom prst="line">
            <a:avLst/>
          </a:prstGeom>
          <a:noFill/>
          <a:ln w="254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05875" name="Line 19"/>
          <p:cNvSpPr>
            <a:spLocks noChangeShapeType="1"/>
          </p:cNvSpPr>
          <p:nvPr/>
        </p:nvSpPr>
        <p:spPr bwMode="auto">
          <a:xfrm>
            <a:off x="2406650" y="2482850"/>
            <a:ext cx="974725" cy="1109663"/>
          </a:xfrm>
          <a:prstGeom prst="line">
            <a:avLst/>
          </a:prstGeom>
          <a:noFill/>
          <a:ln w="254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505876" name="Group 20"/>
          <p:cNvGrpSpPr>
            <a:grpSpLocks/>
          </p:cNvGrpSpPr>
          <p:nvPr/>
        </p:nvGrpSpPr>
        <p:grpSpPr bwMode="auto">
          <a:xfrm>
            <a:off x="6580188" y="3379788"/>
            <a:ext cx="708025" cy="377825"/>
            <a:chOff x="4512" y="1795"/>
            <a:chExt cx="446" cy="238"/>
          </a:xfrm>
        </p:grpSpPr>
        <p:grpSp>
          <p:nvGrpSpPr>
            <p:cNvPr id="505877" name="Group 21"/>
            <p:cNvGrpSpPr>
              <a:grpSpLocks/>
            </p:cNvGrpSpPr>
            <p:nvPr/>
          </p:nvGrpSpPr>
          <p:grpSpPr bwMode="auto">
            <a:xfrm>
              <a:off x="4643" y="1795"/>
              <a:ext cx="142" cy="73"/>
              <a:chOff x="4817" y="1795"/>
              <a:chExt cx="142" cy="73"/>
            </a:xfrm>
          </p:grpSpPr>
          <p:sp>
            <p:nvSpPr>
              <p:cNvPr id="505878" name="Line 22"/>
              <p:cNvSpPr>
                <a:spLocks noChangeShapeType="1"/>
              </p:cNvSpPr>
              <p:nvPr/>
            </p:nvSpPr>
            <p:spPr bwMode="auto">
              <a:xfrm flipV="1">
                <a:off x="4959"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879" name="Line 23"/>
              <p:cNvSpPr>
                <a:spLocks noChangeShapeType="1"/>
              </p:cNvSpPr>
              <p:nvPr/>
            </p:nvSpPr>
            <p:spPr bwMode="auto">
              <a:xfrm>
                <a:off x="4817" y="1868"/>
                <a:ext cx="138"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880" name="Line 24"/>
              <p:cNvSpPr>
                <a:spLocks noChangeShapeType="1"/>
              </p:cNvSpPr>
              <p:nvPr/>
            </p:nvSpPr>
            <p:spPr bwMode="auto">
              <a:xfrm flipV="1">
                <a:off x="4821"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881" name="Line 25"/>
              <p:cNvSpPr>
                <a:spLocks noChangeShapeType="1"/>
              </p:cNvSpPr>
              <p:nvPr/>
            </p:nvSpPr>
            <p:spPr bwMode="auto">
              <a:xfrm flipV="1">
                <a:off x="4890" y="1826"/>
                <a:ext cx="0" cy="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505882" name="Text Box 26"/>
            <p:cNvSpPr txBox="1">
              <a:spLocks noChangeArrowheads="1"/>
            </p:cNvSpPr>
            <p:nvPr/>
          </p:nvSpPr>
          <p:spPr bwMode="auto">
            <a:xfrm>
              <a:off x="4512" y="1889"/>
              <a:ext cx="44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ru-RU" sz="1000"/>
                <a:t>5</a:t>
              </a:r>
              <a:r>
                <a:rPr lang="en-US" sz="1000"/>
                <a:t> </a:t>
              </a:r>
              <a:r>
                <a:rPr lang="en-US" sz="1000">
                  <a:sym typeface="Symbol" pitchFamily="18" charset="2"/>
                </a:rPr>
                <a:t></a:t>
              </a:r>
              <a:r>
                <a:rPr lang="ru-RU" sz="1000"/>
                <a:t>m</a:t>
              </a:r>
            </a:p>
          </p:txBody>
        </p:sp>
      </p:grpSp>
      <p:grpSp>
        <p:nvGrpSpPr>
          <p:cNvPr id="505912" name="Group 56"/>
          <p:cNvGrpSpPr>
            <a:grpSpLocks/>
          </p:cNvGrpSpPr>
          <p:nvPr/>
        </p:nvGrpSpPr>
        <p:grpSpPr bwMode="auto">
          <a:xfrm>
            <a:off x="5230813" y="3673475"/>
            <a:ext cx="895350" cy="457200"/>
            <a:chOff x="6815" y="3813"/>
            <a:chExt cx="1100" cy="559"/>
          </a:xfrm>
        </p:grpSpPr>
        <p:grpSp>
          <p:nvGrpSpPr>
            <p:cNvPr id="505913" name="Group 57"/>
            <p:cNvGrpSpPr>
              <a:grpSpLocks/>
            </p:cNvGrpSpPr>
            <p:nvPr/>
          </p:nvGrpSpPr>
          <p:grpSpPr bwMode="auto">
            <a:xfrm>
              <a:off x="6948" y="3813"/>
              <a:ext cx="880" cy="179"/>
              <a:chOff x="6948" y="3768"/>
              <a:chExt cx="880" cy="179"/>
            </a:xfrm>
          </p:grpSpPr>
          <p:sp>
            <p:nvSpPr>
              <p:cNvPr id="505914" name="Line 58"/>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915" name="Line 59"/>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916" name="Line 60"/>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505917" name="Group 61"/>
              <p:cNvGrpSpPr>
                <a:grpSpLocks/>
              </p:cNvGrpSpPr>
              <p:nvPr/>
            </p:nvGrpSpPr>
            <p:grpSpPr bwMode="auto">
              <a:xfrm>
                <a:off x="7118" y="3843"/>
                <a:ext cx="511" cy="91"/>
                <a:chOff x="7118" y="3768"/>
                <a:chExt cx="511" cy="179"/>
              </a:xfrm>
            </p:grpSpPr>
            <p:sp>
              <p:nvSpPr>
                <p:cNvPr id="505918" name="Line 62"/>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919" name="Line 63"/>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920" name="Line 64"/>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5921" name="Line 65"/>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505922" name="Text Box 66"/>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0.</a:t>
              </a:r>
              <a:r>
                <a:rPr lang="ru-RU" sz="1000"/>
                <a:t>3</a:t>
              </a:r>
              <a:r>
                <a:rPr lang="en-US" sz="1000"/>
                <a:t> m</a:t>
              </a:r>
              <a:r>
                <a:rPr lang="ru-RU" sz="1000"/>
                <a:t>m</a:t>
              </a:r>
              <a:endParaRPr lang="ru-RU"/>
            </a:p>
          </p:txBody>
        </p:sp>
      </p:grpSp>
      <p:graphicFrame>
        <p:nvGraphicFramePr>
          <p:cNvPr id="506176" name="Group 320"/>
          <p:cNvGraphicFramePr>
            <a:graphicFrameLocks noGrp="1"/>
          </p:cNvGraphicFramePr>
          <p:nvPr/>
        </p:nvGraphicFramePr>
        <p:xfrm>
          <a:off x="1376363" y="4229100"/>
          <a:ext cx="5630862" cy="1585913"/>
        </p:xfrm>
        <a:graphic>
          <a:graphicData uri="http://schemas.openxmlformats.org/drawingml/2006/table">
            <a:tbl>
              <a:tblPr/>
              <a:tblGrid>
                <a:gridCol w="752475"/>
                <a:gridCol w="674687"/>
                <a:gridCol w="700088"/>
                <a:gridCol w="701675"/>
                <a:gridCol w="700087"/>
                <a:gridCol w="700088"/>
                <a:gridCol w="701675"/>
                <a:gridCol w="700087"/>
              </a:tblGrid>
              <a:tr h="720725">
                <a:tc>
                  <a:txBody>
                    <a:bodyPr/>
                    <a:lstStyle/>
                    <a:p>
                      <a:pPr marL="0" marR="0" lvl="0" indent="0" algn="ctr" defTabSz="7620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cap="flat">
                      <a:noFill/>
                    </a:lnL>
                    <a:lnR w="12700" cap="flat" cmpd="sng" algn="ctr">
                      <a:solidFill>
                        <a:srgbClr val="800000"/>
                      </a:solidFill>
                      <a:prstDash val="solid"/>
                      <a:round/>
                      <a:headEnd type="none" w="sm" len="sm"/>
                      <a:tailEnd type="triangle" w="sm" len="sm"/>
                    </a:lnR>
                    <a:lnT cap="flat">
                      <a:noFill/>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Times New Roman" pitchFamily="18" charset="0"/>
                          <a:cs typeface="Times New Roman" pitchFamily="18" charset="0"/>
                        </a:rPr>
                        <a:t>UO</a:t>
                      </a:r>
                      <a:r>
                        <a:rPr kumimoji="0" lang="en-US" sz="1200" b="1" i="0" u="none" strike="noStrike" cap="none" normalizeH="0" baseline="-30000" smtClean="0">
                          <a:ln>
                            <a:noFill/>
                          </a:ln>
                          <a:solidFill>
                            <a:srgbClr val="800000"/>
                          </a:solidFill>
                          <a:effectLst/>
                          <a:latin typeface="Times New Roman" pitchFamily="18" charset="0"/>
                          <a:cs typeface="Times New Roman" pitchFamily="18" charset="0"/>
                        </a:rPr>
                        <a:t>2</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cap="flat">
                      <a:noFill/>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Times New Roman" pitchFamily="18" charset="0"/>
                          <a:cs typeface="Times New Roman" pitchFamily="18" charset="0"/>
                        </a:rPr>
                        <a:t>ZrO</a:t>
                      </a:r>
                      <a:r>
                        <a:rPr kumimoji="0" lang="en-US" sz="1200" b="1" i="0" u="none" strike="noStrike" cap="none" normalizeH="0" baseline="-30000" smtClean="0">
                          <a:ln>
                            <a:noFill/>
                          </a:ln>
                          <a:solidFill>
                            <a:srgbClr val="800000"/>
                          </a:solidFill>
                          <a:effectLst/>
                          <a:latin typeface="Times New Roman" pitchFamily="18" charset="0"/>
                          <a:cs typeface="Times New Roman" pitchFamily="18" charset="0"/>
                        </a:rPr>
                        <a:t>2</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cap="flat">
                      <a:noFill/>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Times New Roman" pitchFamily="18" charset="0"/>
                          <a:cs typeface="Times New Roman" pitchFamily="18" charset="0"/>
                        </a:rPr>
                        <a:t>SiO</a:t>
                      </a:r>
                      <a:r>
                        <a:rPr kumimoji="0" lang="en-US" sz="1200" b="1" i="0" u="none" strike="noStrike" cap="none" normalizeH="0" baseline="-30000" smtClean="0">
                          <a:ln>
                            <a:noFill/>
                          </a:ln>
                          <a:solidFill>
                            <a:srgbClr val="800000"/>
                          </a:solidFill>
                          <a:effectLst/>
                          <a:latin typeface="Times New Roman" pitchFamily="18" charset="0"/>
                          <a:cs typeface="Times New Roman" pitchFamily="18" charset="0"/>
                        </a:rPr>
                        <a:t>2</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cap="flat">
                      <a:noFill/>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Times New Roman" pitchFamily="18" charset="0"/>
                          <a:cs typeface="Times New Roman" pitchFamily="18" charset="0"/>
                        </a:rPr>
                        <a:t>CaO</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cap="flat">
                      <a:noFill/>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Times New Roman" pitchFamily="18" charset="0"/>
                          <a:cs typeface="Times New Roman" pitchFamily="18" charset="0"/>
                        </a:rPr>
                        <a:t>AlO</a:t>
                      </a:r>
                      <a:r>
                        <a:rPr kumimoji="0" lang="en-US" sz="1200" b="1" i="0" u="none" strike="noStrike" cap="none" normalizeH="0" baseline="-30000" smtClean="0">
                          <a:ln>
                            <a:noFill/>
                          </a:ln>
                          <a:solidFill>
                            <a:srgbClr val="800000"/>
                          </a:solidFill>
                          <a:effectLst/>
                          <a:latin typeface="Times New Roman" pitchFamily="18" charset="0"/>
                          <a:cs typeface="Times New Roman" pitchFamily="18" charset="0"/>
                        </a:rPr>
                        <a:t>1.5</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cap="flat">
                      <a:noFill/>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Times New Roman" pitchFamily="18" charset="0"/>
                          <a:cs typeface="Times New Roman" pitchFamily="18" charset="0"/>
                        </a:rPr>
                        <a:t>FeO</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cap="flat">
                      <a:noFill/>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800000"/>
                          </a:solidFill>
                          <a:effectLst/>
                          <a:latin typeface="Times New Roman" pitchFamily="18" charset="0"/>
                          <a:cs typeface="Times New Roman" pitchFamily="18" charset="0"/>
                        </a:rPr>
                        <a:t>CrO</a:t>
                      </a:r>
                      <a:r>
                        <a:rPr kumimoji="0" lang="en-US" sz="1200" b="1" i="0" u="none" strike="noStrike" cap="none" normalizeH="0" baseline="-30000" smtClean="0">
                          <a:ln>
                            <a:noFill/>
                          </a:ln>
                          <a:solidFill>
                            <a:srgbClr val="800000"/>
                          </a:solidFill>
                          <a:effectLst/>
                          <a:latin typeface="Times New Roman" pitchFamily="18" charset="0"/>
                          <a:cs typeface="Times New Roman" pitchFamily="18" charset="0"/>
                        </a:rPr>
                        <a:t>1.5</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cap="flat">
                      <a:noFill/>
                    </a:lnR>
                    <a:lnT cap="flat">
                      <a:noFill/>
                    </a:lnT>
                    <a:lnB w="12700" cap="flat" cmpd="sng" algn="ctr">
                      <a:solidFill>
                        <a:srgbClr val="800000"/>
                      </a:solidFill>
                      <a:prstDash val="solid"/>
                      <a:round/>
                      <a:headEnd type="none" w="sm" len="sm"/>
                      <a:tailEnd type="triangle" w="sm" len="sm"/>
                    </a:lnB>
                    <a:lnTlToBr>
                      <a:noFill/>
                    </a:lnTlToBr>
                    <a:lnBlToTr>
                      <a:noFill/>
                    </a:lnBlToTr>
                    <a:noFill/>
                  </a:tcPr>
                </a:tc>
              </a:tr>
              <a:tr h="433388">
                <a:tc>
                  <a:txBody>
                    <a:body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mass.%</a:t>
                      </a:r>
                      <a:endParaRPr kumimoji="0" lang="en-US" sz="2400" b="0" i="0" u="none" strike="noStrike" cap="none" normalizeH="0" baseline="0" smtClean="0">
                        <a:ln>
                          <a:noFill/>
                        </a:ln>
                        <a:solidFill>
                          <a:srgbClr val="800000"/>
                        </a:solidFill>
                        <a:effectLst/>
                        <a:latin typeface="Times New Roman" pitchFamily="18" charset="0"/>
                      </a:endParaRPr>
                    </a:p>
                  </a:txBody>
                  <a:tcPr horzOverflow="overflow">
                    <a:lnL cap="flat">
                      <a:noFill/>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45.81</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12.65</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22.00</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6.23</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2.70</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8.62</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w="12700" cap="flat" cmpd="sng" algn="ctr">
                      <a:solidFill>
                        <a:srgbClr val="800000"/>
                      </a:solidFill>
                      <a:prstDash val="solid"/>
                      <a:round/>
                      <a:headEnd type="none" w="sm" len="sm"/>
                      <a:tailEnd type="triangle" w="sm" len="sm"/>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1.99</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cap="flat">
                      <a:noFill/>
                    </a:lnR>
                    <a:lnT w="12700" cap="flat" cmpd="sng" algn="ctr">
                      <a:solidFill>
                        <a:srgbClr val="800000"/>
                      </a:solidFill>
                      <a:prstDash val="solid"/>
                      <a:round/>
                      <a:headEnd type="none" w="sm" len="sm"/>
                      <a:tailEnd type="triangle" w="sm" len="sm"/>
                    </a:lnT>
                    <a:lnB w="12700" cap="flat" cmpd="sng" algn="ctr">
                      <a:solidFill>
                        <a:srgbClr val="800000"/>
                      </a:solidFill>
                      <a:prstDash val="solid"/>
                      <a:round/>
                      <a:headEnd type="none" w="sm" len="sm"/>
                      <a:tailEnd type="triangle" w="sm" len="sm"/>
                    </a:lnB>
                    <a:lnTlToBr>
                      <a:noFill/>
                    </a:lnTlToBr>
                    <a:lnBlToTr>
                      <a:noFill/>
                    </a:lnBlToTr>
                    <a:noFill/>
                  </a:tcPr>
                </a:tc>
              </a:tr>
              <a:tr h="431800">
                <a:tc>
                  <a:txBody>
                    <a:body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mol.%</a:t>
                      </a:r>
                      <a:endParaRPr kumimoji="0" lang="en-US" sz="2400" b="0" i="0" u="none" strike="noStrike" cap="none" normalizeH="0" baseline="0" smtClean="0">
                        <a:ln>
                          <a:noFill/>
                        </a:ln>
                        <a:solidFill>
                          <a:srgbClr val="800000"/>
                        </a:solidFill>
                        <a:effectLst/>
                        <a:latin typeface="Times New Roman" pitchFamily="18" charset="0"/>
                      </a:endParaRPr>
                    </a:p>
                  </a:txBody>
                  <a:tcPr horzOverflow="overflow">
                    <a:lnL cap="flat">
                      <a:noFill/>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cap="flat">
                      <a:noFill/>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17.88</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cap="flat">
                      <a:noFill/>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10.82</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cap="flat">
                      <a:noFill/>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38.60</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cap="flat">
                      <a:noFill/>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11.71</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cap="flat">
                      <a:noFill/>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5.58</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cap="flat">
                      <a:noFill/>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12.64</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w="12700" cap="flat" cmpd="sng" algn="ctr">
                      <a:solidFill>
                        <a:srgbClr val="800000"/>
                      </a:solidFill>
                      <a:prstDash val="solid"/>
                      <a:round/>
                      <a:headEnd type="none" w="sm" len="sm"/>
                      <a:tailEnd type="triangle" w="sm" len="sm"/>
                    </a:lnR>
                    <a:lnT w="12700" cap="flat" cmpd="sng" algn="ctr">
                      <a:solidFill>
                        <a:srgbClr val="800000"/>
                      </a:solidFill>
                      <a:prstDash val="solid"/>
                      <a:round/>
                      <a:headEnd type="none" w="sm" len="sm"/>
                      <a:tailEnd type="triangle" w="sm" len="sm"/>
                    </a:lnT>
                    <a:lnB cap="flat">
                      <a:noFill/>
                    </a:lnB>
                    <a:lnTlToBr>
                      <a:noFill/>
                    </a:lnTlToBr>
                    <a:lnBlToTr>
                      <a:noFill/>
                    </a:lnBlToTr>
                    <a:noFill/>
                  </a:tcPr>
                </a:tc>
                <a:tc>
                  <a:txBody>
                    <a:bodyPr/>
                    <a:lstStyle/>
                    <a:p>
                      <a:pPr marL="0" marR="0" lvl="0" indent="0" algn="r" defTabSz="7620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800000"/>
                          </a:solidFill>
                          <a:effectLst/>
                          <a:latin typeface="Times New Roman" pitchFamily="18" charset="0"/>
                          <a:cs typeface="Times New Roman" pitchFamily="18" charset="0"/>
                        </a:rPr>
                        <a:t>2.76</a:t>
                      </a:r>
                      <a:endParaRPr kumimoji="0" lang="en-US" sz="2400" b="0" i="0" u="none" strike="noStrike" cap="none" normalizeH="0" baseline="0" smtClean="0">
                        <a:ln>
                          <a:noFill/>
                        </a:ln>
                        <a:solidFill>
                          <a:srgbClr val="800000"/>
                        </a:solidFill>
                        <a:effectLst/>
                        <a:latin typeface="Times New Roman" pitchFamily="18" charset="0"/>
                      </a:endParaRPr>
                    </a:p>
                  </a:txBody>
                  <a:tcPr anchor="b" horzOverflow="overflow">
                    <a:lnL w="12700" cap="flat" cmpd="sng" algn="ctr">
                      <a:solidFill>
                        <a:srgbClr val="800000"/>
                      </a:solidFill>
                      <a:prstDash val="solid"/>
                      <a:round/>
                      <a:headEnd type="none" w="sm" len="sm"/>
                      <a:tailEnd type="triangle" w="sm" len="sm"/>
                    </a:lnL>
                    <a:lnR cap="flat">
                      <a:noFill/>
                    </a:lnR>
                    <a:lnT w="12700" cap="flat" cmpd="sng" algn="ctr">
                      <a:solidFill>
                        <a:srgbClr val="800000"/>
                      </a:solidFill>
                      <a:prstDash val="solid"/>
                      <a:round/>
                      <a:headEnd type="none" w="sm" len="sm"/>
                      <a:tailEnd type="triangle" w="sm" len="sm"/>
                    </a:lnT>
                    <a:lnB cap="flat">
                      <a:noFill/>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liennummernplatzhalter 3"/>
          <p:cNvSpPr>
            <a:spLocks noGrp="1"/>
          </p:cNvSpPr>
          <p:nvPr>
            <p:ph type="sldNum" sz="quarter" idx="10"/>
          </p:nvPr>
        </p:nvSpPr>
        <p:spPr/>
        <p:txBody>
          <a:bodyPr/>
          <a:lstStyle/>
          <a:p>
            <a:fld id="{F6931004-B209-4C00-A632-B0A5AE0BE6DB}" type="slidenum">
              <a:rPr lang="ru-RU"/>
              <a:pPr/>
              <a:t>19</a:t>
            </a:fld>
            <a:endParaRPr lang="ru-RU"/>
          </a:p>
        </p:txBody>
      </p:sp>
      <p:sp>
        <p:nvSpPr>
          <p:cNvPr id="487426" name="Rectangle 1026"/>
          <p:cNvSpPr>
            <a:spLocks noChangeArrowheads="1"/>
          </p:cNvSpPr>
          <p:nvPr/>
        </p:nvSpPr>
        <p:spPr bwMode="auto">
          <a:xfrm>
            <a:off x="635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endParaRPr lang="ru-RU">
              <a:solidFill>
                <a:srgbClr val="000099"/>
              </a:solidFill>
            </a:endParaRPr>
          </a:p>
        </p:txBody>
      </p:sp>
      <p:sp>
        <p:nvSpPr>
          <p:cNvPr id="487427" name="Rectangle 1027"/>
          <p:cNvSpPr>
            <a:spLocks noGrp="1" noChangeArrowheads="1"/>
          </p:cNvSpPr>
          <p:nvPr>
            <p:ph type="title"/>
          </p:nvPr>
        </p:nvSpPr>
        <p:spPr>
          <a:xfrm>
            <a:off x="711200" y="0"/>
            <a:ext cx="7772400" cy="1143000"/>
          </a:xfrm>
        </p:spPr>
        <p:txBody>
          <a:bodyPr/>
          <a:lstStyle/>
          <a:p>
            <a:r>
              <a:rPr lang="en-US"/>
              <a:t>CORPHAD Papers</a:t>
            </a:r>
            <a:r>
              <a:rPr lang="en-GB"/>
              <a:t> </a:t>
            </a:r>
            <a:endParaRPr lang="ru-RU"/>
          </a:p>
        </p:txBody>
      </p:sp>
      <p:sp>
        <p:nvSpPr>
          <p:cNvPr id="487428" name="Rectangle 10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defTabSz="762000"/>
            <a:endParaRPr lang="en-US" b="0">
              <a:latin typeface="Times New Roman" pitchFamily="18" charset="0"/>
            </a:endParaRPr>
          </a:p>
        </p:txBody>
      </p:sp>
      <p:sp>
        <p:nvSpPr>
          <p:cNvPr id="487429" name="Rectangle 1029"/>
          <p:cNvSpPr>
            <a:spLocks noChangeArrowheads="1"/>
          </p:cNvSpPr>
          <p:nvPr/>
        </p:nvSpPr>
        <p:spPr bwMode="auto">
          <a:xfrm>
            <a:off x="371475" y="900113"/>
            <a:ext cx="8550275"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457200" indent="-457200" algn="l" defTabSz="762000">
              <a:spcBef>
                <a:spcPct val="20000"/>
              </a:spcBef>
            </a:pPr>
            <a:r>
              <a:rPr lang="en-GB" sz="1400"/>
              <a:t> </a:t>
            </a:r>
            <a:r>
              <a:rPr lang="en-GB" sz="1600"/>
              <a:t>Bechta S.V., Krushinov E.V., Almjashev V.I., Vitol S.A., Mezentseva L.P., Petrov Yu.B., Lopukh D.B., Khabensky V.B., Barrachin M., Hellmann S., Froment K., Fischer M., Tromm W., Bottomley D., Defoort F., Gusarov V.V.  </a:t>
            </a:r>
            <a:r>
              <a:rPr lang="en-GB" sz="1600" i="1">
                <a:solidFill>
                  <a:srgbClr val="000066"/>
                </a:solidFill>
              </a:rPr>
              <a:t>Phase diagram of the ZrO</a:t>
            </a:r>
            <a:r>
              <a:rPr lang="en-GB" sz="1600" i="1" baseline="-25000">
                <a:solidFill>
                  <a:srgbClr val="000066"/>
                </a:solidFill>
              </a:rPr>
              <a:t>2</a:t>
            </a:r>
            <a:r>
              <a:rPr lang="en-GB" sz="1600" i="1">
                <a:solidFill>
                  <a:srgbClr val="000066"/>
                </a:solidFill>
              </a:rPr>
              <a:t>–FeO system.</a:t>
            </a:r>
            <a:r>
              <a:rPr lang="en-GB" sz="1600"/>
              <a:t> // J. Nucl. Mater. Vol. 348, p.p. 114-121 (2006)</a:t>
            </a:r>
          </a:p>
          <a:p>
            <a:pPr marL="457200" indent="-457200" algn="l" defTabSz="762000">
              <a:spcBef>
                <a:spcPct val="20000"/>
              </a:spcBef>
            </a:pPr>
            <a:r>
              <a:rPr lang="en-GB" sz="1600"/>
              <a:t> Mezentseva L.P., Popova V.F., Almjashev V.I., Lomanova N.A., Ugolkov V.L., Bechta S.V., Khabensky V.B., Barrachin M., Hellmann S., Gusarov V.V.  </a:t>
            </a:r>
            <a:r>
              <a:rPr lang="en-GB" sz="1600" i="1">
                <a:solidFill>
                  <a:srgbClr val="000066"/>
                </a:solidFill>
              </a:rPr>
              <a:t>Phase diagrams of the SiO</a:t>
            </a:r>
            <a:r>
              <a:rPr lang="en-GB" sz="1600" i="1" baseline="-25000">
                <a:solidFill>
                  <a:srgbClr val="000066"/>
                </a:solidFill>
              </a:rPr>
              <a:t>2</a:t>
            </a:r>
            <a:r>
              <a:rPr lang="en-GB" sz="1600" i="1">
                <a:solidFill>
                  <a:srgbClr val="000066"/>
                </a:solidFill>
              </a:rPr>
              <a:t>–Fe</a:t>
            </a:r>
            <a:r>
              <a:rPr lang="en-GB" sz="1600" i="1" baseline="-25000">
                <a:solidFill>
                  <a:srgbClr val="000066"/>
                </a:solidFill>
              </a:rPr>
              <a:t>2</a:t>
            </a:r>
            <a:r>
              <a:rPr lang="en-GB" sz="1600" i="1">
                <a:solidFill>
                  <a:srgbClr val="000066"/>
                </a:solidFill>
              </a:rPr>
              <a:t>O</a:t>
            </a:r>
            <a:r>
              <a:rPr lang="en-GB" sz="1600" i="1" baseline="-25000">
                <a:solidFill>
                  <a:srgbClr val="000066"/>
                </a:solidFill>
              </a:rPr>
              <a:t>3</a:t>
            </a:r>
            <a:r>
              <a:rPr lang="en-GB" sz="1600" i="1">
                <a:solidFill>
                  <a:srgbClr val="000066"/>
                </a:solidFill>
              </a:rPr>
              <a:t>(Fe</a:t>
            </a:r>
            <a:r>
              <a:rPr lang="en-GB" sz="1600" i="1" baseline="-25000">
                <a:solidFill>
                  <a:srgbClr val="000066"/>
                </a:solidFill>
              </a:rPr>
              <a:t>3</a:t>
            </a:r>
            <a:r>
              <a:rPr lang="en-GB" sz="1600" i="1">
                <a:solidFill>
                  <a:srgbClr val="000066"/>
                </a:solidFill>
              </a:rPr>
              <a:t>O</a:t>
            </a:r>
            <a:r>
              <a:rPr lang="en-GB" sz="1600" i="1" baseline="-25000">
                <a:solidFill>
                  <a:srgbClr val="000066"/>
                </a:solidFill>
              </a:rPr>
              <a:t>4</a:t>
            </a:r>
            <a:r>
              <a:rPr lang="en-GB" sz="1600" i="1">
                <a:solidFill>
                  <a:srgbClr val="000066"/>
                </a:solidFill>
              </a:rPr>
              <a:t>) systems in different gas atmosphere.</a:t>
            </a:r>
            <a:r>
              <a:rPr lang="en-GB" sz="1600"/>
              <a:t> // J. Europ. Ceram. Soc., </a:t>
            </a:r>
            <a:r>
              <a:rPr lang="en-US" sz="1600"/>
              <a:t>prepared for publication </a:t>
            </a:r>
            <a:endParaRPr lang="ru-RU" sz="1600"/>
          </a:p>
          <a:p>
            <a:pPr marL="457200" indent="-457200" algn="l" defTabSz="762000">
              <a:spcBef>
                <a:spcPct val="20000"/>
              </a:spcBef>
            </a:pPr>
            <a:r>
              <a:rPr lang="en-GB" sz="1600"/>
              <a:t> Bechta S.V., Krushinov E.V., Almjashev V.I., Vitol S.A., Mezentseva L.P., Petrov Yu.B., Lopukh D.B., Khabensky V.B., Barrachin M., Hellmann S., Froment K., Fischer M., Tromm W., Bottomley D., Gusarov V.V.  </a:t>
            </a:r>
            <a:r>
              <a:rPr lang="en-GB" sz="1600" i="1">
                <a:solidFill>
                  <a:srgbClr val="000066"/>
                </a:solidFill>
              </a:rPr>
              <a:t>UO</a:t>
            </a:r>
            <a:r>
              <a:rPr lang="en-GB" sz="1600" i="1" baseline="-25000">
                <a:solidFill>
                  <a:srgbClr val="000066"/>
                </a:solidFill>
              </a:rPr>
              <a:t>2</a:t>
            </a:r>
            <a:r>
              <a:rPr lang="en-GB" sz="1600" i="1">
                <a:solidFill>
                  <a:srgbClr val="000066"/>
                </a:solidFill>
              </a:rPr>
              <a:t>–FeO phase diagram.</a:t>
            </a:r>
            <a:r>
              <a:rPr lang="en-GB" sz="1600"/>
              <a:t> // J. Nucl. Mater.</a:t>
            </a:r>
            <a:r>
              <a:rPr lang="en-US" sz="1600"/>
              <a:t>, 2006. in press</a:t>
            </a:r>
          </a:p>
          <a:p>
            <a:pPr marL="457200" indent="-457200" algn="l" defTabSz="762000">
              <a:spcBef>
                <a:spcPct val="20000"/>
              </a:spcBef>
            </a:pPr>
            <a:r>
              <a:rPr lang="en-GB" sz="1600">
                <a:solidFill>
                  <a:schemeClr val="accent2"/>
                </a:solidFill>
              </a:rPr>
              <a:t>Bechta S.V., Krushinov E.V., Almjashev V.I., Vitol S.A., Mezentseva L.P., Petrov Yu.B., Lopukh D.B., Khabensky V.B., Barrachin M., Hellmann S., </a:t>
            </a:r>
            <a:r>
              <a:rPr lang="en-US" sz="1600">
                <a:solidFill>
                  <a:schemeClr val="accent2"/>
                </a:solidFill>
              </a:rPr>
              <a:t>Gusarov</a:t>
            </a:r>
            <a:r>
              <a:rPr lang="ru-RU" sz="1600">
                <a:solidFill>
                  <a:schemeClr val="accent2"/>
                </a:solidFill>
              </a:rPr>
              <a:t> </a:t>
            </a:r>
            <a:r>
              <a:rPr lang="en-US" sz="1600">
                <a:solidFill>
                  <a:schemeClr val="accent2"/>
                </a:solidFill>
              </a:rPr>
              <a:t>V. V.  </a:t>
            </a:r>
            <a:r>
              <a:rPr lang="en-US" sz="1600" i="1">
                <a:solidFill>
                  <a:schemeClr val="accent2"/>
                </a:solidFill>
              </a:rPr>
              <a:t>Phase relations in the ZrO2--FeO system.</a:t>
            </a:r>
            <a:r>
              <a:rPr lang="en-US" sz="1600">
                <a:solidFill>
                  <a:schemeClr val="accent2"/>
                </a:solidFill>
              </a:rPr>
              <a:t> // Russian J. Inorg. Chem. 2006. V. 51.</a:t>
            </a:r>
            <a:r>
              <a:rPr lang="ru-RU" sz="1600">
                <a:solidFill>
                  <a:schemeClr val="accent2"/>
                </a:solidFill>
              </a:rPr>
              <a:t> </a:t>
            </a:r>
            <a:r>
              <a:rPr lang="en-US" sz="1600">
                <a:solidFill>
                  <a:schemeClr val="accent2"/>
                </a:solidFill>
              </a:rPr>
              <a:t>N 2. P. 325-331. (Eng.)</a:t>
            </a:r>
          </a:p>
          <a:p>
            <a:pPr marL="457200" indent="-457200" algn="l" defTabSz="762000">
              <a:spcBef>
                <a:spcPct val="20000"/>
              </a:spcBef>
            </a:pPr>
            <a:r>
              <a:rPr lang="en-GB" sz="1600">
                <a:solidFill>
                  <a:schemeClr val="accent2"/>
                </a:solidFill>
              </a:rPr>
              <a:t>Bechta S.V., Krushinov E.V., Almjashev V.I., Vitol S.A., Mezentseva L.P., Petrov Yu.B., Lopukh D.B., Khabensky V.B., Barrachin M., Hellmann S., </a:t>
            </a:r>
            <a:r>
              <a:rPr lang="en-US" sz="1600">
                <a:solidFill>
                  <a:schemeClr val="accent2"/>
                </a:solidFill>
              </a:rPr>
              <a:t>Gusarov</a:t>
            </a:r>
            <a:r>
              <a:rPr lang="ru-RU" sz="1600">
                <a:solidFill>
                  <a:schemeClr val="accent2"/>
                </a:solidFill>
              </a:rPr>
              <a:t> </a:t>
            </a:r>
            <a:r>
              <a:rPr lang="en-US" sz="1600">
                <a:solidFill>
                  <a:schemeClr val="accent2"/>
                </a:solidFill>
              </a:rPr>
              <a:t>V. V. </a:t>
            </a:r>
            <a:r>
              <a:rPr lang="en-US" sz="1600" i="1">
                <a:solidFill>
                  <a:schemeClr val="accent2"/>
                </a:solidFill>
              </a:rPr>
              <a:t>Phase and chemical transformations in the </a:t>
            </a:r>
            <a:r>
              <a:rPr lang="en-GB" sz="1600" i="1">
                <a:solidFill>
                  <a:schemeClr val="accent2"/>
                </a:solidFill>
              </a:rPr>
              <a:t>SiO</a:t>
            </a:r>
            <a:r>
              <a:rPr lang="en-GB" sz="1600" i="1" baseline="-25000">
                <a:solidFill>
                  <a:schemeClr val="accent2"/>
                </a:solidFill>
              </a:rPr>
              <a:t>2</a:t>
            </a:r>
            <a:r>
              <a:rPr lang="en-GB" sz="1600" i="1">
                <a:solidFill>
                  <a:schemeClr val="accent2"/>
                </a:solidFill>
              </a:rPr>
              <a:t>–Fe</a:t>
            </a:r>
            <a:r>
              <a:rPr lang="en-GB" sz="1600" i="1" baseline="-25000">
                <a:solidFill>
                  <a:schemeClr val="accent2"/>
                </a:solidFill>
              </a:rPr>
              <a:t>2</a:t>
            </a:r>
            <a:r>
              <a:rPr lang="en-GB" sz="1600" i="1">
                <a:solidFill>
                  <a:schemeClr val="accent2"/>
                </a:solidFill>
              </a:rPr>
              <a:t>O</a:t>
            </a:r>
            <a:r>
              <a:rPr lang="en-GB" sz="1600" i="1" baseline="-25000">
                <a:solidFill>
                  <a:schemeClr val="accent2"/>
                </a:solidFill>
              </a:rPr>
              <a:t>3</a:t>
            </a:r>
            <a:r>
              <a:rPr lang="en-GB" sz="1600" i="1">
                <a:solidFill>
                  <a:schemeClr val="accent2"/>
                </a:solidFill>
              </a:rPr>
              <a:t>(Fe</a:t>
            </a:r>
            <a:r>
              <a:rPr lang="en-GB" sz="1600" i="1" baseline="-25000">
                <a:solidFill>
                  <a:schemeClr val="accent2"/>
                </a:solidFill>
              </a:rPr>
              <a:t>3</a:t>
            </a:r>
            <a:r>
              <a:rPr lang="en-GB" sz="1600" i="1">
                <a:solidFill>
                  <a:schemeClr val="accent2"/>
                </a:solidFill>
              </a:rPr>
              <a:t>O</a:t>
            </a:r>
            <a:r>
              <a:rPr lang="en-GB" sz="1600" i="1" baseline="-25000">
                <a:solidFill>
                  <a:schemeClr val="accent2"/>
                </a:solidFill>
              </a:rPr>
              <a:t>4</a:t>
            </a:r>
            <a:r>
              <a:rPr lang="en-GB" sz="1600" i="1">
                <a:solidFill>
                  <a:schemeClr val="accent2"/>
                </a:solidFill>
              </a:rPr>
              <a:t>) systems at various oxygen partial pressure</a:t>
            </a:r>
            <a:r>
              <a:rPr lang="en-US" sz="1600">
                <a:solidFill>
                  <a:schemeClr val="accent2"/>
                </a:solidFill>
              </a:rPr>
              <a:t>. // Russian J. Inorg. Chem. 2006. V. 51.</a:t>
            </a:r>
            <a:r>
              <a:rPr lang="ru-RU" sz="1600">
                <a:solidFill>
                  <a:schemeClr val="accent2"/>
                </a:solidFill>
              </a:rPr>
              <a:t> </a:t>
            </a:r>
            <a:r>
              <a:rPr lang="en-US" sz="1600">
                <a:solidFill>
                  <a:schemeClr val="accent2"/>
                </a:solidFill>
              </a:rPr>
              <a:t>N 1. P. 125-133. (Eng.)</a:t>
            </a:r>
            <a:endParaRPr lang="en-GB" sz="16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2"/>
          <p:cNvSpPr>
            <a:spLocks noGrp="1"/>
          </p:cNvSpPr>
          <p:nvPr>
            <p:ph type="sldNum" sz="quarter" idx="10"/>
          </p:nvPr>
        </p:nvSpPr>
        <p:spPr/>
        <p:txBody>
          <a:bodyPr/>
          <a:lstStyle/>
          <a:p>
            <a:fld id="{9417B7A7-AC70-4715-B6F1-81A12D3D0627}" type="slidenum">
              <a:rPr lang="ru-RU"/>
              <a:pPr/>
              <a:t>2</a:t>
            </a:fld>
            <a:endParaRPr lang="ru-RU"/>
          </a:p>
        </p:txBody>
      </p:sp>
      <p:sp>
        <p:nvSpPr>
          <p:cNvPr id="404482" name="Rectangle 2"/>
          <p:cNvSpPr>
            <a:spLocks noGrp="1" noChangeArrowheads="1"/>
          </p:cNvSpPr>
          <p:nvPr>
            <p:ph type="title"/>
          </p:nvPr>
        </p:nvSpPr>
        <p:spPr>
          <a:xfrm>
            <a:off x="735013" y="0"/>
            <a:ext cx="7772400" cy="717550"/>
          </a:xfrm>
        </p:spPr>
        <p:txBody>
          <a:bodyPr/>
          <a:lstStyle/>
          <a:p>
            <a:r>
              <a:rPr lang="en-US">
                <a:solidFill>
                  <a:srgbClr val="0000CC"/>
                </a:solidFill>
                <a:cs typeface="Times New Roman" pitchFamily="18" charset="0"/>
              </a:rPr>
              <a:t>  </a:t>
            </a:r>
            <a:r>
              <a:rPr lang="en-GB">
                <a:solidFill>
                  <a:srgbClr val="333399"/>
                </a:solidFill>
                <a:cs typeface="Times New Roman" pitchFamily="18" charset="0"/>
              </a:rPr>
              <a:t>Contents</a:t>
            </a:r>
            <a:r>
              <a:rPr lang="en-GB">
                <a:solidFill>
                  <a:srgbClr val="0000CC"/>
                </a:solidFill>
              </a:rPr>
              <a:t> </a:t>
            </a:r>
          </a:p>
        </p:txBody>
      </p:sp>
      <p:sp>
        <p:nvSpPr>
          <p:cNvPr id="404483" name="Rectangle 3"/>
          <p:cNvSpPr>
            <a:spLocks noChangeArrowheads="1"/>
          </p:cNvSpPr>
          <p:nvPr/>
        </p:nvSpPr>
        <p:spPr bwMode="auto">
          <a:xfrm>
            <a:off x="1219200" y="1022350"/>
            <a:ext cx="733425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457200" indent="-457200" algn="l" defTabSz="762000">
              <a:spcBef>
                <a:spcPct val="50000"/>
              </a:spcBef>
            </a:pPr>
            <a:endParaRPr lang="en-US" sz="2000">
              <a:solidFill>
                <a:srgbClr val="000066"/>
              </a:solidFill>
            </a:endParaRPr>
          </a:p>
          <a:p>
            <a:pPr marL="457200" indent="-457200" algn="l" defTabSz="762000">
              <a:spcBef>
                <a:spcPct val="50000"/>
              </a:spcBef>
              <a:buFont typeface="Wingdings" pitchFamily="2" charset="2"/>
              <a:buBlip>
                <a:blip r:embed="rId3"/>
              </a:buBlip>
            </a:pPr>
            <a:r>
              <a:rPr lang="en-US" sz="2000">
                <a:solidFill>
                  <a:srgbClr val="000066"/>
                </a:solidFill>
              </a:rPr>
              <a:t>Project general information</a:t>
            </a:r>
          </a:p>
          <a:p>
            <a:pPr marL="457200" indent="-457200" algn="l" defTabSz="762000">
              <a:spcBef>
                <a:spcPct val="50000"/>
              </a:spcBef>
              <a:buFont typeface="Wingdings" pitchFamily="2" charset="2"/>
              <a:buBlip>
                <a:blip r:embed="rId3"/>
              </a:buBlip>
            </a:pPr>
            <a:r>
              <a:rPr lang="en-GB" sz="2000">
                <a:solidFill>
                  <a:srgbClr val="000066"/>
                </a:solidFill>
              </a:rPr>
              <a:t>Experimental matrix of CORPHAD Project</a:t>
            </a:r>
          </a:p>
          <a:p>
            <a:pPr marL="457200" indent="-457200" algn="l" defTabSz="762000">
              <a:spcBef>
                <a:spcPct val="50000"/>
              </a:spcBef>
              <a:buFont typeface="Wingdings" pitchFamily="2" charset="2"/>
              <a:buBlip>
                <a:blip r:embed="rId3"/>
              </a:buBlip>
            </a:pPr>
            <a:r>
              <a:rPr lang="en-US" sz="2000">
                <a:solidFill>
                  <a:srgbClr val="000066"/>
                </a:solidFill>
              </a:rPr>
              <a:t>Scope of work in the</a:t>
            </a:r>
            <a:r>
              <a:rPr lang="ru-RU" sz="2000">
                <a:solidFill>
                  <a:srgbClr val="000066"/>
                </a:solidFill>
              </a:rPr>
              <a:t> </a:t>
            </a:r>
            <a:r>
              <a:rPr lang="en-US" sz="2000">
                <a:solidFill>
                  <a:srgbClr val="000066"/>
                </a:solidFill>
              </a:rPr>
              <a:t>12-13 quarters</a:t>
            </a:r>
          </a:p>
          <a:p>
            <a:pPr marL="457200" indent="-457200" algn="l" defTabSz="762000">
              <a:spcBef>
                <a:spcPct val="50000"/>
              </a:spcBef>
              <a:buFont typeface="Wingdings" pitchFamily="2" charset="2"/>
              <a:buBlip>
                <a:blip r:embed="rId3"/>
              </a:buBlip>
            </a:pPr>
            <a:r>
              <a:rPr lang="en-US" sz="2000">
                <a:solidFill>
                  <a:srgbClr val="000066"/>
                </a:solidFill>
              </a:rPr>
              <a:t>Zr</a:t>
            </a:r>
            <a:r>
              <a:rPr lang="ru-RU" sz="2000">
                <a:solidFill>
                  <a:srgbClr val="000066"/>
                </a:solidFill>
              </a:rPr>
              <a:t>-</a:t>
            </a:r>
            <a:r>
              <a:rPr lang="en-US" sz="2000">
                <a:solidFill>
                  <a:srgbClr val="000066"/>
                </a:solidFill>
              </a:rPr>
              <a:t>Fe</a:t>
            </a:r>
            <a:r>
              <a:rPr lang="ru-RU" sz="2000">
                <a:solidFill>
                  <a:srgbClr val="000066"/>
                </a:solidFill>
              </a:rPr>
              <a:t>-</a:t>
            </a:r>
            <a:r>
              <a:rPr lang="en-US" sz="2000">
                <a:solidFill>
                  <a:srgbClr val="000066"/>
                </a:solidFill>
              </a:rPr>
              <a:t>O</a:t>
            </a:r>
            <a:r>
              <a:rPr lang="en-GB" sz="2000">
                <a:solidFill>
                  <a:srgbClr val="000066"/>
                </a:solidFill>
              </a:rPr>
              <a:t> </a:t>
            </a:r>
            <a:r>
              <a:rPr lang="ru-RU" sz="2000">
                <a:solidFill>
                  <a:srgbClr val="000066"/>
                </a:solidFill>
              </a:rPr>
              <a:t> </a:t>
            </a:r>
            <a:r>
              <a:rPr lang="en-US" sz="2000">
                <a:solidFill>
                  <a:srgbClr val="000066"/>
                </a:solidFill>
              </a:rPr>
              <a:t>system</a:t>
            </a:r>
          </a:p>
          <a:p>
            <a:pPr marL="457200" indent="-457200" algn="l" defTabSz="762000">
              <a:spcBef>
                <a:spcPct val="50000"/>
              </a:spcBef>
              <a:buFont typeface="Wingdings" pitchFamily="2" charset="2"/>
              <a:buBlip>
                <a:blip r:embed="rId3"/>
              </a:buBlip>
            </a:pPr>
            <a:r>
              <a:rPr lang="en-US" sz="2000">
                <a:solidFill>
                  <a:srgbClr val="000066"/>
                </a:solidFill>
              </a:rPr>
              <a:t>UO</a:t>
            </a:r>
            <a:r>
              <a:rPr lang="ru-RU" sz="2000" baseline="-25000">
                <a:solidFill>
                  <a:srgbClr val="000066"/>
                </a:solidFill>
              </a:rPr>
              <a:t>2</a:t>
            </a:r>
            <a:r>
              <a:rPr lang="ru-RU" sz="2000">
                <a:solidFill>
                  <a:srgbClr val="000066"/>
                </a:solidFill>
              </a:rPr>
              <a:t>-</a:t>
            </a:r>
            <a:r>
              <a:rPr lang="en-US" sz="2000">
                <a:solidFill>
                  <a:srgbClr val="000066"/>
                </a:solidFill>
              </a:rPr>
              <a:t>SiO</a:t>
            </a:r>
            <a:r>
              <a:rPr lang="en-US" sz="2000" baseline="-25000">
                <a:solidFill>
                  <a:srgbClr val="000066"/>
                </a:solidFill>
              </a:rPr>
              <a:t>2</a:t>
            </a:r>
            <a:r>
              <a:rPr lang="en-GB" sz="2000">
                <a:solidFill>
                  <a:srgbClr val="000066"/>
                </a:solidFill>
              </a:rPr>
              <a:t> </a:t>
            </a:r>
            <a:r>
              <a:rPr lang="en-US" sz="2000">
                <a:solidFill>
                  <a:srgbClr val="000066"/>
                </a:solidFill>
              </a:rPr>
              <a:t>system</a:t>
            </a:r>
          </a:p>
          <a:p>
            <a:pPr marL="457200" indent="-457200" algn="l" defTabSz="762000">
              <a:spcBef>
                <a:spcPct val="50000"/>
              </a:spcBef>
              <a:buFont typeface="Wingdings" pitchFamily="2" charset="2"/>
              <a:buBlip>
                <a:blip r:embed="rId3"/>
              </a:buBlip>
            </a:pPr>
            <a:r>
              <a:rPr lang="en-US" sz="2000">
                <a:solidFill>
                  <a:srgbClr val="000066"/>
                </a:solidFill>
              </a:rPr>
              <a:t>Complex corium mixture</a:t>
            </a:r>
          </a:p>
          <a:p>
            <a:pPr marL="457200" indent="-457200" algn="l" defTabSz="762000">
              <a:spcBef>
                <a:spcPct val="50000"/>
              </a:spcBef>
              <a:buFont typeface="Wingdings" pitchFamily="2" charset="2"/>
              <a:buBlip>
                <a:blip r:embed="rId3"/>
              </a:buBlip>
            </a:pPr>
            <a:r>
              <a:rPr lang="en-US" sz="2000">
                <a:solidFill>
                  <a:srgbClr val="000066"/>
                </a:solidFill>
              </a:rPr>
              <a:t>Papers</a:t>
            </a:r>
          </a:p>
          <a:p>
            <a:pPr marL="457200" indent="-457200" algn="l" defTabSz="762000">
              <a:spcBef>
                <a:spcPct val="50000"/>
              </a:spcBef>
              <a:buFont typeface="Wingdings" pitchFamily="2" charset="2"/>
              <a:buBlip>
                <a:blip r:embed="rId3"/>
              </a:buBlip>
            </a:pPr>
            <a:r>
              <a:rPr lang="en-US" sz="2000">
                <a:solidFill>
                  <a:srgbClr val="000066"/>
                </a:solidFill>
              </a:rPr>
              <a:t>Plans for the final period of the Project</a:t>
            </a:r>
          </a:p>
          <a:p>
            <a:pPr marL="457200" indent="-457200" algn="l" defTabSz="762000">
              <a:spcBef>
                <a:spcPct val="50000"/>
              </a:spcBef>
              <a:buFont typeface="Wingdings" pitchFamily="2" charset="2"/>
              <a:buBlip>
                <a:blip r:embed="rId3"/>
              </a:buBlip>
            </a:pPr>
            <a:r>
              <a:rPr lang="en-US" sz="2000">
                <a:solidFill>
                  <a:srgbClr val="000066"/>
                </a:solidFill>
              </a:rPr>
              <a:t>Conclusions</a:t>
            </a:r>
            <a:endParaRPr lang="en-GB" sz="2000">
              <a:solidFill>
                <a:srgbClr val="000066"/>
              </a:solidFill>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21231EAD-017F-46EE-AC2E-7D637666DD0A}" type="slidenum">
              <a:rPr lang="ru-RU"/>
              <a:pPr/>
              <a:t>20</a:t>
            </a:fld>
            <a:endParaRPr lang="ru-RU"/>
          </a:p>
        </p:txBody>
      </p:sp>
      <p:sp>
        <p:nvSpPr>
          <p:cNvPr id="406530" name="Rectangle 2"/>
          <p:cNvSpPr>
            <a:spLocks noChangeArrowheads="1"/>
          </p:cNvSpPr>
          <p:nvPr/>
        </p:nvSpPr>
        <p:spPr bwMode="auto">
          <a:xfrm>
            <a:off x="635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endParaRPr lang="ru-RU">
              <a:solidFill>
                <a:srgbClr val="000099"/>
              </a:solidFill>
            </a:endParaRPr>
          </a:p>
        </p:txBody>
      </p:sp>
      <p:sp>
        <p:nvSpPr>
          <p:cNvPr id="406529" name="Rectangle 1"/>
          <p:cNvSpPr>
            <a:spLocks noGrp="1" noChangeArrowheads="1"/>
          </p:cNvSpPr>
          <p:nvPr>
            <p:ph type="title"/>
          </p:nvPr>
        </p:nvSpPr>
        <p:spPr>
          <a:xfrm>
            <a:off x="831850" y="285750"/>
            <a:ext cx="8312150" cy="1143000"/>
          </a:xfrm>
        </p:spPr>
        <p:txBody>
          <a:bodyPr/>
          <a:lstStyle/>
          <a:p>
            <a:r>
              <a:rPr lang="en-US"/>
              <a:t>Plans for the final period of the Project</a:t>
            </a:r>
            <a:r>
              <a:rPr lang="ru-RU"/>
              <a:t/>
            </a:r>
            <a:br>
              <a:rPr lang="ru-RU"/>
            </a:br>
            <a:endParaRPr lang="en-US"/>
          </a:p>
        </p:txBody>
      </p:sp>
      <p:sp>
        <p:nvSpPr>
          <p:cNvPr id="406532" name="Rectangle 4"/>
          <p:cNvSpPr>
            <a:spLocks noChangeArrowheads="1"/>
          </p:cNvSpPr>
          <p:nvPr/>
        </p:nvSpPr>
        <p:spPr bwMode="auto">
          <a:xfrm>
            <a:off x="742950" y="890588"/>
            <a:ext cx="8550275"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457200" indent="-457200" algn="l" defTabSz="762000">
              <a:lnSpc>
                <a:spcPct val="120000"/>
              </a:lnSpc>
              <a:buFont typeface="Wingdings" pitchFamily="2" charset="2"/>
              <a:buNone/>
            </a:pPr>
            <a:r>
              <a:rPr lang="en-US"/>
              <a:t> </a:t>
            </a:r>
            <a:endParaRPr lang="ru-RU"/>
          </a:p>
          <a:p>
            <a:pPr marL="457200" indent="-457200" defTabSz="762000">
              <a:lnSpc>
                <a:spcPct val="120000"/>
              </a:lnSpc>
              <a:buFont typeface="Wingdings" pitchFamily="2" charset="2"/>
              <a:buNone/>
            </a:pPr>
            <a:endParaRPr lang="ru-RU" sz="2000"/>
          </a:p>
          <a:p>
            <a:pPr marL="457200" indent="-457200" algn="l" defTabSz="762000">
              <a:lnSpc>
                <a:spcPct val="120000"/>
              </a:lnSpc>
              <a:buFont typeface="Wingdings" pitchFamily="2" charset="2"/>
              <a:buAutoNum type="arabicPeriod"/>
            </a:pPr>
            <a:r>
              <a:rPr lang="en-US" sz="2000"/>
              <a:t>Completion of posttest analysis</a:t>
            </a:r>
          </a:p>
          <a:p>
            <a:pPr marL="457200" indent="-457200" algn="l" defTabSz="762000">
              <a:lnSpc>
                <a:spcPct val="120000"/>
              </a:lnSpc>
              <a:buFont typeface="Wingdings" pitchFamily="2" charset="2"/>
              <a:buAutoNum type="arabicPeriod"/>
            </a:pPr>
            <a:r>
              <a:rPr lang="en-US" sz="2000"/>
              <a:t>Report on the U-Zr-O system including</a:t>
            </a:r>
            <a:r>
              <a:rPr lang="ru-RU" sz="2000"/>
              <a:t> </a:t>
            </a:r>
            <a:r>
              <a:rPr lang="en-US" sz="2000"/>
              <a:t>CORD41 </a:t>
            </a:r>
            <a:r>
              <a:rPr lang="ru-RU" sz="2000"/>
              <a:t>(</a:t>
            </a:r>
            <a:r>
              <a:rPr lang="en-US" sz="2000"/>
              <a:t>U-O system)</a:t>
            </a:r>
            <a:endParaRPr lang="ru-RU" sz="2000"/>
          </a:p>
          <a:p>
            <a:pPr marL="457200" indent="-457200" algn="l" defTabSz="762000">
              <a:lnSpc>
                <a:spcPct val="120000"/>
              </a:lnSpc>
              <a:buFont typeface="Wingdings" pitchFamily="2" charset="2"/>
              <a:buAutoNum type="arabicPeriod"/>
            </a:pPr>
            <a:r>
              <a:rPr lang="en-US" sz="2000"/>
              <a:t>Report on the Zr-Fe-O system</a:t>
            </a:r>
            <a:endParaRPr lang="ru-RU" sz="2000"/>
          </a:p>
          <a:p>
            <a:pPr marL="457200" indent="-457200" algn="l" defTabSz="762000">
              <a:lnSpc>
                <a:spcPct val="120000"/>
              </a:lnSpc>
              <a:buFont typeface="Wingdings" pitchFamily="2" charset="2"/>
              <a:buAutoNum type="arabicPeriod"/>
            </a:pPr>
            <a:r>
              <a:rPr lang="en-US" sz="2000"/>
              <a:t>Report on the U-Fe-O system</a:t>
            </a:r>
          </a:p>
          <a:p>
            <a:pPr marL="457200" indent="-457200" algn="l" defTabSz="762000">
              <a:lnSpc>
                <a:spcPct val="120000"/>
              </a:lnSpc>
              <a:buFont typeface="Wingdings" pitchFamily="2" charset="2"/>
              <a:buAutoNum type="arabicPeriod"/>
            </a:pPr>
            <a:r>
              <a:rPr lang="en-US" sz="2000"/>
              <a:t>Report on the </a:t>
            </a:r>
            <a:r>
              <a:rPr lang="en-GB" sz="2000"/>
              <a:t>UO</a:t>
            </a:r>
            <a:r>
              <a:rPr lang="en-GB" sz="2000" baseline="-25000"/>
              <a:t>2</a:t>
            </a:r>
            <a:r>
              <a:rPr lang="en-GB" sz="2000"/>
              <a:t>-SiO</a:t>
            </a:r>
            <a:r>
              <a:rPr lang="en-GB" sz="2000" baseline="-25000"/>
              <a:t>2</a:t>
            </a:r>
            <a:r>
              <a:rPr lang="en-GB" sz="2000"/>
              <a:t> system</a:t>
            </a:r>
            <a:endParaRPr lang="en-US" sz="2000"/>
          </a:p>
          <a:p>
            <a:pPr marL="457200" indent="-457200" algn="l" defTabSz="762000">
              <a:lnSpc>
                <a:spcPct val="120000"/>
              </a:lnSpc>
              <a:buFont typeface="Wingdings" pitchFamily="2" charset="2"/>
              <a:buAutoNum type="arabicPeriod"/>
            </a:pPr>
            <a:r>
              <a:rPr lang="en-US" sz="2000"/>
              <a:t>Report on the complex corium mixture</a:t>
            </a:r>
          </a:p>
          <a:p>
            <a:pPr marL="457200" indent="-457200" algn="l" defTabSz="762000">
              <a:lnSpc>
                <a:spcPct val="120000"/>
              </a:lnSpc>
              <a:buFont typeface="Wingdings" pitchFamily="2" charset="2"/>
              <a:buAutoNum type="arabicPeriod"/>
            </a:pPr>
            <a:endParaRPr lang="en-US" sz="2000"/>
          </a:p>
          <a:p>
            <a:pPr marL="457200" indent="-457200" algn="l" defTabSz="762000">
              <a:lnSpc>
                <a:spcPct val="120000"/>
              </a:lnSpc>
              <a:buFont typeface="Wingdings" pitchFamily="2" charset="2"/>
              <a:buNone/>
            </a:pPr>
            <a:r>
              <a:rPr lang="en-US" sz="2000"/>
              <a:t>Final report with the attachments</a:t>
            </a:r>
          </a:p>
          <a:p>
            <a:pPr marL="457200" indent="-457200" algn="l" defTabSz="762000">
              <a:lnSpc>
                <a:spcPct val="120000"/>
              </a:lnSpc>
              <a:buFont typeface="Wingdings" pitchFamily="2" charset="2"/>
              <a:buNone/>
            </a:pPr>
            <a:r>
              <a:rPr lang="en-US" sz="2000"/>
              <a:t>Deadline: March 2007</a:t>
            </a:r>
          </a:p>
          <a:p>
            <a:pPr marL="457200" indent="-457200" defTabSz="762000">
              <a:lnSpc>
                <a:spcPct val="120000"/>
              </a:lnSpc>
              <a:buFont typeface="Wingdings" pitchFamily="2" charset="2"/>
              <a:buAutoNum type="arabicPeriod"/>
            </a:pPr>
            <a:endParaRPr lang="ru-RU" sz="2000"/>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liennummernplatzhalter 3"/>
          <p:cNvSpPr>
            <a:spLocks noGrp="1"/>
          </p:cNvSpPr>
          <p:nvPr>
            <p:ph type="sldNum" sz="quarter" idx="10"/>
          </p:nvPr>
        </p:nvSpPr>
        <p:spPr/>
        <p:txBody>
          <a:bodyPr/>
          <a:lstStyle/>
          <a:p>
            <a:fld id="{2AC2FD3A-CE53-4A68-AE2A-8FF3F48DB6F1}" type="slidenum">
              <a:rPr lang="ru-RU"/>
              <a:pPr/>
              <a:t>21</a:t>
            </a:fld>
            <a:endParaRPr lang="ru-RU"/>
          </a:p>
        </p:txBody>
      </p:sp>
      <p:sp>
        <p:nvSpPr>
          <p:cNvPr id="449538" name="Rectangle 2"/>
          <p:cNvSpPr>
            <a:spLocks noChangeArrowheads="1"/>
          </p:cNvSpPr>
          <p:nvPr/>
        </p:nvSpPr>
        <p:spPr bwMode="auto">
          <a:xfrm>
            <a:off x="635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buFont typeface="Wingdings" pitchFamily="2" charset="2"/>
              <a:buChar char="Ø"/>
            </a:pPr>
            <a:endParaRPr lang="ru-RU" sz="1800">
              <a:solidFill>
                <a:srgbClr val="000099"/>
              </a:solidFill>
            </a:endParaRPr>
          </a:p>
        </p:txBody>
      </p:sp>
      <p:sp>
        <p:nvSpPr>
          <p:cNvPr id="449539" name="Rectangle 3"/>
          <p:cNvSpPr>
            <a:spLocks noGrp="1" noChangeArrowheads="1"/>
          </p:cNvSpPr>
          <p:nvPr>
            <p:ph type="title"/>
          </p:nvPr>
        </p:nvSpPr>
        <p:spPr>
          <a:xfrm>
            <a:off x="531813" y="0"/>
            <a:ext cx="7772400" cy="1143000"/>
          </a:xfrm>
        </p:spPr>
        <p:txBody>
          <a:bodyPr/>
          <a:lstStyle/>
          <a:p>
            <a:pPr>
              <a:buFont typeface="Wingdings" pitchFamily="2" charset="2"/>
              <a:buNone/>
            </a:pPr>
            <a:r>
              <a:rPr lang="en-US"/>
              <a:t>Conclusions</a:t>
            </a:r>
            <a:endParaRPr lang="ru-RU"/>
          </a:p>
        </p:txBody>
      </p:sp>
      <p:sp>
        <p:nvSpPr>
          <p:cNvPr id="449540" name="Rectangle 4"/>
          <p:cNvSpPr>
            <a:spLocks noChangeArrowheads="1"/>
          </p:cNvSpPr>
          <p:nvPr/>
        </p:nvSpPr>
        <p:spPr bwMode="auto">
          <a:xfrm>
            <a:off x="393700" y="3460750"/>
            <a:ext cx="8550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457200" indent="-457200" algn="l" defTabSz="762000">
              <a:spcBef>
                <a:spcPct val="25000"/>
              </a:spcBef>
              <a:buFont typeface="Wingdings" pitchFamily="2" charset="2"/>
              <a:buChar char="Ø"/>
            </a:pPr>
            <a:endParaRPr lang="en-US" sz="1800"/>
          </a:p>
        </p:txBody>
      </p:sp>
      <p:sp>
        <p:nvSpPr>
          <p:cNvPr id="449541" name="Rectangle 5"/>
          <p:cNvSpPr>
            <a:spLocks noChangeArrowheads="1"/>
          </p:cNvSpPr>
          <p:nvPr/>
        </p:nvSpPr>
        <p:spPr bwMode="auto">
          <a:xfrm>
            <a:off x="312738" y="1023938"/>
            <a:ext cx="8631237"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457200" indent="-457200" algn="l" defTabSz="762000">
              <a:lnSpc>
                <a:spcPct val="110000"/>
              </a:lnSpc>
              <a:spcBef>
                <a:spcPct val="50000"/>
              </a:spcBef>
              <a:buFontTx/>
              <a:buChar char="•"/>
            </a:pPr>
            <a:endParaRPr lang="ru-RU" sz="1600"/>
          </a:p>
          <a:p>
            <a:pPr marL="457200" indent="-457200" algn="l" defTabSz="762000">
              <a:lnSpc>
                <a:spcPct val="110000"/>
              </a:lnSpc>
              <a:spcBef>
                <a:spcPct val="50000"/>
              </a:spcBef>
              <a:buFont typeface="Wingdings" pitchFamily="2" charset="2"/>
              <a:buChar char="Ø"/>
            </a:pPr>
            <a:r>
              <a:rPr lang="en-US" sz="1800"/>
              <a:t>Experimental part of the project is in progress</a:t>
            </a:r>
            <a:endParaRPr lang="ru-RU" sz="1800"/>
          </a:p>
          <a:p>
            <a:pPr marL="457200" indent="-457200" algn="l" defTabSz="762000">
              <a:lnSpc>
                <a:spcPct val="110000"/>
              </a:lnSpc>
              <a:spcBef>
                <a:spcPct val="50000"/>
              </a:spcBef>
              <a:buFont typeface="Wingdings" pitchFamily="2" charset="2"/>
              <a:buChar char="Ø"/>
            </a:pPr>
            <a:r>
              <a:rPr lang="en-US" sz="1800"/>
              <a:t>The</a:t>
            </a:r>
            <a:r>
              <a:rPr lang="ru-RU" sz="1800"/>
              <a:t> </a:t>
            </a:r>
            <a:r>
              <a:rPr lang="en-US" sz="1800"/>
              <a:t>Zr-Fe-O system was found to have a narrower miscibility gap than calculated using GEMINI2+NUCLEA05</a:t>
            </a:r>
          </a:p>
          <a:p>
            <a:pPr marL="457200" indent="-457200" algn="l" defTabSz="762000">
              <a:lnSpc>
                <a:spcPct val="110000"/>
              </a:lnSpc>
              <a:spcBef>
                <a:spcPct val="50000"/>
              </a:spcBef>
              <a:buFont typeface="Wingdings" pitchFamily="2" charset="2"/>
              <a:buChar char="Ø"/>
            </a:pPr>
            <a:r>
              <a:rPr lang="en-US" sz="1800"/>
              <a:t>Stratification in the</a:t>
            </a:r>
            <a:r>
              <a:rPr lang="ru-RU" sz="1800"/>
              <a:t> </a:t>
            </a:r>
            <a:r>
              <a:rPr lang="en-US" sz="1800"/>
              <a:t>UO</a:t>
            </a:r>
            <a:r>
              <a:rPr lang="en-US" sz="1800" baseline="-25000"/>
              <a:t>2</a:t>
            </a:r>
            <a:r>
              <a:rPr lang="en-US" sz="1800"/>
              <a:t> – SiO</a:t>
            </a:r>
            <a:r>
              <a:rPr lang="en-US" sz="1800" baseline="-25000"/>
              <a:t>2</a:t>
            </a:r>
            <a:r>
              <a:rPr lang="en-US" sz="1800"/>
              <a:t> system has been established, the first data confirm the diagram version of </a:t>
            </a:r>
            <a:r>
              <a:rPr lang="ru-RU" sz="1800"/>
              <a:t> </a:t>
            </a:r>
            <a:r>
              <a:rPr lang="en-US" sz="1800"/>
              <a:t>Lungu S.</a:t>
            </a:r>
            <a:r>
              <a:rPr lang="ru-RU" sz="1800"/>
              <a:t> </a:t>
            </a:r>
            <a:r>
              <a:rPr lang="en-US" sz="1800"/>
              <a:t>and  Romanian J., 1962</a:t>
            </a:r>
            <a:r>
              <a:rPr lang="ru-RU" sz="1800"/>
              <a:t>.</a:t>
            </a:r>
            <a:r>
              <a:rPr lang="en-US" sz="1800" baseline="-25000"/>
              <a:t> </a:t>
            </a:r>
            <a:r>
              <a:rPr lang="en-US" sz="1800"/>
              <a:t>The estimate of</a:t>
            </a:r>
            <a:r>
              <a:rPr lang="en-US" sz="1800" baseline="-25000"/>
              <a:t> </a:t>
            </a:r>
            <a:r>
              <a:rPr lang="en-US" sz="1800"/>
              <a:t>monotectic temperature and miscibility gap boundaries has been made </a:t>
            </a:r>
            <a:endParaRPr lang="en-US" sz="1800" b="0"/>
          </a:p>
          <a:p>
            <a:pPr marL="457200" indent="-457200" algn="l" defTabSz="762000">
              <a:lnSpc>
                <a:spcPct val="110000"/>
              </a:lnSpc>
              <a:spcBef>
                <a:spcPct val="50000"/>
              </a:spcBef>
              <a:buFont typeface="Wingdings" pitchFamily="2" charset="2"/>
              <a:buChar char="Ø"/>
            </a:pPr>
            <a:r>
              <a:rPr lang="en-US" sz="1800"/>
              <a:t>Liquidus temperature of the prototypic multi-component corium has been determined</a:t>
            </a:r>
            <a:r>
              <a:rPr lang="ru-RU" sz="1800"/>
              <a:t> </a:t>
            </a:r>
            <a:endParaRPr lang="ru-RU" sz="1800" baseline="-25000"/>
          </a:p>
          <a:p>
            <a:pPr marL="457200" indent="-457200" algn="l" defTabSz="762000">
              <a:lnSpc>
                <a:spcPct val="110000"/>
              </a:lnSpc>
              <a:spcBef>
                <a:spcPct val="50000"/>
              </a:spcBef>
              <a:buFont typeface="Wingdings" pitchFamily="2" charset="2"/>
              <a:buChar char="Ø"/>
            </a:pPr>
            <a:r>
              <a:rPr lang="en-US" sz="1800"/>
              <a:t>The produced systematic data characterize the crystallization pattern of oxidic and metal-oxidic systems</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Foliennummernplatzhalter 4"/>
          <p:cNvSpPr>
            <a:spLocks noGrp="1"/>
          </p:cNvSpPr>
          <p:nvPr>
            <p:ph type="sldNum" sz="quarter" idx="10"/>
          </p:nvPr>
        </p:nvSpPr>
        <p:spPr/>
        <p:txBody>
          <a:bodyPr/>
          <a:lstStyle/>
          <a:p>
            <a:fld id="{DBF87992-8F0B-4424-BA04-1D4658BFD360}" type="slidenum">
              <a:rPr lang="ru-RU"/>
              <a:pPr/>
              <a:t>3</a:t>
            </a:fld>
            <a:endParaRPr lang="ru-RU"/>
          </a:p>
        </p:txBody>
      </p:sp>
      <p:sp>
        <p:nvSpPr>
          <p:cNvPr id="445442" name="Rectangle 1026"/>
          <p:cNvSpPr>
            <a:spLocks noGrp="1" noChangeArrowheads="1"/>
          </p:cNvSpPr>
          <p:nvPr>
            <p:ph type="title"/>
          </p:nvPr>
        </p:nvSpPr>
        <p:spPr>
          <a:xfrm>
            <a:off x="685800" y="0"/>
            <a:ext cx="7772400" cy="762000"/>
          </a:xfrm>
        </p:spPr>
        <p:txBody>
          <a:bodyPr/>
          <a:lstStyle/>
          <a:p>
            <a:pPr defTabSz="914400"/>
            <a:r>
              <a:rPr lang="en-GB">
                <a:cs typeface="Times New Roman" pitchFamily="18" charset="0"/>
              </a:rPr>
              <a:t>CORPHAD project general information </a:t>
            </a:r>
          </a:p>
        </p:txBody>
      </p:sp>
      <p:sp>
        <p:nvSpPr>
          <p:cNvPr id="445443" name="Rectangle 1027"/>
          <p:cNvSpPr>
            <a:spLocks noChangeArrowheads="1"/>
          </p:cNvSpPr>
          <p:nvPr/>
        </p:nvSpPr>
        <p:spPr bwMode="auto">
          <a:xfrm>
            <a:off x="677863" y="612775"/>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85000"/>
            </a:pPr>
            <a:r>
              <a:rPr lang="en-GB" sz="1800">
                <a:cs typeface="Times New Roman" pitchFamily="18" charset="0"/>
              </a:rPr>
              <a:t>Project participants and coordination</a:t>
            </a:r>
          </a:p>
        </p:txBody>
      </p:sp>
      <p:grpSp>
        <p:nvGrpSpPr>
          <p:cNvPr id="445444" name="Group 1028"/>
          <p:cNvGrpSpPr>
            <a:grpSpLocks/>
          </p:cNvGrpSpPr>
          <p:nvPr/>
        </p:nvGrpSpPr>
        <p:grpSpPr bwMode="auto">
          <a:xfrm>
            <a:off x="1160463" y="1063625"/>
            <a:ext cx="5759450" cy="3767138"/>
            <a:chOff x="1015" y="1219"/>
            <a:chExt cx="3316" cy="1757"/>
          </a:xfrm>
        </p:grpSpPr>
        <p:sp>
          <p:nvSpPr>
            <p:cNvPr id="445445" name="Rectangle 1029"/>
            <p:cNvSpPr>
              <a:spLocks noChangeArrowheads="1"/>
            </p:cNvSpPr>
            <p:nvPr/>
          </p:nvSpPr>
          <p:spPr bwMode="auto">
            <a:xfrm>
              <a:off x="1023" y="2020"/>
              <a:ext cx="666" cy="300"/>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ISTC, Moscow</a:t>
              </a:r>
            </a:p>
          </p:txBody>
        </p:sp>
        <p:sp>
          <p:nvSpPr>
            <p:cNvPr id="445446" name="Rectangle 1030"/>
            <p:cNvSpPr>
              <a:spLocks noChangeArrowheads="1"/>
            </p:cNvSpPr>
            <p:nvPr/>
          </p:nvSpPr>
          <p:spPr bwMode="auto">
            <a:xfrm>
              <a:off x="1457" y="1452"/>
              <a:ext cx="592"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FZK, </a:t>
              </a:r>
              <a:r>
                <a:rPr lang="en-GB" sz="1200" b="0"/>
                <a:t>Germany</a:t>
              </a:r>
            </a:p>
          </p:txBody>
        </p:sp>
        <p:sp>
          <p:nvSpPr>
            <p:cNvPr id="445447" name="Rectangle 1031"/>
            <p:cNvSpPr>
              <a:spLocks noChangeArrowheads="1"/>
            </p:cNvSpPr>
            <p:nvPr/>
          </p:nvSpPr>
          <p:spPr bwMode="auto">
            <a:xfrm>
              <a:off x="2081" y="1450"/>
              <a:ext cx="444"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IRSN,</a:t>
              </a:r>
            </a:p>
            <a:p>
              <a:pPr algn="l"/>
              <a:r>
                <a:rPr lang="en-GB" sz="1200" b="0"/>
                <a:t>France</a:t>
              </a:r>
            </a:p>
          </p:txBody>
        </p:sp>
        <p:sp>
          <p:nvSpPr>
            <p:cNvPr id="445448" name="Rectangle 1032"/>
            <p:cNvSpPr>
              <a:spLocks noChangeArrowheads="1"/>
            </p:cNvSpPr>
            <p:nvPr/>
          </p:nvSpPr>
          <p:spPr bwMode="auto">
            <a:xfrm>
              <a:off x="2565" y="1450"/>
              <a:ext cx="518"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ITU, </a:t>
              </a:r>
            </a:p>
            <a:p>
              <a:pPr algn="l"/>
              <a:r>
                <a:rPr lang="en-GB" sz="1200" b="0"/>
                <a:t>EK</a:t>
              </a:r>
            </a:p>
          </p:txBody>
        </p:sp>
        <p:sp>
          <p:nvSpPr>
            <p:cNvPr id="445449" name="Rectangle 1033"/>
            <p:cNvSpPr>
              <a:spLocks noChangeArrowheads="1"/>
            </p:cNvSpPr>
            <p:nvPr/>
          </p:nvSpPr>
          <p:spPr bwMode="auto">
            <a:xfrm>
              <a:off x="3115" y="1450"/>
              <a:ext cx="444"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CEA,</a:t>
              </a:r>
            </a:p>
            <a:p>
              <a:pPr algn="l"/>
              <a:r>
                <a:rPr lang="en-GB" sz="1200" b="0"/>
                <a:t>France</a:t>
              </a:r>
            </a:p>
          </p:txBody>
        </p:sp>
        <p:sp>
          <p:nvSpPr>
            <p:cNvPr id="445450" name="Rectangle 1034"/>
            <p:cNvSpPr>
              <a:spLocks noChangeArrowheads="1"/>
            </p:cNvSpPr>
            <p:nvPr/>
          </p:nvSpPr>
          <p:spPr bwMode="auto">
            <a:xfrm>
              <a:off x="1457" y="1219"/>
              <a:ext cx="2762" cy="225"/>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r>
                <a:rPr lang="en-GB" sz="1200"/>
                <a:t>Collaborators</a:t>
              </a:r>
            </a:p>
          </p:txBody>
        </p:sp>
        <p:sp>
          <p:nvSpPr>
            <p:cNvPr id="445451" name="Rectangle 1035"/>
            <p:cNvSpPr>
              <a:spLocks noChangeArrowheads="1"/>
            </p:cNvSpPr>
            <p:nvPr/>
          </p:nvSpPr>
          <p:spPr bwMode="auto">
            <a:xfrm>
              <a:off x="2427" y="2022"/>
              <a:ext cx="962" cy="225"/>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000"/>
                <a:t>Steering committee</a:t>
              </a:r>
            </a:p>
          </p:txBody>
        </p:sp>
        <p:sp>
          <p:nvSpPr>
            <p:cNvPr id="445452" name="Rectangle 1036"/>
            <p:cNvSpPr>
              <a:spLocks noChangeArrowheads="1"/>
            </p:cNvSpPr>
            <p:nvPr/>
          </p:nvSpPr>
          <p:spPr bwMode="auto">
            <a:xfrm>
              <a:off x="1145" y="2436"/>
              <a:ext cx="3182" cy="225"/>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Operation Agent: A.P. Alexandrov RIT, Russia</a:t>
              </a:r>
            </a:p>
            <a:p>
              <a:endParaRPr lang="en-GB" sz="1200"/>
            </a:p>
          </p:txBody>
        </p:sp>
        <p:sp>
          <p:nvSpPr>
            <p:cNvPr id="445453" name="Rectangle 1037"/>
            <p:cNvSpPr>
              <a:spLocks noChangeArrowheads="1"/>
            </p:cNvSpPr>
            <p:nvPr/>
          </p:nvSpPr>
          <p:spPr bwMode="auto">
            <a:xfrm>
              <a:off x="1039" y="1869"/>
              <a:ext cx="666" cy="15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b="0"/>
                <a:t>Coordinator </a:t>
              </a:r>
            </a:p>
          </p:txBody>
        </p:sp>
        <p:sp>
          <p:nvSpPr>
            <p:cNvPr id="445454" name="Line 1038"/>
            <p:cNvSpPr>
              <a:spLocks noChangeShapeType="1"/>
            </p:cNvSpPr>
            <p:nvPr/>
          </p:nvSpPr>
          <p:spPr bwMode="auto">
            <a:xfrm>
              <a:off x="1015" y="2344"/>
              <a:ext cx="74" cy="236"/>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55" name="Line 1039"/>
            <p:cNvSpPr>
              <a:spLocks noChangeShapeType="1"/>
            </p:cNvSpPr>
            <p:nvPr/>
          </p:nvSpPr>
          <p:spPr bwMode="auto">
            <a:xfrm flipH="1">
              <a:off x="3145" y="1785"/>
              <a:ext cx="312" cy="205"/>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56" name="Line 1040"/>
            <p:cNvSpPr>
              <a:spLocks noChangeShapeType="1"/>
            </p:cNvSpPr>
            <p:nvPr/>
          </p:nvSpPr>
          <p:spPr bwMode="auto">
            <a:xfrm>
              <a:off x="2611" y="1775"/>
              <a:ext cx="84" cy="183"/>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57" name="Line 1041"/>
            <p:cNvSpPr>
              <a:spLocks noChangeShapeType="1"/>
            </p:cNvSpPr>
            <p:nvPr/>
          </p:nvSpPr>
          <p:spPr bwMode="auto">
            <a:xfrm flipH="1">
              <a:off x="3447" y="1791"/>
              <a:ext cx="666" cy="311"/>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58" name="Line 1042"/>
            <p:cNvSpPr>
              <a:spLocks noChangeShapeType="1"/>
            </p:cNvSpPr>
            <p:nvPr/>
          </p:nvSpPr>
          <p:spPr bwMode="auto">
            <a:xfrm>
              <a:off x="1617" y="1801"/>
              <a:ext cx="814" cy="301"/>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59" name="Line 1043"/>
            <p:cNvSpPr>
              <a:spLocks noChangeShapeType="1"/>
            </p:cNvSpPr>
            <p:nvPr/>
          </p:nvSpPr>
          <p:spPr bwMode="auto">
            <a:xfrm>
              <a:off x="2815" y="2263"/>
              <a:ext cx="0" cy="173"/>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60" name="Line 1044"/>
            <p:cNvSpPr>
              <a:spLocks noChangeShapeType="1"/>
            </p:cNvSpPr>
            <p:nvPr/>
          </p:nvSpPr>
          <p:spPr bwMode="auto">
            <a:xfrm flipH="1">
              <a:off x="1159" y="1438"/>
              <a:ext cx="274" cy="399"/>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61" name="Rectangle 1045"/>
            <p:cNvSpPr>
              <a:spLocks noChangeArrowheads="1"/>
            </p:cNvSpPr>
            <p:nvPr/>
          </p:nvSpPr>
          <p:spPr bwMode="auto">
            <a:xfrm>
              <a:off x="3591" y="1458"/>
              <a:ext cx="740"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Framatome </a:t>
              </a:r>
              <a:r>
                <a:rPr lang="en-GB" sz="1200" b="0">
                  <a:latin typeface="Times New Roman" pitchFamily="18" charset="0"/>
                </a:rPr>
                <a:t>ANP, Germany</a:t>
              </a:r>
            </a:p>
          </p:txBody>
        </p:sp>
        <p:sp>
          <p:nvSpPr>
            <p:cNvPr id="445462" name="Line 1046"/>
            <p:cNvSpPr>
              <a:spLocks noChangeShapeType="1"/>
            </p:cNvSpPr>
            <p:nvPr/>
          </p:nvSpPr>
          <p:spPr bwMode="auto">
            <a:xfrm>
              <a:off x="2121" y="1759"/>
              <a:ext cx="370" cy="301"/>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63" name="Rectangle 1047"/>
            <p:cNvSpPr>
              <a:spLocks noChangeArrowheads="1"/>
            </p:cNvSpPr>
            <p:nvPr/>
          </p:nvSpPr>
          <p:spPr bwMode="auto">
            <a:xfrm>
              <a:off x="1145" y="2667"/>
              <a:ext cx="740"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b="0"/>
                <a:t>ISC RAS,</a:t>
              </a:r>
            </a:p>
            <a:p>
              <a:pPr algn="l"/>
              <a:r>
                <a:rPr lang="en-GB" sz="1200" b="0"/>
                <a:t>Russia</a:t>
              </a:r>
            </a:p>
          </p:txBody>
        </p:sp>
        <p:sp>
          <p:nvSpPr>
            <p:cNvPr id="445464" name="Rectangle 1048"/>
            <p:cNvSpPr>
              <a:spLocks noChangeArrowheads="1"/>
            </p:cNvSpPr>
            <p:nvPr/>
          </p:nvSpPr>
          <p:spPr bwMode="auto">
            <a:xfrm>
              <a:off x="2077" y="2675"/>
              <a:ext cx="888"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000" b="0"/>
                <a:t>RRC Kurchatov</a:t>
              </a:r>
              <a:br>
                <a:rPr lang="en-GB" sz="1000" b="0"/>
              </a:br>
              <a:r>
                <a:rPr lang="en-GB" sz="1000" b="0"/>
                <a:t>Institute, Russia</a:t>
              </a:r>
            </a:p>
          </p:txBody>
        </p:sp>
        <p:sp>
          <p:nvSpPr>
            <p:cNvPr id="445465" name="Rectangle 1049"/>
            <p:cNvSpPr>
              <a:spLocks noChangeArrowheads="1"/>
            </p:cNvSpPr>
            <p:nvPr/>
          </p:nvSpPr>
          <p:spPr bwMode="auto">
            <a:xfrm>
              <a:off x="3193" y="2675"/>
              <a:ext cx="1110"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000" b="0"/>
                <a:t>SPb Electrotechnical State University, Russia</a:t>
              </a:r>
            </a:p>
          </p:txBody>
        </p:sp>
      </p:grpSp>
      <p:graphicFrame>
        <p:nvGraphicFramePr>
          <p:cNvPr id="445467" name="Object 1051"/>
          <p:cNvGraphicFramePr>
            <a:graphicFrameLocks noChangeAspect="1"/>
          </p:cNvGraphicFramePr>
          <p:nvPr/>
        </p:nvGraphicFramePr>
        <p:xfrm>
          <a:off x="1084263" y="4945063"/>
          <a:ext cx="7061200" cy="1549400"/>
        </p:xfrm>
        <a:graphic>
          <a:graphicData uri="http://schemas.openxmlformats.org/presentationml/2006/ole">
            <mc:AlternateContent xmlns:mc="http://schemas.openxmlformats.org/markup-compatibility/2006">
              <mc:Choice xmlns:v="urn:schemas-microsoft-com:vml" Requires="v">
                <p:oleObj spid="_x0000_s445469" name="Документ" r:id="rId4" imgW="6094721" imgH="1338688" progId="Word.Document.8">
                  <p:embed/>
                </p:oleObj>
              </mc:Choice>
              <mc:Fallback>
                <p:oleObj name="Документ" r:id="rId4" imgW="6094721" imgH="1338688" progId="Word.Document.8">
                  <p:embed/>
                  <p:pic>
                    <p:nvPicPr>
                      <p:cNvPr id="0" name="Object 1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263" y="4945063"/>
                        <a:ext cx="70612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5468" name="Rectangle 1052"/>
          <p:cNvSpPr>
            <a:spLocks noChangeArrowheads="1"/>
          </p:cNvSpPr>
          <p:nvPr/>
        </p:nvSpPr>
        <p:spPr bwMode="auto">
          <a:xfrm>
            <a:off x="1076325" y="6056313"/>
            <a:ext cx="351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 Should be finished in November 2006</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CFF98217-52A0-4275-B008-01E4FAD367E1}" type="slidenum">
              <a:rPr lang="ru-RU"/>
              <a:pPr/>
              <a:t>4</a:t>
            </a:fld>
            <a:endParaRPr lang="ru-RU"/>
          </a:p>
        </p:txBody>
      </p:sp>
      <p:sp>
        <p:nvSpPr>
          <p:cNvPr id="259074" name="Rectangle 2"/>
          <p:cNvSpPr>
            <a:spLocks noGrp="1" noChangeArrowheads="1"/>
          </p:cNvSpPr>
          <p:nvPr>
            <p:ph type="title"/>
          </p:nvPr>
        </p:nvSpPr>
        <p:spPr>
          <a:xfrm>
            <a:off x="635000" y="0"/>
            <a:ext cx="7772400" cy="1143000"/>
          </a:xfrm>
        </p:spPr>
        <p:txBody>
          <a:bodyPr/>
          <a:lstStyle/>
          <a:p>
            <a:pPr defTabSz="914400"/>
            <a:r>
              <a:rPr lang="en-GB"/>
              <a:t>Experimental matrix of CORPHAD Project </a:t>
            </a:r>
          </a:p>
        </p:txBody>
      </p:sp>
      <p:graphicFrame>
        <p:nvGraphicFramePr>
          <p:cNvPr id="387076" name="Object 4"/>
          <p:cNvGraphicFramePr>
            <a:graphicFrameLocks noChangeAspect="1"/>
          </p:cNvGraphicFramePr>
          <p:nvPr>
            <p:ph idx="1"/>
          </p:nvPr>
        </p:nvGraphicFramePr>
        <p:xfrm>
          <a:off x="1128713" y="920750"/>
          <a:ext cx="7747000" cy="5711825"/>
        </p:xfrm>
        <a:graphic>
          <a:graphicData uri="http://schemas.openxmlformats.org/presentationml/2006/ole">
            <mc:AlternateContent xmlns:mc="http://schemas.openxmlformats.org/markup-compatibility/2006">
              <mc:Choice xmlns:v="urn:schemas-microsoft-com:vml" Requires="v">
                <p:oleObj spid="_x0000_s517120" name="Документ" r:id="rId4" imgW="7448531" imgH="5491169" progId="Word.Document.8">
                  <p:embed/>
                </p:oleObj>
              </mc:Choice>
              <mc:Fallback>
                <p:oleObj name="Документ" r:id="rId4" imgW="7448531" imgH="5491169"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713" y="920750"/>
                        <a:ext cx="77470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7072" name="Rectangle 0"/>
          <p:cNvSpPr>
            <a:spLocks noChangeArrowheads="1"/>
          </p:cNvSpPr>
          <p:nvPr/>
        </p:nvSpPr>
        <p:spPr bwMode="auto">
          <a:xfrm>
            <a:off x="0" y="5559425"/>
            <a:ext cx="8807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358775" lvl="2" algn="just" defTabSz="762000">
              <a:buFont typeface="Wingdings" pitchFamily="2" charset="2"/>
              <a:buNone/>
              <a:tabLst>
                <a:tab pos="96838" algn="l"/>
              </a:tabLst>
            </a:pPr>
            <a:r>
              <a:rPr lang="en-US" sz="1600"/>
              <a:t>*) On agreement with collaborators the test was replaced by two experiments in </a:t>
            </a:r>
            <a:br>
              <a:rPr lang="en-US" sz="1600"/>
            </a:br>
            <a:r>
              <a:rPr lang="en-US" sz="1600"/>
              <a:t>     the </a:t>
            </a:r>
            <a:r>
              <a:rPr lang="ru-RU" sz="1600"/>
              <a:t> </a:t>
            </a:r>
            <a:r>
              <a:rPr lang="en-US" sz="1600"/>
              <a:t>Zr-O-Fe system</a:t>
            </a:r>
            <a:endParaRPr lang="ru-RU" sz="160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E7B567D3-39B0-46BD-9554-2F87C8C50EF4}" type="slidenum">
              <a:rPr lang="ru-RU"/>
              <a:pPr/>
              <a:t>5</a:t>
            </a:fld>
            <a:endParaRPr lang="ru-RU"/>
          </a:p>
        </p:txBody>
      </p:sp>
      <p:sp>
        <p:nvSpPr>
          <p:cNvPr id="447490" name="Rectangle 2"/>
          <p:cNvSpPr>
            <a:spLocks noGrp="1" noChangeArrowheads="1"/>
          </p:cNvSpPr>
          <p:nvPr>
            <p:ph type="title"/>
          </p:nvPr>
        </p:nvSpPr>
        <p:spPr>
          <a:xfrm>
            <a:off x="635000" y="0"/>
            <a:ext cx="7772400" cy="752475"/>
          </a:xfrm>
        </p:spPr>
        <p:txBody>
          <a:bodyPr/>
          <a:lstStyle/>
          <a:p>
            <a:pPr defTabSz="914400"/>
            <a:r>
              <a:rPr lang="en-US"/>
              <a:t>Scope of work in the</a:t>
            </a:r>
            <a:r>
              <a:rPr lang="ru-RU"/>
              <a:t> </a:t>
            </a:r>
            <a:r>
              <a:rPr lang="en-US"/>
              <a:t>1</a:t>
            </a:r>
            <a:r>
              <a:rPr lang="ru-RU"/>
              <a:t>2</a:t>
            </a:r>
            <a:r>
              <a:rPr lang="en-US"/>
              <a:t>-1</a:t>
            </a:r>
            <a:r>
              <a:rPr lang="ru-RU"/>
              <a:t>3</a:t>
            </a:r>
            <a:r>
              <a:rPr lang="en-US"/>
              <a:t> quarters</a:t>
            </a:r>
            <a:endParaRPr lang="en-GB"/>
          </a:p>
        </p:txBody>
      </p:sp>
      <p:graphicFrame>
        <p:nvGraphicFramePr>
          <p:cNvPr id="447492" name="Object 4"/>
          <p:cNvGraphicFramePr>
            <a:graphicFrameLocks noChangeAspect="1"/>
          </p:cNvGraphicFramePr>
          <p:nvPr>
            <p:ph idx="1"/>
          </p:nvPr>
        </p:nvGraphicFramePr>
        <p:xfrm>
          <a:off x="420688" y="1341438"/>
          <a:ext cx="8723312" cy="4184650"/>
        </p:xfrm>
        <a:graphic>
          <a:graphicData uri="http://schemas.openxmlformats.org/presentationml/2006/ole">
            <mc:AlternateContent xmlns:mc="http://schemas.openxmlformats.org/markup-compatibility/2006">
              <mc:Choice xmlns:v="urn:schemas-microsoft-com:vml" Requires="v">
                <p:oleObj spid="_x0000_s518144" name="Документ" r:id="rId4" imgW="8544370" imgH="4099031" progId="Word.Document.8">
                  <p:embed/>
                </p:oleObj>
              </mc:Choice>
              <mc:Fallback>
                <p:oleObj name="Документ" r:id="rId4" imgW="8544370" imgH="4099031"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88" y="1341438"/>
                        <a:ext cx="8723312"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liennummernplatzhalter 1"/>
          <p:cNvSpPr>
            <a:spLocks noGrp="1"/>
          </p:cNvSpPr>
          <p:nvPr>
            <p:ph type="sldNum" sz="quarter" idx="10"/>
          </p:nvPr>
        </p:nvSpPr>
        <p:spPr/>
        <p:txBody>
          <a:bodyPr/>
          <a:lstStyle/>
          <a:p>
            <a:fld id="{EB90819D-4DA1-4ACC-9FAD-ECE6E6629C7D}" type="slidenum">
              <a:rPr lang="ru-RU"/>
              <a:pPr/>
              <a:t>6</a:t>
            </a:fld>
            <a:endParaRPr lang="ru-RU"/>
          </a:p>
        </p:txBody>
      </p:sp>
      <p:sp>
        <p:nvSpPr>
          <p:cNvPr id="323586" name="Rectangle 2"/>
          <p:cNvSpPr>
            <a:spLocks noChangeArrowheads="1"/>
          </p:cNvSpPr>
          <p:nvPr/>
        </p:nvSpPr>
        <p:spPr bwMode="auto">
          <a:xfrm>
            <a:off x="635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endParaRPr lang="ru-RU">
              <a:solidFill>
                <a:srgbClr val="000099"/>
              </a:solidFill>
            </a:endParaRPr>
          </a:p>
        </p:txBody>
      </p:sp>
      <p:sp>
        <p:nvSpPr>
          <p:cNvPr id="323587" name="Rectangle 3"/>
          <p:cNvSpPr>
            <a:spLocks noGrp="1" noChangeArrowheads="1"/>
          </p:cNvSpPr>
          <p:nvPr>
            <p:ph type="title" idx="4294967295"/>
          </p:nvPr>
        </p:nvSpPr>
        <p:spPr>
          <a:xfrm>
            <a:off x="427038" y="0"/>
            <a:ext cx="7772400" cy="730250"/>
          </a:xfrm>
        </p:spPr>
        <p:txBody>
          <a:bodyPr/>
          <a:lstStyle/>
          <a:p>
            <a:r>
              <a:rPr lang="en-US" sz="2400"/>
              <a:t>Zr</a:t>
            </a:r>
            <a:r>
              <a:rPr lang="ru-RU" sz="2400"/>
              <a:t>-</a:t>
            </a:r>
            <a:r>
              <a:rPr lang="en-US" sz="2400"/>
              <a:t>Fe</a:t>
            </a:r>
            <a:r>
              <a:rPr lang="ru-RU" sz="2400"/>
              <a:t>-</a:t>
            </a:r>
            <a:r>
              <a:rPr lang="en-US" sz="2400"/>
              <a:t>O</a:t>
            </a:r>
            <a:r>
              <a:rPr lang="en-GB" sz="2400"/>
              <a:t> </a:t>
            </a:r>
            <a:r>
              <a:rPr lang="ru-RU" sz="2400"/>
              <a:t> </a:t>
            </a:r>
            <a:r>
              <a:rPr lang="en-US" sz="2400">
                <a:ea typeface="Arial Unicode MS" pitchFamily="34" charset="-128"/>
                <a:cs typeface="Arial Unicode MS" pitchFamily="34" charset="-128"/>
              </a:rPr>
              <a:t>system: CORD44 </a:t>
            </a:r>
            <a:endParaRPr lang="ru-RU" sz="2400"/>
          </a:p>
        </p:txBody>
      </p:sp>
      <p:sp>
        <p:nvSpPr>
          <p:cNvPr id="393216" name="Rectangle 0"/>
          <p:cNvSpPr>
            <a:spLocks noChangeArrowheads="1"/>
          </p:cNvSpPr>
          <p:nvPr/>
        </p:nvSpPr>
        <p:spPr bwMode="auto">
          <a:xfrm>
            <a:off x="276225" y="1257300"/>
            <a:ext cx="8380413"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80000"/>
              </a:lnSpc>
              <a:buClr>
                <a:srgbClr val="990000"/>
              </a:buClr>
              <a:buFont typeface="Wingdings" pitchFamily="2" charset="2"/>
              <a:buChar char="Ø"/>
            </a:pPr>
            <a:r>
              <a:rPr lang="ru-RU" sz="2000"/>
              <a:t> </a:t>
            </a:r>
            <a:r>
              <a:rPr lang="en-US" sz="2000">
                <a:solidFill>
                  <a:srgbClr val="800000"/>
                </a:solidFill>
              </a:rPr>
              <a:t>VPA IMCC</a:t>
            </a:r>
            <a:r>
              <a:rPr lang="ru-RU" sz="2000">
                <a:solidFill>
                  <a:srgbClr val="800000"/>
                </a:solidFill>
              </a:rPr>
              <a:t> </a:t>
            </a:r>
            <a:r>
              <a:rPr lang="en-GB" sz="2000">
                <a:solidFill>
                  <a:srgbClr val="800000"/>
                </a:solidFill>
              </a:rPr>
              <a:t/>
            </a:r>
            <a:br>
              <a:rPr lang="en-GB" sz="2000">
                <a:solidFill>
                  <a:srgbClr val="800000"/>
                </a:solidFill>
              </a:rPr>
            </a:br>
            <a:r>
              <a:rPr lang="en-GB" sz="2000"/>
              <a:t>   </a:t>
            </a:r>
            <a:r>
              <a:rPr lang="en-US" sz="1600"/>
              <a:t>Fragment of the experimental thermogram showing the melt surface</a:t>
            </a:r>
            <a:r>
              <a:rPr lang="en-GB" sz="2000"/>
              <a:t> </a:t>
            </a:r>
            <a:endParaRPr lang="ru-RU" sz="2000"/>
          </a:p>
        </p:txBody>
      </p:sp>
      <p:sp>
        <p:nvSpPr>
          <p:cNvPr id="393342" name="Rectangle 126"/>
          <p:cNvSpPr>
            <a:spLocks noChangeArrowheads="1"/>
          </p:cNvSpPr>
          <p:nvPr/>
        </p:nvSpPr>
        <p:spPr bwMode="auto">
          <a:xfrm>
            <a:off x="0" y="5962650"/>
            <a:ext cx="8807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358775" lvl="2" algn="just" defTabSz="762000">
              <a:buFont typeface="Wingdings" pitchFamily="2" charset="2"/>
              <a:buChar char="ü"/>
              <a:tabLst>
                <a:tab pos="96838" algn="l"/>
              </a:tabLst>
            </a:pPr>
            <a:r>
              <a:rPr lang="en-US" sz="1600"/>
              <a:t>T</a:t>
            </a:r>
            <a:r>
              <a:rPr lang="en-US" sz="1600" baseline="-25000"/>
              <a:t>liq</a:t>
            </a:r>
            <a:r>
              <a:rPr lang="en-US" sz="1600"/>
              <a:t>  </a:t>
            </a:r>
            <a:r>
              <a:rPr lang="en-GB" sz="1600"/>
              <a:t>was measured three times: 1770 </a:t>
            </a:r>
            <a:r>
              <a:rPr lang="en-GB" sz="1600" baseline="30000"/>
              <a:t>o</a:t>
            </a:r>
            <a:r>
              <a:rPr lang="en-US" sz="1600"/>
              <a:t>C</a:t>
            </a:r>
            <a:r>
              <a:rPr lang="en-GB" sz="1600"/>
              <a:t>, 1780 </a:t>
            </a:r>
            <a:r>
              <a:rPr lang="en-GB" sz="1600" baseline="30000"/>
              <a:t>o</a:t>
            </a:r>
            <a:r>
              <a:rPr lang="en-US" sz="1600"/>
              <a:t>C</a:t>
            </a:r>
            <a:r>
              <a:rPr lang="en-GB" sz="1600"/>
              <a:t> and 1790 </a:t>
            </a:r>
            <a:r>
              <a:rPr lang="en-GB" sz="1600" baseline="30000"/>
              <a:t>o</a:t>
            </a:r>
            <a:r>
              <a:rPr lang="en-US" sz="1600"/>
              <a:t>C</a:t>
            </a:r>
            <a:r>
              <a:rPr lang="ru-RU" sz="1600"/>
              <a:t> </a:t>
            </a:r>
            <a:r>
              <a:rPr lang="en-US" sz="1600">
                <a:sym typeface="Wingdings" pitchFamily="2" charset="2"/>
              </a:rPr>
              <a:t></a:t>
            </a:r>
            <a:r>
              <a:rPr lang="en-GB" sz="1600"/>
              <a:t> T</a:t>
            </a:r>
            <a:r>
              <a:rPr lang="en-GB" sz="1600" baseline="-25000"/>
              <a:t>liq</a:t>
            </a:r>
            <a:r>
              <a:rPr lang="en-GB" sz="1600"/>
              <a:t>=1780 </a:t>
            </a:r>
            <a:r>
              <a:rPr lang="en-GB" sz="1600" baseline="30000"/>
              <a:t>o</a:t>
            </a:r>
            <a:r>
              <a:rPr lang="en-GB" sz="1600"/>
              <a:t>C </a:t>
            </a:r>
            <a:endParaRPr lang="ru-RU" sz="1600"/>
          </a:p>
        </p:txBody>
      </p:sp>
      <p:sp>
        <p:nvSpPr>
          <p:cNvPr id="393344" name="AutoShape 128"/>
          <p:cNvSpPr>
            <a:spLocks noChangeArrowheads="1"/>
          </p:cNvSpPr>
          <p:nvPr/>
        </p:nvSpPr>
        <p:spPr bwMode="auto">
          <a:xfrm>
            <a:off x="3967163" y="2227263"/>
            <a:ext cx="619125" cy="546100"/>
          </a:xfrm>
          <a:prstGeom prst="wedgeRectCallout">
            <a:avLst>
              <a:gd name="adj1" fmla="val -85639"/>
              <a:gd name="adj2" fmla="val 11744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r>
              <a:rPr lang="en-US"/>
              <a:t>T</a:t>
            </a:r>
            <a:r>
              <a:rPr lang="en-US" baseline="-25000"/>
              <a:t>liq</a:t>
            </a:r>
          </a:p>
        </p:txBody>
      </p:sp>
      <p:sp>
        <p:nvSpPr>
          <p:cNvPr id="393349" name="Rectangle 133"/>
          <p:cNvSpPr>
            <a:spLocks noChangeArrowheads="1"/>
          </p:cNvSpPr>
          <p:nvPr/>
        </p:nvSpPr>
        <p:spPr bwMode="auto">
          <a:xfrm>
            <a:off x="342900" y="501650"/>
            <a:ext cx="5662613"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120000"/>
              </a:lnSpc>
              <a:buFont typeface="Wingdings" pitchFamily="2" charset="2"/>
              <a:buChar char="Ø"/>
            </a:pPr>
            <a:r>
              <a:rPr lang="en-GB" sz="2000">
                <a:solidFill>
                  <a:srgbClr val="800000"/>
                </a:solidFill>
                <a:cs typeface="Times New Roman" pitchFamily="18" charset="0"/>
              </a:rPr>
              <a:t>Experimental objectives</a:t>
            </a:r>
            <a:r>
              <a:rPr lang="en-GB" sz="1600">
                <a:cs typeface="Times New Roman" pitchFamily="18" charset="0"/>
              </a:rPr>
              <a:t/>
            </a:r>
            <a:br>
              <a:rPr lang="en-GB" sz="1600">
                <a:cs typeface="Times New Roman" pitchFamily="18" charset="0"/>
              </a:rPr>
            </a:br>
            <a:r>
              <a:rPr lang="en-GB" sz="1600">
                <a:cs typeface="Times New Roman" pitchFamily="18" charset="0"/>
              </a:rPr>
              <a:t> </a:t>
            </a:r>
            <a:r>
              <a:rPr lang="en-US" sz="1600"/>
              <a:t>Determine liquidus temperature</a:t>
            </a:r>
            <a:r>
              <a:rPr lang="en-US" sz="1800" b="0">
                <a:solidFill>
                  <a:srgbClr val="000099"/>
                </a:solidFill>
              </a:rPr>
              <a:t> </a:t>
            </a:r>
            <a:endParaRPr lang="ru-RU" sz="1800" b="0">
              <a:solidFill>
                <a:srgbClr val="000099"/>
              </a:solidFill>
            </a:endParaRPr>
          </a:p>
        </p:txBody>
      </p:sp>
      <p:pic>
        <p:nvPicPr>
          <p:cNvPr id="393350" name="Picture 1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638" y="2022475"/>
            <a:ext cx="61722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 name="Foliennummernplatzhalter 1"/>
          <p:cNvSpPr>
            <a:spLocks noGrp="1"/>
          </p:cNvSpPr>
          <p:nvPr>
            <p:ph type="sldNum" sz="quarter" idx="10"/>
          </p:nvPr>
        </p:nvSpPr>
        <p:spPr/>
        <p:txBody>
          <a:bodyPr/>
          <a:lstStyle/>
          <a:p>
            <a:fld id="{04ABF9B5-8D9F-4860-A1D2-3B2866770438}" type="slidenum">
              <a:rPr lang="ru-RU"/>
              <a:pPr/>
              <a:t>7</a:t>
            </a:fld>
            <a:endParaRPr lang="ru-RU"/>
          </a:p>
        </p:txBody>
      </p:sp>
      <p:pic>
        <p:nvPicPr>
          <p:cNvPr id="502033" name="Picture 27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066800"/>
            <a:ext cx="3629025" cy="3713163"/>
          </a:xfrm>
          <a:prstGeom prst="rect">
            <a:avLst/>
          </a:prstGeom>
          <a:noFill/>
          <a:extLst>
            <a:ext uri="{909E8E84-426E-40DD-AFC4-6F175D3DCCD1}">
              <a14:hiddenFill xmlns:a14="http://schemas.microsoft.com/office/drawing/2010/main">
                <a:solidFill>
                  <a:srgbClr val="FFFFFF"/>
                </a:solidFill>
              </a14:hiddenFill>
            </a:ext>
          </a:extLst>
        </p:spPr>
      </p:pic>
      <p:sp>
        <p:nvSpPr>
          <p:cNvPr id="501762" name="Rectangle 2"/>
          <p:cNvSpPr>
            <a:spLocks noChangeArrowheads="1"/>
          </p:cNvSpPr>
          <p:nvPr/>
        </p:nvSpPr>
        <p:spPr bwMode="auto">
          <a:xfrm>
            <a:off x="635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endParaRPr lang="ru-RU">
              <a:solidFill>
                <a:srgbClr val="000099"/>
              </a:solidFill>
            </a:endParaRPr>
          </a:p>
        </p:txBody>
      </p:sp>
      <p:sp>
        <p:nvSpPr>
          <p:cNvPr id="501763" name="Rectangle 3"/>
          <p:cNvSpPr>
            <a:spLocks noGrp="1" noChangeArrowheads="1"/>
          </p:cNvSpPr>
          <p:nvPr>
            <p:ph type="title" idx="4294967295"/>
          </p:nvPr>
        </p:nvSpPr>
        <p:spPr>
          <a:xfrm>
            <a:off x="427038" y="0"/>
            <a:ext cx="7772400" cy="730250"/>
          </a:xfrm>
        </p:spPr>
        <p:txBody>
          <a:bodyPr/>
          <a:lstStyle/>
          <a:p>
            <a:r>
              <a:rPr lang="en-US" sz="2400"/>
              <a:t>Zr</a:t>
            </a:r>
            <a:r>
              <a:rPr lang="ru-RU" sz="2400"/>
              <a:t>-</a:t>
            </a:r>
            <a:r>
              <a:rPr lang="en-US" sz="2400"/>
              <a:t>Fe</a:t>
            </a:r>
            <a:r>
              <a:rPr lang="ru-RU" sz="2400"/>
              <a:t>-</a:t>
            </a:r>
            <a:r>
              <a:rPr lang="en-US" sz="2400"/>
              <a:t>O</a:t>
            </a:r>
            <a:r>
              <a:rPr lang="en-GB" sz="2400"/>
              <a:t> </a:t>
            </a:r>
            <a:r>
              <a:rPr lang="ru-RU" sz="2400"/>
              <a:t> </a:t>
            </a:r>
            <a:r>
              <a:rPr lang="en-US" sz="2400">
                <a:ea typeface="Arial Unicode MS" pitchFamily="34" charset="-128"/>
                <a:cs typeface="Arial Unicode MS" pitchFamily="34" charset="-128"/>
              </a:rPr>
              <a:t>system: CORD44 </a:t>
            </a:r>
            <a:endParaRPr lang="ru-RU" sz="2400"/>
          </a:p>
        </p:txBody>
      </p:sp>
      <p:sp>
        <p:nvSpPr>
          <p:cNvPr id="501768" name="Rectangle 8"/>
          <p:cNvSpPr>
            <a:spLocks noChangeArrowheads="1"/>
          </p:cNvSpPr>
          <p:nvPr/>
        </p:nvSpPr>
        <p:spPr bwMode="auto">
          <a:xfrm>
            <a:off x="342900" y="501650"/>
            <a:ext cx="5662613"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120000"/>
              </a:lnSpc>
              <a:buFont typeface="Wingdings" pitchFamily="2" charset="2"/>
              <a:buChar char="Ø"/>
            </a:pPr>
            <a:r>
              <a:rPr lang="en-GB" sz="2000">
                <a:solidFill>
                  <a:srgbClr val="800000"/>
                </a:solidFill>
                <a:cs typeface="Times New Roman" pitchFamily="18" charset="0"/>
              </a:rPr>
              <a:t>SEM/EDX</a:t>
            </a:r>
            <a:r>
              <a:rPr lang="en-GB" sz="1600">
                <a:cs typeface="Times New Roman" pitchFamily="18" charset="0"/>
              </a:rPr>
              <a:t/>
            </a:r>
            <a:br>
              <a:rPr lang="en-GB" sz="1600">
                <a:cs typeface="Times New Roman" pitchFamily="18" charset="0"/>
              </a:rPr>
            </a:br>
            <a:endParaRPr lang="ru-RU" sz="1800" b="0">
              <a:solidFill>
                <a:srgbClr val="000099"/>
              </a:solidFill>
            </a:endParaRPr>
          </a:p>
        </p:txBody>
      </p:sp>
      <p:grpSp>
        <p:nvGrpSpPr>
          <p:cNvPr id="501770" name="Group 10"/>
          <p:cNvGrpSpPr>
            <a:grpSpLocks/>
          </p:cNvGrpSpPr>
          <p:nvPr/>
        </p:nvGrpSpPr>
        <p:grpSpPr bwMode="auto">
          <a:xfrm>
            <a:off x="650875" y="4746625"/>
            <a:ext cx="895350" cy="457200"/>
            <a:chOff x="6815" y="3813"/>
            <a:chExt cx="1100" cy="559"/>
          </a:xfrm>
        </p:grpSpPr>
        <p:grpSp>
          <p:nvGrpSpPr>
            <p:cNvPr id="501771" name="Group 11"/>
            <p:cNvGrpSpPr>
              <a:grpSpLocks/>
            </p:cNvGrpSpPr>
            <p:nvPr/>
          </p:nvGrpSpPr>
          <p:grpSpPr bwMode="auto">
            <a:xfrm>
              <a:off x="6948" y="3813"/>
              <a:ext cx="880" cy="179"/>
              <a:chOff x="6948" y="3768"/>
              <a:chExt cx="880" cy="179"/>
            </a:xfrm>
          </p:grpSpPr>
          <p:sp>
            <p:nvSpPr>
              <p:cNvPr id="501772" name="Line 12"/>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1773" name="Line 13"/>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1774" name="Line 14"/>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501775" name="Group 15"/>
              <p:cNvGrpSpPr>
                <a:grpSpLocks/>
              </p:cNvGrpSpPr>
              <p:nvPr/>
            </p:nvGrpSpPr>
            <p:grpSpPr bwMode="auto">
              <a:xfrm>
                <a:off x="7118" y="3843"/>
                <a:ext cx="511" cy="91"/>
                <a:chOff x="7118" y="3768"/>
                <a:chExt cx="511" cy="179"/>
              </a:xfrm>
            </p:grpSpPr>
            <p:sp>
              <p:nvSpPr>
                <p:cNvPr id="501776" name="Line 16"/>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1777" name="Line 17"/>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1778" name="Line 18"/>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1779" name="Line 19"/>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501780" name="Text Box 20"/>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1c</a:t>
              </a:r>
              <a:r>
                <a:rPr lang="ru-RU" sz="1000"/>
                <a:t>m</a:t>
              </a:r>
              <a:endParaRPr lang="ru-RU"/>
            </a:p>
          </p:txBody>
        </p:sp>
      </p:grpSp>
      <p:pic>
        <p:nvPicPr>
          <p:cNvPr id="501802" name="Picture 42" descr="1"/>
          <p:cNvPicPr>
            <a:picLocks noChangeAspect="1" noChangeArrowheads="1"/>
          </p:cNvPicPr>
          <p:nvPr/>
        </p:nvPicPr>
        <p:blipFill>
          <a:blip r:embed="rId4">
            <a:extLst>
              <a:ext uri="{28A0092B-C50C-407E-A947-70E740481C1C}">
                <a14:useLocalDpi xmlns:a14="http://schemas.microsoft.com/office/drawing/2010/main" val="0"/>
              </a:ext>
            </a:extLst>
          </a:blip>
          <a:srcRect b="10484"/>
          <a:stretch>
            <a:fillRect/>
          </a:stretch>
        </p:blipFill>
        <p:spPr bwMode="auto">
          <a:xfrm>
            <a:off x="3698875" y="762000"/>
            <a:ext cx="1846263" cy="1789113"/>
          </a:xfrm>
          <a:prstGeom prst="rect">
            <a:avLst/>
          </a:prstGeom>
          <a:noFill/>
          <a:extLst>
            <a:ext uri="{909E8E84-426E-40DD-AFC4-6F175D3DCCD1}">
              <a14:hiddenFill xmlns:a14="http://schemas.microsoft.com/office/drawing/2010/main">
                <a:solidFill>
                  <a:srgbClr val="FFFFFF"/>
                </a:solidFill>
              </a14:hiddenFill>
            </a:ext>
          </a:extLst>
        </p:spPr>
      </p:pic>
      <p:sp>
        <p:nvSpPr>
          <p:cNvPr id="501814" name="Oval 54"/>
          <p:cNvSpPr>
            <a:spLocks noChangeArrowheads="1"/>
          </p:cNvSpPr>
          <p:nvPr/>
        </p:nvSpPr>
        <p:spPr bwMode="auto">
          <a:xfrm>
            <a:off x="3792538" y="811213"/>
            <a:ext cx="1700212" cy="1700212"/>
          </a:xfrm>
          <a:prstGeom prst="ellipse">
            <a:avLst/>
          </a:prstGeom>
          <a:noFill/>
          <a:ln w="25400" algn="ctr">
            <a:solidFill>
              <a:srgbClr val="800000"/>
            </a:solidFill>
            <a:round/>
            <a:headEnd/>
            <a:tailEnd/>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501815" name="Group 55"/>
          <p:cNvGrpSpPr>
            <a:grpSpLocks/>
          </p:cNvGrpSpPr>
          <p:nvPr/>
        </p:nvGrpSpPr>
        <p:grpSpPr bwMode="auto">
          <a:xfrm>
            <a:off x="4889500" y="2447925"/>
            <a:ext cx="708025" cy="377825"/>
            <a:chOff x="4512" y="1795"/>
            <a:chExt cx="446" cy="238"/>
          </a:xfrm>
        </p:grpSpPr>
        <p:grpSp>
          <p:nvGrpSpPr>
            <p:cNvPr id="501816" name="Group 56"/>
            <p:cNvGrpSpPr>
              <a:grpSpLocks/>
            </p:cNvGrpSpPr>
            <p:nvPr/>
          </p:nvGrpSpPr>
          <p:grpSpPr bwMode="auto">
            <a:xfrm>
              <a:off x="4643" y="1795"/>
              <a:ext cx="142" cy="73"/>
              <a:chOff x="4817" y="1795"/>
              <a:chExt cx="142" cy="73"/>
            </a:xfrm>
          </p:grpSpPr>
          <p:sp>
            <p:nvSpPr>
              <p:cNvPr id="501817" name="Line 57"/>
              <p:cNvSpPr>
                <a:spLocks noChangeShapeType="1"/>
              </p:cNvSpPr>
              <p:nvPr/>
            </p:nvSpPr>
            <p:spPr bwMode="auto">
              <a:xfrm flipV="1">
                <a:off x="4959"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1818" name="Line 58"/>
              <p:cNvSpPr>
                <a:spLocks noChangeShapeType="1"/>
              </p:cNvSpPr>
              <p:nvPr/>
            </p:nvSpPr>
            <p:spPr bwMode="auto">
              <a:xfrm>
                <a:off x="4817" y="1868"/>
                <a:ext cx="138"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1819" name="Line 59"/>
              <p:cNvSpPr>
                <a:spLocks noChangeShapeType="1"/>
              </p:cNvSpPr>
              <p:nvPr/>
            </p:nvSpPr>
            <p:spPr bwMode="auto">
              <a:xfrm flipV="1">
                <a:off x="4821"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1820" name="Line 60"/>
              <p:cNvSpPr>
                <a:spLocks noChangeShapeType="1"/>
              </p:cNvSpPr>
              <p:nvPr/>
            </p:nvSpPr>
            <p:spPr bwMode="auto">
              <a:xfrm flipV="1">
                <a:off x="4890" y="1826"/>
                <a:ext cx="0" cy="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501821" name="Text Box 61"/>
            <p:cNvSpPr txBox="1">
              <a:spLocks noChangeArrowheads="1"/>
            </p:cNvSpPr>
            <p:nvPr/>
          </p:nvSpPr>
          <p:spPr bwMode="auto">
            <a:xfrm>
              <a:off x="4512" y="1889"/>
              <a:ext cx="44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10 </a:t>
              </a:r>
              <a:r>
                <a:rPr lang="en-US" sz="1000">
                  <a:sym typeface="Symbol" pitchFamily="18" charset="2"/>
                </a:rPr>
                <a:t></a:t>
              </a:r>
              <a:r>
                <a:rPr lang="ru-RU" sz="1000"/>
                <a:t>m</a:t>
              </a:r>
            </a:p>
          </p:txBody>
        </p:sp>
      </p:grpSp>
      <p:sp>
        <p:nvSpPr>
          <p:cNvPr id="501823" name="Oval 63"/>
          <p:cNvSpPr>
            <a:spLocks noChangeArrowheads="1"/>
          </p:cNvSpPr>
          <p:nvPr/>
        </p:nvSpPr>
        <p:spPr bwMode="auto">
          <a:xfrm flipH="1">
            <a:off x="2122488" y="2640013"/>
            <a:ext cx="195262" cy="195262"/>
          </a:xfrm>
          <a:prstGeom prst="ellipse">
            <a:avLst/>
          </a:prstGeom>
          <a:noFill/>
          <a:ln w="25400" algn="ctr">
            <a:solidFill>
              <a:srgbClr val="800000"/>
            </a:solidFill>
            <a:round/>
            <a:headEnd/>
            <a:tailEnd/>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1824" name="Line 64"/>
          <p:cNvSpPr>
            <a:spLocks noChangeShapeType="1"/>
          </p:cNvSpPr>
          <p:nvPr/>
        </p:nvSpPr>
        <p:spPr bwMode="auto">
          <a:xfrm flipV="1">
            <a:off x="2197100" y="900113"/>
            <a:ext cx="2063750" cy="1716087"/>
          </a:xfrm>
          <a:prstGeom prst="line">
            <a:avLst/>
          </a:prstGeom>
          <a:noFill/>
          <a:ln w="254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1825" name="Line 65"/>
          <p:cNvSpPr>
            <a:spLocks noChangeShapeType="1"/>
          </p:cNvSpPr>
          <p:nvPr/>
        </p:nvSpPr>
        <p:spPr bwMode="auto">
          <a:xfrm flipV="1">
            <a:off x="2217738" y="2522538"/>
            <a:ext cx="2373312" cy="331787"/>
          </a:xfrm>
          <a:prstGeom prst="line">
            <a:avLst/>
          </a:prstGeom>
          <a:noFill/>
          <a:ln w="254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1826" name="Rectangle 66"/>
          <p:cNvSpPr>
            <a:spLocks noChangeArrowheads="1"/>
          </p:cNvSpPr>
          <p:nvPr/>
        </p:nvSpPr>
        <p:spPr bwMode="auto">
          <a:xfrm>
            <a:off x="5821363" y="995363"/>
            <a:ext cx="30749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a:latin typeface="Arial Unicode MS" pitchFamily="34" charset="-128"/>
              </a:rPr>
              <a:t>Cation composition of the melt</a:t>
            </a:r>
            <a:r>
              <a:rPr lang="ru-RU" sz="2000">
                <a:latin typeface="Arial Unicode MS" pitchFamily="34" charset="-128"/>
              </a:rPr>
              <a:t> </a:t>
            </a:r>
            <a:r>
              <a:rPr lang="en-US" sz="2000">
                <a:latin typeface="Arial Unicode MS" pitchFamily="34" charset="-128"/>
              </a:rPr>
              <a:t> quenched from</a:t>
            </a:r>
            <a:r>
              <a:rPr lang="ru-RU" sz="2000">
                <a:latin typeface="Arial Unicode MS" pitchFamily="34" charset="-128"/>
              </a:rPr>
              <a:t> </a:t>
            </a:r>
            <a:r>
              <a:rPr lang="en-US" sz="2000">
                <a:latin typeface="Arial Unicode MS" pitchFamily="34" charset="-128"/>
              </a:rPr>
              <a:t>liquidus temperature</a:t>
            </a:r>
            <a:endParaRPr lang="ru-RU" sz="2000" baseline="-25000">
              <a:latin typeface="Arial Unicode MS" pitchFamily="34" charset="-128"/>
            </a:endParaRPr>
          </a:p>
        </p:txBody>
      </p:sp>
      <p:pic>
        <p:nvPicPr>
          <p:cNvPr id="501827" name="Picture 67" descr="1"/>
          <p:cNvPicPr>
            <a:picLocks noChangeAspect="1" noChangeArrowheads="1"/>
          </p:cNvPicPr>
          <p:nvPr/>
        </p:nvPicPr>
        <p:blipFill>
          <a:blip r:embed="rId5">
            <a:extLst>
              <a:ext uri="{28A0092B-C50C-407E-A947-70E740481C1C}">
                <a14:useLocalDpi xmlns:a14="http://schemas.microsoft.com/office/drawing/2010/main" val="0"/>
              </a:ext>
            </a:extLst>
          </a:blip>
          <a:srcRect r="9253" b="15730"/>
          <a:stretch>
            <a:fillRect/>
          </a:stretch>
        </p:blipFill>
        <p:spPr bwMode="auto">
          <a:xfrm>
            <a:off x="3733800" y="3052763"/>
            <a:ext cx="1774825" cy="1785937"/>
          </a:xfrm>
          <a:prstGeom prst="rect">
            <a:avLst/>
          </a:prstGeom>
          <a:noFill/>
          <a:extLst>
            <a:ext uri="{909E8E84-426E-40DD-AFC4-6F175D3DCCD1}">
              <a14:hiddenFill xmlns:a14="http://schemas.microsoft.com/office/drawing/2010/main">
                <a:solidFill>
                  <a:srgbClr val="FFFFFF"/>
                </a:solidFill>
              </a14:hiddenFill>
            </a:ext>
          </a:extLst>
        </p:spPr>
      </p:pic>
      <p:sp>
        <p:nvSpPr>
          <p:cNvPr id="501828" name="Oval 68"/>
          <p:cNvSpPr>
            <a:spLocks noChangeArrowheads="1"/>
          </p:cNvSpPr>
          <p:nvPr/>
        </p:nvSpPr>
        <p:spPr bwMode="auto">
          <a:xfrm>
            <a:off x="3759200" y="3098800"/>
            <a:ext cx="1700213" cy="1700213"/>
          </a:xfrm>
          <a:prstGeom prst="ellipse">
            <a:avLst/>
          </a:prstGeom>
          <a:noFill/>
          <a:ln w="25400" algn="ctr">
            <a:solidFill>
              <a:srgbClr val="800000"/>
            </a:solidFill>
            <a:round/>
            <a:headEnd/>
            <a:tailEnd/>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501829" name="Group 69"/>
          <p:cNvGrpSpPr>
            <a:grpSpLocks/>
          </p:cNvGrpSpPr>
          <p:nvPr/>
        </p:nvGrpSpPr>
        <p:grpSpPr bwMode="auto">
          <a:xfrm>
            <a:off x="4838700" y="4840288"/>
            <a:ext cx="708025" cy="377825"/>
            <a:chOff x="4512" y="1795"/>
            <a:chExt cx="446" cy="238"/>
          </a:xfrm>
        </p:grpSpPr>
        <p:grpSp>
          <p:nvGrpSpPr>
            <p:cNvPr id="501830" name="Group 70"/>
            <p:cNvGrpSpPr>
              <a:grpSpLocks/>
            </p:cNvGrpSpPr>
            <p:nvPr/>
          </p:nvGrpSpPr>
          <p:grpSpPr bwMode="auto">
            <a:xfrm>
              <a:off x="4643" y="1795"/>
              <a:ext cx="142" cy="73"/>
              <a:chOff x="4817" y="1795"/>
              <a:chExt cx="142" cy="73"/>
            </a:xfrm>
          </p:grpSpPr>
          <p:sp>
            <p:nvSpPr>
              <p:cNvPr id="501831" name="Line 71"/>
              <p:cNvSpPr>
                <a:spLocks noChangeShapeType="1"/>
              </p:cNvSpPr>
              <p:nvPr/>
            </p:nvSpPr>
            <p:spPr bwMode="auto">
              <a:xfrm flipV="1">
                <a:off x="4959"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1832" name="Line 72"/>
              <p:cNvSpPr>
                <a:spLocks noChangeShapeType="1"/>
              </p:cNvSpPr>
              <p:nvPr/>
            </p:nvSpPr>
            <p:spPr bwMode="auto">
              <a:xfrm>
                <a:off x="4817" y="1868"/>
                <a:ext cx="138"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1833" name="Line 73"/>
              <p:cNvSpPr>
                <a:spLocks noChangeShapeType="1"/>
              </p:cNvSpPr>
              <p:nvPr/>
            </p:nvSpPr>
            <p:spPr bwMode="auto">
              <a:xfrm flipV="1">
                <a:off x="4821"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1834" name="Line 74"/>
              <p:cNvSpPr>
                <a:spLocks noChangeShapeType="1"/>
              </p:cNvSpPr>
              <p:nvPr/>
            </p:nvSpPr>
            <p:spPr bwMode="auto">
              <a:xfrm flipV="1">
                <a:off x="4890" y="1826"/>
                <a:ext cx="0" cy="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501835" name="Text Box 75"/>
            <p:cNvSpPr txBox="1">
              <a:spLocks noChangeArrowheads="1"/>
            </p:cNvSpPr>
            <p:nvPr/>
          </p:nvSpPr>
          <p:spPr bwMode="auto">
            <a:xfrm>
              <a:off x="4512" y="1889"/>
              <a:ext cx="44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30 </a:t>
              </a:r>
              <a:r>
                <a:rPr lang="en-US" sz="1000">
                  <a:sym typeface="Symbol" pitchFamily="18" charset="2"/>
                </a:rPr>
                <a:t></a:t>
              </a:r>
              <a:r>
                <a:rPr lang="ru-RU" sz="1000"/>
                <a:t>m</a:t>
              </a:r>
            </a:p>
          </p:txBody>
        </p:sp>
      </p:grpSp>
      <p:sp>
        <p:nvSpPr>
          <p:cNvPr id="501836" name="Oval 76"/>
          <p:cNvSpPr>
            <a:spLocks noChangeArrowheads="1"/>
          </p:cNvSpPr>
          <p:nvPr/>
        </p:nvSpPr>
        <p:spPr bwMode="auto">
          <a:xfrm flipH="1">
            <a:off x="3046413" y="3373438"/>
            <a:ext cx="160337" cy="160337"/>
          </a:xfrm>
          <a:prstGeom prst="ellipse">
            <a:avLst/>
          </a:prstGeom>
          <a:noFill/>
          <a:ln w="25400" algn="ctr">
            <a:solidFill>
              <a:srgbClr val="FFFF00"/>
            </a:solidFill>
            <a:round/>
            <a:headEnd/>
            <a:tailEnd/>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1837" name="Line 77"/>
          <p:cNvSpPr>
            <a:spLocks noChangeShapeType="1"/>
          </p:cNvSpPr>
          <p:nvPr/>
        </p:nvSpPr>
        <p:spPr bwMode="auto">
          <a:xfrm>
            <a:off x="3125788" y="3567113"/>
            <a:ext cx="830262" cy="963612"/>
          </a:xfrm>
          <a:prstGeom prst="line">
            <a:avLst/>
          </a:prstGeom>
          <a:noFill/>
          <a:ln w="254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1838" name="Line 78"/>
          <p:cNvSpPr>
            <a:spLocks noChangeShapeType="1"/>
          </p:cNvSpPr>
          <p:nvPr/>
        </p:nvSpPr>
        <p:spPr bwMode="auto">
          <a:xfrm flipV="1">
            <a:off x="3092450" y="3092450"/>
            <a:ext cx="1498600" cy="288925"/>
          </a:xfrm>
          <a:prstGeom prst="line">
            <a:avLst/>
          </a:prstGeom>
          <a:noFill/>
          <a:ln w="254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1839" name="Rectangle 79"/>
          <p:cNvSpPr>
            <a:spLocks noChangeArrowheads="1"/>
          </p:cNvSpPr>
          <p:nvPr/>
        </p:nvSpPr>
        <p:spPr bwMode="auto">
          <a:xfrm>
            <a:off x="5981700" y="3802063"/>
            <a:ext cx="2508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a:latin typeface="Arial Unicode MS" pitchFamily="34" charset="-128"/>
              </a:rPr>
              <a:t>Co-crystallization of refractory phases</a:t>
            </a:r>
            <a:endParaRPr lang="ru-RU" sz="2000" baseline="-25000">
              <a:latin typeface="Arial Unicode MS" pitchFamily="34" charset="-128"/>
            </a:endParaRPr>
          </a:p>
        </p:txBody>
      </p:sp>
      <p:graphicFrame>
        <p:nvGraphicFramePr>
          <p:cNvPr id="502032" name="Group 272"/>
          <p:cNvGraphicFramePr>
            <a:graphicFrameLocks noGrp="1"/>
          </p:cNvGraphicFramePr>
          <p:nvPr/>
        </p:nvGraphicFramePr>
        <p:xfrm>
          <a:off x="5942013" y="4845050"/>
          <a:ext cx="2646362" cy="426720"/>
        </p:xfrm>
        <a:graphic>
          <a:graphicData uri="http://schemas.openxmlformats.org/drawingml/2006/table">
            <a:tbl>
              <a:tblPr/>
              <a:tblGrid>
                <a:gridCol w="1204912"/>
                <a:gridCol w="720725"/>
                <a:gridCol w="720725"/>
              </a:tblGrid>
              <a:tr h="19526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990033"/>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990033"/>
                          </a:solidFill>
                          <a:effectLst/>
                          <a:latin typeface="Arial" pitchFamily="34" charset="0"/>
                        </a:rPr>
                        <a:t>Zr</a:t>
                      </a:r>
                      <a:endParaRPr kumimoji="0" lang="ru-RU" sz="14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28575" cap="flat" cmpd="sng" algn="ctr">
                      <a:solidFill>
                        <a:srgbClr val="990033"/>
                      </a:solidFill>
                      <a:prstDash val="solid"/>
                      <a:round/>
                      <a:headEnd type="none" w="sm" len="sm"/>
                      <a:tailEnd type="none" w="sm" len="sm"/>
                    </a:lnL>
                    <a:lnR w="19050" cap="flat" cmpd="sng" algn="ctr">
                      <a:solidFill>
                        <a:srgbClr val="800000"/>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990033"/>
                          </a:solidFill>
                          <a:effectLst/>
                          <a:latin typeface="Arial" pitchFamily="34" charset="0"/>
                        </a:rPr>
                        <a:t>Fe</a:t>
                      </a:r>
                      <a:endParaRPr kumimoji="0" lang="ru-RU" sz="14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800000"/>
                      </a:solidFill>
                      <a:prstDash val="solid"/>
                      <a:round/>
                      <a:headEnd type="none" w="sm" len="sm"/>
                      <a:tailEnd type="none" w="sm" len="sm"/>
                    </a:lnL>
                    <a:lnR cap="flat">
                      <a:noFill/>
                    </a:lnR>
                    <a:lnT cap="flat">
                      <a:noFill/>
                    </a:lnT>
                    <a:lnB w="28575" cap="flat" cmpd="sng" algn="ctr">
                      <a:solidFill>
                        <a:srgbClr val="990033"/>
                      </a:solidFill>
                      <a:prstDash val="solid"/>
                      <a:round/>
                      <a:headEnd type="none" w="sm" len="sm"/>
                      <a:tailEnd type="none" w="sm" len="sm"/>
                    </a:lnB>
                    <a:lnTlToBr>
                      <a:noFill/>
                    </a:lnTlToBr>
                    <a:lnBlToTr>
                      <a:noFill/>
                    </a:lnBlToTr>
                    <a:noFill/>
                  </a:tcPr>
                </a:tc>
              </a:tr>
              <a:tr h="85725">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0033"/>
                          </a:solidFill>
                          <a:effectLst/>
                          <a:latin typeface="Arial" pitchFamily="34" charset="0"/>
                          <a:ea typeface="Arial Unicode MS" pitchFamily="34" charset="-128"/>
                          <a:cs typeface="Arial Unicode MS" pitchFamily="34" charset="-128"/>
                        </a:rPr>
                        <a:t>mol. MeO</a:t>
                      </a:r>
                      <a:r>
                        <a:rPr kumimoji="0" lang="en-GB" sz="1400" b="1" i="0" u="none" strike="noStrike" cap="none" normalizeH="0" baseline="-25000" smtClean="0">
                          <a:ln>
                            <a:noFill/>
                          </a:ln>
                          <a:solidFill>
                            <a:srgbClr val="990033"/>
                          </a:solidFill>
                          <a:effectLst/>
                          <a:latin typeface="Arial" pitchFamily="34" charset="0"/>
                          <a:ea typeface="Arial Unicode MS" pitchFamily="34" charset="-128"/>
                          <a:cs typeface="Arial Unicode MS" pitchFamily="34" charset="-128"/>
                        </a:rPr>
                        <a:t>x</a:t>
                      </a:r>
                      <a:r>
                        <a:rPr kumimoji="0" lang="en-GB" sz="1400" b="1" i="0" u="none" strike="noStrike" cap="none" normalizeH="0" baseline="0" smtClean="0">
                          <a:ln>
                            <a:noFill/>
                          </a:ln>
                          <a:solidFill>
                            <a:srgbClr val="990033"/>
                          </a:solidFill>
                          <a:effectLst/>
                          <a:latin typeface="Arial" pitchFamily="34" charset="0"/>
                          <a:ea typeface="Arial Unicode MS" pitchFamily="34" charset="-128"/>
                          <a:cs typeface="Arial Unicode MS" pitchFamily="34" charset="-128"/>
                        </a:rPr>
                        <a:t>%</a:t>
                      </a:r>
                    </a:p>
                  </a:txBody>
                  <a:tcPr marL="0" marR="0" marT="0" marB="0" anchor="ctr" anchorCtr="1" horzOverflow="overflow">
                    <a:lnL cap="flat">
                      <a:noFill/>
                    </a:lnL>
                    <a:lnR w="28575" cap="flat" cmpd="sng" algn="ctr">
                      <a:solidFill>
                        <a:srgbClr val="800000"/>
                      </a:solidFill>
                      <a:prstDash val="solid"/>
                      <a:round/>
                      <a:headEnd type="none" w="sm" len="sm"/>
                      <a:tailEnd type="none" w="sm" len="sm"/>
                    </a:lnR>
                    <a:lnT w="28575"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990033"/>
                          </a:solidFill>
                          <a:effectLst/>
                          <a:latin typeface="Arial" pitchFamily="34" charset="0"/>
                        </a:rPr>
                        <a:t>80.7</a:t>
                      </a:r>
                      <a:endParaRPr kumimoji="0" lang="ru-RU" sz="14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w="28575" cap="flat" cmpd="sng" algn="ctr">
                      <a:solidFill>
                        <a:srgbClr val="800000"/>
                      </a:solidFill>
                      <a:prstDash val="solid"/>
                      <a:round/>
                      <a:headEnd type="none" w="sm" len="sm"/>
                      <a:tailEnd type="none" w="sm" len="sm"/>
                    </a:lnL>
                    <a:lnR w="19050" cap="flat" cmpd="sng" algn="ctr">
                      <a:solidFill>
                        <a:srgbClr val="800000"/>
                      </a:solidFill>
                      <a:prstDash val="solid"/>
                      <a:round/>
                      <a:headEnd type="none" w="sm" len="sm"/>
                      <a:tailEnd type="none" w="sm" len="sm"/>
                    </a:lnR>
                    <a:lnT w="28575"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990033"/>
                          </a:solidFill>
                          <a:effectLst/>
                          <a:latin typeface="Arial" pitchFamily="34" charset="0"/>
                        </a:rPr>
                        <a:t>19.3</a:t>
                      </a:r>
                      <a:endParaRPr kumimoji="0" lang="ru-RU" sz="14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800000"/>
                      </a:solidFill>
                      <a:prstDash val="solid"/>
                      <a:round/>
                      <a:headEnd type="none" w="sm" len="sm"/>
                      <a:tailEnd type="none" w="sm" len="sm"/>
                    </a:lnL>
                    <a:lnR cap="flat">
                      <a:noFill/>
                    </a:lnR>
                    <a:lnT w="28575" cap="flat" cmpd="sng" algn="ctr">
                      <a:solidFill>
                        <a:srgbClr val="990033"/>
                      </a:solidFill>
                      <a:prstDash val="solid"/>
                      <a:round/>
                      <a:headEnd type="none" w="sm" len="sm"/>
                      <a:tailEnd type="none" w="sm" len="sm"/>
                    </a:lnT>
                    <a:lnB cap="flat">
                      <a:noFill/>
                    </a:lnB>
                    <a:lnTlToBr>
                      <a:noFill/>
                    </a:lnTlToBr>
                    <a:lnBlToTr>
                      <a:noFill/>
                    </a:lnBlToTr>
                    <a:noFill/>
                  </a:tcPr>
                </a:tc>
              </a:tr>
            </a:tbl>
          </a:graphicData>
        </a:graphic>
      </p:graphicFrame>
      <p:graphicFrame>
        <p:nvGraphicFramePr>
          <p:cNvPr id="502027" name="Group 267"/>
          <p:cNvGraphicFramePr>
            <a:graphicFrameLocks noGrp="1"/>
          </p:cNvGraphicFramePr>
          <p:nvPr/>
        </p:nvGraphicFramePr>
        <p:xfrm>
          <a:off x="5684838" y="2417763"/>
          <a:ext cx="2790825" cy="426720"/>
        </p:xfrm>
        <a:graphic>
          <a:graphicData uri="http://schemas.openxmlformats.org/drawingml/2006/table">
            <a:tbl>
              <a:tblPr/>
              <a:tblGrid>
                <a:gridCol w="1184275"/>
                <a:gridCol w="803275"/>
                <a:gridCol w="803275"/>
              </a:tblGrid>
              <a:tr h="193675">
                <a:tc>
                  <a:txBody>
                    <a:bodyPr/>
                    <a:lstStyle/>
                    <a:p>
                      <a:pPr marL="0" marR="0" lvl="0" indent="0" algn="ctr" defTabSz="7620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990033"/>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990033"/>
                          </a:solidFill>
                          <a:effectLst/>
                          <a:latin typeface="Arial" pitchFamily="34" charset="0"/>
                        </a:rPr>
                        <a:t>Zr</a:t>
                      </a:r>
                      <a:endParaRPr kumimoji="0" lang="ru-RU" sz="14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28575" cap="flat" cmpd="sng" algn="ctr">
                      <a:solidFill>
                        <a:srgbClr val="990033"/>
                      </a:solidFill>
                      <a:prstDash val="solid"/>
                      <a:round/>
                      <a:headEnd type="none" w="sm" len="sm"/>
                      <a:tailEnd type="none" w="sm" len="sm"/>
                    </a:lnL>
                    <a:lnR w="19050" cap="flat" cmpd="sng" algn="ctr">
                      <a:solidFill>
                        <a:srgbClr val="800000"/>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990033"/>
                          </a:solidFill>
                          <a:effectLst/>
                          <a:latin typeface="Arial" pitchFamily="34" charset="0"/>
                        </a:rPr>
                        <a:t>Fe</a:t>
                      </a:r>
                      <a:endParaRPr kumimoji="0" lang="ru-RU" sz="14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800000"/>
                      </a:solidFill>
                      <a:prstDash val="solid"/>
                      <a:round/>
                      <a:headEnd type="none" w="sm" len="sm"/>
                      <a:tailEnd type="none" w="sm" len="sm"/>
                    </a:lnL>
                    <a:lnR cap="flat">
                      <a:noFill/>
                    </a:lnR>
                    <a:lnT cap="flat">
                      <a:noFill/>
                    </a:lnT>
                    <a:lnB w="28575" cap="flat" cmpd="sng" algn="ctr">
                      <a:solidFill>
                        <a:srgbClr val="990033"/>
                      </a:solidFill>
                      <a:prstDash val="solid"/>
                      <a:round/>
                      <a:headEnd type="none" w="sm" len="sm"/>
                      <a:tailEnd type="none" w="sm" len="sm"/>
                    </a:lnB>
                    <a:lnTlToBr>
                      <a:noFill/>
                    </a:lnTlToBr>
                    <a:lnBlToTr>
                      <a:noFill/>
                    </a:lnBlToTr>
                    <a:noFill/>
                  </a:tcPr>
                </a:tc>
              </a:tr>
              <a:tr h="85725">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0033"/>
                          </a:solidFill>
                          <a:effectLst/>
                          <a:latin typeface="Arial" pitchFamily="34" charset="0"/>
                          <a:ea typeface="Arial Unicode MS" pitchFamily="34" charset="-128"/>
                          <a:cs typeface="Arial Unicode MS" pitchFamily="34" charset="-128"/>
                        </a:rPr>
                        <a:t>mol. MeO</a:t>
                      </a:r>
                      <a:r>
                        <a:rPr kumimoji="0" lang="en-GB" sz="1400" b="1" i="0" u="none" strike="noStrike" cap="none" normalizeH="0" baseline="-25000" smtClean="0">
                          <a:ln>
                            <a:noFill/>
                          </a:ln>
                          <a:solidFill>
                            <a:srgbClr val="990033"/>
                          </a:solidFill>
                          <a:effectLst/>
                          <a:latin typeface="Arial" pitchFamily="34" charset="0"/>
                          <a:ea typeface="Arial Unicode MS" pitchFamily="34" charset="-128"/>
                          <a:cs typeface="Arial Unicode MS" pitchFamily="34" charset="-128"/>
                        </a:rPr>
                        <a:t>x</a:t>
                      </a:r>
                      <a:r>
                        <a:rPr kumimoji="0" lang="en-GB" sz="1400" b="1" i="0" u="none" strike="noStrike" cap="none" normalizeH="0" baseline="0" smtClean="0">
                          <a:ln>
                            <a:noFill/>
                          </a:ln>
                          <a:solidFill>
                            <a:srgbClr val="990033"/>
                          </a:solidFill>
                          <a:effectLst/>
                          <a:latin typeface="Arial" pitchFamily="34" charset="0"/>
                          <a:ea typeface="Arial Unicode MS" pitchFamily="34" charset="-128"/>
                          <a:cs typeface="Arial Unicode MS" pitchFamily="34" charset="-128"/>
                        </a:rPr>
                        <a:t>%</a:t>
                      </a:r>
                    </a:p>
                  </a:txBody>
                  <a:tcPr marL="0" marR="0" marT="0" marB="0" anchor="ctr" anchorCtr="1" horzOverflow="overflow">
                    <a:lnL cap="flat">
                      <a:noFill/>
                    </a:lnL>
                    <a:lnR w="28575" cap="flat" cmpd="sng" algn="ctr">
                      <a:solidFill>
                        <a:srgbClr val="800000"/>
                      </a:solidFill>
                      <a:prstDash val="solid"/>
                      <a:round/>
                      <a:headEnd type="none" w="sm" len="sm"/>
                      <a:tailEnd type="none" w="sm" len="sm"/>
                    </a:lnR>
                    <a:lnT w="28575"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990033"/>
                          </a:solidFill>
                          <a:effectLst/>
                          <a:latin typeface="Arial" pitchFamily="34" charset="0"/>
                        </a:rPr>
                        <a:t>66.3</a:t>
                      </a:r>
                      <a:endParaRPr kumimoji="0" lang="ru-RU" sz="14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w="28575" cap="flat" cmpd="sng" algn="ctr">
                      <a:solidFill>
                        <a:srgbClr val="800000"/>
                      </a:solidFill>
                      <a:prstDash val="solid"/>
                      <a:round/>
                      <a:headEnd type="none" w="sm" len="sm"/>
                      <a:tailEnd type="none" w="sm" len="sm"/>
                    </a:lnL>
                    <a:lnR w="19050" cap="flat" cmpd="sng" algn="ctr">
                      <a:solidFill>
                        <a:srgbClr val="800000"/>
                      </a:solidFill>
                      <a:prstDash val="solid"/>
                      <a:round/>
                      <a:headEnd type="none" w="sm" len="sm"/>
                      <a:tailEnd type="none" w="sm" len="sm"/>
                    </a:lnR>
                    <a:lnT w="28575"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990033"/>
                          </a:solidFill>
                          <a:effectLst/>
                          <a:latin typeface="Arial" pitchFamily="34" charset="0"/>
                        </a:rPr>
                        <a:t>33.7</a:t>
                      </a:r>
                      <a:endParaRPr kumimoji="0" lang="ru-RU" sz="14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800000"/>
                      </a:solidFill>
                      <a:prstDash val="solid"/>
                      <a:round/>
                      <a:headEnd type="none" w="sm" len="sm"/>
                      <a:tailEnd type="none" w="sm" len="sm"/>
                    </a:lnL>
                    <a:lnR cap="flat">
                      <a:noFill/>
                    </a:lnR>
                    <a:lnT w="28575" cap="flat" cmpd="sng" algn="ctr">
                      <a:solidFill>
                        <a:srgbClr val="990033"/>
                      </a:solidFill>
                      <a:prstDash val="solid"/>
                      <a:round/>
                      <a:headEnd type="none" w="sm" len="sm"/>
                      <a:tailEnd type="none" w="sm" len="sm"/>
                    </a:lnT>
                    <a:lnB cap="flat">
                      <a:noFill/>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liennummernplatzhalter 1"/>
          <p:cNvSpPr>
            <a:spLocks noGrp="1"/>
          </p:cNvSpPr>
          <p:nvPr>
            <p:ph type="sldNum" sz="quarter" idx="10"/>
          </p:nvPr>
        </p:nvSpPr>
        <p:spPr/>
        <p:txBody>
          <a:bodyPr/>
          <a:lstStyle/>
          <a:p>
            <a:fld id="{6EB85B41-AED1-4520-A98D-B59F51F8419F}" type="slidenum">
              <a:rPr lang="ru-RU"/>
              <a:pPr/>
              <a:t>8</a:t>
            </a:fld>
            <a:endParaRPr lang="ru-RU"/>
          </a:p>
        </p:txBody>
      </p:sp>
      <p:pic>
        <p:nvPicPr>
          <p:cNvPr id="462867"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425" y="1908175"/>
            <a:ext cx="6238875" cy="388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2850" name="Rectangle 2"/>
          <p:cNvSpPr>
            <a:spLocks noChangeArrowheads="1"/>
          </p:cNvSpPr>
          <p:nvPr/>
        </p:nvSpPr>
        <p:spPr bwMode="auto">
          <a:xfrm>
            <a:off x="635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endParaRPr lang="ru-RU">
              <a:solidFill>
                <a:srgbClr val="000099"/>
              </a:solidFill>
            </a:endParaRPr>
          </a:p>
        </p:txBody>
      </p:sp>
      <p:sp>
        <p:nvSpPr>
          <p:cNvPr id="462851" name="Rectangle 3"/>
          <p:cNvSpPr>
            <a:spLocks noGrp="1" noChangeArrowheads="1"/>
          </p:cNvSpPr>
          <p:nvPr>
            <p:ph type="title" idx="4294967295"/>
          </p:nvPr>
        </p:nvSpPr>
        <p:spPr>
          <a:xfrm>
            <a:off x="1371600" y="0"/>
            <a:ext cx="7772400" cy="700088"/>
          </a:xfrm>
        </p:spPr>
        <p:txBody>
          <a:bodyPr/>
          <a:lstStyle/>
          <a:p>
            <a:r>
              <a:rPr lang="en-US" sz="2400"/>
              <a:t>Zr</a:t>
            </a:r>
            <a:r>
              <a:rPr lang="ru-RU" sz="2400"/>
              <a:t>-</a:t>
            </a:r>
            <a:r>
              <a:rPr lang="en-US" sz="2400"/>
              <a:t>Fe</a:t>
            </a:r>
            <a:r>
              <a:rPr lang="ru-RU" sz="2400"/>
              <a:t>-</a:t>
            </a:r>
            <a:r>
              <a:rPr lang="en-US" sz="2400"/>
              <a:t>O</a:t>
            </a:r>
            <a:r>
              <a:rPr lang="en-GB" sz="2400"/>
              <a:t> </a:t>
            </a:r>
            <a:r>
              <a:rPr lang="ru-RU" sz="2400"/>
              <a:t> </a:t>
            </a:r>
            <a:r>
              <a:rPr lang="en-US" sz="2400">
                <a:ea typeface="Arial Unicode MS" pitchFamily="34" charset="-128"/>
                <a:cs typeface="Arial Unicode MS" pitchFamily="34" charset="-128"/>
              </a:rPr>
              <a:t>system: CORD45 </a:t>
            </a:r>
            <a:endParaRPr lang="ru-RU" sz="2400"/>
          </a:p>
        </p:txBody>
      </p:sp>
      <p:sp>
        <p:nvSpPr>
          <p:cNvPr id="462853" name="Rectangle 5"/>
          <p:cNvSpPr>
            <a:spLocks noChangeArrowheads="1"/>
          </p:cNvSpPr>
          <p:nvPr/>
        </p:nvSpPr>
        <p:spPr bwMode="auto">
          <a:xfrm>
            <a:off x="327025" y="349250"/>
            <a:ext cx="5662613"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120000"/>
              </a:lnSpc>
              <a:buFont typeface="Wingdings" pitchFamily="2" charset="2"/>
              <a:buChar char="Ø"/>
            </a:pPr>
            <a:r>
              <a:rPr lang="en-GB" sz="2000">
                <a:solidFill>
                  <a:srgbClr val="800000"/>
                </a:solidFill>
                <a:cs typeface="Times New Roman" pitchFamily="18" charset="0"/>
              </a:rPr>
              <a:t>Experimental objectives</a:t>
            </a:r>
            <a:r>
              <a:rPr lang="en-GB" sz="1600">
                <a:cs typeface="Times New Roman" pitchFamily="18" charset="0"/>
              </a:rPr>
              <a:t/>
            </a:r>
            <a:br>
              <a:rPr lang="en-GB" sz="1600">
                <a:cs typeface="Times New Roman" pitchFamily="18" charset="0"/>
              </a:rPr>
            </a:br>
            <a:r>
              <a:rPr lang="en-GB" sz="1600">
                <a:cs typeface="Times New Roman" pitchFamily="18" charset="0"/>
              </a:rPr>
              <a:t>   </a:t>
            </a:r>
            <a:r>
              <a:rPr lang="en-US" sz="1600"/>
              <a:t>Determine liquidus temperature</a:t>
            </a:r>
            <a:r>
              <a:rPr lang="en-US" sz="1800" b="0">
                <a:solidFill>
                  <a:srgbClr val="000099"/>
                </a:solidFill>
              </a:rPr>
              <a:t> </a:t>
            </a:r>
            <a:endParaRPr lang="ru-RU" sz="1800" b="0">
              <a:solidFill>
                <a:srgbClr val="000099"/>
              </a:solidFill>
            </a:endParaRPr>
          </a:p>
        </p:txBody>
      </p:sp>
      <p:sp>
        <p:nvSpPr>
          <p:cNvPr id="462854" name="Rectangle 6"/>
          <p:cNvSpPr>
            <a:spLocks noChangeArrowheads="1"/>
          </p:cNvSpPr>
          <p:nvPr/>
        </p:nvSpPr>
        <p:spPr bwMode="auto">
          <a:xfrm>
            <a:off x="276225" y="1089025"/>
            <a:ext cx="8380413"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80000"/>
              </a:lnSpc>
              <a:buClr>
                <a:srgbClr val="800000"/>
              </a:buClr>
              <a:buFont typeface="Wingdings" pitchFamily="2" charset="2"/>
              <a:buChar char="Ø"/>
            </a:pPr>
            <a:r>
              <a:rPr lang="ru-RU" sz="2000"/>
              <a:t> </a:t>
            </a:r>
            <a:r>
              <a:rPr lang="en-US" sz="2000">
                <a:solidFill>
                  <a:srgbClr val="800000"/>
                </a:solidFill>
              </a:rPr>
              <a:t>VPA IMCC</a:t>
            </a:r>
            <a:r>
              <a:rPr lang="ru-RU" sz="2000">
                <a:solidFill>
                  <a:srgbClr val="800000"/>
                </a:solidFill>
              </a:rPr>
              <a:t> </a:t>
            </a:r>
            <a:r>
              <a:rPr lang="en-GB" sz="2000">
                <a:solidFill>
                  <a:srgbClr val="800000"/>
                </a:solidFill>
              </a:rPr>
              <a:t/>
            </a:r>
            <a:br>
              <a:rPr lang="en-GB" sz="2000">
                <a:solidFill>
                  <a:srgbClr val="800000"/>
                </a:solidFill>
              </a:rPr>
            </a:br>
            <a:r>
              <a:rPr lang="en-GB" sz="2000"/>
              <a:t>   </a:t>
            </a:r>
            <a:r>
              <a:rPr lang="en-US" sz="1600"/>
              <a:t>Fragment of the experimental thermogram showing the melt surface</a:t>
            </a:r>
            <a:endParaRPr lang="ru-RU" sz="2000"/>
          </a:p>
        </p:txBody>
      </p:sp>
      <p:sp>
        <p:nvSpPr>
          <p:cNvPr id="462859" name="Rectangle 11"/>
          <p:cNvSpPr>
            <a:spLocks noChangeArrowheads="1"/>
          </p:cNvSpPr>
          <p:nvPr/>
        </p:nvSpPr>
        <p:spPr bwMode="auto">
          <a:xfrm>
            <a:off x="152400" y="5757863"/>
            <a:ext cx="8807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358775" lvl="2" algn="just" defTabSz="762000">
              <a:buFont typeface="Wingdings" pitchFamily="2" charset="2"/>
              <a:buChar char="ü"/>
              <a:tabLst>
                <a:tab pos="96838" algn="l"/>
              </a:tabLst>
            </a:pPr>
            <a:r>
              <a:rPr lang="en-US" sz="1600"/>
              <a:t>T</a:t>
            </a:r>
            <a:r>
              <a:rPr lang="en-US" sz="1600" baseline="-25000"/>
              <a:t>liq</a:t>
            </a:r>
            <a:r>
              <a:rPr lang="en-US" sz="1600"/>
              <a:t> was measured two times</a:t>
            </a:r>
            <a:r>
              <a:rPr lang="en-GB" sz="1600"/>
              <a:t>: </a:t>
            </a:r>
            <a:r>
              <a:rPr lang="ru-RU" sz="1600"/>
              <a:t>250</a:t>
            </a:r>
            <a:r>
              <a:rPr lang="en-US" sz="1600"/>
              <a:t>5</a:t>
            </a:r>
            <a:r>
              <a:rPr lang="en-GB" sz="1600"/>
              <a:t> </a:t>
            </a:r>
            <a:r>
              <a:rPr lang="en-GB" sz="1600" baseline="30000"/>
              <a:t>o</a:t>
            </a:r>
            <a:r>
              <a:rPr lang="en-US" sz="1600"/>
              <a:t>C</a:t>
            </a:r>
            <a:r>
              <a:rPr lang="en-GB" sz="1600"/>
              <a:t> and </a:t>
            </a:r>
            <a:r>
              <a:rPr lang="ru-RU" sz="1600"/>
              <a:t>25</a:t>
            </a:r>
            <a:r>
              <a:rPr lang="en-US" sz="1600"/>
              <a:t>35</a:t>
            </a:r>
            <a:r>
              <a:rPr lang="en-GB" sz="1600"/>
              <a:t> </a:t>
            </a:r>
            <a:r>
              <a:rPr lang="en-GB" sz="1600" baseline="30000"/>
              <a:t>o</a:t>
            </a:r>
            <a:r>
              <a:rPr lang="en-US" sz="1600"/>
              <a:t>C</a:t>
            </a:r>
            <a:r>
              <a:rPr lang="ru-RU" sz="1600"/>
              <a:t> </a:t>
            </a:r>
            <a:r>
              <a:rPr lang="en-US" sz="1600">
                <a:sym typeface="Wingdings" pitchFamily="2" charset="2"/>
              </a:rPr>
              <a:t></a:t>
            </a:r>
            <a:r>
              <a:rPr lang="en-GB" sz="1600"/>
              <a:t> T</a:t>
            </a:r>
            <a:r>
              <a:rPr lang="en-GB" sz="1600" baseline="-25000"/>
              <a:t>liq</a:t>
            </a:r>
            <a:r>
              <a:rPr lang="en-GB" sz="1600"/>
              <a:t>=</a:t>
            </a:r>
            <a:r>
              <a:rPr lang="ru-RU" sz="1600"/>
              <a:t>25</a:t>
            </a:r>
            <a:r>
              <a:rPr lang="en-US" sz="1600"/>
              <a:t>2</a:t>
            </a:r>
            <a:r>
              <a:rPr lang="ru-RU" sz="1600"/>
              <a:t>0</a:t>
            </a:r>
            <a:r>
              <a:rPr lang="en-GB" sz="1600"/>
              <a:t> </a:t>
            </a:r>
            <a:r>
              <a:rPr lang="en-GB" sz="1600" baseline="30000"/>
              <a:t>o</a:t>
            </a:r>
            <a:r>
              <a:rPr lang="en-GB" sz="1600"/>
              <a:t>C </a:t>
            </a:r>
            <a:endParaRPr lang="ru-RU" sz="1600"/>
          </a:p>
        </p:txBody>
      </p:sp>
      <p:sp>
        <p:nvSpPr>
          <p:cNvPr id="462860" name="AutoShape 12"/>
          <p:cNvSpPr>
            <a:spLocks noChangeArrowheads="1"/>
          </p:cNvSpPr>
          <p:nvPr/>
        </p:nvSpPr>
        <p:spPr bwMode="auto">
          <a:xfrm>
            <a:off x="4043363" y="2176463"/>
            <a:ext cx="619125" cy="546100"/>
          </a:xfrm>
          <a:prstGeom prst="wedgeRectCallout">
            <a:avLst>
              <a:gd name="adj1" fmla="val -57181"/>
              <a:gd name="adj2" fmla="val 69769"/>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r>
              <a:rPr lang="en-US"/>
              <a:t>T</a:t>
            </a:r>
            <a:r>
              <a:rPr lang="en-US" baseline="-25000"/>
              <a:t>liq</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 name="Foliennummernplatzhalter 1"/>
          <p:cNvSpPr>
            <a:spLocks noGrp="1"/>
          </p:cNvSpPr>
          <p:nvPr>
            <p:ph type="sldNum" sz="quarter" idx="10"/>
          </p:nvPr>
        </p:nvSpPr>
        <p:spPr/>
        <p:txBody>
          <a:bodyPr/>
          <a:lstStyle/>
          <a:p>
            <a:fld id="{3384865A-F032-4E15-B450-00034781CAF2}" type="slidenum">
              <a:rPr lang="ru-RU"/>
              <a:pPr/>
              <a:t>9</a:t>
            </a:fld>
            <a:endParaRPr lang="ru-RU"/>
          </a:p>
        </p:txBody>
      </p:sp>
      <p:pic>
        <p:nvPicPr>
          <p:cNvPr id="504004" name="Picture 196"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1192213"/>
            <a:ext cx="3143250" cy="3216275"/>
          </a:xfrm>
          <a:prstGeom prst="rect">
            <a:avLst/>
          </a:prstGeom>
          <a:noFill/>
          <a:extLst>
            <a:ext uri="{909E8E84-426E-40DD-AFC4-6F175D3DCCD1}">
              <a14:hiddenFill xmlns:a14="http://schemas.microsoft.com/office/drawing/2010/main">
                <a:solidFill>
                  <a:srgbClr val="FFFFFF"/>
                </a:solidFill>
              </a14:hiddenFill>
            </a:ext>
          </a:extLst>
        </p:spPr>
      </p:pic>
      <p:sp>
        <p:nvSpPr>
          <p:cNvPr id="503810" name="Rectangle 2"/>
          <p:cNvSpPr>
            <a:spLocks noChangeArrowheads="1"/>
          </p:cNvSpPr>
          <p:nvPr/>
        </p:nvSpPr>
        <p:spPr bwMode="auto">
          <a:xfrm>
            <a:off x="635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endParaRPr lang="ru-RU">
              <a:solidFill>
                <a:srgbClr val="000099"/>
              </a:solidFill>
            </a:endParaRPr>
          </a:p>
        </p:txBody>
      </p:sp>
      <p:sp>
        <p:nvSpPr>
          <p:cNvPr id="503811" name="Rectangle 3"/>
          <p:cNvSpPr>
            <a:spLocks noGrp="1" noChangeArrowheads="1"/>
          </p:cNvSpPr>
          <p:nvPr>
            <p:ph type="title" idx="4294967295"/>
          </p:nvPr>
        </p:nvSpPr>
        <p:spPr>
          <a:xfrm>
            <a:off x="427038" y="0"/>
            <a:ext cx="7772400" cy="730250"/>
          </a:xfrm>
        </p:spPr>
        <p:txBody>
          <a:bodyPr/>
          <a:lstStyle/>
          <a:p>
            <a:r>
              <a:rPr lang="en-US" sz="2400"/>
              <a:t>Zr</a:t>
            </a:r>
            <a:r>
              <a:rPr lang="ru-RU" sz="2400"/>
              <a:t>-</a:t>
            </a:r>
            <a:r>
              <a:rPr lang="en-US" sz="2400"/>
              <a:t>Fe</a:t>
            </a:r>
            <a:r>
              <a:rPr lang="ru-RU" sz="2400"/>
              <a:t>-</a:t>
            </a:r>
            <a:r>
              <a:rPr lang="en-US" sz="2400"/>
              <a:t>O</a:t>
            </a:r>
            <a:r>
              <a:rPr lang="en-GB" sz="2400"/>
              <a:t> </a:t>
            </a:r>
            <a:r>
              <a:rPr lang="ru-RU" sz="2400"/>
              <a:t> </a:t>
            </a:r>
            <a:r>
              <a:rPr lang="en-US" sz="2400">
                <a:ea typeface="Arial Unicode MS" pitchFamily="34" charset="-128"/>
                <a:cs typeface="Arial Unicode MS" pitchFamily="34" charset="-128"/>
              </a:rPr>
              <a:t>system: CORD45 </a:t>
            </a:r>
            <a:endParaRPr lang="ru-RU" sz="2400"/>
          </a:p>
        </p:txBody>
      </p:sp>
      <p:sp>
        <p:nvSpPr>
          <p:cNvPr id="503812" name="Rectangle 4"/>
          <p:cNvSpPr>
            <a:spLocks noChangeArrowheads="1"/>
          </p:cNvSpPr>
          <p:nvPr/>
        </p:nvSpPr>
        <p:spPr bwMode="auto">
          <a:xfrm>
            <a:off x="342900" y="501650"/>
            <a:ext cx="5662613"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120000"/>
              </a:lnSpc>
              <a:buFont typeface="Wingdings" pitchFamily="2" charset="2"/>
              <a:buChar char="Ø"/>
            </a:pPr>
            <a:r>
              <a:rPr lang="en-GB" sz="2000">
                <a:solidFill>
                  <a:srgbClr val="800000"/>
                </a:solidFill>
                <a:cs typeface="Times New Roman" pitchFamily="18" charset="0"/>
              </a:rPr>
              <a:t>SEM/EDX</a:t>
            </a:r>
            <a:r>
              <a:rPr lang="en-GB" sz="1600">
                <a:cs typeface="Times New Roman" pitchFamily="18" charset="0"/>
              </a:rPr>
              <a:t/>
            </a:r>
            <a:br>
              <a:rPr lang="en-GB" sz="1600">
                <a:cs typeface="Times New Roman" pitchFamily="18" charset="0"/>
              </a:rPr>
            </a:br>
            <a:endParaRPr lang="ru-RU" sz="1800" b="0">
              <a:solidFill>
                <a:srgbClr val="000099"/>
              </a:solidFill>
            </a:endParaRPr>
          </a:p>
        </p:txBody>
      </p:sp>
      <p:grpSp>
        <p:nvGrpSpPr>
          <p:cNvPr id="503814" name="Group 6"/>
          <p:cNvGrpSpPr>
            <a:grpSpLocks/>
          </p:cNvGrpSpPr>
          <p:nvPr/>
        </p:nvGrpSpPr>
        <p:grpSpPr bwMode="auto">
          <a:xfrm>
            <a:off x="595313" y="4594225"/>
            <a:ext cx="895350" cy="457200"/>
            <a:chOff x="6815" y="3813"/>
            <a:chExt cx="1100" cy="559"/>
          </a:xfrm>
        </p:grpSpPr>
        <p:grpSp>
          <p:nvGrpSpPr>
            <p:cNvPr id="503815" name="Group 7"/>
            <p:cNvGrpSpPr>
              <a:grpSpLocks/>
            </p:cNvGrpSpPr>
            <p:nvPr/>
          </p:nvGrpSpPr>
          <p:grpSpPr bwMode="auto">
            <a:xfrm>
              <a:off x="6948" y="3813"/>
              <a:ext cx="880" cy="179"/>
              <a:chOff x="6948" y="3768"/>
              <a:chExt cx="880" cy="179"/>
            </a:xfrm>
          </p:grpSpPr>
          <p:sp>
            <p:nvSpPr>
              <p:cNvPr id="503816" name="Line 8"/>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817" name="Line 9"/>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818" name="Line 10"/>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503819" name="Group 11"/>
              <p:cNvGrpSpPr>
                <a:grpSpLocks/>
              </p:cNvGrpSpPr>
              <p:nvPr/>
            </p:nvGrpSpPr>
            <p:grpSpPr bwMode="auto">
              <a:xfrm>
                <a:off x="7118" y="3843"/>
                <a:ext cx="511" cy="91"/>
                <a:chOff x="7118" y="3768"/>
                <a:chExt cx="511" cy="179"/>
              </a:xfrm>
            </p:grpSpPr>
            <p:sp>
              <p:nvSpPr>
                <p:cNvPr id="503820" name="Line 12"/>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821" name="Line 13"/>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822" name="Line 14"/>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823" name="Line 15"/>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503824" name="Text Box 16"/>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1c</a:t>
              </a:r>
              <a:r>
                <a:rPr lang="ru-RU" sz="1000"/>
                <a:t>m</a:t>
              </a:r>
              <a:endParaRPr lang="ru-RU"/>
            </a:p>
          </p:txBody>
        </p:sp>
      </p:grpSp>
      <p:sp>
        <p:nvSpPr>
          <p:cNvPr id="503837" name="Rectangle 29"/>
          <p:cNvSpPr>
            <a:spLocks noChangeArrowheads="1"/>
          </p:cNvSpPr>
          <p:nvPr/>
        </p:nvSpPr>
        <p:spPr bwMode="auto">
          <a:xfrm>
            <a:off x="2198688" y="2428875"/>
            <a:ext cx="360362" cy="360363"/>
          </a:xfrm>
          <a:prstGeom prst="rect">
            <a:avLst/>
          </a:prstGeom>
          <a:noFill/>
          <a:ln w="25400">
            <a:solidFill>
              <a:srgbClr val="8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03838" name="Line 30"/>
          <p:cNvSpPr>
            <a:spLocks noChangeShapeType="1"/>
          </p:cNvSpPr>
          <p:nvPr/>
        </p:nvSpPr>
        <p:spPr bwMode="auto">
          <a:xfrm flipV="1">
            <a:off x="2517775" y="817563"/>
            <a:ext cx="873125" cy="1604962"/>
          </a:xfrm>
          <a:prstGeom prst="line">
            <a:avLst/>
          </a:prstGeom>
          <a:noFill/>
          <a:ln w="254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03839" name="Line 31"/>
          <p:cNvSpPr>
            <a:spLocks noChangeShapeType="1"/>
          </p:cNvSpPr>
          <p:nvPr/>
        </p:nvSpPr>
        <p:spPr bwMode="auto">
          <a:xfrm>
            <a:off x="2552700" y="2797175"/>
            <a:ext cx="828675" cy="795338"/>
          </a:xfrm>
          <a:prstGeom prst="line">
            <a:avLst/>
          </a:prstGeom>
          <a:noFill/>
          <a:ln w="254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503855" name="Group 47"/>
          <p:cNvGrpSpPr>
            <a:grpSpLocks/>
          </p:cNvGrpSpPr>
          <p:nvPr/>
        </p:nvGrpSpPr>
        <p:grpSpPr bwMode="auto">
          <a:xfrm>
            <a:off x="6580188" y="3379788"/>
            <a:ext cx="708025" cy="377825"/>
            <a:chOff x="4512" y="1795"/>
            <a:chExt cx="446" cy="238"/>
          </a:xfrm>
        </p:grpSpPr>
        <p:grpSp>
          <p:nvGrpSpPr>
            <p:cNvPr id="503856" name="Group 48"/>
            <p:cNvGrpSpPr>
              <a:grpSpLocks/>
            </p:cNvGrpSpPr>
            <p:nvPr/>
          </p:nvGrpSpPr>
          <p:grpSpPr bwMode="auto">
            <a:xfrm>
              <a:off x="4643" y="1795"/>
              <a:ext cx="142" cy="73"/>
              <a:chOff x="4817" y="1795"/>
              <a:chExt cx="142" cy="73"/>
            </a:xfrm>
          </p:grpSpPr>
          <p:sp>
            <p:nvSpPr>
              <p:cNvPr id="503857" name="Line 49"/>
              <p:cNvSpPr>
                <a:spLocks noChangeShapeType="1"/>
              </p:cNvSpPr>
              <p:nvPr/>
            </p:nvSpPr>
            <p:spPr bwMode="auto">
              <a:xfrm flipV="1">
                <a:off x="4959"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858" name="Line 50"/>
              <p:cNvSpPr>
                <a:spLocks noChangeShapeType="1"/>
              </p:cNvSpPr>
              <p:nvPr/>
            </p:nvSpPr>
            <p:spPr bwMode="auto">
              <a:xfrm>
                <a:off x="4817" y="1868"/>
                <a:ext cx="138"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859" name="Line 51"/>
              <p:cNvSpPr>
                <a:spLocks noChangeShapeType="1"/>
              </p:cNvSpPr>
              <p:nvPr/>
            </p:nvSpPr>
            <p:spPr bwMode="auto">
              <a:xfrm flipV="1">
                <a:off x="4821"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860" name="Line 52"/>
              <p:cNvSpPr>
                <a:spLocks noChangeShapeType="1"/>
              </p:cNvSpPr>
              <p:nvPr/>
            </p:nvSpPr>
            <p:spPr bwMode="auto">
              <a:xfrm flipV="1">
                <a:off x="4890" y="1826"/>
                <a:ext cx="0" cy="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503861" name="Text Box 53"/>
            <p:cNvSpPr txBox="1">
              <a:spLocks noChangeArrowheads="1"/>
            </p:cNvSpPr>
            <p:nvPr/>
          </p:nvSpPr>
          <p:spPr bwMode="auto">
            <a:xfrm>
              <a:off x="4512" y="1889"/>
              <a:ext cx="44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30 </a:t>
              </a:r>
              <a:r>
                <a:rPr lang="en-US" sz="1000">
                  <a:sym typeface="Symbol" pitchFamily="18" charset="2"/>
                </a:rPr>
                <a:t></a:t>
              </a:r>
              <a:r>
                <a:rPr lang="ru-RU" sz="1000"/>
                <a:t>m</a:t>
              </a:r>
            </a:p>
          </p:txBody>
        </p:sp>
      </p:grpSp>
      <p:graphicFrame>
        <p:nvGraphicFramePr>
          <p:cNvPr id="504009" name="Group 201"/>
          <p:cNvGraphicFramePr>
            <a:graphicFrameLocks noGrp="1"/>
          </p:cNvGraphicFramePr>
          <p:nvPr/>
        </p:nvGraphicFramePr>
        <p:xfrm>
          <a:off x="3792538" y="4638675"/>
          <a:ext cx="2543175" cy="495300"/>
        </p:xfrm>
        <a:graphic>
          <a:graphicData uri="http://schemas.openxmlformats.org/drawingml/2006/table">
            <a:tbl>
              <a:tblPr/>
              <a:tblGrid>
                <a:gridCol w="935037"/>
                <a:gridCol w="773113"/>
                <a:gridCol w="835025"/>
              </a:tblGrid>
              <a:tr h="29051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990033"/>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0033"/>
                          </a:solidFill>
                          <a:effectLst/>
                          <a:latin typeface="Arial" pitchFamily="34" charset="0"/>
                        </a:rPr>
                        <a:t>Zr</a:t>
                      </a:r>
                      <a:endParaRPr kumimoji="0" lang="ru-RU" sz="12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28575" cap="flat" cmpd="sng" algn="ctr">
                      <a:solidFill>
                        <a:srgbClr val="990033"/>
                      </a:solidFill>
                      <a:prstDash val="solid"/>
                      <a:round/>
                      <a:headEnd type="none" w="sm" len="sm"/>
                      <a:tailEnd type="none" w="sm" len="sm"/>
                    </a:lnL>
                    <a:lnR w="19050" cap="flat" cmpd="sng" algn="ctr">
                      <a:solidFill>
                        <a:srgbClr val="800000"/>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0033"/>
                          </a:solidFill>
                          <a:effectLst/>
                          <a:latin typeface="Arial" pitchFamily="34" charset="0"/>
                        </a:rPr>
                        <a:t>Fe</a:t>
                      </a:r>
                      <a:endParaRPr kumimoji="0" lang="ru-RU" sz="12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800000"/>
                      </a:solidFill>
                      <a:prstDash val="solid"/>
                      <a:round/>
                      <a:headEnd type="none" w="sm" len="sm"/>
                      <a:tailEnd type="none" w="sm" len="sm"/>
                    </a:lnL>
                    <a:lnR cap="flat">
                      <a:noFill/>
                    </a:lnR>
                    <a:lnT cap="flat">
                      <a:noFill/>
                    </a:lnT>
                    <a:lnB w="28575" cap="flat" cmpd="sng" algn="ctr">
                      <a:solidFill>
                        <a:srgbClr val="990033"/>
                      </a:solidFill>
                      <a:prstDash val="solid"/>
                      <a:round/>
                      <a:headEnd type="none" w="sm" len="sm"/>
                      <a:tailEnd type="none" w="sm" len="sm"/>
                    </a:lnB>
                    <a:lnTlToBr>
                      <a:noFill/>
                    </a:lnTlToBr>
                    <a:lnBlToTr>
                      <a:noFill/>
                    </a:lnBlToTr>
                    <a:noFill/>
                  </a:tcPr>
                </a:tc>
              </a:tr>
              <a:tr h="204788">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990033"/>
                          </a:solidFill>
                          <a:effectLst/>
                          <a:latin typeface="Arial" pitchFamily="34" charset="0"/>
                          <a:ea typeface="Arial Unicode MS" pitchFamily="34" charset="-128"/>
                          <a:cs typeface="Arial Unicode MS" pitchFamily="34" charset="-128"/>
                        </a:rPr>
                        <a:t>mol. MeO</a:t>
                      </a:r>
                      <a:r>
                        <a:rPr kumimoji="0" lang="en-GB" sz="1200" b="1" i="0" u="none" strike="noStrike" cap="none" normalizeH="0" baseline="-25000" smtClean="0">
                          <a:ln>
                            <a:noFill/>
                          </a:ln>
                          <a:solidFill>
                            <a:srgbClr val="990033"/>
                          </a:solidFill>
                          <a:effectLst/>
                          <a:latin typeface="Arial" pitchFamily="34" charset="0"/>
                          <a:ea typeface="Arial Unicode MS" pitchFamily="34" charset="-128"/>
                          <a:cs typeface="Arial Unicode MS" pitchFamily="34" charset="-128"/>
                        </a:rPr>
                        <a:t>x</a:t>
                      </a:r>
                      <a:r>
                        <a:rPr kumimoji="0" lang="en-GB" sz="1200" b="1" i="0" u="none" strike="noStrike" cap="none" normalizeH="0" baseline="0" smtClean="0">
                          <a:ln>
                            <a:noFill/>
                          </a:ln>
                          <a:solidFill>
                            <a:srgbClr val="990033"/>
                          </a:solidFill>
                          <a:effectLst/>
                          <a:latin typeface="Arial" pitchFamily="34" charset="0"/>
                          <a:ea typeface="Arial Unicode MS" pitchFamily="34" charset="-128"/>
                          <a:cs typeface="Arial Unicode MS" pitchFamily="34" charset="-128"/>
                        </a:rPr>
                        <a:t>%</a:t>
                      </a:r>
                      <a:endParaRPr kumimoji="0" lang="en-GB" sz="12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800000"/>
                      </a:solidFill>
                      <a:prstDash val="solid"/>
                      <a:round/>
                      <a:headEnd type="none" w="sm" len="sm"/>
                      <a:tailEnd type="none" w="sm" len="sm"/>
                    </a:lnR>
                    <a:lnT w="28575"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990033"/>
                          </a:solidFill>
                          <a:effectLst/>
                          <a:latin typeface="Arial" pitchFamily="34" charset="0"/>
                        </a:rPr>
                        <a:t>26.1</a:t>
                      </a:r>
                      <a:endParaRPr kumimoji="0" lang="ru-RU" sz="12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w="28575" cap="flat" cmpd="sng" algn="ctr">
                      <a:solidFill>
                        <a:srgbClr val="800000"/>
                      </a:solidFill>
                      <a:prstDash val="solid"/>
                      <a:round/>
                      <a:headEnd type="none" w="sm" len="sm"/>
                      <a:tailEnd type="none" w="sm" len="sm"/>
                    </a:lnL>
                    <a:lnR w="19050" cap="flat" cmpd="sng" algn="ctr">
                      <a:solidFill>
                        <a:srgbClr val="800000"/>
                      </a:solidFill>
                      <a:prstDash val="solid"/>
                      <a:round/>
                      <a:headEnd type="none" w="sm" len="sm"/>
                      <a:tailEnd type="none" w="sm" len="sm"/>
                    </a:lnR>
                    <a:lnT w="28575"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990033"/>
                          </a:solidFill>
                          <a:effectLst/>
                          <a:latin typeface="Arial" pitchFamily="34" charset="0"/>
                        </a:rPr>
                        <a:t>73.9</a:t>
                      </a:r>
                      <a:endParaRPr kumimoji="0" lang="ru-RU" sz="12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800000"/>
                      </a:solidFill>
                      <a:prstDash val="solid"/>
                      <a:round/>
                      <a:headEnd type="none" w="sm" len="sm"/>
                      <a:tailEnd type="none" w="sm" len="sm"/>
                    </a:lnL>
                    <a:lnR cap="flat">
                      <a:noFill/>
                    </a:lnR>
                    <a:lnT w="28575" cap="flat" cmpd="sng" algn="ctr">
                      <a:solidFill>
                        <a:srgbClr val="990033"/>
                      </a:solidFill>
                      <a:prstDash val="solid"/>
                      <a:round/>
                      <a:headEnd type="none" w="sm" len="sm"/>
                      <a:tailEnd type="none" w="sm" len="sm"/>
                    </a:lnT>
                    <a:lnB cap="flat">
                      <a:noFill/>
                    </a:lnB>
                    <a:lnTlToBr>
                      <a:noFill/>
                    </a:lnTlToBr>
                    <a:lnBlToTr>
                      <a:noFill/>
                    </a:lnBlToTr>
                    <a:noFill/>
                  </a:tcPr>
                </a:tc>
              </a:tr>
            </a:tbl>
          </a:graphicData>
        </a:graphic>
      </p:graphicFrame>
      <p:pic>
        <p:nvPicPr>
          <p:cNvPr id="503967" name="Picture 159" descr="1"/>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r="9402" b="7478"/>
          <a:stretch>
            <a:fillRect/>
          </a:stretch>
        </p:blipFill>
        <p:spPr bwMode="auto">
          <a:xfrm>
            <a:off x="3406775" y="833438"/>
            <a:ext cx="2692400" cy="2749550"/>
          </a:xfrm>
          <a:prstGeom prst="rect">
            <a:avLst/>
          </a:prstGeom>
          <a:noFill/>
          <a:ln w="25400" algn="ctr">
            <a:solidFill>
              <a:srgbClr val="800000"/>
            </a:solidFill>
            <a:miter lim="800000"/>
            <a:headEnd/>
            <a:tailEnd/>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3968" name="Group 160"/>
          <p:cNvGrpSpPr>
            <a:grpSpLocks/>
          </p:cNvGrpSpPr>
          <p:nvPr/>
        </p:nvGrpSpPr>
        <p:grpSpPr bwMode="auto">
          <a:xfrm>
            <a:off x="5230813" y="3673475"/>
            <a:ext cx="895350" cy="457200"/>
            <a:chOff x="6815" y="3813"/>
            <a:chExt cx="1100" cy="559"/>
          </a:xfrm>
        </p:grpSpPr>
        <p:grpSp>
          <p:nvGrpSpPr>
            <p:cNvPr id="503969" name="Group 161"/>
            <p:cNvGrpSpPr>
              <a:grpSpLocks/>
            </p:cNvGrpSpPr>
            <p:nvPr/>
          </p:nvGrpSpPr>
          <p:grpSpPr bwMode="auto">
            <a:xfrm>
              <a:off x="6948" y="3813"/>
              <a:ext cx="880" cy="179"/>
              <a:chOff x="6948" y="3768"/>
              <a:chExt cx="880" cy="179"/>
            </a:xfrm>
          </p:grpSpPr>
          <p:sp>
            <p:nvSpPr>
              <p:cNvPr id="503970" name="Line 162"/>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971" name="Line 163"/>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972" name="Line 164"/>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503973" name="Group 165"/>
              <p:cNvGrpSpPr>
                <a:grpSpLocks/>
              </p:cNvGrpSpPr>
              <p:nvPr/>
            </p:nvGrpSpPr>
            <p:grpSpPr bwMode="auto">
              <a:xfrm>
                <a:off x="7118" y="3843"/>
                <a:ext cx="511" cy="91"/>
                <a:chOff x="7118" y="3768"/>
                <a:chExt cx="511" cy="179"/>
              </a:xfrm>
            </p:grpSpPr>
            <p:sp>
              <p:nvSpPr>
                <p:cNvPr id="503974" name="Line 166"/>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975" name="Line 167"/>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976" name="Line 168"/>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977" name="Line 169"/>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503978" name="Text Box 170"/>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0.5 m</a:t>
              </a:r>
              <a:r>
                <a:rPr lang="ru-RU" sz="1000"/>
                <a:t>m</a:t>
              </a:r>
              <a:endParaRPr lang="ru-RU"/>
            </a:p>
          </p:txBody>
        </p:sp>
      </p:grpSp>
      <p:pic>
        <p:nvPicPr>
          <p:cNvPr id="503979" name="Picture 171" descr="1"/>
          <p:cNvPicPr>
            <a:picLocks noChangeAspect="1" noChangeArrowheads="1"/>
          </p:cNvPicPr>
          <p:nvPr/>
        </p:nvPicPr>
        <p:blipFill>
          <a:blip r:embed="rId5">
            <a:lum bright="-6000" contrast="42000"/>
            <a:extLst>
              <a:ext uri="{28A0092B-C50C-407E-A947-70E740481C1C}">
                <a14:useLocalDpi xmlns:a14="http://schemas.microsoft.com/office/drawing/2010/main" val="0"/>
              </a:ext>
            </a:extLst>
          </a:blip>
          <a:srcRect b="7651"/>
          <a:stretch>
            <a:fillRect/>
          </a:stretch>
        </p:blipFill>
        <p:spPr bwMode="auto">
          <a:xfrm>
            <a:off x="5851525" y="1073150"/>
            <a:ext cx="2190750" cy="2146300"/>
          </a:xfrm>
          <a:prstGeom prst="rect">
            <a:avLst/>
          </a:prstGeom>
          <a:noFill/>
          <a:extLst>
            <a:ext uri="{909E8E84-426E-40DD-AFC4-6F175D3DCCD1}">
              <a14:hiddenFill xmlns:a14="http://schemas.microsoft.com/office/drawing/2010/main">
                <a:solidFill>
                  <a:srgbClr val="FFFFFF"/>
                </a:solidFill>
              </a14:hiddenFill>
            </a:ext>
          </a:extLst>
        </p:spPr>
      </p:pic>
      <p:sp>
        <p:nvSpPr>
          <p:cNvPr id="503980" name="Oval 172"/>
          <p:cNvSpPr>
            <a:spLocks noChangeArrowheads="1"/>
          </p:cNvSpPr>
          <p:nvPr/>
        </p:nvSpPr>
        <p:spPr bwMode="auto">
          <a:xfrm>
            <a:off x="5878513" y="1090613"/>
            <a:ext cx="2124075" cy="2124075"/>
          </a:xfrm>
          <a:prstGeom prst="ellipse">
            <a:avLst/>
          </a:prstGeom>
          <a:noFill/>
          <a:ln w="25400" algn="ctr">
            <a:solidFill>
              <a:srgbClr val="800000"/>
            </a:solidFill>
            <a:round/>
            <a:headEnd/>
            <a:tailEnd/>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3981" name="Rectangle 173"/>
          <p:cNvSpPr>
            <a:spLocks noChangeArrowheads="1"/>
          </p:cNvSpPr>
          <p:nvPr/>
        </p:nvSpPr>
        <p:spPr bwMode="auto">
          <a:xfrm>
            <a:off x="8035925" y="2438400"/>
            <a:ext cx="71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latin typeface="Arial Unicode MS" pitchFamily="34" charset="-128"/>
              </a:rPr>
              <a:t>ZrO</a:t>
            </a:r>
            <a:r>
              <a:rPr lang="en-US" sz="2000" baseline="-25000">
                <a:solidFill>
                  <a:srgbClr val="990033"/>
                </a:solidFill>
                <a:latin typeface="Arial Unicode MS" pitchFamily="34" charset="-128"/>
              </a:rPr>
              <a:t>2</a:t>
            </a:r>
            <a:endParaRPr lang="ru-RU" sz="2000" baseline="-25000">
              <a:solidFill>
                <a:srgbClr val="990033"/>
              </a:solidFill>
              <a:latin typeface="Arial Unicode MS" pitchFamily="34" charset="-128"/>
            </a:endParaRPr>
          </a:p>
        </p:txBody>
      </p:sp>
      <p:sp>
        <p:nvSpPr>
          <p:cNvPr id="503984" name="Line 176"/>
          <p:cNvSpPr>
            <a:spLocks noChangeShapeType="1"/>
          </p:cNvSpPr>
          <p:nvPr/>
        </p:nvSpPr>
        <p:spPr bwMode="auto">
          <a:xfrm>
            <a:off x="7594600" y="2374900"/>
            <a:ext cx="501650" cy="244475"/>
          </a:xfrm>
          <a:prstGeom prst="line">
            <a:avLst/>
          </a:prstGeom>
          <a:noFill/>
          <a:ln w="12700">
            <a:solidFill>
              <a:srgbClr val="FF6600"/>
            </a:solidFill>
            <a:round/>
            <a:headEnd type="oval"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3987" name="Freeform 179"/>
          <p:cNvSpPr>
            <a:spLocks/>
          </p:cNvSpPr>
          <p:nvPr/>
        </p:nvSpPr>
        <p:spPr bwMode="auto">
          <a:xfrm>
            <a:off x="6669088" y="939800"/>
            <a:ext cx="455612" cy="1290638"/>
          </a:xfrm>
          <a:custGeom>
            <a:avLst/>
            <a:gdLst>
              <a:gd name="T0" fmla="*/ 0 w 287"/>
              <a:gd name="T1" fmla="*/ 813 h 813"/>
              <a:gd name="T2" fmla="*/ 287 w 287"/>
              <a:gd name="T3" fmla="*/ 0 h 813"/>
              <a:gd name="T4" fmla="*/ 169 w 287"/>
              <a:gd name="T5" fmla="*/ 798 h 813"/>
            </a:gdLst>
            <a:ahLst/>
            <a:cxnLst>
              <a:cxn ang="0">
                <a:pos x="T0" y="T1"/>
              </a:cxn>
              <a:cxn ang="0">
                <a:pos x="T2" y="T3"/>
              </a:cxn>
              <a:cxn ang="0">
                <a:pos x="T4" y="T5"/>
              </a:cxn>
            </a:cxnLst>
            <a:rect l="0" t="0" r="r" b="b"/>
            <a:pathLst>
              <a:path w="287" h="813">
                <a:moveTo>
                  <a:pt x="0" y="813"/>
                </a:moveTo>
                <a:lnTo>
                  <a:pt x="287" y="0"/>
                </a:lnTo>
                <a:lnTo>
                  <a:pt x="169" y="798"/>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3988" name="Rectangle 180"/>
          <p:cNvSpPr>
            <a:spLocks noChangeAspect="1" noChangeArrowheads="1"/>
          </p:cNvSpPr>
          <p:nvPr/>
        </p:nvSpPr>
        <p:spPr bwMode="auto">
          <a:xfrm>
            <a:off x="6659563" y="2217738"/>
            <a:ext cx="285750" cy="285750"/>
          </a:xfrm>
          <a:prstGeom prst="rect">
            <a:avLst/>
          </a:prstGeom>
          <a:solidFill>
            <a:srgbClr val="FFFFFF">
              <a:alpha val="10001"/>
            </a:srgbClr>
          </a:solidFill>
          <a:ln w="25400"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03990" name="Rectangle 182"/>
          <p:cNvSpPr>
            <a:spLocks noChangeArrowheads="1"/>
          </p:cNvSpPr>
          <p:nvPr/>
        </p:nvSpPr>
        <p:spPr bwMode="auto">
          <a:xfrm>
            <a:off x="6746875" y="563563"/>
            <a:ext cx="1179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latin typeface="Arial Unicode MS" pitchFamily="34" charset="-128"/>
              </a:rPr>
              <a:t>ZrFe</a:t>
            </a:r>
            <a:r>
              <a:rPr lang="en-US" sz="2000" baseline="-25000">
                <a:solidFill>
                  <a:srgbClr val="990033"/>
                </a:solidFill>
                <a:latin typeface="Arial Unicode MS" pitchFamily="34" charset="-128"/>
              </a:rPr>
              <a:t>3</a:t>
            </a:r>
            <a:r>
              <a:rPr lang="en-US" sz="2000">
                <a:solidFill>
                  <a:srgbClr val="990033"/>
                </a:solidFill>
                <a:latin typeface="Arial Unicode MS" pitchFamily="34" charset="-128"/>
              </a:rPr>
              <a:t>(O)</a:t>
            </a:r>
            <a:endParaRPr lang="ru-RU" sz="2000" baseline="-25000">
              <a:solidFill>
                <a:srgbClr val="990033"/>
              </a:solidFill>
              <a:latin typeface="Arial Unicode MS" pitchFamily="34" charset="-128"/>
            </a:endParaRPr>
          </a:p>
        </p:txBody>
      </p:sp>
      <p:sp>
        <p:nvSpPr>
          <p:cNvPr id="503992" name="Text Box 184"/>
          <p:cNvSpPr txBox="1">
            <a:spLocks noChangeArrowheads="1"/>
          </p:cNvSpPr>
          <p:nvPr/>
        </p:nvSpPr>
        <p:spPr bwMode="auto">
          <a:xfrm>
            <a:off x="341313" y="5534025"/>
            <a:ext cx="80533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ü"/>
            </a:pPr>
            <a:r>
              <a:rPr lang="en-US" sz="1600">
                <a:latin typeface="Arial" pitchFamily="34" charset="0"/>
              </a:rPr>
              <a:t> Uniform ingot structure</a:t>
            </a:r>
            <a:r>
              <a:rPr lang="ru-RU" sz="1600">
                <a:latin typeface="Arial" pitchFamily="34" charset="0"/>
              </a:rPr>
              <a:t>, </a:t>
            </a:r>
            <a:r>
              <a:rPr lang="en-US" sz="1600">
                <a:latin typeface="Arial" pitchFamily="34" charset="0"/>
              </a:rPr>
              <a:t>Fe/Zr cation ratio </a:t>
            </a:r>
            <a:r>
              <a:rPr lang="ru-RU" sz="1600">
                <a:latin typeface="Arial" pitchFamily="34" charset="0"/>
              </a:rPr>
              <a:t>- </a:t>
            </a:r>
            <a:r>
              <a:rPr lang="en-US" sz="1600">
                <a:latin typeface="Arial" pitchFamily="34" charset="0"/>
              </a:rPr>
              <a:t>1:3</a:t>
            </a:r>
            <a:endParaRPr lang="ru-RU" sz="1600">
              <a:latin typeface="Arial" pitchFamily="34" charset="0"/>
            </a:endParaRPr>
          </a:p>
          <a:p>
            <a:pPr>
              <a:buFont typeface="Wingdings" pitchFamily="2" charset="2"/>
              <a:buChar char="ü"/>
            </a:pPr>
            <a:r>
              <a:rPr lang="en-US" sz="1600">
                <a:latin typeface="Arial" pitchFamily="34" charset="0"/>
              </a:rPr>
              <a:t> The presence of ZrO</a:t>
            </a:r>
            <a:r>
              <a:rPr lang="en-US" sz="1600" baseline="-25000">
                <a:latin typeface="Arial" pitchFamily="34" charset="0"/>
              </a:rPr>
              <a:t>2</a:t>
            </a:r>
            <a:r>
              <a:rPr lang="en-US" sz="1600">
                <a:latin typeface="Arial" pitchFamily="34" charset="0"/>
              </a:rPr>
              <a:t> globules concentrated in the samples rapidly quenched</a:t>
            </a:r>
            <a:br>
              <a:rPr lang="en-US" sz="1600">
                <a:latin typeface="Arial" pitchFamily="34" charset="0"/>
              </a:rPr>
            </a:br>
            <a:r>
              <a:rPr lang="en-US" sz="1600">
                <a:latin typeface="Arial" pitchFamily="34" charset="0"/>
              </a:rPr>
              <a:t>    during melting indicates melt immiscibility</a:t>
            </a:r>
            <a:endParaRPr lang="ru-RU" sz="1600">
              <a:latin typeface="Arial" pitchFamily="34" charset="0"/>
            </a:endParaRPr>
          </a:p>
        </p:txBody>
      </p:sp>
      <p:pic>
        <p:nvPicPr>
          <p:cNvPr id="503993" name="Picture 185" descr="1"/>
          <p:cNvPicPr>
            <a:picLocks noChangeAspect="1" noChangeArrowheads="1"/>
          </p:cNvPicPr>
          <p:nvPr/>
        </p:nvPicPr>
        <p:blipFill>
          <a:blip r:embed="rId6">
            <a:lum bright="18000" contrast="12000"/>
            <a:extLst>
              <a:ext uri="{28A0092B-C50C-407E-A947-70E740481C1C}">
                <a14:useLocalDpi xmlns:a14="http://schemas.microsoft.com/office/drawing/2010/main" val="0"/>
              </a:ext>
            </a:extLst>
          </a:blip>
          <a:srcRect b="6720"/>
          <a:stretch>
            <a:fillRect/>
          </a:stretch>
        </p:blipFill>
        <p:spPr bwMode="auto">
          <a:xfrm>
            <a:off x="6483350" y="3636963"/>
            <a:ext cx="1984375" cy="1851025"/>
          </a:xfrm>
          <a:prstGeom prst="rect">
            <a:avLst/>
          </a:prstGeom>
          <a:noFill/>
          <a:extLst>
            <a:ext uri="{909E8E84-426E-40DD-AFC4-6F175D3DCCD1}">
              <a14:hiddenFill xmlns:a14="http://schemas.microsoft.com/office/drawing/2010/main">
                <a:solidFill>
                  <a:srgbClr val="FFFFFF"/>
                </a:solidFill>
              </a14:hiddenFill>
            </a:ext>
          </a:extLst>
        </p:spPr>
      </p:pic>
      <p:sp>
        <p:nvSpPr>
          <p:cNvPr id="503994" name="Oval 186"/>
          <p:cNvSpPr>
            <a:spLocks noChangeArrowheads="1"/>
          </p:cNvSpPr>
          <p:nvPr/>
        </p:nvSpPr>
        <p:spPr bwMode="auto">
          <a:xfrm>
            <a:off x="6524625" y="3635375"/>
            <a:ext cx="1855788" cy="1855788"/>
          </a:xfrm>
          <a:prstGeom prst="ellipse">
            <a:avLst/>
          </a:prstGeom>
          <a:noFill/>
          <a:ln w="25400" algn="ctr">
            <a:solidFill>
              <a:srgbClr val="800000"/>
            </a:solidFill>
            <a:round/>
            <a:headEnd/>
            <a:tailEnd/>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503995" name="Group 187"/>
          <p:cNvGrpSpPr>
            <a:grpSpLocks/>
          </p:cNvGrpSpPr>
          <p:nvPr/>
        </p:nvGrpSpPr>
        <p:grpSpPr bwMode="auto">
          <a:xfrm>
            <a:off x="7818438" y="5353050"/>
            <a:ext cx="809625" cy="377825"/>
            <a:chOff x="4512" y="1795"/>
            <a:chExt cx="446" cy="238"/>
          </a:xfrm>
        </p:grpSpPr>
        <p:grpSp>
          <p:nvGrpSpPr>
            <p:cNvPr id="503996" name="Group 188"/>
            <p:cNvGrpSpPr>
              <a:grpSpLocks/>
            </p:cNvGrpSpPr>
            <p:nvPr/>
          </p:nvGrpSpPr>
          <p:grpSpPr bwMode="auto">
            <a:xfrm>
              <a:off x="4643" y="1795"/>
              <a:ext cx="142" cy="73"/>
              <a:chOff x="4817" y="1795"/>
              <a:chExt cx="142" cy="73"/>
            </a:xfrm>
          </p:grpSpPr>
          <p:sp>
            <p:nvSpPr>
              <p:cNvPr id="503997" name="Line 189"/>
              <p:cNvSpPr>
                <a:spLocks noChangeShapeType="1"/>
              </p:cNvSpPr>
              <p:nvPr/>
            </p:nvSpPr>
            <p:spPr bwMode="auto">
              <a:xfrm flipV="1">
                <a:off x="4959"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998" name="Line 190"/>
              <p:cNvSpPr>
                <a:spLocks noChangeShapeType="1"/>
              </p:cNvSpPr>
              <p:nvPr/>
            </p:nvSpPr>
            <p:spPr bwMode="auto">
              <a:xfrm>
                <a:off x="4817" y="1868"/>
                <a:ext cx="138"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3999" name="Line 191"/>
              <p:cNvSpPr>
                <a:spLocks noChangeShapeType="1"/>
              </p:cNvSpPr>
              <p:nvPr/>
            </p:nvSpPr>
            <p:spPr bwMode="auto">
              <a:xfrm flipV="1">
                <a:off x="4821"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4000" name="Line 192"/>
              <p:cNvSpPr>
                <a:spLocks noChangeShapeType="1"/>
              </p:cNvSpPr>
              <p:nvPr/>
            </p:nvSpPr>
            <p:spPr bwMode="auto">
              <a:xfrm flipV="1">
                <a:off x="4890" y="1826"/>
                <a:ext cx="0" cy="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504001" name="Text Box 193"/>
            <p:cNvSpPr txBox="1">
              <a:spLocks noChangeArrowheads="1"/>
            </p:cNvSpPr>
            <p:nvPr/>
          </p:nvSpPr>
          <p:spPr bwMode="auto">
            <a:xfrm>
              <a:off x="4512" y="1889"/>
              <a:ext cx="44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ru-RU" sz="1000"/>
                <a:t>1</a:t>
              </a:r>
              <a:r>
                <a:rPr lang="en-US" sz="1000"/>
                <a:t>0 </a:t>
              </a:r>
              <a:r>
                <a:rPr lang="en-US" sz="1000">
                  <a:sym typeface="Symbol" pitchFamily="18" charset="2"/>
                </a:rPr>
                <a:t></a:t>
              </a:r>
              <a:r>
                <a:rPr lang="ru-RU" sz="1000"/>
                <a:t>m</a:t>
              </a:r>
            </a:p>
          </p:txBody>
        </p:sp>
      </p:grpSp>
      <p:sp>
        <p:nvSpPr>
          <p:cNvPr id="504002" name="Line 194"/>
          <p:cNvSpPr>
            <a:spLocks noChangeShapeType="1"/>
          </p:cNvSpPr>
          <p:nvPr/>
        </p:nvSpPr>
        <p:spPr bwMode="auto">
          <a:xfrm flipH="1">
            <a:off x="7526338" y="2787650"/>
            <a:ext cx="925512" cy="1806575"/>
          </a:xfrm>
          <a:prstGeom prst="line">
            <a:avLst/>
          </a:prstGeom>
          <a:noFill/>
          <a:ln w="25400">
            <a:solidFill>
              <a:srgbClr val="FF6600"/>
            </a:solidFill>
            <a:round/>
            <a:headEnd type="none"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4003" name="Rectangle 195"/>
          <p:cNvSpPr>
            <a:spLocks noChangeArrowheads="1"/>
          </p:cNvSpPr>
          <p:nvPr/>
        </p:nvSpPr>
        <p:spPr bwMode="auto">
          <a:xfrm>
            <a:off x="4335463" y="4148138"/>
            <a:ext cx="1639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Unicode MS" pitchFamily="34" charset="-128"/>
              </a:rPr>
              <a:t>Melt sample</a:t>
            </a:r>
            <a:endParaRPr lang="ru-RU" sz="2000" baseline="-25000">
              <a:latin typeface="Arial Unicode MS" pitchFamily="34" charset="-128"/>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10789</TotalTime>
  <Words>1499</Words>
  <Application>Microsoft Office PowerPoint</Application>
  <PresentationFormat>Bildschirmpräsentation (4:3)</PresentationFormat>
  <Paragraphs>327</Paragraphs>
  <Slides>21</Slides>
  <Notes>21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21</vt:i4>
      </vt:variant>
    </vt:vector>
  </HeadingPairs>
  <TitlesOfParts>
    <vt:vector size="30" baseType="lpstr">
      <vt:lpstr>Times New Roman</vt:lpstr>
      <vt:lpstr>Arial</vt:lpstr>
      <vt:lpstr>Times New Roman CYR</vt:lpstr>
      <vt:lpstr>Arial Unicode MS</vt:lpstr>
      <vt:lpstr>Wingdings</vt:lpstr>
      <vt:lpstr>Symbol</vt:lpstr>
      <vt:lpstr>Оформление по умолчанию</vt:lpstr>
      <vt:lpstr>CorelDRAW 7.0 Graphic</vt:lpstr>
      <vt:lpstr>Документ Microsoft Word</vt:lpstr>
      <vt:lpstr>Progress Report  on the ISTC project #1950.2  “Phase Diagrams for Multicomponent  Systems Containing Corium and Products  of its Interaction with NPP Materials”  (CORPHAD.2)  </vt:lpstr>
      <vt:lpstr>  Contents </vt:lpstr>
      <vt:lpstr>CORPHAD project general information </vt:lpstr>
      <vt:lpstr>Experimental matrix of CORPHAD Project </vt:lpstr>
      <vt:lpstr>Scope of work in the 12-13 quarters</vt:lpstr>
      <vt:lpstr>Zr-Fe-O  system: CORD44 </vt:lpstr>
      <vt:lpstr>Zr-Fe-O  system: CORD44 </vt:lpstr>
      <vt:lpstr>Zr-Fe-O  system: CORD45 </vt:lpstr>
      <vt:lpstr>Zr-Fe-O  system: CORD45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Complex corium mixture</vt:lpstr>
      <vt:lpstr>CORPHAD Papers </vt:lpstr>
      <vt:lpstr>Plans for the final period of the Project </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Corphad</dc:title>
  <dc:subject>Progress Report</dc:subject>
  <dc:creator>Bechta S</dc:creator>
  <cp:lastModifiedBy>Peters, Ursula</cp:lastModifiedBy>
  <cp:revision>496</cp:revision>
  <cp:lastPrinted>2001-10-30T08:59:27Z</cp:lastPrinted>
  <dcterms:created xsi:type="dcterms:W3CDTF">1998-10-12T06:52:06Z</dcterms:created>
  <dcterms:modified xsi:type="dcterms:W3CDTF">2012-10-09T14:53:34Z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asmolov@nsi.kiae.ru</vt:lpwstr>
  </property>
  <property fmtid="{D5CDD505-2E9C-101B-9397-08002B2CF9AE}" pid="8" name="HomePage">
    <vt:lpwstr>http:\\www.nsi.kiae.ru</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10140862</vt:i4>
  </property>
  <property fmtid="{D5CDD505-2E9C-101B-9397-08002B2CF9AE}" pid="14" name="TextColor">
    <vt:i4>0</vt:i4>
  </property>
  <property fmtid="{D5CDD505-2E9C-101B-9397-08002B2CF9AE}" pid="15" name="LinkColor">
    <vt:i4>16711680</vt:i4>
  </property>
  <property fmtid="{D5CDD505-2E9C-101B-9397-08002B2CF9AE}" pid="16" name="VisitedColor">
    <vt:i4>10040268</vt:i4>
  </property>
  <property fmtid="{D5CDD505-2E9C-101B-9397-08002B2CF9AE}" pid="17" name="TransparentButton">
    <vt:i4>-1</vt:i4>
  </property>
  <property fmtid="{D5CDD505-2E9C-101B-9397-08002B2CF9AE}" pid="18" name="ButtonType">
    <vt:i4>1</vt:i4>
  </property>
  <property fmtid="{D5CDD505-2E9C-101B-9397-08002B2CF9AE}" pid="19" name="ShowNotes">
    <vt:bool>true</vt:bool>
  </property>
  <property fmtid="{D5CDD505-2E9C-101B-9397-08002B2CF9AE}" pid="20" name="NavBtnPos">
    <vt:i4>1</vt:i4>
  </property>
  <property fmtid="{D5CDD505-2E9C-101B-9397-08002B2CF9AE}" pid="21" name="OutputDir">
    <vt:lpwstr>C:\PRG10\ASMOLOV</vt:lpwstr>
  </property>
  <property fmtid="{D5CDD505-2E9C-101B-9397-08002B2CF9AE}" pid="22" name="Description0">
    <vt:lpwstr>Progress Report on the ISTC project #1950.2 “Phase Diagrams for Multicomponent Systems Containing Corium and Products of its Interaction with NPP Materials” (CORPHAD.2)</vt:lpwstr>
  </property>
</Properties>
</file>