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
  </p:notesMasterIdLst>
  <p:handoutMasterIdLst>
    <p:handoutMasterId r:id="rId23"/>
  </p:handoutMasterIdLst>
  <p:sldIdLst>
    <p:sldId id="286" r:id="rId2"/>
    <p:sldId id="326" r:id="rId3"/>
    <p:sldId id="345" r:id="rId4"/>
    <p:sldId id="287" r:id="rId5"/>
    <p:sldId id="346" r:id="rId6"/>
    <p:sldId id="320" r:id="rId7"/>
    <p:sldId id="321" r:id="rId8"/>
    <p:sldId id="325" r:id="rId9"/>
    <p:sldId id="296" r:id="rId10"/>
    <p:sldId id="339" r:id="rId11"/>
    <p:sldId id="340" r:id="rId12"/>
    <p:sldId id="322" r:id="rId13"/>
    <p:sldId id="303" r:id="rId14"/>
    <p:sldId id="341" r:id="rId15"/>
    <p:sldId id="344" r:id="rId16"/>
    <p:sldId id="348" r:id="rId17"/>
    <p:sldId id="349" r:id="rId18"/>
    <p:sldId id="338" r:id="rId19"/>
    <p:sldId id="327" r:id="rId20"/>
    <p:sldId id="347" r:id="rId21"/>
  </p:sldIdLst>
  <p:sldSz cx="9144000" cy="6858000" type="screen4x3"/>
  <p:notesSz cx="6669088" cy="9926638"/>
  <p:defaultTextStyle>
    <a:defPPr>
      <a:defRPr lang="en-GB"/>
    </a:defPPr>
    <a:lvl1pPr algn="ctr" rtl="0" eaLnBrk="0" fontAlgn="base" hangingPunct="0">
      <a:spcBef>
        <a:spcPct val="0"/>
      </a:spcBef>
      <a:spcAft>
        <a:spcPct val="0"/>
      </a:spcAft>
      <a:defRPr sz="2400" b="1"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400" b="1"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400" b="1"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400" b="1"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CC00CC"/>
    <a:srgbClr val="FF0000"/>
    <a:srgbClr val="008000"/>
    <a:srgbClr val="0000CC"/>
    <a:srgbClr val="CC3300"/>
    <a:srgbClr val="00FF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7980" autoAdjust="0"/>
  </p:normalViewPr>
  <p:slideViewPr>
    <p:cSldViewPr snapToGrid="0">
      <p:cViewPr>
        <p:scale>
          <a:sx n="75" d="100"/>
          <a:sy n="75" d="100"/>
        </p:scale>
        <p:origin x="-1666" y="-336"/>
      </p:cViewPr>
      <p:guideLst>
        <p:guide orient="horz" pos="2143"/>
        <p:guide pos="289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1872" y="-90"/>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892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t" anchorCtr="0" compatLnSpc="1">
            <a:prstTxWarp prst="textNoShape">
              <a:avLst/>
            </a:prstTxWarp>
          </a:bodyPr>
          <a:lstStyle>
            <a:lvl1pPr algn="l" defTabSz="922338">
              <a:defRPr sz="1200" b="0">
                <a:latin typeface="Times New Roman CYR" charset="-52"/>
              </a:defRPr>
            </a:lvl1pPr>
          </a:lstStyle>
          <a:p>
            <a:endParaRPr lang="ru-RU"/>
          </a:p>
        </p:txBody>
      </p:sp>
      <p:sp>
        <p:nvSpPr>
          <p:cNvPr id="28675" name="Rectangle 3"/>
          <p:cNvSpPr>
            <a:spLocks noGrp="1" noChangeArrowheads="1"/>
          </p:cNvSpPr>
          <p:nvPr>
            <p:ph type="dt" sz="quarter" idx="1"/>
          </p:nvPr>
        </p:nvSpPr>
        <p:spPr bwMode="auto">
          <a:xfrm>
            <a:off x="3779838" y="0"/>
            <a:ext cx="28892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t" anchorCtr="0" compatLnSpc="1">
            <a:prstTxWarp prst="textNoShape">
              <a:avLst/>
            </a:prstTxWarp>
          </a:bodyPr>
          <a:lstStyle>
            <a:lvl1pPr algn="r" defTabSz="922338">
              <a:defRPr sz="1200" b="0">
                <a:latin typeface="Times New Roman CYR" charset="-52"/>
              </a:defRPr>
            </a:lvl1pPr>
          </a:lstStyle>
          <a:p>
            <a:endParaRPr lang="ru-RU"/>
          </a:p>
        </p:txBody>
      </p:sp>
      <p:sp>
        <p:nvSpPr>
          <p:cNvPr id="28676" name="Rectangle 4"/>
          <p:cNvSpPr>
            <a:spLocks noGrp="1" noChangeArrowheads="1"/>
          </p:cNvSpPr>
          <p:nvPr>
            <p:ph type="ftr" sz="quarter" idx="2"/>
          </p:nvPr>
        </p:nvSpPr>
        <p:spPr bwMode="auto">
          <a:xfrm>
            <a:off x="0" y="9442450"/>
            <a:ext cx="28892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b" anchorCtr="0" compatLnSpc="1">
            <a:prstTxWarp prst="textNoShape">
              <a:avLst/>
            </a:prstTxWarp>
          </a:bodyPr>
          <a:lstStyle>
            <a:lvl1pPr algn="l" defTabSz="922338">
              <a:defRPr sz="1200" b="0">
                <a:latin typeface="Times New Roman CYR" charset="-52"/>
              </a:defRPr>
            </a:lvl1pPr>
          </a:lstStyle>
          <a:p>
            <a:endParaRPr lang="ru-RU"/>
          </a:p>
        </p:txBody>
      </p:sp>
      <p:sp>
        <p:nvSpPr>
          <p:cNvPr id="28677" name="Rectangle 5"/>
          <p:cNvSpPr>
            <a:spLocks noGrp="1" noChangeArrowheads="1"/>
          </p:cNvSpPr>
          <p:nvPr>
            <p:ph type="sldNum" sz="quarter" idx="3"/>
          </p:nvPr>
        </p:nvSpPr>
        <p:spPr bwMode="auto">
          <a:xfrm>
            <a:off x="3779838" y="9442450"/>
            <a:ext cx="28892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b" anchorCtr="0" compatLnSpc="1">
            <a:prstTxWarp prst="textNoShape">
              <a:avLst/>
            </a:prstTxWarp>
          </a:bodyPr>
          <a:lstStyle>
            <a:lvl1pPr algn="r" defTabSz="922338">
              <a:defRPr sz="1200" b="0">
                <a:latin typeface="Times New Roman CYR" charset="-52"/>
              </a:defRPr>
            </a:lvl1pPr>
          </a:lstStyle>
          <a:p>
            <a:endParaRPr lang="ru-RU"/>
          </a:p>
        </p:txBody>
      </p:sp>
    </p:spTree>
    <p:extLst>
      <p:ext uri="{BB962C8B-B14F-4D97-AF65-F5344CB8AC3E}">
        <p14:creationId xmlns:p14="http://schemas.microsoft.com/office/powerpoint/2010/main" val="3970922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00943"/>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Rot="1" noChangeArrowheads="1" noTextEdit="1"/>
          </p:cNvSpPr>
          <p:nvPr>
            <p:ph type="sldImg"/>
          </p:nvPr>
        </p:nvSpPr>
        <p:spPr bwMode="auto">
          <a:xfrm>
            <a:off x="852488" y="744538"/>
            <a:ext cx="4964112" cy="3722687"/>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7027" name="Rectangle 3"/>
          <p:cNvSpPr>
            <a:spLocks noGrp="1" noChangeArrowheads="1"/>
          </p:cNvSpPr>
          <p:nvPr>
            <p:ph type="body" idx="1"/>
          </p:nvPr>
        </p:nvSpPr>
        <p:spPr bwMode="auto">
          <a:xfrm>
            <a:off x="666750" y="4714875"/>
            <a:ext cx="5335588" cy="44672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33155"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36227"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329731"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r>
              <a:rPr lang="ru-RU"/>
              <a:t>  </a:t>
            </a:r>
            <a:r>
              <a:rPr lang="en-US"/>
              <a:t>The experiment was conducted in the 6</a:t>
            </a:r>
            <a:r>
              <a:rPr lang="en-US" baseline="30000"/>
              <a:t>th</a:t>
            </a:r>
            <a:r>
              <a:rPr lang="en-US"/>
              <a:t> quarter, Two slides with experimental objectives and liquidus temperature measurements are shown as a reminder</a:t>
            </a:r>
            <a:r>
              <a:rPr lang="ru-RU"/>
              <a:t> </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292867"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r>
              <a:rPr lang="en-US" sz="1400">
                <a:latin typeface="Times New Roman" pitchFamily="18" charset="0"/>
              </a:rPr>
              <a:t>SEM analysis has determined the presence of metallic droplets in the oxidic part and oxidic ones in the metallic part of the crystallized ingot. The most refractory oxidic liquid undergoes monotectic transformation during crystallization</a:t>
            </a:r>
            <a:r>
              <a:rPr lang="ru-RU"/>
              <a:t>. </a:t>
            </a:r>
            <a:r>
              <a:rPr lang="en-US"/>
              <a:t>UO</a:t>
            </a:r>
            <a:r>
              <a:rPr lang="en-US" baseline="-25000"/>
              <a:t>2-x</a:t>
            </a:r>
            <a:r>
              <a:rPr lang="ru-RU"/>
              <a:t> </a:t>
            </a:r>
            <a:r>
              <a:rPr lang="en-US"/>
              <a:t>and metallized liquid crystallize from the liquid</a:t>
            </a:r>
            <a:r>
              <a:rPr lang="ru-RU"/>
              <a:t>,</a:t>
            </a:r>
            <a:r>
              <a:rPr lang="ru-RU" u="sng"/>
              <a:t> </a:t>
            </a:r>
            <a:r>
              <a:rPr lang="en-US" u="sng"/>
              <a:t>it</a:t>
            </a:r>
            <a:r>
              <a:rPr lang="en-US"/>
              <a:t> freezes without decomposition, that is it is quenched. </a:t>
            </a:r>
            <a:r>
              <a:rPr lang="ru-RU"/>
              <a:t>которая застывает не успев разложится т.е. закаляется. </a:t>
            </a:r>
            <a:r>
              <a:rPr lang="en-US"/>
              <a:t>The metallized liquid decomposes into the intermetallic phases containing oxygen and </a:t>
            </a:r>
            <a:r>
              <a:rPr lang="ru-RU"/>
              <a:t> </a:t>
            </a:r>
            <a:r>
              <a:rPr lang="en-US"/>
              <a:t>UO</a:t>
            </a:r>
            <a:r>
              <a:rPr lang="en-US" baseline="-25000"/>
              <a:t>2-x</a:t>
            </a:r>
            <a:r>
              <a:rPr lang="en-US"/>
              <a:t>, which is the phase of primary crystallization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38275"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44419"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52611"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r>
              <a:rPr lang="ru-RU" sz="1400">
                <a:latin typeface="Times New Roman" pitchFamily="18" charset="0"/>
              </a:rPr>
              <a:t>По данным </a:t>
            </a:r>
            <a:r>
              <a:rPr lang="en-US" sz="1400">
                <a:latin typeface="Times New Roman" pitchFamily="18" charset="0"/>
              </a:rPr>
              <a:t>SEM </a:t>
            </a:r>
            <a:r>
              <a:rPr lang="ru-RU" sz="1400">
                <a:latin typeface="Times New Roman" pitchFamily="18" charset="0"/>
              </a:rPr>
              <a:t>анализа зафиксировано наличие капель - металлических в оксидной  и оксидных в металлической частях закристаллизованного слитка</a:t>
            </a:r>
            <a:r>
              <a:rPr lang="en-US" sz="1400">
                <a:latin typeface="Times New Roman" pitchFamily="18" charset="0"/>
              </a:rPr>
              <a:t>. </a:t>
            </a:r>
            <a:r>
              <a:rPr lang="ru-RU" sz="1400">
                <a:latin typeface="Times New Roman" pitchFamily="18" charset="0"/>
              </a:rPr>
              <a:t>По предварительным данным физико-химического анализа содержание кислорода в оксидной части составляет 59</a:t>
            </a:r>
            <a:r>
              <a:rPr lang="en-US" sz="1400">
                <a:latin typeface="Times New Roman" pitchFamily="18" charset="0"/>
              </a:rPr>
              <a:t>.5 </a:t>
            </a:r>
            <a:r>
              <a:rPr lang="ru-RU" sz="1400">
                <a:latin typeface="Times New Roman" pitchFamily="18" charset="0"/>
              </a:rPr>
              <a:t>%(ат) , а в металлической части ниже предела обнаружения используемых методов. Для определения -уточнения области существования купола расслаивания в настоящее время проводится </a:t>
            </a:r>
            <a:r>
              <a:rPr lang="en-US" sz="1400">
                <a:latin typeface="Times New Roman" pitchFamily="18" charset="0"/>
              </a:rPr>
              <a:t>WDS </a:t>
            </a:r>
            <a:r>
              <a:rPr lang="ru-RU" sz="1400">
                <a:latin typeface="Times New Roman" pitchFamily="18" charset="0"/>
              </a:rPr>
              <a:t>микроанализ металлических и оксидных капель </a:t>
            </a:r>
          </a:p>
          <a:p>
            <a:pPr defTabSz="914400"/>
            <a:endParaRPr lang="en-US" sz="14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54659"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31107"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07555"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ChangeArrowheads="1" noTextEdit="1"/>
          </p:cNvSpPr>
          <p:nvPr>
            <p:ph type="sldImg"/>
          </p:nvPr>
        </p:nvSpPr>
        <p:spPr bwMode="auto">
          <a:xfrm>
            <a:off x="898525" y="774700"/>
            <a:ext cx="4870450" cy="3652838"/>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5507" name="Rectangle 3"/>
          <p:cNvSpPr>
            <a:spLocks noGrp="1" noChangeArrowheads="1"/>
          </p:cNvSpPr>
          <p:nvPr>
            <p:ph type="body" idx="1"/>
          </p:nvPr>
        </p:nvSpPr>
        <p:spPr bwMode="auto">
          <a:xfrm>
            <a:off x="869950" y="4759325"/>
            <a:ext cx="4919663" cy="442912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72" tIns="45386" rIns="90772" bIns="45386"/>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50563"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46467"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260099"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48515"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324611"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r>
              <a:rPr lang="en-US"/>
              <a:t>  In accordance wit the </a:t>
            </a:r>
            <a:r>
              <a:rPr lang="en-GB"/>
              <a:t>CORD33</a:t>
            </a:r>
            <a:r>
              <a:rPr lang="ru-RU"/>
              <a:t> </a:t>
            </a:r>
            <a:r>
              <a:rPr lang="en-US"/>
              <a:t>posttest analysis the miscibility gap area is smaler than the calculated one, and the determined tie-line is on the boundary edge. For this reason it was decided to shift the </a:t>
            </a:r>
            <a:r>
              <a:rPr lang="ru-RU"/>
              <a:t> </a:t>
            </a:r>
            <a:r>
              <a:rPr lang="en-GB"/>
              <a:t>CORD39 </a:t>
            </a:r>
            <a:r>
              <a:rPr lang="en-US"/>
              <a:t>initial charge composition deeper into the gap.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ChangeArrowheads="1" noTextEdit="1"/>
          </p:cNvSpPr>
          <p:nvPr>
            <p:ph type="sldImg"/>
          </p:nvPr>
        </p:nvSpPr>
        <p:spPr bwMode="auto">
          <a:xfrm>
            <a:off x="862013" y="773113"/>
            <a:ext cx="4954587" cy="3716337"/>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6659" name="Rectangle 3"/>
          <p:cNvSpPr>
            <a:spLocks noGrp="1" noChangeArrowheads="1"/>
          </p:cNvSpPr>
          <p:nvPr>
            <p:ph type="body" idx="1"/>
          </p:nvPr>
        </p:nvSpPr>
        <p:spPr bwMode="auto">
          <a:xfrm>
            <a:off x="889000" y="4721225"/>
            <a:ext cx="4891088" cy="44878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49" tIns="46076" rIns="92149" bIns="46076"/>
          <a:lstStyle/>
          <a:p>
            <a:r>
              <a:rPr lang="en-US"/>
              <a:t/>
            </a:r>
            <a:br>
              <a:rPr lang="en-US"/>
            </a:br>
            <a:r>
              <a:rPr lang="en-US">
                <a:solidFill>
                  <a:srgbClr val="CC3300"/>
                </a:solidFill>
              </a:rPr>
              <a:t>During crystallization, the oxidic liquid</a:t>
            </a:r>
            <a:r>
              <a:rPr lang="ru-RU">
                <a:solidFill>
                  <a:srgbClr val="CC3300"/>
                </a:solidFill>
              </a:rPr>
              <a:t>, </a:t>
            </a:r>
            <a:r>
              <a:rPr lang="en-US">
                <a:solidFill>
                  <a:srgbClr val="CC3300"/>
                </a:solidFill>
              </a:rPr>
              <a:t>as the most refractory</a:t>
            </a:r>
            <a:r>
              <a:rPr lang="ru-RU">
                <a:solidFill>
                  <a:srgbClr val="CC3300"/>
                </a:solidFill>
              </a:rPr>
              <a:t>, </a:t>
            </a:r>
            <a:r>
              <a:rPr lang="en-US">
                <a:solidFill>
                  <a:srgbClr val="CC3300"/>
                </a:solidFill>
              </a:rPr>
              <a:t>undergoes monotectic transformation. ZrO2 and metallized liquid crystallize from it, the latter freezes fast, without decompositioning, that is it is quenched. The metallized liquid decomposes into the intermetallic phases containing oxygen and ZrO2, which is the phase of primary crystallization </a:t>
            </a:r>
            <a:r>
              <a:rPr lang="ru-RU">
                <a:solidFill>
                  <a:srgbClr val="CC3300"/>
                </a:solidFill>
              </a:rPr>
              <a:t>. которая застывает не успев разложится т.е. закаляется.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403459"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r>
              <a:rPr lang="en-US"/>
              <a:t>In comparison with thermodynamic calculation the miscibility gap is a little narrower</a:t>
            </a:r>
            <a:r>
              <a:rPr lang="ru-RU"/>
              <a:t>.</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noTextEdit="1"/>
          </p:cNvSpPr>
          <p:nvPr>
            <p:ph type="sldImg"/>
          </p:nvPr>
        </p:nvSpPr>
        <p:spPr bwMode="auto">
          <a:xfrm>
            <a:off x="855663" y="746125"/>
            <a:ext cx="4959350" cy="3719513"/>
          </a:xfrm>
          <a:prstGeom prst="rect">
            <a:avLst/>
          </a:prstGeom>
          <a:solidFill>
            <a:srgbClr val="FFFFFF"/>
          </a:solidFill>
          <a:ln>
            <a:solidFill>
              <a:srgbClr val="000000"/>
            </a:solidFill>
            <a:miter lim="800000"/>
            <a:headEnd/>
            <a:tailEnd/>
          </a:ln>
        </p:spPr>
      </p:sp>
      <p:sp>
        <p:nvSpPr>
          <p:cNvPr id="278531" name="Rectangle 3"/>
          <p:cNvSpPr>
            <a:spLocks noChangeArrowheads="1"/>
          </p:cNvSpPr>
          <p:nvPr>
            <p:ph type="body" idx="1"/>
          </p:nvPr>
        </p:nvSpPr>
        <p:spPr bwMode="auto">
          <a:xfrm>
            <a:off x="889000" y="4713288"/>
            <a:ext cx="4891088" cy="446722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oliennummernplatzhalter 3"/>
          <p:cNvSpPr>
            <a:spLocks noGrp="1"/>
          </p:cNvSpPr>
          <p:nvPr>
            <p:ph type="sldNum" sz="quarter" idx="10"/>
          </p:nvPr>
        </p:nvSpPr>
        <p:spPr/>
        <p:txBody>
          <a:bodyPr/>
          <a:lstStyle>
            <a:lvl1pPr>
              <a:defRPr/>
            </a:lvl1pPr>
          </a:lstStyle>
          <a:p>
            <a:fld id="{D84EF29A-BE87-40A8-B2FD-403A4C15BA7F}" type="slidenum">
              <a:rPr lang="en-GB"/>
              <a:pPr/>
              <a:t>‹Nr.›</a:t>
            </a:fld>
            <a:endParaRPr lang="en-GB"/>
          </a:p>
        </p:txBody>
      </p:sp>
    </p:spTree>
    <p:extLst>
      <p:ext uri="{BB962C8B-B14F-4D97-AF65-F5344CB8AC3E}">
        <p14:creationId xmlns:p14="http://schemas.microsoft.com/office/powerpoint/2010/main" val="801360198"/>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833ADC92-39ED-471F-A39F-A3D0B2E48B51}" type="slidenum">
              <a:rPr lang="en-GB"/>
              <a:pPr/>
              <a:t>‹Nr.›</a:t>
            </a:fld>
            <a:endParaRPr lang="en-GB"/>
          </a:p>
        </p:txBody>
      </p:sp>
    </p:spTree>
    <p:extLst>
      <p:ext uri="{BB962C8B-B14F-4D97-AF65-F5344CB8AC3E}">
        <p14:creationId xmlns:p14="http://schemas.microsoft.com/office/powerpoint/2010/main" val="1517250414"/>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AD43B647-FA02-48D0-B552-810BF92EAE85}" type="slidenum">
              <a:rPr lang="en-GB"/>
              <a:pPr/>
              <a:t>‹Nr.›</a:t>
            </a:fld>
            <a:endParaRPr lang="en-GB"/>
          </a:p>
        </p:txBody>
      </p:sp>
    </p:spTree>
    <p:extLst>
      <p:ext uri="{BB962C8B-B14F-4D97-AF65-F5344CB8AC3E}">
        <p14:creationId xmlns:p14="http://schemas.microsoft.com/office/powerpoint/2010/main" val="1144441100"/>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648200" y="1981200"/>
            <a:ext cx="3810000" cy="4114800"/>
          </a:xfrm>
        </p:spPr>
        <p:txBody>
          <a:bodyPr/>
          <a:lstStyle/>
          <a:p>
            <a:endParaRPr lang="de-DE"/>
          </a:p>
        </p:txBody>
      </p:sp>
      <p:sp>
        <p:nvSpPr>
          <p:cNvPr id="5" name="Foliennummernplatzhalter 4"/>
          <p:cNvSpPr>
            <a:spLocks noGrp="1"/>
          </p:cNvSpPr>
          <p:nvPr>
            <p:ph type="sldNum" sz="quarter" idx="10"/>
          </p:nvPr>
        </p:nvSpPr>
        <p:spPr>
          <a:xfrm>
            <a:off x="7239000" y="6400800"/>
            <a:ext cx="1905000" cy="457200"/>
          </a:xfrm>
        </p:spPr>
        <p:txBody>
          <a:bodyPr/>
          <a:lstStyle>
            <a:lvl1pPr>
              <a:defRPr/>
            </a:lvl1pPr>
          </a:lstStyle>
          <a:p>
            <a:fld id="{AC8E1942-E1F8-4B4F-B336-89BAD81759EE}" type="slidenum">
              <a:rPr lang="en-GB"/>
              <a:pPr/>
              <a:t>‹Nr.›</a:t>
            </a:fld>
            <a:endParaRPr lang="en-GB"/>
          </a:p>
        </p:txBody>
      </p:sp>
    </p:spTree>
    <p:extLst>
      <p:ext uri="{BB962C8B-B14F-4D97-AF65-F5344CB8AC3E}">
        <p14:creationId xmlns:p14="http://schemas.microsoft.com/office/powerpoint/2010/main" val="3919021663"/>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5800" y="1981200"/>
            <a:ext cx="7772400" cy="4114800"/>
          </a:xfrm>
        </p:spPr>
        <p:txBody>
          <a:bodyPr/>
          <a:lstStyle/>
          <a:p>
            <a:endParaRPr lang="de-DE"/>
          </a:p>
        </p:txBody>
      </p:sp>
      <p:sp>
        <p:nvSpPr>
          <p:cNvPr id="4" name="Foliennummernplatzhalter 3"/>
          <p:cNvSpPr>
            <a:spLocks noGrp="1"/>
          </p:cNvSpPr>
          <p:nvPr>
            <p:ph type="sldNum" sz="quarter" idx="10"/>
          </p:nvPr>
        </p:nvSpPr>
        <p:spPr>
          <a:xfrm>
            <a:off x="7239000" y="6400800"/>
            <a:ext cx="1905000" cy="457200"/>
          </a:xfrm>
        </p:spPr>
        <p:txBody>
          <a:bodyPr/>
          <a:lstStyle>
            <a:lvl1pPr>
              <a:defRPr/>
            </a:lvl1pPr>
          </a:lstStyle>
          <a:p>
            <a:fld id="{99602A0D-9875-438B-9DDF-7BC1CB2E9DBA}" type="slidenum">
              <a:rPr lang="en-GB"/>
              <a:pPr/>
              <a:t>‹Nr.›</a:t>
            </a:fld>
            <a:endParaRPr lang="en-GB"/>
          </a:p>
        </p:txBody>
      </p:sp>
    </p:spTree>
    <p:extLst>
      <p:ext uri="{BB962C8B-B14F-4D97-AF65-F5344CB8AC3E}">
        <p14:creationId xmlns:p14="http://schemas.microsoft.com/office/powerpoint/2010/main" val="4006607198"/>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C8EB5E2D-45E2-4335-83A9-D5DA550CB33A}" type="slidenum">
              <a:rPr lang="en-GB"/>
              <a:pPr/>
              <a:t>‹Nr.›</a:t>
            </a:fld>
            <a:endParaRPr lang="en-GB"/>
          </a:p>
        </p:txBody>
      </p:sp>
    </p:spTree>
    <p:extLst>
      <p:ext uri="{BB962C8B-B14F-4D97-AF65-F5344CB8AC3E}">
        <p14:creationId xmlns:p14="http://schemas.microsoft.com/office/powerpoint/2010/main" val="3896722896"/>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3"/>
          <p:cNvSpPr>
            <a:spLocks noGrp="1"/>
          </p:cNvSpPr>
          <p:nvPr>
            <p:ph type="sldNum" sz="quarter" idx="10"/>
          </p:nvPr>
        </p:nvSpPr>
        <p:spPr/>
        <p:txBody>
          <a:bodyPr/>
          <a:lstStyle>
            <a:lvl1pPr>
              <a:defRPr/>
            </a:lvl1pPr>
          </a:lstStyle>
          <a:p>
            <a:fld id="{3891FF3D-103F-499D-ACA6-3683D93537B5}" type="slidenum">
              <a:rPr lang="en-GB"/>
              <a:pPr/>
              <a:t>‹Nr.›</a:t>
            </a:fld>
            <a:endParaRPr lang="en-GB"/>
          </a:p>
        </p:txBody>
      </p:sp>
    </p:spTree>
    <p:extLst>
      <p:ext uri="{BB962C8B-B14F-4D97-AF65-F5344CB8AC3E}">
        <p14:creationId xmlns:p14="http://schemas.microsoft.com/office/powerpoint/2010/main" val="3106760020"/>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a:lvl1pPr>
          </a:lstStyle>
          <a:p>
            <a:fld id="{C29CE297-286A-4E5D-A35E-D5EACAC0AED9}" type="slidenum">
              <a:rPr lang="en-GB"/>
              <a:pPr/>
              <a:t>‹Nr.›</a:t>
            </a:fld>
            <a:endParaRPr lang="en-GB"/>
          </a:p>
        </p:txBody>
      </p:sp>
    </p:spTree>
    <p:extLst>
      <p:ext uri="{BB962C8B-B14F-4D97-AF65-F5344CB8AC3E}">
        <p14:creationId xmlns:p14="http://schemas.microsoft.com/office/powerpoint/2010/main" val="664978400"/>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a:lvl1pPr>
          </a:lstStyle>
          <a:p>
            <a:fld id="{BD798ACC-C14C-4065-AD98-06810B0D4191}" type="slidenum">
              <a:rPr lang="en-GB"/>
              <a:pPr/>
              <a:t>‹Nr.›</a:t>
            </a:fld>
            <a:endParaRPr lang="en-GB"/>
          </a:p>
        </p:txBody>
      </p:sp>
    </p:spTree>
    <p:extLst>
      <p:ext uri="{BB962C8B-B14F-4D97-AF65-F5344CB8AC3E}">
        <p14:creationId xmlns:p14="http://schemas.microsoft.com/office/powerpoint/2010/main" val="3084355339"/>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lvl1pPr>
              <a:defRPr/>
            </a:lvl1pPr>
          </a:lstStyle>
          <a:p>
            <a:fld id="{5C9C6A6A-9039-4078-8831-0FD70D253BBB}" type="slidenum">
              <a:rPr lang="en-GB"/>
              <a:pPr/>
              <a:t>‹Nr.›</a:t>
            </a:fld>
            <a:endParaRPr lang="en-GB"/>
          </a:p>
        </p:txBody>
      </p:sp>
    </p:spTree>
    <p:extLst>
      <p:ext uri="{BB962C8B-B14F-4D97-AF65-F5344CB8AC3E}">
        <p14:creationId xmlns:p14="http://schemas.microsoft.com/office/powerpoint/2010/main" val="3621410363"/>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EB807C4C-C3BF-4074-A3C4-D3C8B039B06F}" type="slidenum">
              <a:rPr lang="en-GB"/>
              <a:pPr/>
              <a:t>‹Nr.›</a:t>
            </a:fld>
            <a:endParaRPr lang="en-GB"/>
          </a:p>
        </p:txBody>
      </p:sp>
    </p:spTree>
    <p:extLst>
      <p:ext uri="{BB962C8B-B14F-4D97-AF65-F5344CB8AC3E}">
        <p14:creationId xmlns:p14="http://schemas.microsoft.com/office/powerpoint/2010/main" val="387364360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fld id="{FA2FF7FB-524C-4A76-9E56-D9EC5F623362}" type="slidenum">
              <a:rPr lang="en-GB"/>
              <a:pPr/>
              <a:t>‹Nr.›</a:t>
            </a:fld>
            <a:endParaRPr lang="en-GB"/>
          </a:p>
        </p:txBody>
      </p:sp>
    </p:spTree>
    <p:extLst>
      <p:ext uri="{BB962C8B-B14F-4D97-AF65-F5344CB8AC3E}">
        <p14:creationId xmlns:p14="http://schemas.microsoft.com/office/powerpoint/2010/main" val="3944728196"/>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fld id="{1CA5830D-1F2B-4DA4-8D96-D1D3A4C4D120}" type="slidenum">
              <a:rPr lang="en-GB"/>
              <a:pPr/>
              <a:t>‹Nr.›</a:t>
            </a:fld>
            <a:endParaRPr lang="en-GB"/>
          </a:p>
        </p:txBody>
      </p:sp>
    </p:spTree>
    <p:extLst>
      <p:ext uri="{BB962C8B-B14F-4D97-AF65-F5344CB8AC3E}">
        <p14:creationId xmlns:p14="http://schemas.microsoft.com/office/powerpoint/2010/main" val="341173719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smtClean="0"/>
              <a:t>Щелчок правит 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smtClean="0"/>
              <a:t>Щелчок правит 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a:defRPr sz="1400" b="0">
                <a:solidFill>
                  <a:srgbClr val="000099"/>
                </a:solidFill>
              </a:defRPr>
            </a:lvl1pPr>
          </a:lstStyle>
          <a:p>
            <a:fld id="{67533930-E12C-497D-8B1A-0B4CDDEF95E1}" type="slidenum">
              <a:rPr lang="en-GB"/>
              <a:pPr/>
              <a:t>‹Nr.›</a:t>
            </a:fld>
            <a:endParaRPr lang="en-GB"/>
          </a:p>
        </p:txBody>
      </p:sp>
      <p:sp>
        <p:nvSpPr>
          <p:cNvPr id="215043" name="Rectangle 1027"/>
          <p:cNvSpPr>
            <a:spLocks noChangeArrowheads="1"/>
          </p:cNvSpPr>
          <p:nvPr userDrawn="1"/>
        </p:nvSpPr>
        <p:spPr bwMode="auto">
          <a:xfrm>
            <a:off x="5700713" y="6583363"/>
            <a:ext cx="24431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003399"/>
                </a:solidFill>
              </a:rPr>
              <a:t>March 7-9, 2006 , Paris , France</a:t>
            </a:r>
            <a:endParaRPr lang="en-GB" sz="1200">
              <a:solidFill>
                <a:srgbClr val="003399"/>
              </a:solidFill>
            </a:endParaRPr>
          </a:p>
        </p:txBody>
      </p:sp>
      <p:sp>
        <p:nvSpPr>
          <p:cNvPr id="258048" name="Line 2048"/>
          <p:cNvSpPr>
            <a:spLocks noChangeShapeType="1"/>
          </p:cNvSpPr>
          <p:nvPr userDrawn="1"/>
        </p:nvSpPr>
        <p:spPr bwMode="auto">
          <a:xfrm>
            <a:off x="352425" y="6483350"/>
            <a:ext cx="8616950" cy="0"/>
          </a:xfrm>
          <a:prstGeom prst="line">
            <a:avLst/>
          </a:prstGeom>
          <a:noFill/>
          <a:ln w="28575">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p:timing>
    <p:tnLst>
      <p:par>
        <p:cTn id="1" dur="indefinite" restart="never" nodeType="tmRoot"/>
      </p:par>
    </p:tnLst>
  </p:timing>
  <p:hf hdr="0" ftr="0" dt="0"/>
  <p:txStyles>
    <p:titleStyle>
      <a:lvl1pPr algn="ctr" defTabSz="762000" rtl="0" eaLnBrk="0" fontAlgn="base" hangingPunct="0">
        <a:spcBef>
          <a:spcPct val="0"/>
        </a:spcBef>
        <a:spcAft>
          <a:spcPct val="0"/>
        </a:spcAft>
        <a:defRPr sz="2800" b="1">
          <a:solidFill>
            <a:srgbClr val="000099"/>
          </a:solidFill>
          <a:latin typeface="+mj-lt"/>
          <a:ea typeface="+mj-ea"/>
          <a:cs typeface="+mj-cs"/>
        </a:defRPr>
      </a:lvl1pPr>
      <a:lvl2pPr algn="ctr" defTabSz="762000" rtl="0" eaLnBrk="0" fontAlgn="base" hangingPunct="0">
        <a:spcBef>
          <a:spcPct val="0"/>
        </a:spcBef>
        <a:spcAft>
          <a:spcPct val="0"/>
        </a:spcAft>
        <a:defRPr sz="2800" b="1">
          <a:solidFill>
            <a:srgbClr val="000099"/>
          </a:solidFill>
          <a:latin typeface="Arial" pitchFamily="34" charset="0"/>
        </a:defRPr>
      </a:lvl2pPr>
      <a:lvl3pPr algn="ctr" defTabSz="762000" rtl="0" eaLnBrk="0" fontAlgn="base" hangingPunct="0">
        <a:spcBef>
          <a:spcPct val="0"/>
        </a:spcBef>
        <a:spcAft>
          <a:spcPct val="0"/>
        </a:spcAft>
        <a:defRPr sz="2800" b="1">
          <a:solidFill>
            <a:srgbClr val="000099"/>
          </a:solidFill>
          <a:latin typeface="Arial" pitchFamily="34" charset="0"/>
        </a:defRPr>
      </a:lvl3pPr>
      <a:lvl4pPr algn="ctr" defTabSz="762000" rtl="0" eaLnBrk="0" fontAlgn="base" hangingPunct="0">
        <a:spcBef>
          <a:spcPct val="0"/>
        </a:spcBef>
        <a:spcAft>
          <a:spcPct val="0"/>
        </a:spcAft>
        <a:defRPr sz="2800" b="1">
          <a:solidFill>
            <a:srgbClr val="000099"/>
          </a:solidFill>
          <a:latin typeface="Arial" pitchFamily="34" charset="0"/>
        </a:defRPr>
      </a:lvl4pPr>
      <a:lvl5pPr algn="ctr" defTabSz="762000" rtl="0" eaLnBrk="0" fontAlgn="base" hangingPunct="0">
        <a:spcBef>
          <a:spcPct val="0"/>
        </a:spcBef>
        <a:spcAft>
          <a:spcPct val="0"/>
        </a:spcAft>
        <a:defRPr sz="2800" b="1">
          <a:solidFill>
            <a:srgbClr val="000099"/>
          </a:solidFill>
          <a:latin typeface="Arial" pitchFamily="34" charset="0"/>
        </a:defRPr>
      </a:lvl5pPr>
      <a:lvl6pPr marL="457200" algn="ctr" defTabSz="762000" rtl="0" eaLnBrk="0" fontAlgn="base" hangingPunct="0">
        <a:spcBef>
          <a:spcPct val="0"/>
        </a:spcBef>
        <a:spcAft>
          <a:spcPct val="0"/>
        </a:spcAft>
        <a:defRPr sz="2800" b="1">
          <a:solidFill>
            <a:srgbClr val="000099"/>
          </a:solidFill>
          <a:latin typeface="Arial" pitchFamily="34" charset="0"/>
        </a:defRPr>
      </a:lvl6pPr>
      <a:lvl7pPr marL="914400" algn="ctr" defTabSz="762000" rtl="0" eaLnBrk="0" fontAlgn="base" hangingPunct="0">
        <a:spcBef>
          <a:spcPct val="0"/>
        </a:spcBef>
        <a:spcAft>
          <a:spcPct val="0"/>
        </a:spcAft>
        <a:defRPr sz="2800" b="1">
          <a:solidFill>
            <a:srgbClr val="000099"/>
          </a:solidFill>
          <a:latin typeface="Arial" pitchFamily="34" charset="0"/>
        </a:defRPr>
      </a:lvl7pPr>
      <a:lvl8pPr marL="1371600" algn="ctr" defTabSz="762000" rtl="0" eaLnBrk="0" fontAlgn="base" hangingPunct="0">
        <a:spcBef>
          <a:spcPct val="0"/>
        </a:spcBef>
        <a:spcAft>
          <a:spcPct val="0"/>
        </a:spcAft>
        <a:defRPr sz="2800" b="1">
          <a:solidFill>
            <a:srgbClr val="000099"/>
          </a:solidFill>
          <a:latin typeface="Arial" pitchFamily="34" charset="0"/>
        </a:defRPr>
      </a:lvl8pPr>
      <a:lvl9pPr marL="1828800" algn="ctr" defTabSz="762000" rtl="0" eaLnBrk="0" fontAlgn="base" hangingPunct="0">
        <a:spcBef>
          <a:spcPct val="0"/>
        </a:spcBef>
        <a:spcAft>
          <a:spcPct val="0"/>
        </a:spcAft>
        <a:defRPr sz="2800" b="1">
          <a:solidFill>
            <a:srgbClr val="000099"/>
          </a:solidFill>
          <a:latin typeface="Arial" pitchFamily="34" charset="0"/>
        </a:defRPr>
      </a:lvl9pPr>
    </p:titleStyle>
    <p:bodyStyle>
      <a:lvl1pPr marL="342900" indent="-342900" algn="l" defTabSz="762000"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400">
          <a:solidFill>
            <a:schemeClr val="tx1"/>
          </a:solidFill>
          <a:latin typeface="+mn-lt"/>
        </a:defRPr>
      </a:lvl2pPr>
      <a:lvl3pPr marL="1143000" indent="-228600" algn="l" defTabSz="762000" rtl="0" eaLnBrk="0" fontAlgn="base" hangingPunct="0">
        <a:spcBef>
          <a:spcPct val="20000"/>
        </a:spcBef>
        <a:spcAft>
          <a:spcPct val="0"/>
        </a:spcAft>
        <a:buChar char="•"/>
        <a:defRPr sz="2000">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762000"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762000"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762000"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762000"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762000"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574675" y="2703513"/>
            <a:ext cx="7772400" cy="1143000"/>
          </a:xfrm>
        </p:spPr>
        <p:txBody>
          <a:bodyPr/>
          <a:lstStyle/>
          <a:p>
            <a:r>
              <a:rPr lang="en-GB" sz="2400">
                <a:solidFill>
                  <a:srgbClr val="0000CC"/>
                </a:solidFill>
                <a:effectLst>
                  <a:outerShdw blurRad="38100" dist="38100" dir="2700000" algn="tl">
                    <a:srgbClr val="000000"/>
                  </a:outerShdw>
                </a:effectLst>
                <a:cs typeface="Times New Roman" pitchFamily="18" charset="0"/>
              </a:rPr>
              <a:t>Progress Report </a:t>
            </a:r>
            <a:br>
              <a:rPr lang="en-GB" sz="2400">
                <a:solidFill>
                  <a:srgbClr val="0000CC"/>
                </a:solidFill>
                <a:effectLst>
                  <a:outerShdw blurRad="38100" dist="38100" dir="2700000" algn="tl">
                    <a:srgbClr val="000000"/>
                  </a:outerShdw>
                </a:effectLst>
                <a:cs typeface="Times New Roman" pitchFamily="18" charset="0"/>
              </a:rPr>
            </a:br>
            <a:r>
              <a:rPr lang="en-GB" sz="2400">
                <a:solidFill>
                  <a:srgbClr val="0000CC"/>
                </a:solidFill>
                <a:effectLst>
                  <a:outerShdw blurRad="38100" dist="38100" dir="2700000" algn="tl">
                    <a:srgbClr val="000000"/>
                  </a:outerShdw>
                </a:effectLst>
                <a:cs typeface="Times New Roman" pitchFamily="18" charset="0"/>
              </a:rPr>
              <a:t>on the ISTC project #1950.2</a:t>
            </a:r>
            <a:r>
              <a:rPr lang="en-GB" sz="2400">
                <a:solidFill>
                  <a:srgbClr val="0000CC"/>
                </a:solidFill>
                <a:cs typeface="Times New Roman" pitchFamily="18" charset="0"/>
              </a:rPr>
              <a:t> </a:t>
            </a:r>
            <a:br>
              <a:rPr lang="en-GB" sz="2400">
                <a:solidFill>
                  <a:srgbClr val="0000CC"/>
                </a:solidFill>
                <a:cs typeface="Times New Roman" pitchFamily="18" charset="0"/>
              </a:rPr>
            </a:br>
            <a:r>
              <a:rPr lang="en-GB" sz="2400">
                <a:solidFill>
                  <a:srgbClr val="0000CC"/>
                </a:solidFill>
                <a:cs typeface="Times New Roman" pitchFamily="18" charset="0"/>
              </a:rPr>
              <a:t>“</a:t>
            </a:r>
            <a:r>
              <a:rPr lang="ru-RU" sz="2400">
                <a:solidFill>
                  <a:srgbClr val="0000CC"/>
                </a:solidFill>
              </a:rPr>
              <a:t>Phase Diagrams for Multicomponent </a:t>
            </a:r>
            <a:r>
              <a:rPr lang="en-US" sz="2400">
                <a:solidFill>
                  <a:srgbClr val="0000CC"/>
                </a:solidFill>
              </a:rPr>
              <a:t/>
            </a:r>
            <a:br>
              <a:rPr lang="en-US" sz="2400">
                <a:solidFill>
                  <a:srgbClr val="0000CC"/>
                </a:solidFill>
              </a:rPr>
            </a:br>
            <a:r>
              <a:rPr lang="ru-RU" sz="2400">
                <a:solidFill>
                  <a:srgbClr val="0000CC"/>
                </a:solidFill>
              </a:rPr>
              <a:t>Systems Containing Corium and Products </a:t>
            </a:r>
            <a:r>
              <a:rPr lang="en-US" sz="2400">
                <a:solidFill>
                  <a:srgbClr val="0000CC"/>
                </a:solidFill>
              </a:rPr>
              <a:t/>
            </a:r>
            <a:br>
              <a:rPr lang="en-US" sz="2400">
                <a:solidFill>
                  <a:srgbClr val="0000CC"/>
                </a:solidFill>
              </a:rPr>
            </a:br>
            <a:r>
              <a:rPr lang="ru-RU" sz="2400">
                <a:solidFill>
                  <a:srgbClr val="0000CC"/>
                </a:solidFill>
              </a:rPr>
              <a:t>of its Interaction with NPP Materials</a:t>
            </a:r>
            <a:r>
              <a:rPr lang="en-GB" sz="2400">
                <a:solidFill>
                  <a:srgbClr val="0000CC"/>
                </a:solidFill>
                <a:cs typeface="Times New Roman" pitchFamily="18" charset="0"/>
              </a:rPr>
              <a:t>”</a:t>
            </a:r>
            <a:r>
              <a:rPr lang="en-GB" sz="2400">
                <a:solidFill>
                  <a:srgbClr val="0000CC"/>
                </a:solidFill>
                <a:effectLst>
                  <a:outerShdw blurRad="38100" dist="38100" dir="2700000" algn="tl">
                    <a:srgbClr val="000000"/>
                  </a:outerShdw>
                </a:effectLst>
                <a:cs typeface="Times New Roman" pitchFamily="18" charset="0"/>
              </a:rPr>
              <a:t> </a:t>
            </a:r>
            <a:br>
              <a:rPr lang="en-GB" sz="2400">
                <a:solidFill>
                  <a:srgbClr val="0000CC"/>
                </a:solidFill>
                <a:effectLst>
                  <a:outerShdw blurRad="38100" dist="38100" dir="2700000" algn="tl">
                    <a:srgbClr val="000000"/>
                  </a:outerShdw>
                </a:effectLst>
                <a:cs typeface="Times New Roman" pitchFamily="18" charset="0"/>
              </a:rPr>
            </a:br>
            <a:r>
              <a:rPr lang="en-GB" sz="2400">
                <a:solidFill>
                  <a:srgbClr val="0000CC"/>
                </a:solidFill>
                <a:effectLst>
                  <a:outerShdw blurRad="38100" dist="38100" dir="2700000" algn="tl">
                    <a:srgbClr val="000000"/>
                  </a:outerShdw>
                </a:effectLst>
                <a:cs typeface="Times New Roman" pitchFamily="18" charset="0"/>
              </a:rPr>
              <a:t>(CORPHAD.2)</a:t>
            </a:r>
            <a:br>
              <a:rPr lang="en-GB" sz="2400">
                <a:solidFill>
                  <a:srgbClr val="0000CC"/>
                </a:solidFill>
                <a:effectLst>
                  <a:outerShdw blurRad="38100" dist="38100" dir="2700000" algn="tl">
                    <a:srgbClr val="000000"/>
                  </a:outerShdw>
                </a:effectLst>
                <a:cs typeface="Times New Roman" pitchFamily="18" charset="0"/>
              </a:rPr>
            </a:br>
            <a:r>
              <a:rPr lang="en-US" sz="2400">
                <a:solidFill>
                  <a:srgbClr val="0000CC"/>
                </a:solidFill>
                <a:effectLst>
                  <a:outerShdw blurRad="38100" dist="38100" dir="2700000" algn="tl">
                    <a:srgbClr val="000000"/>
                  </a:outerShdw>
                </a:effectLst>
                <a:cs typeface="Times New Roman" pitchFamily="18" charset="0"/>
              </a:rPr>
              <a:t/>
            </a:r>
            <a:br>
              <a:rPr lang="en-US" sz="2400">
                <a:solidFill>
                  <a:srgbClr val="0000CC"/>
                </a:solidFill>
                <a:effectLst>
                  <a:outerShdw blurRad="38100" dist="38100" dir="2700000" algn="tl">
                    <a:srgbClr val="000000"/>
                  </a:outerShdw>
                </a:effectLst>
                <a:cs typeface="Times New Roman" pitchFamily="18" charset="0"/>
              </a:rPr>
            </a:br>
            <a:endParaRPr lang="en-GB" sz="2400">
              <a:solidFill>
                <a:srgbClr val="0000CC"/>
              </a:solidFill>
              <a:effectLst>
                <a:outerShdw blurRad="38100" dist="38100" dir="2700000" algn="tl">
                  <a:srgbClr val="000000"/>
                </a:outerShdw>
              </a:effectLst>
              <a:cs typeface="Times New Roman" pitchFamily="18" charset="0"/>
            </a:endParaRPr>
          </a:p>
        </p:txBody>
      </p:sp>
      <p:sp>
        <p:nvSpPr>
          <p:cNvPr id="256003" name="Rectangle 3"/>
          <p:cNvSpPr>
            <a:spLocks noChangeArrowheads="1"/>
          </p:cNvSpPr>
          <p:nvPr/>
        </p:nvSpPr>
        <p:spPr bwMode="auto">
          <a:xfrm>
            <a:off x="565150" y="4445000"/>
            <a:ext cx="75088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marL="342900" indent="-342900" algn="l">
              <a:lnSpc>
                <a:spcPct val="90000"/>
              </a:lnSpc>
              <a:spcBef>
                <a:spcPct val="20000"/>
              </a:spcBef>
            </a:pPr>
            <a:r>
              <a:rPr lang="en-GB" sz="2000"/>
              <a:t>Presented by S. Bechta</a:t>
            </a:r>
          </a:p>
          <a:p>
            <a:pPr marL="342900" indent="-342900" algn="l"/>
            <a:r>
              <a:rPr lang="en-US" sz="2000"/>
              <a:t>9</a:t>
            </a:r>
            <a:r>
              <a:rPr lang="en-US" sz="2000" baseline="30000"/>
              <a:t>th</a:t>
            </a:r>
            <a:r>
              <a:rPr lang="en-US" sz="2000"/>
              <a:t> CEG-SAM M</a:t>
            </a:r>
            <a:r>
              <a:rPr lang="en-GB" sz="2000"/>
              <a:t>eeting</a:t>
            </a:r>
          </a:p>
        </p:txBody>
      </p:sp>
      <p:sp>
        <p:nvSpPr>
          <p:cNvPr id="256004" name="Rectangle 4"/>
          <p:cNvSpPr>
            <a:spLocks noChangeArrowheads="1"/>
          </p:cNvSpPr>
          <p:nvPr/>
        </p:nvSpPr>
        <p:spPr bwMode="auto">
          <a:xfrm>
            <a:off x="1109663" y="165100"/>
            <a:ext cx="360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spAutoFit/>
          </a:bodyPr>
          <a:lstStyle/>
          <a:p>
            <a:pPr algn="l"/>
            <a:r>
              <a:rPr lang="en-US" sz="1800">
                <a:cs typeface="Times New Roman" pitchFamily="18" charset="0"/>
              </a:rPr>
              <a:t>A.P. Alexandrov </a:t>
            </a:r>
            <a:r>
              <a:rPr lang="en-GB" sz="1800"/>
              <a:t>Research</a:t>
            </a:r>
            <a:r>
              <a:rPr lang="en-US" sz="1800"/>
              <a:t> </a:t>
            </a:r>
            <a:r>
              <a:rPr lang="en-GB" sz="1800"/>
              <a:t>Institute</a:t>
            </a:r>
            <a:r>
              <a:rPr lang="en-US" sz="1800"/>
              <a:t> of Technology</a:t>
            </a:r>
            <a:endParaRPr lang="en-GB" sz="1800"/>
          </a:p>
        </p:txBody>
      </p:sp>
      <p:pic>
        <p:nvPicPr>
          <p:cNvPr id="25600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r="83064"/>
          <a:stretch>
            <a:fillRect/>
          </a:stretch>
        </p:blipFill>
        <p:spPr bwMode="auto">
          <a:xfrm>
            <a:off x="7772400" y="0"/>
            <a:ext cx="1123950" cy="939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6007" name="Object 7"/>
          <p:cNvGraphicFramePr>
            <a:graphicFrameLocks noChangeAspect="1"/>
          </p:cNvGraphicFramePr>
          <p:nvPr/>
        </p:nvGraphicFramePr>
        <p:xfrm>
          <a:off x="217488" y="0"/>
          <a:ext cx="822325" cy="914400"/>
        </p:xfrm>
        <a:graphic>
          <a:graphicData uri="http://schemas.openxmlformats.org/presentationml/2006/ole">
            <mc:AlternateContent xmlns:mc="http://schemas.openxmlformats.org/markup-compatibility/2006">
              <mc:Choice xmlns:v="urn:schemas-microsoft-com:vml" Requires="v">
                <p:oleObj spid="_x0000_s256001" name="CorelDRAW" r:id="rId5" imgW="515520" imgH="574200" progId="CorelDraw.Graphic.7">
                  <p:embed/>
                </p:oleObj>
              </mc:Choice>
              <mc:Fallback>
                <p:oleObj name="CorelDRAW" r:id="rId5" imgW="515520" imgH="574200" progId="CorelDraw.Graphic.7">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88" y="0"/>
                        <a:ext cx="822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Foliennummernplatzhalter 1"/>
          <p:cNvSpPr>
            <a:spLocks noGrp="1"/>
          </p:cNvSpPr>
          <p:nvPr>
            <p:ph type="sldNum" sz="quarter" idx="10"/>
          </p:nvPr>
        </p:nvSpPr>
        <p:spPr/>
        <p:txBody>
          <a:bodyPr/>
          <a:lstStyle/>
          <a:p>
            <a:fld id="{5F4EC4FC-EB80-4D5D-8C01-DBCA11CBB738}" type="slidenum">
              <a:rPr lang="en-GB"/>
              <a:pPr/>
              <a:t>10</a:t>
            </a:fld>
            <a:endParaRPr lang="en-GB"/>
          </a:p>
        </p:txBody>
      </p:sp>
      <p:sp>
        <p:nvSpPr>
          <p:cNvPr id="432132" name="Rectangle 1028"/>
          <p:cNvSpPr>
            <a:spLocks noChangeArrowheads="1"/>
          </p:cNvSpPr>
          <p:nvPr/>
        </p:nvSpPr>
        <p:spPr bwMode="auto">
          <a:xfrm>
            <a:off x="723900" y="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U-Zr</a:t>
            </a:r>
            <a:r>
              <a:rPr lang="ru-RU">
                <a:solidFill>
                  <a:srgbClr val="000099"/>
                </a:solidFill>
              </a:rPr>
              <a:t>-</a:t>
            </a:r>
            <a:r>
              <a:rPr lang="en-US">
                <a:solidFill>
                  <a:srgbClr val="000099"/>
                </a:solidFill>
              </a:rPr>
              <a:t>O</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 CORD42 </a:t>
            </a:r>
            <a:r>
              <a:rPr lang="en-US">
                <a:solidFill>
                  <a:srgbClr val="000099"/>
                </a:solidFill>
              </a:rPr>
              <a:t>(continued)</a:t>
            </a:r>
            <a:endParaRPr lang="ru-RU">
              <a:solidFill>
                <a:srgbClr val="000099"/>
              </a:solidFill>
            </a:endParaRPr>
          </a:p>
        </p:txBody>
      </p:sp>
      <p:pic>
        <p:nvPicPr>
          <p:cNvPr id="432134" name="Picture 1030"/>
          <p:cNvPicPr>
            <a:picLocks noChangeAspect="1" noChangeArrowheads="1"/>
          </p:cNvPicPr>
          <p:nvPr/>
        </p:nvPicPr>
        <p:blipFill>
          <a:blip r:embed="rId3" cstate="print">
            <a:lum bright="32000" contrast="14000"/>
            <a:extLst>
              <a:ext uri="{28A0092B-C50C-407E-A947-70E740481C1C}">
                <a14:useLocalDpi xmlns:a14="http://schemas.microsoft.com/office/drawing/2010/main" val="0"/>
              </a:ext>
            </a:extLst>
          </a:blip>
          <a:srcRect r="771"/>
          <a:stretch>
            <a:fillRect/>
          </a:stretch>
        </p:blipFill>
        <p:spPr bwMode="auto">
          <a:xfrm>
            <a:off x="2743200" y="1439863"/>
            <a:ext cx="275590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135" name="Rectangle 1031"/>
          <p:cNvSpPr>
            <a:spLocks noChangeArrowheads="1"/>
          </p:cNvSpPr>
          <p:nvPr/>
        </p:nvSpPr>
        <p:spPr bwMode="auto">
          <a:xfrm>
            <a:off x="312738" y="735013"/>
            <a:ext cx="838041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80000"/>
              </a:lnSpc>
              <a:buFont typeface="Wingdings" pitchFamily="2" charset="2"/>
              <a:buChar char="Ø"/>
            </a:pPr>
            <a:r>
              <a:rPr lang="ru-RU" sz="2000">
                <a:solidFill>
                  <a:srgbClr val="800000"/>
                </a:solidFill>
              </a:rPr>
              <a:t> </a:t>
            </a:r>
            <a:r>
              <a:rPr lang="en-US" sz="2000">
                <a:solidFill>
                  <a:srgbClr val="800000"/>
                </a:solidFill>
              </a:rPr>
              <a:t>Axial section of the ingot</a:t>
            </a:r>
            <a:endParaRPr lang="ru-RU" sz="2000">
              <a:solidFill>
                <a:srgbClr val="800000"/>
              </a:solidFill>
            </a:endParaRPr>
          </a:p>
        </p:txBody>
      </p:sp>
      <p:sp>
        <p:nvSpPr>
          <p:cNvPr id="432136" name="Text Box 1032"/>
          <p:cNvSpPr txBox="1">
            <a:spLocks noChangeArrowheads="1"/>
          </p:cNvSpPr>
          <p:nvPr/>
        </p:nvSpPr>
        <p:spPr bwMode="auto">
          <a:xfrm>
            <a:off x="569913" y="2276475"/>
            <a:ext cx="1754187" cy="517525"/>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400"/>
              <a:t>“Oxidized”</a:t>
            </a:r>
            <a:r>
              <a:rPr lang="ru-RU" sz="1400"/>
              <a:t> </a:t>
            </a:r>
            <a:r>
              <a:rPr lang="en-US" sz="1400"/>
              <a:t>part</a:t>
            </a:r>
            <a:endParaRPr lang="en-GB" sz="1400"/>
          </a:p>
        </p:txBody>
      </p:sp>
      <p:sp>
        <p:nvSpPr>
          <p:cNvPr id="432137" name="Text Box 1033"/>
          <p:cNvSpPr txBox="1">
            <a:spLocks noChangeArrowheads="1"/>
          </p:cNvSpPr>
          <p:nvPr/>
        </p:nvSpPr>
        <p:spPr bwMode="auto">
          <a:xfrm>
            <a:off x="239713" y="3927475"/>
            <a:ext cx="2300287" cy="517525"/>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400"/>
              <a:t>“Metallized” part</a:t>
            </a:r>
            <a:endParaRPr lang="en-GB" sz="1400"/>
          </a:p>
        </p:txBody>
      </p:sp>
      <p:sp>
        <p:nvSpPr>
          <p:cNvPr id="432139" name="Line 1035"/>
          <p:cNvSpPr>
            <a:spLocks noChangeShapeType="1"/>
          </p:cNvSpPr>
          <p:nvPr/>
        </p:nvSpPr>
        <p:spPr bwMode="auto">
          <a:xfrm flipV="1">
            <a:off x="1955800" y="2120900"/>
            <a:ext cx="1270000" cy="241300"/>
          </a:xfrm>
          <a:prstGeom prst="line">
            <a:avLst/>
          </a:prstGeom>
          <a:noFill/>
          <a:ln w="28575">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2140" name="Line 1036"/>
          <p:cNvSpPr>
            <a:spLocks noChangeShapeType="1"/>
          </p:cNvSpPr>
          <p:nvPr/>
        </p:nvSpPr>
        <p:spPr bwMode="auto">
          <a:xfrm flipV="1">
            <a:off x="1803400" y="3670300"/>
            <a:ext cx="1460500" cy="393700"/>
          </a:xfrm>
          <a:prstGeom prst="line">
            <a:avLst/>
          </a:prstGeom>
          <a:noFill/>
          <a:ln w="28575">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2141" name="Freeform 1037"/>
          <p:cNvSpPr>
            <a:spLocks/>
          </p:cNvSpPr>
          <p:nvPr/>
        </p:nvSpPr>
        <p:spPr bwMode="auto">
          <a:xfrm>
            <a:off x="2870200" y="2247900"/>
            <a:ext cx="2570163" cy="544513"/>
          </a:xfrm>
          <a:custGeom>
            <a:avLst/>
            <a:gdLst>
              <a:gd name="T0" fmla="*/ 0 w 1619"/>
              <a:gd name="T1" fmla="*/ 0 h 343"/>
              <a:gd name="T2" fmla="*/ 128 w 1619"/>
              <a:gd name="T3" fmla="*/ 232 h 343"/>
              <a:gd name="T4" fmla="*/ 528 w 1619"/>
              <a:gd name="T5" fmla="*/ 240 h 343"/>
              <a:gd name="T6" fmla="*/ 752 w 1619"/>
              <a:gd name="T7" fmla="*/ 336 h 343"/>
              <a:gd name="T8" fmla="*/ 1032 w 1619"/>
              <a:gd name="T9" fmla="*/ 280 h 343"/>
              <a:gd name="T10" fmla="*/ 1104 w 1619"/>
              <a:gd name="T11" fmla="*/ 248 h 343"/>
              <a:gd name="T12" fmla="*/ 1336 w 1619"/>
              <a:gd name="T13" fmla="*/ 224 h 343"/>
              <a:gd name="T14" fmla="*/ 1424 w 1619"/>
              <a:gd name="T15" fmla="*/ 200 h 343"/>
              <a:gd name="T16" fmla="*/ 1488 w 1619"/>
              <a:gd name="T17" fmla="*/ 184 h 343"/>
              <a:gd name="T18" fmla="*/ 1600 w 1619"/>
              <a:gd name="T19" fmla="*/ 184 h 343"/>
              <a:gd name="T20" fmla="*/ 1600 w 1619"/>
              <a:gd name="T21" fmla="*/ 13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9" h="343">
                <a:moveTo>
                  <a:pt x="0" y="0"/>
                </a:moveTo>
                <a:cubicBezTo>
                  <a:pt x="20" y="96"/>
                  <a:pt x="40" y="192"/>
                  <a:pt x="128" y="232"/>
                </a:cubicBezTo>
                <a:cubicBezTo>
                  <a:pt x="216" y="272"/>
                  <a:pt x="424" y="223"/>
                  <a:pt x="528" y="240"/>
                </a:cubicBezTo>
                <a:cubicBezTo>
                  <a:pt x="632" y="257"/>
                  <a:pt x="668" y="329"/>
                  <a:pt x="752" y="336"/>
                </a:cubicBezTo>
                <a:cubicBezTo>
                  <a:pt x="836" y="343"/>
                  <a:pt x="974" y="295"/>
                  <a:pt x="1032" y="280"/>
                </a:cubicBezTo>
                <a:cubicBezTo>
                  <a:pt x="1090" y="265"/>
                  <a:pt x="1053" y="257"/>
                  <a:pt x="1104" y="248"/>
                </a:cubicBezTo>
                <a:cubicBezTo>
                  <a:pt x="1155" y="239"/>
                  <a:pt x="1283" y="232"/>
                  <a:pt x="1336" y="224"/>
                </a:cubicBezTo>
                <a:cubicBezTo>
                  <a:pt x="1389" y="216"/>
                  <a:pt x="1399" y="207"/>
                  <a:pt x="1424" y="200"/>
                </a:cubicBezTo>
                <a:cubicBezTo>
                  <a:pt x="1449" y="193"/>
                  <a:pt x="1459" y="187"/>
                  <a:pt x="1488" y="184"/>
                </a:cubicBezTo>
                <a:cubicBezTo>
                  <a:pt x="1517" y="181"/>
                  <a:pt x="1581" y="192"/>
                  <a:pt x="1600" y="184"/>
                </a:cubicBezTo>
                <a:cubicBezTo>
                  <a:pt x="1619" y="176"/>
                  <a:pt x="1609" y="156"/>
                  <a:pt x="1600" y="136"/>
                </a:cubicBezTo>
              </a:path>
            </a:pathLst>
          </a:custGeom>
          <a:noFill/>
          <a:ln w="38100" cap="flat" cmpd="sng">
            <a:solidFill>
              <a:srgbClr val="FF0000"/>
            </a:solidFill>
            <a:prstDash val="dash"/>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2142" name="Rectangle 1038"/>
          <p:cNvSpPr>
            <a:spLocks noChangeArrowheads="1"/>
          </p:cNvSpPr>
          <p:nvPr/>
        </p:nvSpPr>
        <p:spPr bwMode="auto">
          <a:xfrm>
            <a:off x="6756400" y="2057400"/>
            <a:ext cx="1011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defTabSz="762000"/>
            <a:r>
              <a:rPr lang="en-GB" sz="1400"/>
              <a:t>Boundary</a:t>
            </a:r>
          </a:p>
        </p:txBody>
      </p:sp>
      <p:sp>
        <p:nvSpPr>
          <p:cNvPr id="432143" name="Line 1039"/>
          <p:cNvSpPr>
            <a:spLocks noChangeShapeType="1"/>
          </p:cNvSpPr>
          <p:nvPr/>
        </p:nvSpPr>
        <p:spPr bwMode="auto">
          <a:xfrm flipH="1">
            <a:off x="5384800" y="2222500"/>
            <a:ext cx="1295400" cy="292100"/>
          </a:xfrm>
          <a:prstGeom prst="line">
            <a:avLst/>
          </a:prstGeom>
          <a:noFill/>
          <a:ln w="28575">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Foliennummernplatzhalter 1"/>
          <p:cNvSpPr>
            <a:spLocks noGrp="1"/>
          </p:cNvSpPr>
          <p:nvPr>
            <p:ph type="sldNum" sz="quarter" idx="10"/>
          </p:nvPr>
        </p:nvSpPr>
        <p:spPr/>
        <p:txBody>
          <a:bodyPr/>
          <a:lstStyle/>
          <a:p>
            <a:fld id="{381868E0-A564-4C6D-B1BA-72F004D62A47}" type="slidenum">
              <a:rPr lang="en-GB"/>
              <a:pPr/>
              <a:t>11</a:t>
            </a:fld>
            <a:endParaRPr lang="en-GB"/>
          </a:p>
        </p:txBody>
      </p:sp>
      <p:sp>
        <p:nvSpPr>
          <p:cNvPr id="435202" name="Rectangle 2"/>
          <p:cNvSpPr>
            <a:spLocks noChangeArrowheads="1"/>
          </p:cNvSpPr>
          <p:nvPr/>
        </p:nvSpPr>
        <p:spPr bwMode="auto">
          <a:xfrm>
            <a:off x="446088" y="638175"/>
            <a:ext cx="3024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l" defTabSz="762000">
              <a:buFont typeface="Wingdings" pitchFamily="2" charset="2"/>
              <a:buChar char="Ø"/>
            </a:pPr>
            <a:r>
              <a:rPr lang="en-US" sz="1800">
                <a:solidFill>
                  <a:srgbClr val="800000"/>
                </a:solidFill>
              </a:rPr>
              <a:t> </a:t>
            </a:r>
            <a:r>
              <a:rPr lang="en-US" sz="2000" u="sng">
                <a:solidFill>
                  <a:srgbClr val="800000"/>
                </a:solidFill>
              </a:rPr>
              <a:t>Concluding remarks </a:t>
            </a:r>
            <a:r>
              <a:rPr lang="en-GB" sz="2000">
                <a:solidFill>
                  <a:srgbClr val="800000"/>
                </a:solidFill>
              </a:rPr>
              <a:t> </a:t>
            </a:r>
          </a:p>
        </p:txBody>
      </p:sp>
      <p:sp>
        <p:nvSpPr>
          <p:cNvPr id="435203" name="Rectangle 3"/>
          <p:cNvSpPr>
            <a:spLocks noChangeArrowheads="1"/>
          </p:cNvSpPr>
          <p:nvPr/>
        </p:nvSpPr>
        <p:spPr bwMode="auto">
          <a:xfrm>
            <a:off x="725488" y="238125"/>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U-Zr</a:t>
            </a:r>
            <a:r>
              <a:rPr lang="ru-RU">
                <a:solidFill>
                  <a:srgbClr val="000099"/>
                </a:solidFill>
              </a:rPr>
              <a:t>-</a:t>
            </a:r>
            <a:r>
              <a:rPr lang="en-US">
                <a:solidFill>
                  <a:srgbClr val="000099"/>
                </a:solidFill>
              </a:rPr>
              <a:t>O</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a:t>
            </a:r>
            <a:endParaRPr lang="ru-RU">
              <a:solidFill>
                <a:srgbClr val="000099"/>
              </a:solidFill>
            </a:endParaRPr>
          </a:p>
        </p:txBody>
      </p:sp>
      <p:sp>
        <p:nvSpPr>
          <p:cNvPr id="435209" name="Text Box 9"/>
          <p:cNvSpPr txBox="1">
            <a:spLocks noChangeArrowheads="1"/>
          </p:cNvSpPr>
          <p:nvPr/>
        </p:nvSpPr>
        <p:spPr bwMode="auto">
          <a:xfrm>
            <a:off x="4867275" y="1738313"/>
            <a:ext cx="4006850" cy="3111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t>CORD</a:t>
            </a:r>
            <a:r>
              <a:rPr lang="ru-RU" sz="1200"/>
              <a:t>29</a:t>
            </a:r>
            <a:r>
              <a:rPr lang="en-US" sz="1200"/>
              <a:t> T</a:t>
            </a:r>
            <a:r>
              <a:rPr lang="en-GB" sz="1200" baseline="-25000"/>
              <a:t>liq</a:t>
            </a:r>
            <a:r>
              <a:rPr lang="ru-RU" sz="1200"/>
              <a:t>=2</a:t>
            </a:r>
            <a:r>
              <a:rPr lang="en-GB" sz="1200"/>
              <a:t>734K</a:t>
            </a:r>
            <a:r>
              <a:rPr lang="ru-RU" sz="1400"/>
              <a:t> </a:t>
            </a:r>
            <a:r>
              <a:rPr lang="en-US" sz="1200"/>
              <a:t>at.% </a:t>
            </a:r>
            <a:r>
              <a:rPr lang="ru-RU" sz="1200"/>
              <a:t>19.8</a:t>
            </a:r>
            <a:r>
              <a:rPr lang="en-US" sz="1200"/>
              <a:t>U – </a:t>
            </a:r>
            <a:r>
              <a:rPr lang="ru-RU" sz="1200"/>
              <a:t>17.2</a:t>
            </a:r>
            <a:r>
              <a:rPr lang="en-US" sz="1200"/>
              <a:t>Zr – </a:t>
            </a:r>
            <a:r>
              <a:rPr lang="ru-RU" sz="1200"/>
              <a:t>63.0</a:t>
            </a:r>
            <a:r>
              <a:rPr lang="en-US" sz="1200"/>
              <a:t>O</a:t>
            </a:r>
            <a:endParaRPr lang="en-GB" sz="1200"/>
          </a:p>
        </p:txBody>
      </p:sp>
      <p:sp>
        <p:nvSpPr>
          <p:cNvPr id="435214" name="Text Box 14"/>
          <p:cNvSpPr txBox="1">
            <a:spLocks noChangeArrowheads="1"/>
          </p:cNvSpPr>
          <p:nvPr/>
        </p:nvSpPr>
        <p:spPr bwMode="auto">
          <a:xfrm>
            <a:off x="4876800" y="2982913"/>
            <a:ext cx="4071938" cy="3492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t>CORD28-</a:t>
            </a:r>
            <a:r>
              <a:rPr lang="en-US" sz="1200">
                <a:cs typeface="Arial" pitchFamily="34" charset="0"/>
              </a:rPr>
              <a:t>l</a:t>
            </a:r>
            <a:r>
              <a:rPr lang="en-GB" sz="1200"/>
              <a:t> T</a:t>
            </a:r>
            <a:r>
              <a:rPr lang="en-GB" sz="1200" baseline="-25000"/>
              <a:t>liq</a:t>
            </a:r>
            <a:r>
              <a:rPr lang="en-GB" sz="1200"/>
              <a:t>=2665K</a:t>
            </a:r>
            <a:r>
              <a:rPr lang="ru-RU" sz="1200"/>
              <a:t>  </a:t>
            </a:r>
            <a:r>
              <a:rPr lang="en-US" sz="1200"/>
              <a:t>at.% </a:t>
            </a:r>
            <a:r>
              <a:rPr lang="ru-RU" sz="1200"/>
              <a:t>7.7</a:t>
            </a:r>
            <a:r>
              <a:rPr lang="en-US" sz="1200"/>
              <a:t>U – </a:t>
            </a:r>
            <a:r>
              <a:rPr lang="ru-RU" sz="1200"/>
              <a:t>53.7</a:t>
            </a:r>
            <a:r>
              <a:rPr lang="en-US" sz="1200"/>
              <a:t>Zr –</a:t>
            </a:r>
            <a:r>
              <a:rPr lang="ru-RU" sz="1200"/>
              <a:t>38.6</a:t>
            </a:r>
            <a:r>
              <a:rPr lang="en-US" sz="1200"/>
              <a:t> O</a:t>
            </a:r>
            <a:endParaRPr lang="en-GB" sz="1200"/>
          </a:p>
        </p:txBody>
      </p:sp>
      <p:sp>
        <p:nvSpPr>
          <p:cNvPr id="435215" name="Text Box 15"/>
          <p:cNvSpPr txBox="1">
            <a:spLocks noChangeArrowheads="1"/>
          </p:cNvSpPr>
          <p:nvPr/>
        </p:nvSpPr>
        <p:spPr bwMode="auto">
          <a:xfrm>
            <a:off x="4899025" y="2627313"/>
            <a:ext cx="3906838" cy="2857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sz="1200"/>
              <a:t>CORD3</a:t>
            </a:r>
            <a:r>
              <a:rPr lang="ru-RU" sz="1200"/>
              <a:t>4</a:t>
            </a:r>
            <a:r>
              <a:rPr lang="en-GB" sz="1200"/>
              <a:t>  T</a:t>
            </a:r>
            <a:r>
              <a:rPr lang="en-GB" sz="1200" baseline="-25000"/>
              <a:t>liq</a:t>
            </a:r>
            <a:r>
              <a:rPr lang="en-GB" sz="1200"/>
              <a:t>=2</a:t>
            </a:r>
            <a:r>
              <a:rPr lang="en-US" sz="1200"/>
              <a:t>578</a:t>
            </a:r>
            <a:r>
              <a:rPr lang="en-GB" sz="1200"/>
              <a:t>K</a:t>
            </a:r>
            <a:r>
              <a:rPr lang="ru-RU" sz="1200"/>
              <a:t> </a:t>
            </a:r>
            <a:r>
              <a:rPr lang="en-US" sz="1200"/>
              <a:t> at.% </a:t>
            </a:r>
            <a:r>
              <a:rPr lang="ru-RU" sz="1200"/>
              <a:t>21.5</a:t>
            </a:r>
            <a:r>
              <a:rPr lang="en-US" sz="1200"/>
              <a:t>U – </a:t>
            </a:r>
            <a:r>
              <a:rPr lang="ru-RU" sz="1200"/>
              <a:t>34.7</a:t>
            </a:r>
            <a:r>
              <a:rPr lang="en-US" sz="1200"/>
              <a:t>Zr – </a:t>
            </a:r>
            <a:r>
              <a:rPr lang="ru-RU" sz="1200"/>
              <a:t>43.8</a:t>
            </a:r>
            <a:r>
              <a:rPr lang="en-US" sz="1200"/>
              <a:t>O</a:t>
            </a:r>
            <a:endParaRPr lang="en-GB" sz="1200"/>
          </a:p>
        </p:txBody>
      </p:sp>
      <p:sp>
        <p:nvSpPr>
          <p:cNvPr id="435216" name="Text Box 16"/>
          <p:cNvSpPr txBox="1">
            <a:spLocks noChangeArrowheads="1"/>
          </p:cNvSpPr>
          <p:nvPr/>
        </p:nvSpPr>
        <p:spPr bwMode="auto">
          <a:xfrm>
            <a:off x="4981575" y="3430588"/>
            <a:ext cx="922338" cy="3111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t>C</a:t>
            </a:r>
            <a:r>
              <a:rPr lang="ru-RU" sz="1200"/>
              <a:t>ORD37</a:t>
            </a:r>
            <a:endParaRPr lang="en-GB"/>
          </a:p>
        </p:txBody>
      </p:sp>
      <p:sp>
        <p:nvSpPr>
          <p:cNvPr id="435226" name="Text Box 26"/>
          <p:cNvSpPr txBox="1">
            <a:spLocks noChangeArrowheads="1"/>
          </p:cNvSpPr>
          <p:nvPr/>
        </p:nvSpPr>
        <p:spPr bwMode="auto">
          <a:xfrm flipV="1">
            <a:off x="5964238" y="4065588"/>
            <a:ext cx="1628775" cy="195262"/>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lstStyle/>
          <a:p>
            <a:pPr algn="l"/>
            <a:endParaRPr lang="ru-RU"/>
          </a:p>
        </p:txBody>
      </p:sp>
      <p:sp>
        <p:nvSpPr>
          <p:cNvPr id="435234" name="Text Box 34"/>
          <p:cNvSpPr txBox="1">
            <a:spLocks noChangeArrowheads="1"/>
          </p:cNvSpPr>
          <p:nvPr/>
        </p:nvSpPr>
        <p:spPr bwMode="auto">
          <a:xfrm>
            <a:off x="4854575" y="2227263"/>
            <a:ext cx="3994150" cy="3111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t>CORD28-</a:t>
            </a:r>
            <a:r>
              <a:rPr lang="en-US" sz="1200">
                <a:cs typeface="Arial" pitchFamily="34" charset="0"/>
              </a:rPr>
              <a:t>ll</a:t>
            </a:r>
            <a:r>
              <a:rPr lang="en-GB" sz="1200"/>
              <a:t> T</a:t>
            </a:r>
            <a:r>
              <a:rPr lang="en-GB" sz="1200" baseline="-25000"/>
              <a:t>liq</a:t>
            </a:r>
            <a:r>
              <a:rPr lang="en-GB" sz="1200"/>
              <a:t>=2</a:t>
            </a:r>
            <a:r>
              <a:rPr lang="ru-RU" sz="1200"/>
              <a:t>637</a:t>
            </a:r>
            <a:r>
              <a:rPr lang="en-US" sz="1200"/>
              <a:t>K</a:t>
            </a:r>
            <a:r>
              <a:rPr lang="en-GB" sz="1200"/>
              <a:t>  at.% </a:t>
            </a:r>
            <a:r>
              <a:rPr lang="ru-RU" sz="1200"/>
              <a:t>12.9</a:t>
            </a:r>
            <a:r>
              <a:rPr lang="en-GB" sz="1200"/>
              <a:t>U – </a:t>
            </a:r>
            <a:r>
              <a:rPr lang="ru-RU" sz="1200"/>
              <a:t>43.9</a:t>
            </a:r>
            <a:r>
              <a:rPr lang="en-GB" sz="1200"/>
              <a:t>Zr </a:t>
            </a:r>
            <a:r>
              <a:rPr lang="ru-RU" sz="1200"/>
              <a:t>–</a:t>
            </a:r>
            <a:r>
              <a:rPr lang="en-US" sz="1200"/>
              <a:t> </a:t>
            </a:r>
            <a:r>
              <a:rPr lang="ru-RU" sz="1200"/>
              <a:t>43.2</a:t>
            </a:r>
            <a:r>
              <a:rPr lang="en-GB" sz="1200"/>
              <a:t>O</a:t>
            </a:r>
          </a:p>
        </p:txBody>
      </p:sp>
      <p:sp>
        <p:nvSpPr>
          <p:cNvPr id="435237" name="Text Box 37"/>
          <p:cNvSpPr txBox="1">
            <a:spLocks noChangeArrowheads="1"/>
          </p:cNvSpPr>
          <p:nvPr/>
        </p:nvSpPr>
        <p:spPr bwMode="auto">
          <a:xfrm>
            <a:off x="4933950" y="3933825"/>
            <a:ext cx="2352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u="sng">
                <a:latin typeface="Arial" pitchFamily="34" charset="0"/>
              </a:rPr>
              <a:t>Tie line</a:t>
            </a:r>
            <a:r>
              <a:rPr lang="en-US" sz="1200">
                <a:latin typeface="Arial" pitchFamily="34" charset="0"/>
              </a:rPr>
              <a:t> CORD3</a:t>
            </a:r>
            <a:r>
              <a:rPr lang="ru-RU" sz="1200">
                <a:latin typeface="Arial" pitchFamily="34" charset="0"/>
              </a:rPr>
              <a:t>7</a:t>
            </a:r>
            <a:r>
              <a:rPr lang="en-US" sz="1200">
                <a:latin typeface="Arial" pitchFamily="34" charset="0"/>
              </a:rPr>
              <a:t> (T</a:t>
            </a:r>
            <a:r>
              <a:rPr lang="en-US" sz="1200" baseline="-25000">
                <a:latin typeface="Arial" pitchFamily="34" charset="0"/>
              </a:rPr>
              <a:t>melt</a:t>
            </a:r>
            <a:r>
              <a:rPr lang="en-US" sz="1200">
                <a:latin typeface="Arial" pitchFamily="34" charset="0"/>
              </a:rPr>
              <a:t>=26</a:t>
            </a:r>
            <a:r>
              <a:rPr lang="ru-RU" sz="1200">
                <a:latin typeface="Arial" pitchFamily="34" charset="0"/>
              </a:rPr>
              <a:t>7</a:t>
            </a:r>
            <a:r>
              <a:rPr lang="en-US" sz="1200">
                <a:latin typeface="Arial" pitchFamily="34" charset="0"/>
              </a:rPr>
              <a:t>3K)</a:t>
            </a:r>
          </a:p>
        </p:txBody>
      </p:sp>
      <p:sp>
        <p:nvSpPr>
          <p:cNvPr id="435238" name="Text Box 38"/>
          <p:cNvSpPr txBox="1">
            <a:spLocks noChangeArrowheads="1"/>
          </p:cNvSpPr>
          <p:nvPr/>
        </p:nvSpPr>
        <p:spPr bwMode="auto">
          <a:xfrm>
            <a:off x="4702175" y="4135438"/>
            <a:ext cx="40481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lnSpc>
                <a:spcPct val="110000"/>
              </a:lnSpc>
              <a:spcBef>
                <a:spcPct val="30000"/>
              </a:spcBef>
              <a:buFont typeface="Wingdings" pitchFamily="2" charset="2"/>
              <a:buNone/>
            </a:pPr>
            <a:r>
              <a:rPr lang="en-US" sz="1200">
                <a:latin typeface="Arial" pitchFamily="34" charset="0"/>
              </a:rPr>
              <a:t>light “oxidic” liquid</a:t>
            </a:r>
            <a:r>
              <a:rPr lang="ru-RU" sz="1200">
                <a:latin typeface="Arial" pitchFamily="34" charset="0"/>
              </a:rPr>
              <a:t>, </a:t>
            </a:r>
            <a:r>
              <a:rPr lang="en-GB" sz="1200">
                <a:latin typeface="Arial" pitchFamily="34" charset="0"/>
              </a:rPr>
              <a:t>at.% </a:t>
            </a:r>
            <a:r>
              <a:rPr lang="ru-RU" sz="1200">
                <a:latin typeface="Arial" pitchFamily="34" charset="0"/>
              </a:rPr>
              <a:t>21.7</a:t>
            </a:r>
            <a:r>
              <a:rPr lang="en-GB" sz="1200">
                <a:latin typeface="Arial" pitchFamily="34" charset="0"/>
              </a:rPr>
              <a:t>U –</a:t>
            </a:r>
            <a:r>
              <a:rPr lang="ru-RU" sz="1200">
                <a:latin typeface="Arial" pitchFamily="34" charset="0"/>
              </a:rPr>
              <a:t>27.7</a:t>
            </a:r>
            <a:r>
              <a:rPr lang="en-GB" sz="1200">
                <a:latin typeface="Arial" pitchFamily="34" charset="0"/>
              </a:rPr>
              <a:t>Zr –</a:t>
            </a:r>
            <a:r>
              <a:rPr lang="ru-RU" sz="1200">
                <a:latin typeface="Arial" pitchFamily="34" charset="0"/>
              </a:rPr>
              <a:t>50.5</a:t>
            </a:r>
            <a:r>
              <a:rPr lang="en-GB" sz="1200">
                <a:latin typeface="Arial" pitchFamily="34" charset="0"/>
              </a:rPr>
              <a:t>O</a:t>
            </a:r>
            <a:br>
              <a:rPr lang="en-GB" sz="1200">
                <a:latin typeface="Arial" pitchFamily="34" charset="0"/>
              </a:rPr>
            </a:br>
            <a:r>
              <a:rPr lang="ru-RU" sz="1200">
                <a:latin typeface="Arial" pitchFamily="34" charset="0"/>
              </a:rPr>
              <a:t>  </a:t>
            </a:r>
            <a:r>
              <a:rPr lang="en-US" sz="1200">
                <a:latin typeface="Arial" pitchFamily="34" charset="0"/>
              </a:rPr>
              <a:t>    heavy “metallic” liquid</a:t>
            </a:r>
            <a:r>
              <a:rPr lang="ru-RU" sz="1200">
                <a:latin typeface="Arial" pitchFamily="34" charset="0"/>
              </a:rPr>
              <a:t>, </a:t>
            </a:r>
            <a:r>
              <a:rPr lang="en-GB" sz="1200">
                <a:latin typeface="Arial" pitchFamily="34" charset="0"/>
              </a:rPr>
              <a:t>at.% </a:t>
            </a:r>
            <a:r>
              <a:rPr lang="ru-RU" sz="1200">
                <a:latin typeface="Arial" pitchFamily="34" charset="0"/>
              </a:rPr>
              <a:t>33.5</a:t>
            </a:r>
            <a:r>
              <a:rPr lang="en-GB" sz="1200">
                <a:latin typeface="Arial" pitchFamily="34" charset="0"/>
              </a:rPr>
              <a:t>U –</a:t>
            </a:r>
            <a:r>
              <a:rPr lang="ru-RU" sz="1200">
                <a:latin typeface="Arial" pitchFamily="34" charset="0"/>
              </a:rPr>
              <a:t>42.7</a:t>
            </a:r>
            <a:r>
              <a:rPr lang="en-GB" sz="1200">
                <a:latin typeface="Arial" pitchFamily="34" charset="0"/>
              </a:rPr>
              <a:t>Zr –</a:t>
            </a:r>
            <a:r>
              <a:rPr lang="ru-RU" sz="1200">
                <a:latin typeface="Arial" pitchFamily="34" charset="0"/>
              </a:rPr>
              <a:t>23.7</a:t>
            </a:r>
            <a:r>
              <a:rPr lang="en-GB" sz="1200">
                <a:latin typeface="Arial" pitchFamily="34" charset="0"/>
              </a:rPr>
              <a:t>O</a:t>
            </a:r>
          </a:p>
          <a:p>
            <a:pPr algn="ctr">
              <a:lnSpc>
                <a:spcPct val="110000"/>
              </a:lnSpc>
              <a:spcBef>
                <a:spcPct val="30000"/>
              </a:spcBef>
              <a:buFont typeface="Wingdings" pitchFamily="2" charset="2"/>
              <a:buChar char="§"/>
            </a:pPr>
            <a:endParaRPr lang="en-US" sz="1200">
              <a:latin typeface="Arial" pitchFamily="34" charset="0"/>
            </a:endParaRPr>
          </a:p>
        </p:txBody>
      </p:sp>
      <p:sp>
        <p:nvSpPr>
          <p:cNvPr id="435239" name="Text Box 39"/>
          <p:cNvSpPr txBox="1">
            <a:spLocks noChangeArrowheads="1"/>
          </p:cNvSpPr>
          <p:nvPr/>
        </p:nvSpPr>
        <p:spPr bwMode="auto">
          <a:xfrm>
            <a:off x="4810125" y="3657600"/>
            <a:ext cx="329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GB" sz="1200">
                <a:latin typeface="Arial" pitchFamily="34" charset="0"/>
              </a:rPr>
              <a:t> T</a:t>
            </a:r>
            <a:r>
              <a:rPr lang="en-GB" sz="1200" baseline="-25000">
                <a:latin typeface="Arial" pitchFamily="34" charset="0"/>
              </a:rPr>
              <a:t>liq</a:t>
            </a:r>
            <a:r>
              <a:rPr lang="en-GB" sz="1200">
                <a:latin typeface="Arial" pitchFamily="34" charset="0"/>
              </a:rPr>
              <a:t>=2</a:t>
            </a:r>
            <a:r>
              <a:rPr lang="en-US" sz="1200">
                <a:latin typeface="Arial" pitchFamily="34" charset="0"/>
              </a:rPr>
              <a:t>601</a:t>
            </a:r>
            <a:r>
              <a:rPr lang="en-GB" sz="1200">
                <a:latin typeface="Arial" pitchFamily="34" charset="0"/>
              </a:rPr>
              <a:t>K</a:t>
            </a:r>
            <a:r>
              <a:rPr lang="ru-RU" sz="1200">
                <a:latin typeface="Arial" pitchFamily="34" charset="0"/>
              </a:rPr>
              <a:t> </a:t>
            </a:r>
            <a:r>
              <a:rPr lang="en-US" sz="1200">
                <a:latin typeface="Arial" pitchFamily="34" charset="0"/>
              </a:rPr>
              <a:t> at.% </a:t>
            </a:r>
            <a:r>
              <a:rPr lang="ru-RU" sz="1200">
                <a:latin typeface="Arial" pitchFamily="34" charset="0"/>
              </a:rPr>
              <a:t>32.5</a:t>
            </a:r>
            <a:r>
              <a:rPr lang="en-US" sz="1200">
                <a:latin typeface="Arial" pitchFamily="34" charset="0"/>
              </a:rPr>
              <a:t>U – </a:t>
            </a:r>
            <a:r>
              <a:rPr lang="ru-RU" sz="1200">
                <a:latin typeface="Arial" pitchFamily="34" charset="0"/>
              </a:rPr>
              <a:t>28.2</a:t>
            </a:r>
            <a:r>
              <a:rPr lang="en-US" sz="1200">
                <a:latin typeface="Arial" pitchFamily="34" charset="0"/>
              </a:rPr>
              <a:t>Zr – </a:t>
            </a:r>
            <a:r>
              <a:rPr lang="ru-RU" sz="1200">
                <a:latin typeface="Arial" pitchFamily="34" charset="0"/>
              </a:rPr>
              <a:t>39.3</a:t>
            </a:r>
            <a:r>
              <a:rPr lang="en-US" sz="1200">
                <a:latin typeface="Arial" pitchFamily="34" charset="0"/>
              </a:rPr>
              <a:t>O</a:t>
            </a:r>
          </a:p>
        </p:txBody>
      </p:sp>
      <p:sp>
        <p:nvSpPr>
          <p:cNvPr id="435241" name="Text Box 41"/>
          <p:cNvSpPr txBox="1">
            <a:spLocks noChangeArrowheads="1"/>
          </p:cNvSpPr>
          <p:nvPr/>
        </p:nvSpPr>
        <p:spPr bwMode="auto">
          <a:xfrm>
            <a:off x="4918075" y="4865688"/>
            <a:ext cx="3627438" cy="3111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Wingdings" pitchFamily="2" charset="2"/>
              <a:buNone/>
            </a:pPr>
            <a:r>
              <a:rPr lang="en-GB" sz="1200"/>
              <a:t>CORD</a:t>
            </a:r>
            <a:r>
              <a:rPr lang="ru-RU" sz="1200"/>
              <a:t>42</a:t>
            </a:r>
            <a:r>
              <a:rPr lang="en-GB" sz="1200"/>
              <a:t>  T</a:t>
            </a:r>
            <a:r>
              <a:rPr lang="en-GB" sz="1200" baseline="-25000"/>
              <a:t>liq</a:t>
            </a:r>
            <a:r>
              <a:rPr lang="en-GB" sz="1200"/>
              <a:t>=2</a:t>
            </a:r>
            <a:r>
              <a:rPr lang="en-US" sz="1200"/>
              <a:t>663K</a:t>
            </a:r>
            <a:r>
              <a:rPr lang="ru-RU" sz="1200"/>
              <a:t> </a:t>
            </a:r>
            <a:r>
              <a:rPr lang="en-US" sz="1200"/>
              <a:t> at.% 40U – 25Zr – 35O</a:t>
            </a:r>
            <a:endParaRPr lang="en-GB" sz="1200"/>
          </a:p>
        </p:txBody>
      </p:sp>
      <p:sp>
        <p:nvSpPr>
          <p:cNvPr id="435247" name="Freeform 47"/>
          <p:cNvSpPr>
            <a:spLocks/>
          </p:cNvSpPr>
          <p:nvPr/>
        </p:nvSpPr>
        <p:spPr bwMode="auto">
          <a:xfrm>
            <a:off x="4887913" y="3365500"/>
            <a:ext cx="161925" cy="1330325"/>
          </a:xfrm>
          <a:custGeom>
            <a:avLst/>
            <a:gdLst>
              <a:gd name="T0" fmla="*/ 102 w 102"/>
              <a:gd name="T1" fmla="*/ 52 h 838"/>
              <a:gd name="T2" fmla="*/ 54 w 102"/>
              <a:gd name="T3" fmla="*/ 64 h 838"/>
              <a:gd name="T4" fmla="*/ 48 w 102"/>
              <a:gd name="T5" fmla="*/ 436 h 838"/>
              <a:gd name="T6" fmla="*/ 0 w 102"/>
              <a:gd name="T7" fmla="*/ 472 h 838"/>
              <a:gd name="T8" fmla="*/ 48 w 102"/>
              <a:gd name="T9" fmla="*/ 508 h 838"/>
              <a:gd name="T10" fmla="*/ 48 w 102"/>
              <a:gd name="T11" fmla="*/ 790 h 838"/>
              <a:gd name="T12" fmla="*/ 96 w 102"/>
              <a:gd name="T13" fmla="*/ 796 h 838"/>
            </a:gdLst>
            <a:ahLst/>
            <a:cxnLst>
              <a:cxn ang="0">
                <a:pos x="T0" y="T1"/>
              </a:cxn>
              <a:cxn ang="0">
                <a:pos x="T2" y="T3"/>
              </a:cxn>
              <a:cxn ang="0">
                <a:pos x="T4" y="T5"/>
              </a:cxn>
              <a:cxn ang="0">
                <a:pos x="T6" y="T7"/>
              </a:cxn>
              <a:cxn ang="0">
                <a:pos x="T8" y="T9"/>
              </a:cxn>
              <a:cxn ang="0">
                <a:pos x="T10" y="T11"/>
              </a:cxn>
              <a:cxn ang="0">
                <a:pos x="T12" y="T13"/>
              </a:cxn>
            </a:cxnLst>
            <a:rect l="0" t="0" r="r" b="b"/>
            <a:pathLst>
              <a:path w="102" h="838">
                <a:moveTo>
                  <a:pt x="102" y="52"/>
                </a:moveTo>
                <a:cubicBezTo>
                  <a:pt x="82" y="26"/>
                  <a:pt x="63" y="0"/>
                  <a:pt x="54" y="64"/>
                </a:cubicBezTo>
                <a:cubicBezTo>
                  <a:pt x="45" y="128"/>
                  <a:pt x="57" y="368"/>
                  <a:pt x="48" y="436"/>
                </a:cubicBezTo>
                <a:cubicBezTo>
                  <a:pt x="39" y="504"/>
                  <a:pt x="0" y="460"/>
                  <a:pt x="0" y="472"/>
                </a:cubicBezTo>
                <a:cubicBezTo>
                  <a:pt x="0" y="484"/>
                  <a:pt x="40" y="455"/>
                  <a:pt x="48" y="508"/>
                </a:cubicBezTo>
                <a:cubicBezTo>
                  <a:pt x="56" y="561"/>
                  <a:pt x="40" y="742"/>
                  <a:pt x="48" y="790"/>
                </a:cubicBezTo>
                <a:cubicBezTo>
                  <a:pt x="56" y="838"/>
                  <a:pt x="88" y="795"/>
                  <a:pt x="96" y="796"/>
                </a:cubicBezTo>
              </a:path>
            </a:pathLst>
          </a:custGeom>
          <a:noFill/>
          <a:ln w="28575" cap="flat" cmpd="sng">
            <a:solidFill>
              <a:srgbClr val="0000CC"/>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5255" name="Text Box 55"/>
          <p:cNvSpPr txBox="1">
            <a:spLocks noChangeArrowheads="1"/>
          </p:cNvSpPr>
          <p:nvPr/>
        </p:nvSpPr>
        <p:spPr bwMode="auto">
          <a:xfrm>
            <a:off x="4870450" y="5229225"/>
            <a:ext cx="2543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u="sng">
                <a:latin typeface="Arial" pitchFamily="34" charset="0"/>
              </a:rPr>
              <a:t>Tie line</a:t>
            </a:r>
            <a:r>
              <a:rPr lang="en-US" sz="1200">
                <a:latin typeface="Arial" pitchFamily="34" charset="0"/>
              </a:rPr>
              <a:t> CORD42 (T</a:t>
            </a:r>
            <a:r>
              <a:rPr lang="en-US" sz="1200" baseline="-25000">
                <a:latin typeface="Arial" pitchFamily="34" charset="0"/>
              </a:rPr>
              <a:t>melt</a:t>
            </a:r>
            <a:r>
              <a:rPr lang="en-US" sz="1200">
                <a:latin typeface="Arial" pitchFamily="34" charset="0"/>
              </a:rPr>
              <a:t>=2843K)</a:t>
            </a:r>
            <a:endParaRPr lang="en-US" sz="1600">
              <a:solidFill>
                <a:srgbClr val="FF0000"/>
              </a:solidFill>
              <a:latin typeface="Arial" pitchFamily="34" charset="0"/>
            </a:endParaRPr>
          </a:p>
        </p:txBody>
      </p:sp>
      <p:sp>
        <p:nvSpPr>
          <p:cNvPr id="435265" name="Text Box 65"/>
          <p:cNvSpPr txBox="1">
            <a:spLocks noChangeArrowheads="1"/>
          </p:cNvSpPr>
          <p:nvPr/>
        </p:nvSpPr>
        <p:spPr bwMode="auto">
          <a:xfrm>
            <a:off x="244475" y="1111250"/>
            <a:ext cx="8159750" cy="5270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sz="1400"/>
              <a:t>Miscibility gap was observed</a:t>
            </a:r>
            <a:r>
              <a:rPr lang="ru-RU" sz="1400"/>
              <a:t> </a:t>
            </a:r>
            <a:r>
              <a:rPr lang="en-US" sz="1400"/>
              <a:t>in </a:t>
            </a:r>
            <a:r>
              <a:rPr lang="en-GB" sz="1400"/>
              <a:t>CORD3</a:t>
            </a:r>
            <a:r>
              <a:rPr lang="ru-RU" sz="1400"/>
              <a:t>7</a:t>
            </a:r>
            <a:r>
              <a:rPr lang="en-GB" sz="1400"/>
              <a:t> and CORD</a:t>
            </a:r>
            <a:r>
              <a:rPr lang="ru-RU" sz="1400"/>
              <a:t>42 </a:t>
            </a:r>
            <a:r>
              <a:rPr lang="en-US" sz="1400"/>
              <a:t> tests</a:t>
            </a:r>
            <a:endParaRPr lang="en-GB" sz="1400"/>
          </a:p>
        </p:txBody>
      </p:sp>
      <p:sp>
        <p:nvSpPr>
          <p:cNvPr id="435266" name="Text Box 66"/>
          <p:cNvSpPr txBox="1">
            <a:spLocks noChangeArrowheads="1"/>
          </p:cNvSpPr>
          <p:nvPr/>
        </p:nvSpPr>
        <p:spPr bwMode="auto">
          <a:xfrm>
            <a:off x="206375" y="5553075"/>
            <a:ext cx="8528050" cy="5270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Wingdings" pitchFamily="2" charset="2"/>
              <a:buChar char="§"/>
            </a:pPr>
            <a:r>
              <a:rPr lang="en-US" sz="1400"/>
              <a:t>Tie line for the CORD42 composition has not been determined yet</a:t>
            </a:r>
            <a:r>
              <a:rPr lang="ru-RU" sz="1400"/>
              <a:t> – </a:t>
            </a:r>
            <a:r>
              <a:rPr lang="en-US" sz="1400"/>
              <a:t>posttest analysis is underway</a:t>
            </a:r>
            <a:endParaRPr lang="ru-RU" sz="1400"/>
          </a:p>
          <a:p>
            <a:pPr algn="l">
              <a:buFont typeface="Wingdings" pitchFamily="2" charset="2"/>
              <a:buChar char="§"/>
            </a:pPr>
            <a:r>
              <a:rPr lang="en-US" sz="1400"/>
              <a:t>The obtained data show the gap to be less extended than predicted by calculations.</a:t>
            </a:r>
            <a:r>
              <a:rPr lang="ru-RU" sz="1400"/>
              <a:t> </a:t>
            </a:r>
            <a:r>
              <a:rPr lang="en-US" sz="1400"/>
              <a:t> </a:t>
            </a:r>
            <a:br>
              <a:rPr lang="en-US" sz="1400"/>
            </a:br>
            <a:r>
              <a:rPr lang="en-US" sz="1400"/>
              <a:t> Additional tests are required for specifying the gap boundaries at different compositions and quenching temperatures.</a:t>
            </a:r>
            <a:endParaRPr lang="en-GB" sz="1400"/>
          </a:p>
        </p:txBody>
      </p:sp>
      <p:grpSp>
        <p:nvGrpSpPr>
          <p:cNvPr id="435276" name="Group 76"/>
          <p:cNvGrpSpPr>
            <a:grpSpLocks/>
          </p:cNvGrpSpPr>
          <p:nvPr/>
        </p:nvGrpSpPr>
        <p:grpSpPr bwMode="auto">
          <a:xfrm>
            <a:off x="0" y="1539875"/>
            <a:ext cx="4876800" cy="4032250"/>
            <a:chOff x="0" y="970"/>
            <a:chExt cx="3072" cy="2540"/>
          </a:xfrm>
        </p:grpSpPr>
        <p:pic>
          <p:nvPicPr>
            <p:cNvPr id="435206" name="Picture 6" descr="9"/>
            <p:cNvPicPr>
              <a:picLocks noChangeAspect="1" noChangeArrowheads="1"/>
            </p:cNvPicPr>
            <p:nvPr/>
          </p:nvPicPr>
          <p:blipFill>
            <a:blip r:embed="rId3" cstate="print">
              <a:extLst>
                <a:ext uri="{28A0092B-C50C-407E-A947-70E740481C1C}">
                  <a14:useLocalDpi xmlns:a14="http://schemas.microsoft.com/office/drawing/2010/main" val="0"/>
                </a:ext>
              </a:extLst>
            </a:blip>
            <a:srcRect l="3452" t="52016" r="1021" b="1350"/>
            <a:stretch>
              <a:fillRect/>
            </a:stretch>
          </p:blipFill>
          <p:spPr bwMode="auto">
            <a:xfrm>
              <a:off x="0" y="970"/>
              <a:ext cx="3072" cy="254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grpSp>
          <p:nvGrpSpPr>
            <p:cNvPr id="435271" name="Group 71"/>
            <p:cNvGrpSpPr>
              <a:grpSpLocks/>
            </p:cNvGrpSpPr>
            <p:nvPr/>
          </p:nvGrpSpPr>
          <p:grpSpPr bwMode="auto">
            <a:xfrm>
              <a:off x="812" y="1206"/>
              <a:ext cx="2249" cy="2190"/>
              <a:chOff x="812" y="1206"/>
              <a:chExt cx="2249" cy="2190"/>
            </a:xfrm>
          </p:grpSpPr>
          <p:sp>
            <p:nvSpPr>
              <p:cNvPr id="435210" name="Oval 10"/>
              <p:cNvSpPr>
                <a:spLocks noChangeArrowheads="1"/>
              </p:cNvSpPr>
              <p:nvPr/>
            </p:nvSpPr>
            <p:spPr bwMode="auto">
              <a:xfrm>
                <a:off x="1303" y="1804"/>
                <a:ext cx="72" cy="72"/>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CC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5211" name="Oval 11"/>
              <p:cNvSpPr>
                <a:spLocks noChangeArrowheads="1"/>
              </p:cNvSpPr>
              <p:nvPr/>
            </p:nvSpPr>
            <p:spPr bwMode="auto">
              <a:xfrm>
                <a:off x="1719" y="2180"/>
                <a:ext cx="72" cy="72"/>
              </a:xfrm>
              <a:prstGeom prst="ellipse">
                <a:avLst/>
              </a:prstGeom>
              <a:noFill/>
              <a:ln w="12700">
                <a:solidFill>
                  <a:schemeClr val="hlink"/>
                </a:solidFill>
                <a:round/>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5212" name="Oval 12"/>
              <p:cNvSpPr>
                <a:spLocks noChangeArrowheads="1"/>
              </p:cNvSpPr>
              <p:nvPr/>
            </p:nvSpPr>
            <p:spPr bwMode="auto">
              <a:xfrm>
                <a:off x="1927" y="2356"/>
                <a:ext cx="72" cy="72"/>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5213" name="Oval 13"/>
              <p:cNvSpPr>
                <a:spLocks noChangeArrowheads="1"/>
              </p:cNvSpPr>
              <p:nvPr/>
            </p:nvSpPr>
            <p:spPr bwMode="auto">
              <a:xfrm>
                <a:off x="1623" y="2308"/>
                <a:ext cx="72" cy="72"/>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5224" name="Oval 24"/>
              <p:cNvSpPr>
                <a:spLocks noChangeArrowheads="1"/>
              </p:cNvSpPr>
              <p:nvPr/>
            </p:nvSpPr>
            <p:spPr bwMode="auto">
              <a:xfrm>
                <a:off x="1333" y="2071"/>
                <a:ext cx="56" cy="56"/>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00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5225" name="Oval 25"/>
              <p:cNvSpPr>
                <a:spLocks noChangeArrowheads="1"/>
              </p:cNvSpPr>
              <p:nvPr/>
            </p:nvSpPr>
            <p:spPr bwMode="auto">
              <a:xfrm>
                <a:off x="1377" y="2621"/>
                <a:ext cx="56" cy="56"/>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00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5242" name="Line 42"/>
              <p:cNvSpPr>
                <a:spLocks noChangeShapeType="1"/>
              </p:cNvSpPr>
              <p:nvPr/>
            </p:nvSpPr>
            <p:spPr bwMode="auto">
              <a:xfrm>
                <a:off x="1363" y="2124"/>
                <a:ext cx="36" cy="516"/>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5244" name="Line 44"/>
              <p:cNvSpPr>
                <a:spLocks noChangeShapeType="1"/>
              </p:cNvSpPr>
              <p:nvPr/>
            </p:nvSpPr>
            <p:spPr bwMode="auto">
              <a:xfrm flipH="1" flipV="1">
                <a:off x="1411" y="2400"/>
                <a:ext cx="1644" cy="174"/>
              </a:xfrm>
              <a:prstGeom prst="line">
                <a:avLst/>
              </a:prstGeom>
              <a:noFill/>
              <a:ln w="19050">
                <a:solidFill>
                  <a:schemeClr val="accent2"/>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5245" name="Line 45"/>
              <p:cNvSpPr>
                <a:spLocks noChangeShapeType="1"/>
              </p:cNvSpPr>
              <p:nvPr/>
            </p:nvSpPr>
            <p:spPr bwMode="auto">
              <a:xfrm flipH="1" flipV="1">
                <a:off x="1231" y="2406"/>
                <a:ext cx="1830" cy="726"/>
              </a:xfrm>
              <a:prstGeom prst="line">
                <a:avLst/>
              </a:prstGeom>
              <a:noFill/>
              <a:ln w="19050">
                <a:solidFill>
                  <a:srgbClr val="CC33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5248" name="Line 48"/>
              <p:cNvSpPr>
                <a:spLocks noChangeShapeType="1"/>
              </p:cNvSpPr>
              <p:nvPr/>
            </p:nvSpPr>
            <p:spPr bwMode="auto">
              <a:xfrm flipH="1">
                <a:off x="2023" y="1968"/>
                <a:ext cx="1038" cy="408"/>
              </a:xfrm>
              <a:prstGeom prst="line">
                <a:avLst/>
              </a:prstGeom>
              <a:noFill/>
              <a:ln w="19050">
                <a:solidFill>
                  <a:srgbClr val="00CC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5249" name="Line 49"/>
              <p:cNvSpPr>
                <a:spLocks noChangeShapeType="1"/>
              </p:cNvSpPr>
              <p:nvPr/>
            </p:nvSpPr>
            <p:spPr bwMode="auto">
              <a:xfrm flipH="1">
                <a:off x="1711" y="1758"/>
                <a:ext cx="1350" cy="582"/>
              </a:xfrm>
              <a:prstGeom prst="line">
                <a:avLst/>
              </a:prstGeom>
              <a:noFill/>
              <a:ln w="1905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5250" name="Line 50"/>
              <p:cNvSpPr>
                <a:spLocks noChangeShapeType="1"/>
              </p:cNvSpPr>
              <p:nvPr/>
            </p:nvSpPr>
            <p:spPr bwMode="auto">
              <a:xfrm flipH="1">
                <a:off x="1819" y="1512"/>
                <a:ext cx="1242" cy="672"/>
              </a:xfrm>
              <a:prstGeom prst="line">
                <a:avLst/>
              </a:prstGeom>
              <a:noFill/>
              <a:ln w="19050">
                <a:solidFill>
                  <a:schemeClr val="hlink"/>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5251" name="Line 51"/>
              <p:cNvSpPr>
                <a:spLocks noChangeShapeType="1"/>
              </p:cNvSpPr>
              <p:nvPr/>
            </p:nvSpPr>
            <p:spPr bwMode="auto">
              <a:xfrm flipH="1">
                <a:off x="1411" y="1206"/>
                <a:ext cx="1638" cy="612"/>
              </a:xfrm>
              <a:prstGeom prst="line">
                <a:avLst/>
              </a:prstGeom>
              <a:noFill/>
              <a:ln w="19050">
                <a:solidFill>
                  <a:srgbClr val="CC00CC"/>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5252" name="Oval 52"/>
              <p:cNvSpPr>
                <a:spLocks noChangeArrowheads="1"/>
              </p:cNvSpPr>
              <p:nvPr/>
            </p:nvSpPr>
            <p:spPr bwMode="auto">
              <a:xfrm>
                <a:off x="1183" y="2348"/>
                <a:ext cx="56" cy="56"/>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5256" name="Oval 56"/>
              <p:cNvSpPr>
                <a:spLocks noChangeArrowheads="1"/>
              </p:cNvSpPr>
              <p:nvPr/>
            </p:nvSpPr>
            <p:spPr bwMode="auto">
              <a:xfrm>
                <a:off x="1183" y="2612"/>
                <a:ext cx="56" cy="56"/>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5257" name="Oval 57"/>
              <p:cNvSpPr>
                <a:spLocks noChangeArrowheads="1"/>
              </p:cNvSpPr>
              <p:nvPr/>
            </p:nvSpPr>
            <p:spPr bwMode="auto">
              <a:xfrm>
                <a:off x="1175" y="2100"/>
                <a:ext cx="56" cy="56"/>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5258" name="Line 58"/>
              <p:cNvSpPr>
                <a:spLocks noChangeShapeType="1"/>
              </p:cNvSpPr>
              <p:nvPr/>
            </p:nvSpPr>
            <p:spPr bwMode="auto">
              <a:xfrm>
                <a:off x="1199" y="2180"/>
                <a:ext cx="8" cy="432"/>
              </a:xfrm>
              <a:prstGeom prst="line">
                <a:avLst/>
              </a:prstGeom>
              <a:noFill/>
              <a:ln w="285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5259" name="Line 59"/>
              <p:cNvSpPr>
                <a:spLocks noChangeShapeType="1"/>
              </p:cNvSpPr>
              <p:nvPr/>
            </p:nvSpPr>
            <p:spPr bwMode="auto">
              <a:xfrm flipH="1" flipV="1">
                <a:off x="1263" y="2676"/>
                <a:ext cx="1792" cy="720"/>
              </a:xfrm>
              <a:prstGeom prst="line">
                <a:avLst/>
              </a:prstGeom>
              <a:noFill/>
              <a:ln w="190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5260" name="Text Box 60"/>
              <p:cNvSpPr txBox="1">
                <a:spLocks noChangeArrowheads="1"/>
              </p:cNvSpPr>
              <p:nvPr/>
            </p:nvSpPr>
            <p:spPr bwMode="auto">
              <a:xfrm>
                <a:off x="812" y="2302"/>
                <a:ext cx="3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ru-RU" sz="2000">
                    <a:solidFill>
                      <a:srgbClr val="FF0000"/>
                    </a:solidFill>
                    <a:latin typeface="Arial" pitchFamily="34" charset="0"/>
                  </a:rPr>
                  <a:t>?</a:t>
                </a:r>
                <a:endParaRPr lang="en-US" sz="2000">
                  <a:solidFill>
                    <a:srgbClr val="FF0000"/>
                  </a:solidFill>
                  <a:latin typeface="Arial" pitchFamily="34" charset="0"/>
                </a:endParaRPr>
              </a:p>
            </p:txBody>
          </p:sp>
          <p:sp>
            <p:nvSpPr>
              <p:cNvPr id="435261" name="Line 61"/>
              <p:cNvSpPr>
                <a:spLocks noChangeShapeType="1"/>
              </p:cNvSpPr>
              <p:nvPr/>
            </p:nvSpPr>
            <p:spPr bwMode="auto">
              <a:xfrm>
                <a:off x="1047" y="2436"/>
                <a:ext cx="96" cy="40"/>
              </a:xfrm>
              <a:prstGeom prst="line">
                <a:avLst/>
              </a:prstGeom>
              <a:noFill/>
              <a:ln w="1905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5263" name="Freeform 63"/>
              <p:cNvSpPr>
                <a:spLocks/>
              </p:cNvSpPr>
              <p:nvPr/>
            </p:nvSpPr>
            <p:spPr bwMode="auto">
              <a:xfrm>
                <a:off x="1255" y="2060"/>
                <a:ext cx="395" cy="664"/>
              </a:xfrm>
              <a:custGeom>
                <a:avLst/>
                <a:gdLst>
                  <a:gd name="T0" fmla="*/ 8 w 395"/>
                  <a:gd name="T1" fmla="*/ 0 h 664"/>
                  <a:gd name="T2" fmla="*/ 192 w 395"/>
                  <a:gd name="T3" fmla="*/ 48 h 664"/>
                  <a:gd name="T4" fmla="*/ 304 w 395"/>
                  <a:gd name="T5" fmla="*/ 136 h 664"/>
                  <a:gd name="T6" fmla="*/ 344 w 395"/>
                  <a:gd name="T7" fmla="*/ 416 h 664"/>
                  <a:gd name="T8" fmla="*/ 0 w 395"/>
                  <a:gd name="T9" fmla="*/ 664 h 664"/>
                </a:gdLst>
                <a:ahLst/>
                <a:cxnLst>
                  <a:cxn ang="0">
                    <a:pos x="T0" y="T1"/>
                  </a:cxn>
                  <a:cxn ang="0">
                    <a:pos x="T2" y="T3"/>
                  </a:cxn>
                  <a:cxn ang="0">
                    <a:pos x="T4" y="T5"/>
                  </a:cxn>
                  <a:cxn ang="0">
                    <a:pos x="T6" y="T7"/>
                  </a:cxn>
                  <a:cxn ang="0">
                    <a:pos x="T8" y="T9"/>
                  </a:cxn>
                </a:cxnLst>
                <a:rect l="0" t="0" r="r" b="b"/>
                <a:pathLst>
                  <a:path w="395" h="664">
                    <a:moveTo>
                      <a:pt x="8" y="0"/>
                    </a:moveTo>
                    <a:cubicBezTo>
                      <a:pt x="75" y="12"/>
                      <a:pt x="143" y="25"/>
                      <a:pt x="192" y="48"/>
                    </a:cubicBezTo>
                    <a:cubicBezTo>
                      <a:pt x="241" y="71"/>
                      <a:pt x="279" y="75"/>
                      <a:pt x="304" y="136"/>
                    </a:cubicBezTo>
                    <a:cubicBezTo>
                      <a:pt x="329" y="197"/>
                      <a:pt x="395" y="328"/>
                      <a:pt x="344" y="416"/>
                    </a:cubicBezTo>
                    <a:cubicBezTo>
                      <a:pt x="293" y="504"/>
                      <a:pt x="57" y="623"/>
                      <a:pt x="0" y="664"/>
                    </a:cubicBezTo>
                  </a:path>
                </a:pathLst>
              </a:custGeom>
              <a:noFill/>
              <a:ln w="28575" cap="flat" cmpd="sng">
                <a:solidFill>
                  <a:srgbClr val="0000CC"/>
                </a:solidFill>
                <a:prstDash val="dash"/>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5268" name="Text Box 68"/>
              <p:cNvSpPr txBox="1">
                <a:spLocks noChangeArrowheads="1"/>
              </p:cNvSpPr>
              <p:nvPr/>
            </p:nvSpPr>
            <p:spPr bwMode="auto">
              <a:xfrm>
                <a:off x="2173" y="1579"/>
                <a:ext cx="438" cy="165"/>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200" u="sng"/>
                  <a:t>2</a:t>
                </a:r>
                <a:r>
                  <a:rPr lang="en-GB" sz="1200" u="sng"/>
                  <a:t>673</a:t>
                </a:r>
                <a:r>
                  <a:rPr lang="ru-RU" sz="1200" u="sng"/>
                  <a:t>К</a:t>
                </a:r>
                <a:r>
                  <a:rPr lang="ru-RU" sz="1400"/>
                  <a:t> </a:t>
                </a:r>
                <a:endParaRPr lang="en-GB" sz="1200"/>
              </a:p>
            </p:txBody>
          </p:sp>
          <p:sp>
            <p:nvSpPr>
              <p:cNvPr id="435270" name="Line 70"/>
              <p:cNvSpPr>
                <a:spLocks noChangeShapeType="1"/>
              </p:cNvSpPr>
              <p:nvPr/>
            </p:nvSpPr>
            <p:spPr bwMode="auto">
              <a:xfrm flipH="1">
                <a:off x="1572" y="1728"/>
                <a:ext cx="779" cy="475"/>
              </a:xfrm>
              <a:prstGeom prst="line">
                <a:avLst/>
              </a:prstGeom>
              <a:noFill/>
              <a:ln w="127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35272" name="Oval 72"/>
            <p:cNvSpPr>
              <a:spLocks noChangeArrowheads="1"/>
            </p:cNvSpPr>
            <p:nvPr/>
          </p:nvSpPr>
          <p:spPr bwMode="auto">
            <a:xfrm>
              <a:off x="1326" y="2268"/>
              <a:ext cx="56" cy="56"/>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8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5275" name="Line 75"/>
            <p:cNvSpPr>
              <a:spLocks noChangeShapeType="1"/>
            </p:cNvSpPr>
            <p:nvPr/>
          </p:nvSpPr>
          <p:spPr bwMode="auto">
            <a:xfrm flipH="1" flipV="1">
              <a:off x="1374" y="2298"/>
              <a:ext cx="1686" cy="84"/>
            </a:xfrm>
            <a:prstGeom prst="line">
              <a:avLst/>
            </a:prstGeom>
            <a:noFill/>
            <a:ln w="19050">
              <a:solidFill>
                <a:srgbClr val="80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liennummernplatzhalter 4"/>
          <p:cNvSpPr>
            <a:spLocks noGrp="1"/>
          </p:cNvSpPr>
          <p:nvPr>
            <p:ph type="sldNum" sz="quarter" idx="10"/>
          </p:nvPr>
        </p:nvSpPr>
        <p:spPr/>
        <p:txBody>
          <a:bodyPr/>
          <a:lstStyle/>
          <a:p>
            <a:fld id="{0FDDA06C-866B-4022-881E-89D8634D8FF1}" type="slidenum">
              <a:rPr lang="en-GB"/>
              <a:pPr/>
              <a:t>12</a:t>
            </a:fld>
            <a:endParaRPr lang="en-GB"/>
          </a:p>
        </p:txBody>
      </p:sp>
      <p:sp>
        <p:nvSpPr>
          <p:cNvPr id="328708" name="Rectangle 4"/>
          <p:cNvSpPr>
            <a:spLocks noChangeArrowheads="1"/>
          </p:cNvSpPr>
          <p:nvPr/>
        </p:nvSpPr>
        <p:spPr bwMode="auto">
          <a:xfrm>
            <a:off x="434975" y="919163"/>
            <a:ext cx="7407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80000"/>
              </a:lnSpc>
              <a:buFont typeface="Wingdings" pitchFamily="2" charset="2"/>
              <a:buChar char="Ø"/>
            </a:pPr>
            <a:r>
              <a:rPr lang="ru-RU" sz="2000">
                <a:solidFill>
                  <a:srgbClr val="800000"/>
                </a:solidFill>
              </a:rPr>
              <a:t> </a:t>
            </a:r>
            <a:r>
              <a:rPr lang="en-US" sz="2000">
                <a:solidFill>
                  <a:srgbClr val="800000"/>
                </a:solidFill>
              </a:rPr>
              <a:t>Test objectives</a:t>
            </a:r>
            <a:r>
              <a:rPr lang="en-GB" sz="2000">
                <a:solidFill>
                  <a:srgbClr val="800000"/>
                </a:solidFill>
              </a:rPr>
              <a:t> </a:t>
            </a:r>
            <a:r>
              <a:rPr lang="ru-RU" sz="2000">
                <a:solidFill>
                  <a:srgbClr val="800000"/>
                </a:solidFill>
              </a:rPr>
              <a:t/>
            </a:r>
            <a:br>
              <a:rPr lang="ru-RU" sz="2000">
                <a:solidFill>
                  <a:srgbClr val="800000"/>
                </a:solidFill>
              </a:rPr>
            </a:br>
            <a:endParaRPr lang="ru-RU" sz="2000">
              <a:solidFill>
                <a:srgbClr val="800000"/>
              </a:solidFill>
            </a:endParaRPr>
          </a:p>
        </p:txBody>
      </p:sp>
      <p:sp>
        <p:nvSpPr>
          <p:cNvPr id="328711" name="Rectangle 7"/>
          <p:cNvSpPr>
            <a:spLocks noChangeArrowheads="1"/>
          </p:cNvSpPr>
          <p:nvPr/>
        </p:nvSpPr>
        <p:spPr bwMode="auto">
          <a:xfrm>
            <a:off x="625475" y="1243013"/>
            <a:ext cx="59070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l" defTabSz="762000">
              <a:buFont typeface="Wingdings" pitchFamily="2" charset="2"/>
              <a:buChar char="§"/>
            </a:pPr>
            <a:r>
              <a:rPr lang="en-US" sz="1600"/>
              <a:t> Determine liquidus temperature of specified composition</a:t>
            </a:r>
            <a:r>
              <a:rPr lang="en-GB" sz="1600"/>
              <a:t> </a:t>
            </a:r>
            <a:endParaRPr lang="ru-RU" sz="1600"/>
          </a:p>
          <a:p>
            <a:pPr algn="l" defTabSz="762000">
              <a:buFont typeface="Wingdings" pitchFamily="2" charset="2"/>
              <a:buChar char="§"/>
            </a:pPr>
            <a:r>
              <a:rPr lang="en-US" sz="1600"/>
              <a:t> Determine tie-line in the miscibility gap</a:t>
            </a:r>
          </a:p>
        </p:txBody>
      </p:sp>
      <p:sp>
        <p:nvSpPr>
          <p:cNvPr id="396291" name="Rectangle 1027"/>
          <p:cNvSpPr>
            <a:spLocks noChangeArrowheads="1"/>
          </p:cNvSpPr>
          <p:nvPr/>
        </p:nvSpPr>
        <p:spPr bwMode="auto">
          <a:xfrm>
            <a:off x="1827213" y="266700"/>
            <a:ext cx="4445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U-Fe</a:t>
            </a:r>
            <a:r>
              <a:rPr lang="ru-RU">
                <a:solidFill>
                  <a:srgbClr val="000099"/>
                </a:solidFill>
              </a:rPr>
              <a:t>-</a:t>
            </a:r>
            <a:r>
              <a:rPr lang="en-US">
                <a:solidFill>
                  <a:srgbClr val="000099"/>
                </a:solidFill>
              </a:rPr>
              <a:t>O</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 CORD40</a:t>
            </a:r>
            <a:r>
              <a:rPr lang="ru-RU" sz="1800"/>
              <a:t>		(60</a:t>
            </a:r>
            <a:r>
              <a:rPr lang="en-US" sz="1800"/>
              <a:t>U</a:t>
            </a:r>
            <a:r>
              <a:rPr lang="ru-RU" sz="1800"/>
              <a:t> + 20</a:t>
            </a:r>
            <a:r>
              <a:rPr lang="en-US" sz="1800"/>
              <a:t>Fe</a:t>
            </a:r>
            <a:r>
              <a:rPr lang="ru-RU" sz="1800"/>
              <a:t> + 20</a:t>
            </a:r>
            <a:r>
              <a:rPr lang="en-US" sz="1800"/>
              <a:t>O</a:t>
            </a:r>
            <a:r>
              <a:rPr lang="ru-RU" sz="1800"/>
              <a:t>)</a:t>
            </a:r>
            <a:r>
              <a:rPr lang="en-GB" sz="1800"/>
              <a:t> </a:t>
            </a:r>
            <a:endParaRPr lang="ru-RU" sz="1800"/>
          </a:p>
        </p:txBody>
      </p:sp>
      <p:sp>
        <p:nvSpPr>
          <p:cNvPr id="396289" name="Rectangle 1025"/>
          <p:cNvSpPr>
            <a:spLocks noChangeArrowheads="1"/>
          </p:cNvSpPr>
          <p:nvPr/>
        </p:nvSpPr>
        <p:spPr bwMode="auto">
          <a:xfrm>
            <a:off x="661988" y="1912938"/>
            <a:ext cx="6573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algn="l" defTabSz="762000">
              <a:buFont typeface="Wingdings" pitchFamily="2" charset="2"/>
              <a:buChar char="Ø"/>
            </a:pPr>
            <a:r>
              <a:rPr lang="en-US" sz="1600">
                <a:solidFill>
                  <a:srgbClr val="800000"/>
                </a:solidFill>
              </a:rPr>
              <a:t> </a:t>
            </a:r>
            <a:r>
              <a:rPr lang="ru-RU" sz="1600">
                <a:solidFill>
                  <a:srgbClr val="800000"/>
                </a:solidFill>
              </a:rPr>
              <a:t>VPA IMCC</a:t>
            </a:r>
            <a:r>
              <a:rPr lang="en-GB" sz="1600">
                <a:solidFill>
                  <a:srgbClr val="800000"/>
                </a:solidFill>
              </a:rPr>
              <a:t>:</a:t>
            </a:r>
            <a:r>
              <a:rPr lang="ru-RU" sz="1600">
                <a:solidFill>
                  <a:srgbClr val="800000"/>
                </a:solidFill>
              </a:rPr>
              <a:t> </a:t>
            </a:r>
            <a:r>
              <a:rPr lang="en-US" sz="1600">
                <a:solidFill>
                  <a:srgbClr val="800000"/>
                </a:solidFill>
              </a:rPr>
              <a:t>experimental thermogram with melt surface frames</a:t>
            </a:r>
            <a:endParaRPr lang="en-GB" sz="1600">
              <a:solidFill>
                <a:srgbClr val="800000"/>
              </a:solidFill>
            </a:endParaRPr>
          </a:p>
        </p:txBody>
      </p:sp>
      <p:pic>
        <p:nvPicPr>
          <p:cNvPr id="396290"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2235200"/>
            <a:ext cx="5934075"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027"/>
          <p:cNvSpPr>
            <a:spLocks noChangeArrowheads="1"/>
          </p:cNvSpPr>
          <p:nvPr/>
        </p:nvSpPr>
        <p:spPr bwMode="auto">
          <a:xfrm>
            <a:off x="3087688" y="5965825"/>
            <a:ext cx="2284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algn="l" defTabSz="762000">
              <a:buFont typeface="Wingdings" pitchFamily="2" charset="2"/>
              <a:buChar char="ü"/>
              <a:tabLst>
                <a:tab pos="228600" algn="l"/>
              </a:tabLst>
            </a:pPr>
            <a:r>
              <a:rPr lang="ru-RU" sz="1800"/>
              <a:t> </a:t>
            </a:r>
            <a:r>
              <a:rPr lang="en-US" sz="1800"/>
              <a:t>  </a:t>
            </a:r>
            <a:r>
              <a:rPr lang="en-US" sz="1800">
                <a:cs typeface="Arial" pitchFamily="34" charset="0"/>
              </a:rPr>
              <a:t>T</a:t>
            </a:r>
            <a:r>
              <a:rPr lang="en-US" sz="1800" baseline="-25000">
                <a:cs typeface="Arial" pitchFamily="34" charset="0"/>
              </a:rPr>
              <a:t>liq </a:t>
            </a:r>
            <a:r>
              <a:rPr lang="en-US" sz="1800">
                <a:cs typeface="Arial" pitchFamily="34" charset="0"/>
              </a:rPr>
              <a:t>= 2</a:t>
            </a:r>
            <a:r>
              <a:rPr lang="en-US" sz="1800"/>
              <a:t>515</a:t>
            </a:r>
            <a:r>
              <a:rPr lang="en-US" sz="1800">
                <a:cs typeface="Arial" pitchFamily="34" charset="0"/>
              </a:rPr>
              <a:t> °C</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 name="Foliennummernplatzhalter 1"/>
          <p:cNvSpPr>
            <a:spLocks noGrp="1"/>
          </p:cNvSpPr>
          <p:nvPr>
            <p:ph type="sldNum" sz="quarter" idx="10"/>
          </p:nvPr>
        </p:nvSpPr>
        <p:spPr/>
        <p:txBody>
          <a:bodyPr/>
          <a:lstStyle/>
          <a:p>
            <a:fld id="{604AEC29-2916-40A9-B0AB-8135A7481056}" type="slidenum">
              <a:rPr lang="en-GB"/>
              <a:pPr/>
              <a:t>13</a:t>
            </a:fld>
            <a:endParaRPr lang="en-GB"/>
          </a:p>
        </p:txBody>
      </p:sp>
      <p:sp>
        <p:nvSpPr>
          <p:cNvPr id="291847" name="Rectangle 7"/>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91848" name="Rectangle 8"/>
          <p:cNvSpPr>
            <a:spLocks noChangeArrowheads="1"/>
          </p:cNvSpPr>
          <p:nvPr/>
        </p:nvSpPr>
        <p:spPr bwMode="auto">
          <a:xfrm>
            <a:off x="0" y="4529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91864" name="Rectangle 24"/>
          <p:cNvSpPr>
            <a:spLocks noChangeArrowheads="1"/>
          </p:cNvSpPr>
          <p:nvPr/>
        </p:nvSpPr>
        <p:spPr bwMode="auto">
          <a:xfrm>
            <a:off x="471488" y="420688"/>
            <a:ext cx="860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spAutoFit/>
          </a:bodyPr>
          <a:lstStyle/>
          <a:p>
            <a:pPr>
              <a:buFont typeface="Wingdings" pitchFamily="2" charset="2"/>
              <a:buChar char="Ø"/>
            </a:pPr>
            <a:r>
              <a:rPr lang="en-US" sz="1800">
                <a:solidFill>
                  <a:srgbClr val="800000"/>
                </a:solidFill>
              </a:rPr>
              <a:t>SEM</a:t>
            </a:r>
            <a:endParaRPr lang="en-GB" sz="1800">
              <a:solidFill>
                <a:srgbClr val="800000"/>
              </a:solidFill>
              <a:latin typeface="Times New Roman CYR" charset="-52"/>
            </a:endParaRPr>
          </a:p>
        </p:txBody>
      </p:sp>
      <p:sp>
        <p:nvSpPr>
          <p:cNvPr id="371714" name="Rectangle 2050"/>
          <p:cNvSpPr>
            <a:spLocks noChangeArrowheads="1"/>
          </p:cNvSpPr>
          <p:nvPr/>
        </p:nvSpPr>
        <p:spPr bwMode="auto">
          <a:xfrm>
            <a:off x="884238" y="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U-Fe</a:t>
            </a:r>
            <a:r>
              <a:rPr lang="ru-RU">
                <a:solidFill>
                  <a:srgbClr val="000099"/>
                </a:solidFill>
              </a:rPr>
              <a:t>-</a:t>
            </a:r>
            <a:r>
              <a:rPr lang="en-US">
                <a:solidFill>
                  <a:srgbClr val="000099"/>
                </a:solidFill>
              </a:rPr>
              <a:t>O</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 CORD40 </a:t>
            </a:r>
            <a:r>
              <a:rPr lang="en-US">
                <a:solidFill>
                  <a:srgbClr val="000099"/>
                </a:solidFill>
              </a:rPr>
              <a:t>(continued)</a:t>
            </a:r>
            <a:endParaRPr lang="ru-RU">
              <a:solidFill>
                <a:srgbClr val="000099"/>
              </a:solidFill>
            </a:endParaRPr>
          </a:p>
        </p:txBody>
      </p:sp>
      <p:pic>
        <p:nvPicPr>
          <p:cNvPr id="420865" name="Picture 2049" descr="1"/>
          <p:cNvPicPr>
            <a:picLocks noChangeAspect="1" noChangeArrowheads="1"/>
          </p:cNvPicPr>
          <p:nvPr/>
        </p:nvPicPr>
        <p:blipFill>
          <a:blip r:embed="rId3">
            <a:extLst>
              <a:ext uri="{28A0092B-C50C-407E-A947-70E740481C1C}">
                <a14:useLocalDpi xmlns:a14="http://schemas.microsoft.com/office/drawing/2010/main" val="0"/>
              </a:ext>
            </a:extLst>
          </a:blip>
          <a:srcRect l="629" t="7353" r="13916" b="2647"/>
          <a:stretch>
            <a:fillRect/>
          </a:stretch>
        </p:blipFill>
        <p:spPr bwMode="auto">
          <a:xfrm>
            <a:off x="1331913" y="1055688"/>
            <a:ext cx="1939925" cy="1943100"/>
          </a:xfrm>
          <a:prstGeom prst="rect">
            <a:avLst/>
          </a:prstGeom>
          <a:noFill/>
          <a:ln w="1587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20866" name="Picture 2050" descr="1"/>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338138" y="2082800"/>
            <a:ext cx="1073150" cy="1073150"/>
          </a:xfrm>
          <a:prstGeom prst="rect">
            <a:avLst/>
          </a:prstGeom>
          <a:noFill/>
          <a:extLst>
            <a:ext uri="{909E8E84-426E-40DD-AFC4-6F175D3DCCD1}">
              <a14:hiddenFill xmlns:a14="http://schemas.microsoft.com/office/drawing/2010/main">
                <a:solidFill>
                  <a:srgbClr val="FFFFFF"/>
                </a:solidFill>
              </a14:hiddenFill>
            </a:ext>
          </a:extLst>
        </p:spPr>
      </p:pic>
      <p:pic>
        <p:nvPicPr>
          <p:cNvPr id="420867" name="Picture 2051" descr="1"/>
          <p:cNvPicPr>
            <a:picLocks noChangeAspect="1" noChangeArrowheads="1"/>
          </p:cNvPicPr>
          <p:nvPr/>
        </p:nvPicPr>
        <p:blipFill>
          <a:blip r:embed="rId5" cstate="print">
            <a:lum bright="6000" contrast="36000"/>
            <a:extLst>
              <a:ext uri="{28A0092B-C50C-407E-A947-70E740481C1C}">
                <a14:useLocalDpi xmlns:a14="http://schemas.microsoft.com/office/drawing/2010/main" val="0"/>
              </a:ext>
            </a:extLst>
          </a:blip>
          <a:srcRect/>
          <a:stretch>
            <a:fillRect/>
          </a:stretch>
        </p:blipFill>
        <p:spPr bwMode="auto">
          <a:xfrm>
            <a:off x="3417888" y="1036638"/>
            <a:ext cx="1063625" cy="1063625"/>
          </a:xfrm>
          <a:prstGeom prst="rect">
            <a:avLst/>
          </a:prstGeom>
          <a:noFill/>
          <a:extLst>
            <a:ext uri="{909E8E84-426E-40DD-AFC4-6F175D3DCCD1}">
              <a14:hiddenFill xmlns:a14="http://schemas.microsoft.com/office/drawing/2010/main">
                <a:solidFill>
                  <a:srgbClr val="FFFFFF"/>
                </a:solidFill>
              </a14:hiddenFill>
            </a:ext>
          </a:extLst>
        </p:spPr>
      </p:pic>
      <p:pic>
        <p:nvPicPr>
          <p:cNvPr id="420868" name="Picture 2052" descr="1"/>
          <p:cNvPicPr>
            <a:picLocks noChangeAspect="1" noChangeArrowheads="1"/>
          </p:cNvPicPr>
          <p:nvPr/>
        </p:nvPicPr>
        <p:blipFill>
          <a:blip r:embed="rId6">
            <a:extLst>
              <a:ext uri="{28A0092B-C50C-407E-A947-70E740481C1C}">
                <a14:useLocalDpi xmlns:a14="http://schemas.microsoft.com/office/drawing/2010/main" val="0"/>
              </a:ext>
            </a:extLst>
          </a:blip>
          <a:srcRect l="7404" t="7242" r="10841" b="6613"/>
          <a:stretch>
            <a:fillRect/>
          </a:stretch>
        </p:blipFill>
        <p:spPr bwMode="auto">
          <a:xfrm>
            <a:off x="387350" y="3178175"/>
            <a:ext cx="2454275" cy="3040063"/>
          </a:xfrm>
          <a:prstGeom prst="rect">
            <a:avLst/>
          </a:prstGeom>
          <a:noFill/>
          <a:extLst>
            <a:ext uri="{909E8E84-426E-40DD-AFC4-6F175D3DCCD1}">
              <a14:hiddenFill xmlns:a14="http://schemas.microsoft.com/office/drawing/2010/main">
                <a:solidFill>
                  <a:srgbClr val="FFFFFF"/>
                </a:solidFill>
              </a14:hiddenFill>
            </a:ext>
          </a:extLst>
        </p:spPr>
      </p:pic>
      <p:sp>
        <p:nvSpPr>
          <p:cNvPr id="420869" name="Rectangle 2053"/>
          <p:cNvSpPr>
            <a:spLocks noChangeAspect="1" noChangeArrowheads="1"/>
          </p:cNvSpPr>
          <p:nvPr/>
        </p:nvSpPr>
        <p:spPr bwMode="auto">
          <a:xfrm>
            <a:off x="1593850" y="3430588"/>
            <a:ext cx="179388" cy="179387"/>
          </a:xfrm>
          <a:prstGeom prst="rect">
            <a:avLst/>
          </a:prstGeom>
          <a:solidFill>
            <a:srgbClr val="FFFFFF">
              <a:alpha val="10001"/>
            </a:srgbClr>
          </a:solidFill>
          <a:ln w="25400" algn="ctr">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0870" name="Freeform 2054"/>
          <p:cNvSpPr>
            <a:spLocks/>
          </p:cNvSpPr>
          <p:nvPr/>
        </p:nvSpPr>
        <p:spPr bwMode="auto">
          <a:xfrm>
            <a:off x="1330325" y="3000375"/>
            <a:ext cx="1962150" cy="455613"/>
          </a:xfrm>
          <a:custGeom>
            <a:avLst/>
            <a:gdLst>
              <a:gd name="T0" fmla="*/ 162 w 1236"/>
              <a:gd name="T1" fmla="*/ 287 h 287"/>
              <a:gd name="T2" fmla="*/ 0 w 1236"/>
              <a:gd name="T3" fmla="*/ 0 h 287"/>
              <a:gd name="T4" fmla="*/ 1236 w 1236"/>
              <a:gd name="T5" fmla="*/ 0 h 287"/>
              <a:gd name="T6" fmla="*/ 288 w 1236"/>
              <a:gd name="T7" fmla="*/ 287 h 287"/>
            </a:gdLst>
            <a:ahLst/>
            <a:cxnLst>
              <a:cxn ang="0">
                <a:pos x="T0" y="T1"/>
              </a:cxn>
              <a:cxn ang="0">
                <a:pos x="T2" y="T3"/>
              </a:cxn>
              <a:cxn ang="0">
                <a:pos x="T4" y="T5"/>
              </a:cxn>
              <a:cxn ang="0">
                <a:pos x="T6" y="T7"/>
              </a:cxn>
            </a:cxnLst>
            <a:rect l="0" t="0" r="r" b="b"/>
            <a:pathLst>
              <a:path w="1236" h="287">
                <a:moveTo>
                  <a:pt x="162" y="287"/>
                </a:moveTo>
                <a:lnTo>
                  <a:pt x="0" y="0"/>
                </a:lnTo>
                <a:lnTo>
                  <a:pt x="1236" y="0"/>
                </a:lnTo>
                <a:lnTo>
                  <a:pt x="288" y="287"/>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871" name="Rectangle 2055"/>
          <p:cNvSpPr>
            <a:spLocks noChangeAspect="1" noChangeArrowheads="1"/>
          </p:cNvSpPr>
          <p:nvPr/>
        </p:nvSpPr>
        <p:spPr bwMode="auto">
          <a:xfrm>
            <a:off x="2568575" y="3387725"/>
            <a:ext cx="123825" cy="123825"/>
          </a:xfrm>
          <a:prstGeom prst="rect">
            <a:avLst/>
          </a:prstGeom>
          <a:solidFill>
            <a:srgbClr val="FFFFFF">
              <a:alpha val="10001"/>
            </a:srgbClr>
          </a:solidFill>
          <a:ln w="25400" algn="ctr">
            <a:solidFill>
              <a:srgbClr val="FFFF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420872" name="Picture 2056" descr="1"/>
          <p:cNvPicPr>
            <a:picLocks noChangeAspect="1" noChangeArrowheads="1"/>
          </p:cNvPicPr>
          <p:nvPr/>
        </p:nvPicPr>
        <p:blipFill>
          <a:blip r:embed="rId7">
            <a:extLst>
              <a:ext uri="{28A0092B-C50C-407E-A947-70E740481C1C}">
                <a14:useLocalDpi xmlns:a14="http://schemas.microsoft.com/office/drawing/2010/main" val="0"/>
              </a:ext>
            </a:extLst>
          </a:blip>
          <a:srcRect r="17140" b="9962"/>
          <a:stretch>
            <a:fillRect/>
          </a:stretch>
        </p:blipFill>
        <p:spPr bwMode="auto">
          <a:xfrm>
            <a:off x="5243513" y="1682750"/>
            <a:ext cx="1941512" cy="1936750"/>
          </a:xfrm>
          <a:prstGeom prst="rect">
            <a:avLst/>
          </a:prstGeom>
          <a:noFill/>
          <a:ln w="1587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0873" name="Freeform 2057"/>
          <p:cNvSpPr>
            <a:spLocks/>
          </p:cNvSpPr>
          <p:nvPr/>
        </p:nvSpPr>
        <p:spPr bwMode="auto">
          <a:xfrm>
            <a:off x="2684463" y="1695450"/>
            <a:ext cx="2544762" cy="1962150"/>
          </a:xfrm>
          <a:custGeom>
            <a:avLst/>
            <a:gdLst>
              <a:gd name="T0" fmla="*/ 1 w 418"/>
              <a:gd name="T1" fmla="*/ 1084 h 1236"/>
              <a:gd name="T2" fmla="*/ 418 w 418"/>
              <a:gd name="T3" fmla="*/ 0 h 1236"/>
              <a:gd name="T4" fmla="*/ 418 w 418"/>
              <a:gd name="T5" fmla="*/ 1236 h 1236"/>
              <a:gd name="T6" fmla="*/ 0 w 418"/>
              <a:gd name="T7" fmla="*/ 1161 h 1236"/>
            </a:gdLst>
            <a:ahLst/>
            <a:cxnLst>
              <a:cxn ang="0">
                <a:pos x="T0" y="T1"/>
              </a:cxn>
              <a:cxn ang="0">
                <a:pos x="T2" y="T3"/>
              </a:cxn>
              <a:cxn ang="0">
                <a:pos x="T4" y="T5"/>
              </a:cxn>
              <a:cxn ang="0">
                <a:pos x="T6" y="T7"/>
              </a:cxn>
            </a:cxnLst>
            <a:rect l="0" t="0" r="r" b="b"/>
            <a:pathLst>
              <a:path w="418" h="1236">
                <a:moveTo>
                  <a:pt x="1" y="1084"/>
                </a:moveTo>
                <a:lnTo>
                  <a:pt x="418" y="0"/>
                </a:lnTo>
                <a:lnTo>
                  <a:pt x="418" y="1236"/>
                </a:lnTo>
                <a:lnTo>
                  <a:pt x="0" y="1161"/>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420874" name="Picture 2058" descr="1"/>
          <p:cNvPicPr>
            <a:picLocks noChangeAspect="1" noChangeArrowheads="1"/>
          </p:cNvPicPr>
          <p:nvPr/>
        </p:nvPicPr>
        <p:blipFill>
          <a:blip r:embed="rId8">
            <a:lum bright="12000" contrast="12000"/>
            <a:extLst>
              <a:ext uri="{28A0092B-C50C-407E-A947-70E740481C1C}">
                <a14:useLocalDpi xmlns:a14="http://schemas.microsoft.com/office/drawing/2010/main" val="0"/>
              </a:ext>
            </a:extLst>
          </a:blip>
          <a:srcRect r="15761" b="15761"/>
          <a:stretch>
            <a:fillRect/>
          </a:stretch>
        </p:blipFill>
        <p:spPr bwMode="auto">
          <a:xfrm>
            <a:off x="3403600" y="4176713"/>
            <a:ext cx="1943100" cy="1943100"/>
          </a:xfrm>
          <a:prstGeom prst="rect">
            <a:avLst/>
          </a:prstGeom>
          <a:noFill/>
          <a:ln w="1587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0875" name="Rectangle 2059"/>
          <p:cNvSpPr>
            <a:spLocks noChangeArrowheads="1"/>
          </p:cNvSpPr>
          <p:nvPr/>
        </p:nvSpPr>
        <p:spPr bwMode="auto">
          <a:xfrm>
            <a:off x="2379663" y="5311775"/>
            <a:ext cx="98425" cy="98425"/>
          </a:xfrm>
          <a:prstGeom prst="rect">
            <a:avLst/>
          </a:prstGeom>
          <a:solidFill>
            <a:srgbClr val="FFFFFF">
              <a:alpha val="10001"/>
            </a:srgbClr>
          </a:solidFill>
          <a:ln w="25400" algn="ctr">
            <a:solidFill>
              <a:srgbClr val="FFFF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0876" name="Freeform 2060"/>
          <p:cNvSpPr>
            <a:spLocks/>
          </p:cNvSpPr>
          <p:nvPr/>
        </p:nvSpPr>
        <p:spPr bwMode="auto">
          <a:xfrm>
            <a:off x="2459038" y="4171950"/>
            <a:ext cx="919162" cy="1962150"/>
          </a:xfrm>
          <a:custGeom>
            <a:avLst/>
            <a:gdLst>
              <a:gd name="T0" fmla="*/ 0 w 579"/>
              <a:gd name="T1" fmla="*/ 729 h 1236"/>
              <a:gd name="T2" fmla="*/ 579 w 579"/>
              <a:gd name="T3" fmla="*/ 0 h 1236"/>
              <a:gd name="T4" fmla="*/ 579 w 579"/>
              <a:gd name="T5" fmla="*/ 1236 h 1236"/>
              <a:gd name="T6" fmla="*/ 0 w 579"/>
              <a:gd name="T7" fmla="*/ 789 h 1236"/>
            </a:gdLst>
            <a:ahLst/>
            <a:cxnLst>
              <a:cxn ang="0">
                <a:pos x="T0" y="T1"/>
              </a:cxn>
              <a:cxn ang="0">
                <a:pos x="T2" y="T3"/>
              </a:cxn>
              <a:cxn ang="0">
                <a:pos x="T4" y="T5"/>
              </a:cxn>
              <a:cxn ang="0">
                <a:pos x="T6" y="T7"/>
              </a:cxn>
            </a:cxnLst>
            <a:rect l="0" t="0" r="r" b="b"/>
            <a:pathLst>
              <a:path w="579" h="1236">
                <a:moveTo>
                  <a:pt x="0" y="729"/>
                </a:moveTo>
                <a:lnTo>
                  <a:pt x="579" y="0"/>
                </a:lnTo>
                <a:lnTo>
                  <a:pt x="579" y="1236"/>
                </a:lnTo>
                <a:lnTo>
                  <a:pt x="0" y="789"/>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420877" name="Picture 2061" descr="1"/>
          <p:cNvPicPr>
            <a:picLocks noChangeAspect="1" noChangeArrowheads="1"/>
          </p:cNvPicPr>
          <p:nvPr/>
        </p:nvPicPr>
        <p:blipFill>
          <a:blip r:embed="rId9" cstate="print">
            <a:lum contrast="12000"/>
            <a:extLst>
              <a:ext uri="{28A0092B-C50C-407E-A947-70E740481C1C}">
                <a14:useLocalDpi xmlns:a14="http://schemas.microsoft.com/office/drawing/2010/main" val="0"/>
              </a:ext>
            </a:extLst>
          </a:blip>
          <a:srcRect/>
          <a:stretch>
            <a:fillRect/>
          </a:stretch>
        </p:blipFill>
        <p:spPr bwMode="auto">
          <a:xfrm>
            <a:off x="4911725" y="4502150"/>
            <a:ext cx="1198563" cy="1198563"/>
          </a:xfrm>
          <a:prstGeom prst="rect">
            <a:avLst/>
          </a:prstGeom>
          <a:noFill/>
          <a:extLst>
            <a:ext uri="{909E8E84-426E-40DD-AFC4-6F175D3DCCD1}">
              <a14:hiddenFill xmlns:a14="http://schemas.microsoft.com/office/drawing/2010/main">
                <a:solidFill>
                  <a:srgbClr val="FFFFFF"/>
                </a:solidFill>
              </a14:hiddenFill>
            </a:ext>
          </a:extLst>
        </p:spPr>
      </p:pic>
      <p:sp>
        <p:nvSpPr>
          <p:cNvPr id="420878" name="Oval 2062"/>
          <p:cNvSpPr>
            <a:spLocks noChangeArrowheads="1"/>
          </p:cNvSpPr>
          <p:nvPr/>
        </p:nvSpPr>
        <p:spPr bwMode="auto">
          <a:xfrm>
            <a:off x="5326063" y="4867275"/>
            <a:ext cx="381000" cy="381000"/>
          </a:xfrm>
          <a:prstGeom prst="ellipse">
            <a:avLst/>
          </a:prstGeom>
          <a:solidFill>
            <a:srgbClr val="FFFFFF">
              <a:alpha val="10001"/>
            </a:srgbClr>
          </a:solidFill>
          <a:ln w="12700" algn="ctr">
            <a:solidFill>
              <a:srgbClr val="CCFFCC"/>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0879" name="Freeform 2063"/>
          <p:cNvSpPr>
            <a:spLocks/>
          </p:cNvSpPr>
          <p:nvPr/>
        </p:nvSpPr>
        <p:spPr bwMode="auto">
          <a:xfrm>
            <a:off x="5502275" y="4624388"/>
            <a:ext cx="1258888" cy="619125"/>
          </a:xfrm>
          <a:custGeom>
            <a:avLst/>
            <a:gdLst>
              <a:gd name="T0" fmla="*/ 0 w 897"/>
              <a:gd name="T1" fmla="*/ 165 h 390"/>
              <a:gd name="T2" fmla="*/ 897 w 897"/>
              <a:gd name="T3" fmla="*/ 0 h 390"/>
              <a:gd name="T4" fmla="*/ 54 w 897"/>
              <a:gd name="T5" fmla="*/ 390 h 390"/>
            </a:gdLst>
            <a:ahLst/>
            <a:cxnLst>
              <a:cxn ang="0">
                <a:pos x="T0" y="T1"/>
              </a:cxn>
              <a:cxn ang="0">
                <a:pos x="T2" y="T3"/>
              </a:cxn>
              <a:cxn ang="0">
                <a:pos x="T4" y="T5"/>
              </a:cxn>
            </a:cxnLst>
            <a:rect l="0" t="0" r="r" b="b"/>
            <a:pathLst>
              <a:path w="897" h="390">
                <a:moveTo>
                  <a:pt x="0" y="165"/>
                </a:moveTo>
                <a:lnTo>
                  <a:pt x="897" y="0"/>
                </a:lnTo>
                <a:lnTo>
                  <a:pt x="54" y="390"/>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0907" name="Rectangle 2091"/>
          <p:cNvSpPr>
            <a:spLocks noChangeArrowheads="1"/>
          </p:cNvSpPr>
          <p:nvPr/>
        </p:nvSpPr>
        <p:spPr bwMode="auto">
          <a:xfrm>
            <a:off x="6719888" y="4465638"/>
            <a:ext cx="1892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990033"/>
                </a:solidFill>
                <a:latin typeface="Arial Unicode MS" pitchFamily="34" charset="-128"/>
              </a:rPr>
              <a:t>eutectic-like  area</a:t>
            </a:r>
            <a:endParaRPr lang="ru-RU" sz="1600" baseline="-25000">
              <a:solidFill>
                <a:srgbClr val="990033"/>
              </a:solidFill>
              <a:latin typeface="Arial Unicode MS" pitchFamily="34" charset="-128"/>
            </a:endParaRPr>
          </a:p>
        </p:txBody>
      </p:sp>
      <p:grpSp>
        <p:nvGrpSpPr>
          <p:cNvPr id="420936" name="Group 2120"/>
          <p:cNvGrpSpPr>
            <a:grpSpLocks/>
          </p:cNvGrpSpPr>
          <p:nvPr/>
        </p:nvGrpSpPr>
        <p:grpSpPr bwMode="auto">
          <a:xfrm>
            <a:off x="1104900" y="6184900"/>
            <a:ext cx="895350" cy="457200"/>
            <a:chOff x="6815" y="3813"/>
            <a:chExt cx="1100" cy="559"/>
          </a:xfrm>
        </p:grpSpPr>
        <p:grpSp>
          <p:nvGrpSpPr>
            <p:cNvPr id="420937" name="Group 2121"/>
            <p:cNvGrpSpPr>
              <a:grpSpLocks/>
            </p:cNvGrpSpPr>
            <p:nvPr/>
          </p:nvGrpSpPr>
          <p:grpSpPr bwMode="auto">
            <a:xfrm>
              <a:off x="6948" y="3813"/>
              <a:ext cx="880" cy="179"/>
              <a:chOff x="6948" y="3768"/>
              <a:chExt cx="880" cy="179"/>
            </a:xfrm>
          </p:grpSpPr>
          <p:sp>
            <p:nvSpPr>
              <p:cNvPr id="420938" name="Line 2122"/>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39" name="Line 2123"/>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40" name="Line 2124"/>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941" name="Group 2125"/>
              <p:cNvGrpSpPr>
                <a:grpSpLocks/>
              </p:cNvGrpSpPr>
              <p:nvPr/>
            </p:nvGrpSpPr>
            <p:grpSpPr bwMode="auto">
              <a:xfrm>
                <a:off x="7118" y="3843"/>
                <a:ext cx="511" cy="91"/>
                <a:chOff x="7118" y="3768"/>
                <a:chExt cx="511" cy="179"/>
              </a:xfrm>
            </p:grpSpPr>
            <p:sp>
              <p:nvSpPr>
                <p:cNvPr id="420942" name="Line 2126"/>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43" name="Line 2127"/>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44" name="Line 2128"/>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45" name="Line 2129"/>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420946" name="Text Box 2130"/>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1c</a:t>
              </a:r>
              <a:r>
                <a:rPr lang="ru-RU" sz="1000"/>
                <a:t>m</a:t>
              </a:r>
              <a:endParaRPr lang="ru-RU"/>
            </a:p>
          </p:txBody>
        </p:sp>
      </p:grpSp>
      <p:grpSp>
        <p:nvGrpSpPr>
          <p:cNvPr id="420974" name="Group 2158"/>
          <p:cNvGrpSpPr>
            <a:grpSpLocks/>
          </p:cNvGrpSpPr>
          <p:nvPr/>
        </p:nvGrpSpPr>
        <p:grpSpPr bwMode="auto">
          <a:xfrm>
            <a:off x="3438525" y="3863975"/>
            <a:ext cx="792163" cy="361950"/>
            <a:chOff x="6815" y="3813"/>
            <a:chExt cx="1100" cy="559"/>
          </a:xfrm>
        </p:grpSpPr>
        <p:grpSp>
          <p:nvGrpSpPr>
            <p:cNvPr id="420975" name="Group 2159"/>
            <p:cNvGrpSpPr>
              <a:grpSpLocks/>
            </p:cNvGrpSpPr>
            <p:nvPr/>
          </p:nvGrpSpPr>
          <p:grpSpPr bwMode="auto">
            <a:xfrm>
              <a:off x="6948" y="3813"/>
              <a:ext cx="880" cy="179"/>
              <a:chOff x="6948" y="3768"/>
              <a:chExt cx="880" cy="179"/>
            </a:xfrm>
          </p:grpSpPr>
          <p:sp>
            <p:nvSpPr>
              <p:cNvPr id="420976" name="Line 2160"/>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77" name="Line 2161"/>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78" name="Line 2162"/>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979" name="Group 2163"/>
              <p:cNvGrpSpPr>
                <a:grpSpLocks/>
              </p:cNvGrpSpPr>
              <p:nvPr/>
            </p:nvGrpSpPr>
            <p:grpSpPr bwMode="auto">
              <a:xfrm>
                <a:off x="7118" y="3843"/>
                <a:ext cx="511" cy="91"/>
                <a:chOff x="7118" y="3768"/>
                <a:chExt cx="511" cy="179"/>
              </a:xfrm>
            </p:grpSpPr>
            <p:sp>
              <p:nvSpPr>
                <p:cNvPr id="420980" name="Line 2164"/>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81" name="Line 2165"/>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82" name="Line 2166"/>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83" name="Line 2167"/>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420984" name="Text Box 2168"/>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ru-RU" sz="1000"/>
                <a:t>2</a:t>
              </a:r>
              <a:r>
                <a:rPr lang="en-US" sz="1000"/>
                <a:t>00 </a:t>
              </a:r>
              <a:r>
                <a:rPr lang="en-US" sz="1000">
                  <a:sym typeface="Symbol" pitchFamily="18" charset="2"/>
                </a:rPr>
                <a:t></a:t>
              </a:r>
              <a:r>
                <a:rPr lang="ru-RU" sz="1000"/>
                <a:t>m</a:t>
              </a:r>
              <a:endParaRPr lang="ru-RU"/>
            </a:p>
          </p:txBody>
        </p:sp>
      </p:grpSp>
      <p:grpSp>
        <p:nvGrpSpPr>
          <p:cNvPr id="420985" name="Group 2169"/>
          <p:cNvGrpSpPr>
            <a:grpSpLocks/>
          </p:cNvGrpSpPr>
          <p:nvPr/>
        </p:nvGrpSpPr>
        <p:grpSpPr bwMode="auto">
          <a:xfrm>
            <a:off x="4779963" y="1354138"/>
            <a:ext cx="606425" cy="361950"/>
            <a:chOff x="6815" y="3813"/>
            <a:chExt cx="1100" cy="559"/>
          </a:xfrm>
        </p:grpSpPr>
        <p:grpSp>
          <p:nvGrpSpPr>
            <p:cNvPr id="420986" name="Group 2170"/>
            <p:cNvGrpSpPr>
              <a:grpSpLocks/>
            </p:cNvGrpSpPr>
            <p:nvPr/>
          </p:nvGrpSpPr>
          <p:grpSpPr bwMode="auto">
            <a:xfrm>
              <a:off x="6948" y="3813"/>
              <a:ext cx="880" cy="179"/>
              <a:chOff x="6948" y="3768"/>
              <a:chExt cx="880" cy="179"/>
            </a:xfrm>
          </p:grpSpPr>
          <p:sp>
            <p:nvSpPr>
              <p:cNvPr id="420987" name="Line 2171"/>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88" name="Line 2172"/>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89" name="Line 2173"/>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0990" name="Group 2174"/>
              <p:cNvGrpSpPr>
                <a:grpSpLocks/>
              </p:cNvGrpSpPr>
              <p:nvPr/>
            </p:nvGrpSpPr>
            <p:grpSpPr bwMode="auto">
              <a:xfrm>
                <a:off x="7118" y="3843"/>
                <a:ext cx="511" cy="91"/>
                <a:chOff x="7118" y="3768"/>
                <a:chExt cx="511" cy="179"/>
              </a:xfrm>
            </p:grpSpPr>
            <p:sp>
              <p:nvSpPr>
                <p:cNvPr id="420991" name="Line 2175"/>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92" name="Line 2176"/>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93" name="Line 2177"/>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0994" name="Line 2178"/>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420995" name="Text Box 2179"/>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ru-RU" sz="1000"/>
                <a:t>1</a:t>
              </a:r>
              <a:r>
                <a:rPr lang="en-US" sz="1000"/>
                <a:t>00 </a:t>
              </a:r>
              <a:r>
                <a:rPr lang="en-US" sz="1000">
                  <a:sym typeface="Symbol" pitchFamily="18" charset="2"/>
                </a:rPr>
                <a:t></a:t>
              </a:r>
              <a:r>
                <a:rPr lang="ru-RU" sz="1000"/>
                <a:t>m</a:t>
              </a:r>
              <a:endParaRPr lang="ru-RU"/>
            </a:p>
          </p:txBody>
        </p:sp>
      </p:grpSp>
      <p:sp>
        <p:nvSpPr>
          <p:cNvPr id="420996" name="Oval 2180"/>
          <p:cNvSpPr>
            <a:spLocks noChangeArrowheads="1"/>
          </p:cNvSpPr>
          <p:nvPr/>
        </p:nvSpPr>
        <p:spPr bwMode="auto">
          <a:xfrm>
            <a:off x="7331075" y="2797175"/>
            <a:ext cx="107950" cy="107950"/>
          </a:xfrm>
          <a:prstGeom prst="ellipse">
            <a:avLst/>
          </a:prstGeom>
          <a:solidFill>
            <a:srgbClr val="FFFFFF">
              <a:alpha val="10001"/>
            </a:srgbClr>
          </a:solidFill>
          <a:ln w="25400" algn="ctr">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420997" name="Picture 2181" descr="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62750" y="2438400"/>
            <a:ext cx="709613" cy="709613"/>
          </a:xfrm>
          <a:prstGeom prst="rect">
            <a:avLst/>
          </a:prstGeom>
          <a:noFill/>
          <a:extLst>
            <a:ext uri="{909E8E84-426E-40DD-AFC4-6F175D3DCCD1}">
              <a14:hiddenFill xmlns:a14="http://schemas.microsoft.com/office/drawing/2010/main">
                <a:solidFill>
                  <a:srgbClr val="FFFFFF"/>
                </a:solidFill>
              </a14:hiddenFill>
            </a:ext>
          </a:extLst>
        </p:spPr>
      </p:pic>
      <p:sp>
        <p:nvSpPr>
          <p:cNvPr id="420998" name="Oval 2182"/>
          <p:cNvSpPr>
            <a:spLocks noChangeArrowheads="1"/>
          </p:cNvSpPr>
          <p:nvPr/>
        </p:nvSpPr>
        <p:spPr bwMode="auto">
          <a:xfrm>
            <a:off x="7135813" y="2819400"/>
            <a:ext cx="107950" cy="107950"/>
          </a:xfrm>
          <a:prstGeom prst="ellipse">
            <a:avLst/>
          </a:prstGeom>
          <a:solidFill>
            <a:srgbClr val="FFFFFF">
              <a:alpha val="10001"/>
            </a:srgbClr>
          </a:solidFill>
          <a:ln w="25400" algn="ctr">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0999" name="Freeform 2183"/>
          <p:cNvSpPr>
            <a:spLocks/>
          </p:cNvSpPr>
          <p:nvPr/>
        </p:nvSpPr>
        <p:spPr bwMode="auto">
          <a:xfrm>
            <a:off x="7158038" y="2835275"/>
            <a:ext cx="485775" cy="395288"/>
          </a:xfrm>
          <a:custGeom>
            <a:avLst/>
            <a:gdLst>
              <a:gd name="T0" fmla="*/ 54 w 306"/>
              <a:gd name="T1" fmla="*/ 0 h 249"/>
              <a:gd name="T2" fmla="*/ 306 w 306"/>
              <a:gd name="T3" fmla="*/ 249 h 249"/>
              <a:gd name="T4" fmla="*/ 0 w 306"/>
              <a:gd name="T5" fmla="*/ 57 h 249"/>
            </a:gdLst>
            <a:ahLst/>
            <a:cxnLst>
              <a:cxn ang="0">
                <a:pos x="T0" y="T1"/>
              </a:cxn>
              <a:cxn ang="0">
                <a:pos x="T2" y="T3"/>
              </a:cxn>
              <a:cxn ang="0">
                <a:pos x="T4" y="T5"/>
              </a:cxn>
            </a:cxnLst>
            <a:rect l="0" t="0" r="r" b="b"/>
            <a:pathLst>
              <a:path w="306" h="249">
                <a:moveTo>
                  <a:pt x="54" y="0"/>
                </a:moveTo>
                <a:lnTo>
                  <a:pt x="306" y="249"/>
                </a:lnTo>
                <a:lnTo>
                  <a:pt x="0" y="57"/>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1000" name="Oval 2184"/>
          <p:cNvSpPr>
            <a:spLocks noChangeArrowheads="1"/>
          </p:cNvSpPr>
          <p:nvPr/>
        </p:nvSpPr>
        <p:spPr bwMode="auto">
          <a:xfrm>
            <a:off x="7070725" y="2498725"/>
            <a:ext cx="107950" cy="107950"/>
          </a:xfrm>
          <a:prstGeom prst="ellipse">
            <a:avLst/>
          </a:prstGeom>
          <a:solidFill>
            <a:srgbClr val="FFFFFF">
              <a:alpha val="10001"/>
            </a:srgbClr>
          </a:solidFill>
          <a:ln w="25400" algn="ctr">
            <a:solidFill>
              <a:srgbClr val="FF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1001" name="Oval 2185"/>
          <p:cNvSpPr>
            <a:spLocks noChangeArrowheads="1"/>
          </p:cNvSpPr>
          <p:nvPr/>
        </p:nvSpPr>
        <p:spPr bwMode="auto">
          <a:xfrm>
            <a:off x="7283450" y="2633663"/>
            <a:ext cx="107950" cy="107950"/>
          </a:xfrm>
          <a:prstGeom prst="ellipse">
            <a:avLst/>
          </a:prstGeom>
          <a:solidFill>
            <a:srgbClr val="FFFFFF">
              <a:alpha val="10001"/>
            </a:srgbClr>
          </a:solidFill>
          <a:ln w="25400" algn="ctr">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1003" name="Freeform 2187"/>
          <p:cNvSpPr>
            <a:spLocks/>
          </p:cNvSpPr>
          <p:nvPr/>
        </p:nvSpPr>
        <p:spPr bwMode="auto">
          <a:xfrm>
            <a:off x="7339013" y="2640013"/>
            <a:ext cx="428625" cy="119062"/>
          </a:xfrm>
          <a:custGeom>
            <a:avLst/>
            <a:gdLst>
              <a:gd name="T0" fmla="*/ 0 w 270"/>
              <a:gd name="T1" fmla="*/ 0 h 75"/>
              <a:gd name="T2" fmla="*/ 270 w 270"/>
              <a:gd name="T3" fmla="*/ 27 h 75"/>
              <a:gd name="T4" fmla="*/ 9 w 270"/>
              <a:gd name="T5" fmla="*/ 75 h 75"/>
            </a:gdLst>
            <a:ahLst/>
            <a:cxnLst>
              <a:cxn ang="0">
                <a:pos x="T0" y="T1"/>
              </a:cxn>
              <a:cxn ang="0">
                <a:pos x="T2" y="T3"/>
              </a:cxn>
              <a:cxn ang="0">
                <a:pos x="T4" y="T5"/>
              </a:cxn>
            </a:cxnLst>
            <a:rect l="0" t="0" r="r" b="b"/>
            <a:pathLst>
              <a:path w="270" h="75">
                <a:moveTo>
                  <a:pt x="0" y="0"/>
                </a:moveTo>
                <a:lnTo>
                  <a:pt x="270" y="27"/>
                </a:lnTo>
                <a:lnTo>
                  <a:pt x="9" y="75"/>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1004" name="Rectangle 2188"/>
          <p:cNvSpPr>
            <a:spLocks noChangeArrowheads="1"/>
          </p:cNvSpPr>
          <p:nvPr/>
        </p:nvSpPr>
        <p:spPr bwMode="auto">
          <a:xfrm>
            <a:off x="7402513" y="215423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990033"/>
                </a:solidFill>
                <a:latin typeface="Arial Unicode MS" pitchFamily="34" charset="-128"/>
              </a:rPr>
              <a:t>Pore</a:t>
            </a:r>
            <a:endParaRPr lang="en-US" sz="1800" baseline="-25000">
              <a:solidFill>
                <a:srgbClr val="990033"/>
              </a:solidFill>
              <a:latin typeface="Arial Unicode MS" pitchFamily="34" charset="-128"/>
              <a:ea typeface="Arial Unicode MS" pitchFamily="34" charset="-128"/>
              <a:cs typeface="Arial Unicode MS" pitchFamily="34" charset="-128"/>
            </a:endParaRPr>
          </a:p>
        </p:txBody>
      </p:sp>
      <p:sp>
        <p:nvSpPr>
          <p:cNvPr id="421005" name="Freeform 2189"/>
          <p:cNvSpPr>
            <a:spLocks/>
          </p:cNvSpPr>
          <p:nvPr/>
        </p:nvSpPr>
        <p:spPr bwMode="auto">
          <a:xfrm>
            <a:off x="7121525" y="2397125"/>
            <a:ext cx="360363" cy="196850"/>
          </a:xfrm>
          <a:custGeom>
            <a:avLst/>
            <a:gdLst>
              <a:gd name="T0" fmla="*/ 0 w 227"/>
              <a:gd name="T1" fmla="*/ 58 h 124"/>
              <a:gd name="T2" fmla="*/ 227 w 227"/>
              <a:gd name="T3" fmla="*/ 0 h 124"/>
              <a:gd name="T4" fmla="*/ 18 w 227"/>
              <a:gd name="T5" fmla="*/ 124 h 124"/>
            </a:gdLst>
            <a:ahLst/>
            <a:cxnLst>
              <a:cxn ang="0">
                <a:pos x="T0" y="T1"/>
              </a:cxn>
              <a:cxn ang="0">
                <a:pos x="T2" y="T3"/>
              </a:cxn>
              <a:cxn ang="0">
                <a:pos x="T4" y="T5"/>
              </a:cxn>
            </a:cxnLst>
            <a:rect l="0" t="0" r="r" b="b"/>
            <a:pathLst>
              <a:path w="227" h="124">
                <a:moveTo>
                  <a:pt x="0" y="58"/>
                </a:moveTo>
                <a:lnTo>
                  <a:pt x="227" y="0"/>
                </a:lnTo>
                <a:lnTo>
                  <a:pt x="18" y="124"/>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1006" name="Rectangle 2190"/>
          <p:cNvSpPr>
            <a:spLocks noChangeArrowheads="1"/>
          </p:cNvSpPr>
          <p:nvPr/>
        </p:nvSpPr>
        <p:spPr bwMode="auto">
          <a:xfrm>
            <a:off x="7702550" y="2487613"/>
            <a:ext cx="806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latin typeface="Arial Unicode MS" pitchFamily="34" charset="-128"/>
              </a:rPr>
              <a:t>UO</a:t>
            </a:r>
            <a:r>
              <a:rPr lang="en-US" sz="2000" baseline="-25000">
                <a:solidFill>
                  <a:srgbClr val="990033"/>
                </a:solidFill>
                <a:latin typeface="Arial Unicode MS" pitchFamily="34" charset="-128"/>
              </a:rPr>
              <a:t>2-x</a:t>
            </a:r>
            <a:endParaRPr lang="ru-RU" sz="2000" baseline="-25000">
              <a:solidFill>
                <a:srgbClr val="990033"/>
              </a:solidFill>
              <a:latin typeface="Arial Unicode MS" pitchFamily="34" charset="-128"/>
            </a:endParaRPr>
          </a:p>
        </p:txBody>
      </p:sp>
      <p:sp>
        <p:nvSpPr>
          <p:cNvPr id="421007" name="Rectangle 2191"/>
          <p:cNvSpPr>
            <a:spLocks noChangeArrowheads="1"/>
          </p:cNvSpPr>
          <p:nvPr/>
        </p:nvSpPr>
        <p:spPr bwMode="auto">
          <a:xfrm>
            <a:off x="7605713" y="3182938"/>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990033"/>
                </a:solidFill>
                <a:latin typeface="Arial Unicode MS" pitchFamily="34" charset="-128"/>
              </a:rPr>
              <a:t>UFe(O)</a:t>
            </a:r>
            <a:endParaRPr lang="en-US" sz="1800" baseline="-25000">
              <a:solidFill>
                <a:srgbClr val="990033"/>
              </a:solidFill>
              <a:latin typeface="Arial Unicode MS" pitchFamily="34" charset="-128"/>
              <a:ea typeface="Arial Unicode MS" pitchFamily="34" charset="-128"/>
              <a:cs typeface="Arial Unicode MS" pitchFamily="34" charset="-128"/>
            </a:endParaRPr>
          </a:p>
        </p:txBody>
      </p:sp>
      <p:sp>
        <p:nvSpPr>
          <p:cNvPr id="421008" name="Oval 2192"/>
          <p:cNvSpPr>
            <a:spLocks noChangeArrowheads="1"/>
          </p:cNvSpPr>
          <p:nvPr/>
        </p:nvSpPr>
        <p:spPr bwMode="auto">
          <a:xfrm>
            <a:off x="5926138" y="5681663"/>
            <a:ext cx="58737" cy="58737"/>
          </a:xfrm>
          <a:prstGeom prst="ellipse">
            <a:avLst/>
          </a:prstGeom>
          <a:solidFill>
            <a:srgbClr val="FFFFFF">
              <a:alpha val="10001"/>
            </a:srgbClr>
          </a:solidFill>
          <a:ln w="12700" algn="ctr">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1009" name="Freeform 2193"/>
          <p:cNvSpPr>
            <a:spLocks/>
          </p:cNvSpPr>
          <p:nvPr/>
        </p:nvSpPr>
        <p:spPr bwMode="auto">
          <a:xfrm>
            <a:off x="5969000" y="5121275"/>
            <a:ext cx="533400" cy="104775"/>
          </a:xfrm>
          <a:custGeom>
            <a:avLst/>
            <a:gdLst>
              <a:gd name="T0" fmla="*/ 12 w 336"/>
              <a:gd name="T1" fmla="*/ 0 h 66"/>
              <a:gd name="T2" fmla="*/ 336 w 336"/>
              <a:gd name="T3" fmla="*/ 66 h 66"/>
              <a:gd name="T4" fmla="*/ 0 w 336"/>
              <a:gd name="T5" fmla="*/ 33 h 66"/>
            </a:gdLst>
            <a:ahLst/>
            <a:cxnLst>
              <a:cxn ang="0">
                <a:pos x="T0" y="T1"/>
              </a:cxn>
              <a:cxn ang="0">
                <a:pos x="T2" y="T3"/>
              </a:cxn>
              <a:cxn ang="0">
                <a:pos x="T4" y="T5"/>
              </a:cxn>
            </a:cxnLst>
            <a:rect l="0" t="0" r="r" b="b"/>
            <a:pathLst>
              <a:path w="336" h="66">
                <a:moveTo>
                  <a:pt x="12" y="0"/>
                </a:moveTo>
                <a:lnTo>
                  <a:pt x="336" y="66"/>
                </a:lnTo>
                <a:lnTo>
                  <a:pt x="0" y="33"/>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1010" name="Rectangle 2194"/>
          <p:cNvSpPr>
            <a:spLocks noChangeArrowheads="1"/>
          </p:cNvSpPr>
          <p:nvPr/>
        </p:nvSpPr>
        <p:spPr bwMode="auto">
          <a:xfrm>
            <a:off x="6540500" y="5041900"/>
            <a:ext cx="955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latin typeface="Arial Unicode MS" pitchFamily="34" charset="-128"/>
              </a:rPr>
              <a:t>UFe</a:t>
            </a:r>
            <a:r>
              <a:rPr lang="en-US" sz="2000" baseline="-25000">
                <a:solidFill>
                  <a:srgbClr val="990033"/>
                </a:solidFill>
                <a:latin typeface="Arial Unicode MS" pitchFamily="34" charset="-128"/>
              </a:rPr>
              <a:t>2</a:t>
            </a:r>
            <a:r>
              <a:rPr lang="en-US" sz="2000">
                <a:solidFill>
                  <a:srgbClr val="990033"/>
                </a:solidFill>
                <a:latin typeface="Arial Unicode MS" pitchFamily="34" charset="-128"/>
              </a:rPr>
              <a:t>O</a:t>
            </a:r>
            <a:endParaRPr lang="en-US" sz="2000" baseline="-25000">
              <a:solidFill>
                <a:srgbClr val="990033"/>
              </a:solidFill>
              <a:latin typeface="Arial Unicode MS" pitchFamily="34" charset="-128"/>
              <a:ea typeface="Arial Unicode MS" pitchFamily="34" charset="-128"/>
              <a:cs typeface="Arial Unicode MS" pitchFamily="34" charset="-128"/>
            </a:endParaRPr>
          </a:p>
        </p:txBody>
      </p:sp>
      <p:sp>
        <p:nvSpPr>
          <p:cNvPr id="421011" name="Rectangle 2195"/>
          <p:cNvSpPr>
            <a:spLocks noChangeArrowheads="1"/>
          </p:cNvSpPr>
          <p:nvPr/>
        </p:nvSpPr>
        <p:spPr bwMode="auto">
          <a:xfrm>
            <a:off x="6435725" y="5348288"/>
            <a:ext cx="806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latin typeface="Arial Unicode MS" pitchFamily="34" charset="-128"/>
              </a:rPr>
              <a:t>UO</a:t>
            </a:r>
            <a:r>
              <a:rPr lang="en-US" sz="2000" baseline="-25000">
                <a:solidFill>
                  <a:srgbClr val="990033"/>
                </a:solidFill>
                <a:latin typeface="Arial Unicode MS" pitchFamily="34" charset="-128"/>
              </a:rPr>
              <a:t>2-x</a:t>
            </a:r>
            <a:endParaRPr lang="ru-RU" sz="2000" baseline="-25000">
              <a:solidFill>
                <a:srgbClr val="990033"/>
              </a:solidFill>
              <a:latin typeface="Arial Unicode MS" pitchFamily="34" charset="-128"/>
            </a:endParaRPr>
          </a:p>
        </p:txBody>
      </p:sp>
      <p:sp>
        <p:nvSpPr>
          <p:cNvPr id="421012" name="Oval 2196"/>
          <p:cNvSpPr>
            <a:spLocks noChangeArrowheads="1"/>
          </p:cNvSpPr>
          <p:nvPr/>
        </p:nvSpPr>
        <p:spPr bwMode="auto">
          <a:xfrm>
            <a:off x="5776913" y="5354638"/>
            <a:ext cx="58737" cy="58737"/>
          </a:xfrm>
          <a:prstGeom prst="ellipse">
            <a:avLst/>
          </a:prstGeom>
          <a:solidFill>
            <a:srgbClr val="FFFFFF">
              <a:alpha val="10001"/>
            </a:srgbClr>
          </a:solidFill>
          <a:ln w="12700" algn="ctr">
            <a:solidFill>
              <a:srgbClr val="FF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1013" name="Freeform 2197"/>
          <p:cNvSpPr>
            <a:spLocks/>
          </p:cNvSpPr>
          <p:nvPr/>
        </p:nvSpPr>
        <p:spPr bwMode="auto">
          <a:xfrm>
            <a:off x="5851525" y="5360988"/>
            <a:ext cx="533400" cy="104775"/>
          </a:xfrm>
          <a:custGeom>
            <a:avLst/>
            <a:gdLst>
              <a:gd name="T0" fmla="*/ 12 w 336"/>
              <a:gd name="T1" fmla="*/ 0 h 66"/>
              <a:gd name="T2" fmla="*/ 336 w 336"/>
              <a:gd name="T3" fmla="*/ 66 h 66"/>
              <a:gd name="T4" fmla="*/ 0 w 336"/>
              <a:gd name="T5" fmla="*/ 33 h 66"/>
            </a:gdLst>
            <a:ahLst/>
            <a:cxnLst>
              <a:cxn ang="0">
                <a:pos x="T0" y="T1"/>
              </a:cxn>
              <a:cxn ang="0">
                <a:pos x="T2" y="T3"/>
              </a:cxn>
              <a:cxn ang="0">
                <a:pos x="T4" y="T5"/>
              </a:cxn>
            </a:cxnLst>
            <a:rect l="0" t="0" r="r" b="b"/>
            <a:pathLst>
              <a:path w="336" h="66">
                <a:moveTo>
                  <a:pt x="12" y="0"/>
                </a:moveTo>
                <a:lnTo>
                  <a:pt x="336" y="66"/>
                </a:lnTo>
                <a:lnTo>
                  <a:pt x="0" y="33"/>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1014" name="Rectangle 2198"/>
          <p:cNvSpPr>
            <a:spLocks noChangeArrowheads="1"/>
          </p:cNvSpPr>
          <p:nvPr/>
        </p:nvSpPr>
        <p:spPr bwMode="auto">
          <a:xfrm>
            <a:off x="5932488" y="5775325"/>
            <a:ext cx="1123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latin typeface="Arial Unicode MS" pitchFamily="34" charset="-128"/>
              </a:rPr>
              <a:t>U</a:t>
            </a:r>
            <a:r>
              <a:rPr lang="en-US" sz="2000" baseline="-25000">
                <a:solidFill>
                  <a:srgbClr val="990033"/>
                </a:solidFill>
                <a:latin typeface="Arial Unicode MS" pitchFamily="34" charset="-128"/>
              </a:rPr>
              <a:t>6</a:t>
            </a:r>
            <a:r>
              <a:rPr lang="en-US" sz="2000">
                <a:solidFill>
                  <a:srgbClr val="990033"/>
                </a:solidFill>
                <a:latin typeface="Arial Unicode MS" pitchFamily="34" charset="-128"/>
              </a:rPr>
              <a:t>Fe(O)</a:t>
            </a:r>
            <a:endParaRPr lang="ru-RU" sz="2000" baseline="-25000">
              <a:solidFill>
                <a:srgbClr val="990033"/>
              </a:solidFill>
              <a:latin typeface="Arial Unicode MS" pitchFamily="34" charset="-128"/>
            </a:endParaRPr>
          </a:p>
        </p:txBody>
      </p:sp>
      <p:sp>
        <p:nvSpPr>
          <p:cNvPr id="421015" name="Rectangle 2199"/>
          <p:cNvSpPr>
            <a:spLocks noChangeAspect="1" noChangeArrowheads="1"/>
          </p:cNvSpPr>
          <p:nvPr/>
        </p:nvSpPr>
        <p:spPr bwMode="auto">
          <a:xfrm>
            <a:off x="5665788" y="5521325"/>
            <a:ext cx="85725" cy="85725"/>
          </a:xfrm>
          <a:prstGeom prst="rect">
            <a:avLst/>
          </a:prstGeom>
          <a:solidFill>
            <a:srgbClr val="FFFFFF">
              <a:alpha val="10001"/>
            </a:srgbClr>
          </a:solidFill>
          <a:ln w="25400"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1016" name="Freeform 2200"/>
          <p:cNvSpPr>
            <a:spLocks/>
          </p:cNvSpPr>
          <p:nvPr/>
        </p:nvSpPr>
        <p:spPr bwMode="auto">
          <a:xfrm>
            <a:off x="5743575" y="5524500"/>
            <a:ext cx="222250" cy="406400"/>
          </a:xfrm>
          <a:custGeom>
            <a:avLst/>
            <a:gdLst>
              <a:gd name="T0" fmla="*/ 0 w 140"/>
              <a:gd name="T1" fmla="*/ 0 h 256"/>
              <a:gd name="T2" fmla="*/ 140 w 140"/>
              <a:gd name="T3" fmla="*/ 256 h 256"/>
              <a:gd name="T4" fmla="*/ 6 w 140"/>
              <a:gd name="T5" fmla="*/ 66 h 256"/>
            </a:gdLst>
            <a:ahLst/>
            <a:cxnLst>
              <a:cxn ang="0">
                <a:pos x="T0" y="T1"/>
              </a:cxn>
              <a:cxn ang="0">
                <a:pos x="T2" y="T3"/>
              </a:cxn>
              <a:cxn ang="0">
                <a:pos x="T4" y="T5"/>
              </a:cxn>
            </a:cxnLst>
            <a:rect l="0" t="0" r="r" b="b"/>
            <a:pathLst>
              <a:path w="140" h="256">
                <a:moveTo>
                  <a:pt x="0" y="0"/>
                </a:moveTo>
                <a:lnTo>
                  <a:pt x="140" y="256"/>
                </a:lnTo>
                <a:lnTo>
                  <a:pt x="6" y="66"/>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1018" name="Oval 2202"/>
          <p:cNvSpPr>
            <a:spLocks noChangeArrowheads="1"/>
          </p:cNvSpPr>
          <p:nvPr/>
        </p:nvSpPr>
        <p:spPr bwMode="auto">
          <a:xfrm>
            <a:off x="4899025" y="4508500"/>
            <a:ext cx="1200150" cy="1200150"/>
          </a:xfrm>
          <a:prstGeom prst="ellipse">
            <a:avLst/>
          </a:prstGeom>
          <a:noFill/>
          <a:ln w="25400">
            <a:solidFill>
              <a:srgbClr val="99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1020" name="Oval 2204"/>
          <p:cNvSpPr>
            <a:spLocks noChangeArrowheads="1"/>
          </p:cNvSpPr>
          <p:nvPr/>
        </p:nvSpPr>
        <p:spPr bwMode="auto">
          <a:xfrm>
            <a:off x="3413125" y="1031875"/>
            <a:ext cx="1089025" cy="1060450"/>
          </a:xfrm>
          <a:prstGeom prst="ellipse">
            <a:avLst/>
          </a:prstGeom>
          <a:noFill/>
          <a:ln w="25400">
            <a:solidFill>
              <a:srgbClr val="99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1021" name="Oval 2205"/>
          <p:cNvSpPr>
            <a:spLocks noChangeArrowheads="1"/>
          </p:cNvSpPr>
          <p:nvPr/>
        </p:nvSpPr>
        <p:spPr bwMode="auto">
          <a:xfrm>
            <a:off x="333375" y="2095500"/>
            <a:ext cx="1089025" cy="1060450"/>
          </a:xfrm>
          <a:prstGeom prst="ellipse">
            <a:avLst/>
          </a:prstGeom>
          <a:noFill/>
          <a:ln w="25400">
            <a:solidFill>
              <a:srgbClr val="99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1022" name="Oval 2206"/>
          <p:cNvSpPr>
            <a:spLocks noChangeArrowheads="1"/>
          </p:cNvSpPr>
          <p:nvPr/>
        </p:nvSpPr>
        <p:spPr bwMode="auto">
          <a:xfrm>
            <a:off x="6724650" y="2409825"/>
            <a:ext cx="765175" cy="755650"/>
          </a:xfrm>
          <a:prstGeom prst="ellipse">
            <a:avLst/>
          </a:prstGeom>
          <a:noFill/>
          <a:ln w="25400">
            <a:solidFill>
              <a:srgbClr val="99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21023" name="Rectangle 2207"/>
          <p:cNvSpPr>
            <a:spLocks noChangeArrowheads="1"/>
          </p:cNvSpPr>
          <p:nvPr/>
        </p:nvSpPr>
        <p:spPr bwMode="auto">
          <a:xfrm>
            <a:off x="2541588" y="630238"/>
            <a:ext cx="4105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Unicode MS" pitchFamily="34" charset="-128"/>
              </a:rPr>
              <a:t>Metalic globules in oxide matrix </a:t>
            </a:r>
            <a:endParaRPr lang="ru-RU" sz="2000" baseline="-25000">
              <a:latin typeface="Arial Unicode MS" pitchFamily="34" charset="-128"/>
            </a:endParaRPr>
          </a:p>
        </p:txBody>
      </p:sp>
      <p:sp>
        <p:nvSpPr>
          <p:cNvPr id="421024" name="Rectangle 2208"/>
          <p:cNvSpPr>
            <a:spLocks noChangeArrowheads="1"/>
          </p:cNvSpPr>
          <p:nvPr/>
        </p:nvSpPr>
        <p:spPr bwMode="auto">
          <a:xfrm>
            <a:off x="-26988" y="1693863"/>
            <a:ext cx="1427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latin typeface="Arial Unicode MS" pitchFamily="34" charset="-128"/>
              </a:rPr>
              <a:t>Ox</a:t>
            </a:r>
            <a:r>
              <a:rPr lang="ru-RU" sz="2000">
                <a:solidFill>
                  <a:srgbClr val="990033"/>
                </a:solidFill>
                <a:latin typeface="Arial Unicode MS" pitchFamily="34" charset="-128"/>
              </a:rPr>
              <a:t>-</a:t>
            </a:r>
            <a:r>
              <a:rPr lang="en-US" sz="2000">
                <a:solidFill>
                  <a:srgbClr val="990033"/>
                </a:solidFill>
                <a:latin typeface="Arial Unicode MS" pitchFamily="34" charset="-128"/>
              </a:rPr>
              <a:t>in</a:t>
            </a:r>
            <a:r>
              <a:rPr lang="ru-RU" sz="2000">
                <a:solidFill>
                  <a:srgbClr val="990033"/>
                </a:solidFill>
                <a:latin typeface="Arial Unicode MS" pitchFamily="34" charset="-128"/>
              </a:rPr>
              <a:t>-</a:t>
            </a:r>
            <a:r>
              <a:rPr lang="en-US" sz="2000">
                <a:solidFill>
                  <a:srgbClr val="990033"/>
                </a:solidFill>
                <a:latin typeface="Arial Unicode MS" pitchFamily="34" charset="-128"/>
              </a:rPr>
              <a:t>Met </a:t>
            </a:r>
            <a:endParaRPr lang="ru-RU" sz="2000" baseline="-25000">
              <a:solidFill>
                <a:srgbClr val="990033"/>
              </a:solidFill>
              <a:latin typeface="Arial Unicode MS" pitchFamily="34" charset="-128"/>
            </a:endParaRPr>
          </a:p>
        </p:txBody>
      </p:sp>
      <p:grpSp>
        <p:nvGrpSpPr>
          <p:cNvPr id="421025" name="Group 2209"/>
          <p:cNvGrpSpPr>
            <a:grpSpLocks/>
          </p:cNvGrpSpPr>
          <p:nvPr/>
        </p:nvGrpSpPr>
        <p:grpSpPr bwMode="auto">
          <a:xfrm>
            <a:off x="682625" y="1144588"/>
            <a:ext cx="504825" cy="361950"/>
            <a:chOff x="6815" y="3813"/>
            <a:chExt cx="1100" cy="559"/>
          </a:xfrm>
        </p:grpSpPr>
        <p:grpSp>
          <p:nvGrpSpPr>
            <p:cNvPr id="421026" name="Group 2210"/>
            <p:cNvGrpSpPr>
              <a:grpSpLocks/>
            </p:cNvGrpSpPr>
            <p:nvPr/>
          </p:nvGrpSpPr>
          <p:grpSpPr bwMode="auto">
            <a:xfrm>
              <a:off x="6948" y="3813"/>
              <a:ext cx="880" cy="179"/>
              <a:chOff x="6948" y="3768"/>
              <a:chExt cx="880" cy="179"/>
            </a:xfrm>
          </p:grpSpPr>
          <p:sp>
            <p:nvSpPr>
              <p:cNvPr id="421027" name="Line 2211"/>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028" name="Line 2212"/>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029" name="Line 2213"/>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21030" name="Group 2214"/>
              <p:cNvGrpSpPr>
                <a:grpSpLocks/>
              </p:cNvGrpSpPr>
              <p:nvPr/>
            </p:nvGrpSpPr>
            <p:grpSpPr bwMode="auto">
              <a:xfrm>
                <a:off x="7118" y="3843"/>
                <a:ext cx="511" cy="91"/>
                <a:chOff x="7118" y="3768"/>
                <a:chExt cx="511" cy="179"/>
              </a:xfrm>
            </p:grpSpPr>
            <p:sp>
              <p:nvSpPr>
                <p:cNvPr id="421031" name="Line 2215"/>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032" name="Line 2216"/>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033" name="Line 2217"/>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21034" name="Line 2218"/>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421035" name="Text Box 2219"/>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ru-RU" sz="1000"/>
                <a:t>5</a:t>
              </a:r>
              <a:r>
                <a:rPr lang="en-US" sz="1000"/>
                <a:t>00 </a:t>
              </a:r>
              <a:r>
                <a:rPr lang="en-US" sz="1000">
                  <a:sym typeface="Symbol" pitchFamily="18" charset="2"/>
                </a:rPr>
                <a:t></a:t>
              </a:r>
              <a:r>
                <a:rPr lang="ru-RU" sz="1000"/>
                <a:t>m</a:t>
              </a:r>
              <a:endParaRPr lang="ru-RU"/>
            </a:p>
          </p:txBody>
        </p:sp>
      </p:grpSp>
      <p:sp>
        <p:nvSpPr>
          <p:cNvPr id="421038" name="Line 2222"/>
          <p:cNvSpPr>
            <a:spLocks noChangeShapeType="1"/>
          </p:cNvSpPr>
          <p:nvPr/>
        </p:nvSpPr>
        <p:spPr bwMode="auto">
          <a:xfrm>
            <a:off x="1422400" y="2536825"/>
            <a:ext cx="419100" cy="76200"/>
          </a:xfrm>
          <a:prstGeom prst="line">
            <a:avLst/>
          </a:prstGeom>
          <a:noFill/>
          <a:ln w="12700">
            <a:solidFill>
              <a:srgbClr val="99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1039" name="Line 2223"/>
          <p:cNvSpPr>
            <a:spLocks noChangeShapeType="1"/>
          </p:cNvSpPr>
          <p:nvPr/>
        </p:nvSpPr>
        <p:spPr bwMode="auto">
          <a:xfrm flipH="1" flipV="1">
            <a:off x="3124200" y="1635125"/>
            <a:ext cx="304800" cy="152400"/>
          </a:xfrm>
          <a:prstGeom prst="line">
            <a:avLst/>
          </a:prstGeom>
          <a:noFill/>
          <a:ln w="12700">
            <a:solidFill>
              <a:srgbClr val="9933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1040" name="Rectangle 2224"/>
          <p:cNvSpPr>
            <a:spLocks noChangeArrowheads="1"/>
          </p:cNvSpPr>
          <p:nvPr/>
        </p:nvSpPr>
        <p:spPr bwMode="auto">
          <a:xfrm>
            <a:off x="5897563" y="1141413"/>
            <a:ext cx="2230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chemeClr val="accent2"/>
                </a:solidFill>
                <a:latin typeface="Arial Unicode MS" pitchFamily="34" charset="-128"/>
              </a:rPr>
              <a:t>“Oxidized part” </a:t>
            </a:r>
            <a:endParaRPr lang="ru-RU" sz="2000" baseline="-25000">
              <a:solidFill>
                <a:schemeClr val="accent2"/>
              </a:solidFill>
              <a:latin typeface="Arial Unicode MS" pitchFamily="34" charset="-128"/>
            </a:endParaRPr>
          </a:p>
        </p:txBody>
      </p:sp>
      <p:sp>
        <p:nvSpPr>
          <p:cNvPr id="421041" name="Rectangle 2225"/>
          <p:cNvSpPr>
            <a:spLocks noChangeArrowheads="1"/>
          </p:cNvSpPr>
          <p:nvPr/>
        </p:nvSpPr>
        <p:spPr bwMode="auto">
          <a:xfrm>
            <a:off x="5440363" y="3916363"/>
            <a:ext cx="207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chemeClr val="accent2"/>
                </a:solidFill>
                <a:latin typeface="Arial Unicode MS" pitchFamily="34" charset="-128"/>
              </a:rPr>
              <a:t>“Metallized part”</a:t>
            </a:r>
            <a:r>
              <a:rPr lang="en-US" sz="2000">
                <a:solidFill>
                  <a:srgbClr val="990033"/>
                </a:solidFill>
                <a:latin typeface="Arial Unicode MS" pitchFamily="34" charset="-128"/>
              </a:rPr>
              <a:t> </a:t>
            </a:r>
            <a:endParaRPr lang="ru-RU" sz="2000" baseline="-25000">
              <a:solidFill>
                <a:srgbClr val="990033"/>
              </a:solidFill>
              <a:latin typeface="Arial Unicode MS" pitchFamily="34" charset="-128"/>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Foliennummernplatzhalter 1"/>
          <p:cNvSpPr>
            <a:spLocks noGrp="1"/>
          </p:cNvSpPr>
          <p:nvPr>
            <p:ph type="sldNum" sz="quarter" idx="10"/>
          </p:nvPr>
        </p:nvSpPr>
        <p:spPr/>
        <p:txBody>
          <a:bodyPr/>
          <a:lstStyle/>
          <a:p>
            <a:fld id="{83DDA49B-FCC8-441F-84A0-A14EC36DF36A}" type="slidenum">
              <a:rPr lang="en-GB"/>
              <a:pPr/>
              <a:t>14</a:t>
            </a:fld>
            <a:endParaRPr lang="en-GB"/>
          </a:p>
        </p:txBody>
      </p:sp>
      <p:sp>
        <p:nvSpPr>
          <p:cNvPr id="437255" name="Rectangle 7"/>
          <p:cNvSpPr>
            <a:spLocks noChangeArrowheads="1"/>
          </p:cNvSpPr>
          <p:nvPr/>
        </p:nvSpPr>
        <p:spPr bwMode="auto">
          <a:xfrm>
            <a:off x="1135063" y="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U-Fe</a:t>
            </a:r>
            <a:r>
              <a:rPr lang="ru-RU">
                <a:solidFill>
                  <a:srgbClr val="000099"/>
                </a:solidFill>
              </a:rPr>
              <a:t>-</a:t>
            </a:r>
            <a:r>
              <a:rPr lang="en-US">
                <a:solidFill>
                  <a:srgbClr val="000099"/>
                </a:solidFill>
              </a:rPr>
              <a:t>O</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a:t>
            </a:r>
            <a:endParaRPr lang="ru-RU">
              <a:solidFill>
                <a:srgbClr val="000099"/>
              </a:solidFill>
            </a:endParaRPr>
          </a:p>
        </p:txBody>
      </p:sp>
      <p:sp>
        <p:nvSpPr>
          <p:cNvPr id="437262" name="Rectangle 14"/>
          <p:cNvSpPr>
            <a:spLocks noChangeArrowheads="1"/>
          </p:cNvSpPr>
          <p:nvPr/>
        </p:nvSpPr>
        <p:spPr bwMode="auto">
          <a:xfrm>
            <a:off x="280035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37263" name="Text Box 15"/>
          <p:cNvSpPr txBox="1">
            <a:spLocks noChangeArrowheads="1"/>
          </p:cNvSpPr>
          <p:nvPr/>
        </p:nvSpPr>
        <p:spPr bwMode="auto">
          <a:xfrm>
            <a:off x="5119688" y="2771775"/>
            <a:ext cx="1744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u="sng">
                <a:latin typeface="Arial" pitchFamily="34" charset="0"/>
              </a:rPr>
              <a:t>Tie-line</a:t>
            </a:r>
            <a:r>
              <a:rPr lang="en-US" sz="1200">
                <a:latin typeface="Arial" pitchFamily="34" charset="0"/>
              </a:rPr>
              <a:t>  (T</a:t>
            </a:r>
            <a:r>
              <a:rPr lang="en-US" sz="1200" baseline="-25000">
                <a:latin typeface="Arial" pitchFamily="34" charset="0"/>
              </a:rPr>
              <a:t>melt</a:t>
            </a:r>
            <a:r>
              <a:rPr lang="en-US" sz="1200">
                <a:latin typeface="Arial" pitchFamily="34" charset="0"/>
              </a:rPr>
              <a:t>=2</a:t>
            </a:r>
            <a:r>
              <a:rPr lang="ru-RU" sz="1200">
                <a:latin typeface="Arial" pitchFamily="34" charset="0"/>
              </a:rPr>
              <a:t>823</a:t>
            </a:r>
            <a:r>
              <a:rPr lang="en-US" sz="1200">
                <a:latin typeface="Arial" pitchFamily="34" charset="0"/>
              </a:rPr>
              <a:t>K)</a:t>
            </a:r>
          </a:p>
        </p:txBody>
      </p:sp>
      <p:sp>
        <p:nvSpPr>
          <p:cNvPr id="437264" name="Text Box 16"/>
          <p:cNvSpPr txBox="1">
            <a:spLocks noChangeArrowheads="1"/>
          </p:cNvSpPr>
          <p:nvPr/>
        </p:nvSpPr>
        <p:spPr bwMode="auto">
          <a:xfrm>
            <a:off x="309563" y="884238"/>
            <a:ext cx="8159750" cy="5270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sz="1400"/>
              <a:t>Stratification into two liquids is observed</a:t>
            </a:r>
            <a:r>
              <a:rPr lang="ru-RU" sz="1400"/>
              <a:t> </a:t>
            </a:r>
            <a:r>
              <a:rPr lang="en-US" sz="1400"/>
              <a:t>in the experiment</a:t>
            </a:r>
            <a:endParaRPr lang="en-GB" sz="1400"/>
          </a:p>
        </p:txBody>
      </p:sp>
      <p:sp>
        <p:nvSpPr>
          <p:cNvPr id="437265" name="Text Box 17"/>
          <p:cNvSpPr txBox="1">
            <a:spLocks noChangeArrowheads="1"/>
          </p:cNvSpPr>
          <p:nvPr/>
        </p:nvSpPr>
        <p:spPr bwMode="auto">
          <a:xfrm>
            <a:off x="4810125" y="3127375"/>
            <a:ext cx="3989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latin typeface="Arial" pitchFamily="34" charset="0"/>
              </a:rPr>
              <a:t>light “oxidic” liquid</a:t>
            </a:r>
            <a:r>
              <a:rPr lang="ru-RU" sz="1200">
                <a:latin typeface="Arial" pitchFamily="34" charset="0"/>
              </a:rPr>
              <a:t>, </a:t>
            </a:r>
            <a:r>
              <a:rPr lang="en-GB" sz="1200">
                <a:latin typeface="Arial" pitchFamily="34" charset="0"/>
              </a:rPr>
              <a:t>at.% </a:t>
            </a:r>
            <a:r>
              <a:rPr lang="ru-RU" sz="1200">
                <a:latin typeface="Arial" pitchFamily="34" charset="0"/>
              </a:rPr>
              <a:t>42</a:t>
            </a:r>
            <a:r>
              <a:rPr lang="en-US" sz="1200">
                <a:latin typeface="Arial" pitchFamily="34" charset="0"/>
              </a:rPr>
              <a:t>.1</a:t>
            </a:r>
            <a:r>
              <a:rPr lang="en-GB" sz="1200">
                <a:latin typeface="Arial" pitchFamily="34" charset="0"/>
              </a:rPr>
              <a:t>U –</a:t>
            </a:r>
            <a:r>
              <a:rPr lang="en-US" sz="1200">
                <a:latin typeface="Arial" pitchFamily="34" charset="0"/>
              </a:rPr>
              <a:t>0.9Fe</a:t>
            </a:r>
            <a:r>
              <a:rPr lang="en-GB" sz="1200">
                <a:latin typeface="Arial" pitchFamily="34" charset="0"/>
              </a:rPr>
              <a:t> –</a:t>
            </a:r>
            <a:r>
              <a:rPr lang="ru-RU" sz="1200">
                <a:latin typeface="Arial" pitchFamily="34" charset="0"/>
              </a:rPr>
              <a:t>5</a:t>
            </a:r>
            <a:r>
              <a:rPr lang="en-US" sz="1200">
                <a:latin typeface="Arial" pitchFamily="34" charset="0"/>
              </a:rPr>
              <a:t>6.0</a:t>
            </a:r>
            <a:r>
              <a:rPr lang="en-GB" sz="1200">
                <a:latin typeface="Arial" pitchFamily="34" charset="0"/>
              </a:rPr>
              <a:t>O</a:t>
            </a:r>
            <a:br>
              <a:rPr lang="en-GB" sz="1200">
                <a:latin typeface="Arial" pitchFamily="34" charset="0"/>
              </a:rPr>
            </a:br>
            <a:r>
              <a:rPr lang="ru-RU" sz="1200">
                <a:latin typeface="Arial" pitchFamily="34" charset="0"/>
              </a:rPr>
              <a:t>  </a:t>
            </a:r>
            <a:r>
              <a:rPr lang="en-US" sz="1200">
                <a:latin typeface="Arial" pitchFamily="34" charset="0"/>
              </a:rPr>
              <a:t>    heavy “metallic” liquid</a:t>
            </a:r>
            <a:r>
              <a:rPr lang="ru-RU" sz="1200">
                <a:latin typeface="Arial" pitchFamily="34" charset="0"/>
              </a:rPr>
              <a:t>, </a:t>
            </a:r>
            <a:r>
              <a:rPr lang="en-GB" sz="1200">
                <a:latin typeface="Arial" pitchFamily="34" charset="0"/>
              </a:rPr>
              <a:t>at.% </a:t>
            </a:r>
            <a:r>
              <a:rPr lang="en-US" sz="1200">
                <a:latin typeface="Arial" pitchFamily="34" charset="0"/>
              </a:rPr>
              <a:t>62.4</a:t>
            </a:r>
            <a:r>
              <a:rPr lang="en-GB" sz="1200">
                <a:latin typeface="Arial" pitchFamily="34" charset="0"/>
              </a:rPr>
              <a:t>U –</a:t>
            </a:r>
            <a:r>
              <a:rPr lang="en-US" sz="1200">
                <a:latin typeface="Arial" pitchFamily="34" charset="0"/>
              </a:rPr>
              <a:t>33.7Fe</a:t>
            </a:r>
            <a:r>
              <a:rPr lang="en-GB" sz="1200">
                <a:latin typeface="Arial" pitchFamily="34" charset="0"/>
              </a:rPr>
              <a:t> –</a:t>
            </a:r>
            <a:r>
              <a:rPr lang="en-US" sz="1200">
                <a:latin typeface="Arial" pitchFamily="34" charset="0"/>
              </a:rPr>
              <a:t>3.9</a:t>
            </a:r>
            <a:r>
              <a:rPr lang="en-GB" sz="1200">
                <a:latin typeface="Arial" pitchFamily="34" charset="0"/>
              </a:rPr>
              <a:t>O</a:t>
            </a:r>
            <a:endParaRPr lang="en-US" sz="1200">
              <a:latin typeface="Arial" pitchFamily="34" charset="0"/>
            </a:endParaRPr>
          </a:p>
        </p:txBody>
      </p:sp>
      <p:sp>
        <p:nvSpPr>
          <p:cNvPr id="437266" name="Text Box 18"/>
          <p:cNvSpPr txBox="1">
            <a:spLocks noChangeArrowheads="1"/>
          </p:cNvSpPr>
          <p:nvPr/>
        </p:nvSpPr>
        <p:spPr bwMode="auto">
          <a:xfrm>
            <a:off x="4760913" y="2432050"/>
            <a:ext cx="329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GB" sz="1200">
                <a:latin typeface="Arial" pitchFamily="34" charset="0"/>
              </a:rPr>
              <a:t> T</a:t>
            </a:r>
            <a:r>
              <a:rPr lang="en-GB" sz="1200" baseline="-25000">
                <a:latin typeface="Arial" pitchFamily="34" charset="0"/>
              </a:rPr>
              <a:t>liq</a:t>
            </a:r>
            <a:r>
              <a:rPr lang="en-GB" sz="1200">
                <a:latin typeface="Arial" pitchFamily="34" charset="0"/>
              </a:rPr>
              <a:t>=2</a:t>
            </a:r>
            <a:r>
              <a:rPr lang="ru-RU" sz="1200">
                <a:latin typeface="Arial" pitchFamily="34" charset="0"/>
              </a:rPr>
              <a:t>788</a:t>
            </a:r>
            <a:r>
              <a:rPr lang="en-GB" sz="1200">
                <a:latin typeface="Arial" pitchFamily="34" charset="0"/>
              </a:rPr>
              <a:t>K</a:t>
            </a:r>
            <a:r>
              <a:rPr lang="ru-RU" sz="1200">
                <a:latin typeface="Arial" pitchFamily="34" charset="0"/>
              </a:rPr>
              <a:t> </a:t>
            </a:r>
            <a:r>
              <a:rPr lang="en-US" sz="1200">
                <a:latin typeface="Arial" pitchFamily="34" charset="0"/>
              </a:rPr>
              <a:t> at.% </a:t>
            </a:r>
            <a:r>
              <a:rPr lang="ru-RU" sz="1200">
                <a:latin typeface="Arial" pitchFamily="34" charset="0"/>
              </a:rPr>
              <a:t>60</a:t>
            </a:r>
            <a:r>
              <a:rPr lang="en-US" sz="1200">
                <a:latin typeface="Arial" pitchFamily="34" charset="0"/>
              </a:rPr>
              <a:t>U – </a:t>
            </a:r>
            <a:r>
              <a:rPr lang="ru-RU" sz="1200">
                <a:latin typeface="Arial" pitchFamily="34" charset="0"/>
              </a:rPr>
              <a:t>20</a:t>
            </a:r>
            <a:r>
              <a:rPr lang="en-US" sz="1200">
                <a:latin typeface="Arial" pitchFamily="34" charset="0"/>
              </a:rPr>
              <a:t>Fe – 20O</a:t>
            </a:r>
          </a:p>
        </p:txBody>
      </p:sp>
      <p:sp>
        <p:nvSpPr>
          <p:cNvPr id="437267" name="Text Box 19"/>
          <p:cNvSpPr txBox="1">
            <a:spLocks noChangeArrowheads="1"/>
          </p:cNvSpPr>
          <p:nvPr/>
        </p:nvSpPr>
        <p:spPr bwMode="auto">
          <a:xfrm>
            <a:off x="5173663" y="2141538"/>
            <a:ext cx="922337" cy="3111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t>C</a:t>
            </a:r>
            <a:r>
              <a:rPr lang="ru-RU" sz="1200"/>
              <a:t>ORD40</a:t>
            </a:r>
            <a:endParaRPr lang="en-GB"/>
          </a:p>
        </p:txBody>
      </p:sp>
      <p:grpSp>
        <p:nvGrpSpPr>
          <p:cNvPr id="437277" name="Group 29"/>
          <p:cNvGrpSpPr>
            <a:grpSpLocks/>
          </p:cNvGrpSpPr>
          <p:nvPr/>
        </p:nvGrpSpPr>
        <p:grpSpPr bwMode="auto">
          <a:xfrm>
            <a:off x="0" y="1295400"/>
            <a:ext cx="5054600" cy="4240213"/>
            <a:chOff x="92" y="960"/>
            <a:chExt cx="3184" cy="2671"/>
          </a:xfrm>
        </p:grpSpPr>
        <p:pic>
          <p:nvPicPr>
            <p:cNvPr id="437261" name="Picture 13" descr="Fe-O-U"/>
            <p:cNvPicPr>
              <a:picLocks noChangeAspect="1" noChangeArrowheads="1"/>
            </p:cNvPicPr>
            <p:nvPr/>
          </p:nvPicPr>
          <p:blipFill>
            <a:blip r:embed="rId3">
              <a:extLst>
                <a:ext uri="{28A0092B-C50C-407E-A947-70E740481C1C}">
                  <a14:useLocalDpi xmlns:a14="http://schemas.microsoft.com/office/drawing/2010/main" val="0"/>
                </a:ext>
              </a:extLst>
            </a:blip>
            <a:srcRect l="15462" t="9082" r="24936" b="11339"/>
            <a:stretch>
              <a:fillRect/>
            </a:stretch>
          </p:blipFill>
          <p:spPr bwMode="auto">
            <a:xfrm>
              <a:off x="92" y="960"/>
              <a:ext cx="3184" cy="2671"/>
            </a:xfrm>
            <a:prstGeom prst="rect">
              <a:avLst/>
            </a:prstGeom>
            <a:noFill/>
            <a:extLst>
              <a:ext uri="{909E8E84-426E-40DD-AFC4-6F175D3DCCD1}">
                <a14:hiddenFill xmlns:a14="http://schemas.microsoft.com/office/drawing/2010/main">
                  <a:solidFill>
                    <a:srgbClr val="FFFFFF"/>
                  </a:solidFill>
                </a14:hiddenFill>
              </a:ext>
            </a:extLst>
          </p:spPr>
        </p:pic>
        <p:sp>
          <p:nvSpPr>
            <p:cNvPr id="437269" name="Oval 21"/>
            <p:cNvSpPr>
              <a:spLocks noChangeArrowheads="1"/>
            </p:cNvSpPr>
            <p:nvPr/>
          </p:nvSpPr>
          <p:spPr bwMode="auto">
            <a:xfrm>
              <a:off x="1492" y="3280"/>
              <a:ext cx="56" cy="56"/>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7271" name="Oval 23"/>
            <p:cNvSpPr>
              <a:spLocks noChangeArrowheads="1"/>
            </p:cNvSpPr>
            <p:nvPr/>
          </p:nvSpPr>
          <p:spPr bwMode="auto">
            <a:xfrm>
              <a:off x="2396" y="2596"/>
              <a:ext cx="56" cy="56"/>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37273" name="Line 25"/>
            <p:cNvSpPr>
              <a:spLocks noChangeShapeType="1"/>
            </p:cNvSpPr>
            <p:nvPr/>
          </p:nvSpPr>
          <p:spPr bwMode="auto">
            <a:xfrm flipV="1">
              <a:off x="1532" y="2640"/>
              <a:ext cx="868" cy="648"/>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7274" name="Line 26"/>
            <p:cNvSpPr>
              <a:spLocks noChangeShapeType="1"/>
            </p:cNvSpPr>
            <p:nvPr/>
          </p:nvSpPr>
          <p:spPr bwMode="auto">
            <a:xfrm flipH="1">
              <a:off x="2528" y="2032"/>
              <a:ext cx="736" cy="520"/>
            </a:xfrm>
            <a:prstGeom prst="line">
              <a:avLst/>
            </a:prstGeom>
            <a:noFill/>
            <a:ln w="190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37276" name="Rectangle 28"/>
          <p:cNvSpPr>
            <a:spLocks noChangeArrowheads="1"/>
          </p:cNvSpPr>
          <p:nvPr/>
        </p:nvSpPr>
        <p:spPr bwMode="auto">
          <a:xfrm>
            <a:off x="296863" y="446088"/>
            <a:ext cx="3036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l" defTabSz="762000">
              <a:buFont typeface="Wingdings" pitchFamily="2" charset="2"/>
              <a:buChar char="Ø"/>
            </a:pPr>
            <a:r>
              <a:rPr lang="en-US">
                <a:solidFill>
                  <a:srgbClr val="800000"/>
                </a:solidFill>
              </a:rPr>
              <a:t> </a:t>
            </a:r>
            <a:r>
              <a:rPr lang="en-US" sz="2000" u="sng">
                <a:solidFill>
                  <a:srgbClr val="800000"/>
                </a:solidFill>
              </a:rPr>
              <a:t>Concluding remarks</a:t>
            </a:r>
            <a:r>
              <a:rPr lang="en-GB" sz="2000">
                <a:solidFill>
                  <a:srgbClr val="800000"/>
                </a:solidFill>
              </a:rPr>
              <a:t> </a:t>
            </a:r>
          </a:p>
        </p:txBody>
      </p:sp>
      <p:sp>
        <p:nvSpPr>
          <p:cNvPr id="437278" name="Text Box 30"/>
          <p:cNvSpPr txBox="1">
            <a:spLocks noChangeArrowheads="1"/>
          </p:cNvSpPr>
          <p:nvPr/>
        </p:nvSpPr>
        <p:spPr bwMode="auto">
          <a:xfrm>
            <a:off x="469900" y="5672138"/>
            <a:ext cx="8159750" cy="7175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Tx/>
              <a:buChar char="•"/>
            </a:pPr>
            <a:r>
              <a:rPr lang="ru-RU" sz="1200"/>
              <a:t> </a:t>
            </a:r>
            <a:r>
              <a:rPr lang="en-US" sz="1200"/>
              <a:t>No problems with thermodynamic modeling of the U-Fe-O system in its metal-oxidic region</a:t>
            </a:r>
            <a:br>
              <a:rPr lang="en-US" sz="1200"/>
            </a:br>
            <a:r>
              <a:rPr lang="en-US" sz="1200"/>
              <a:t>  due to the low solubility of iron in urania and oxygen in metal</a:t>
            </a:r>
            <a:r>
              <a:rPr lang="ru-RU" sz="1200"/>
              <a:t> </a:t>
            </a:r>
          </a:p>
          <a:p>
            <a:pPr algn="l">
              <a:buFontTx/>
              <a:buChar char="•"/>
            </a:pPr>
            <a:r>
              <a:rPr lang="ru-RU" sz="1200"/>
              <a:t> </a:t>
            </a:r>
            <a:r>
              <a:rPr lang="en-US" sz="1200"/>
              <a:t>Further studies of tie- lines in the miscibility gap of this system are not quite important. Measurements of</a:t>
            </a:r>
            <a:br>
              <a:rPr lang="en-US" sz="1200"/>
            </a:br>
            <a:r>
              <a:rPr lang="en-US" sz="1200"/>
              <a:t>  eutectic temperature and composition would be useful </a:t>
            </a:r>
            <a:endParaRPr lang="en-GB" sz="1200"/>
          </a:p>
        </p:txBody>
      </p:sp>
      <p:sp>
        <p:nvSpPr>
          <p:cNvPr id="437279" name="Text Box 31"/>
          <p:cNvSpPr txBox="1">
            <a:spLocks noChangeArrowheads="1"/>
          </p:cNvSpPr>
          <p:nvPr/>
        </p:nvSpPr>
        <p:spPr bwMode="auto">
          <a:xfrm>
            <a:off x="5154613" y="4105275"/>
            <a:ext cx="3989387"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200">
                <a:latin typeface="Arial" pitchFamily="34" charset="0"/>
              </a:rPr>
              <a:t>Oxygen content in metallized part of the ingot was measured by carbothermic reduction (</a:t>
            </a:r>
            <a:r>
              <a:rPr lang="en-US" sz="1200" b="0">
                <a:latin typeface="Arial" pitchFamily="34" charset="0"/>
              </a:rPr>
              <a:t>ASTM E-1569)</a:t>
            </a:r>
          </a:p>
          <a:p>
            <a:endParaRPr lang="en-US" sz="600">
              <a:latin typeface="Arial" pitchFamily="34" charset="0"/>
            </a:endParaRPr>
          </a:p>
          <a:p>
            <a:r>
              <a:rPr lang="en-US" sz="1200">
                <a:latin typeface="Arial" pitchFamily="34" charset="0"/>
              </a:rPr>
              <a:t> LECO analyzer was used</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liennummernplatzhalter 1"/>
          <p:cNvSpPr>
            <a:spLocks noGrp="1"/>
          </p:cNvSpPr>
          <p:nvPr>
            <p:ph type="sldNum" sz="quarter" idx="10"/>
          </p:nvPr>
        </p:nvSpPr>
        <p:spPr/>
        <p:txBody>
          <a:bodyPr/>
          <a:lstStyle/>
          <a:p>
            <a:fld id="{0117AB42-104E-4586-B2FE-20AC4B7D51DC}" type="slidenum">
              <a:rPr lang="en-GB"/>
              <a:pPr/>
              <a:t>15</a:t>
            </a:fld>
            <a:endParaRPr lang="en-GB"/>
          </a:p>
        </p:txBody>
      </p:sp>
      <p:pic>
        <p:nvPicPr>
          <p:cNvPr id="44340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525" y="2170113"/>
            <a:ext cx="5934075" cy="3686175"/>
          </a:xfrm>
          <a:prstGeom prst="rect">
            <a:avLst/>
          </a:prstGeom>
          <a:solidFill>
            <a:schemeClr val="bg1"/>
          </a:solidFill>
        </p:spPr>
      </p:pic>
      <p:sp>
        <p:nvSpPr>
          <p:cNvPr id="443395" name="Rectangle 3"/>
          <p:cNvSpPr>
            <a:spLocks noChangeArrowheads="1"/>
          </p:cNvSpPr>
          <p:nvPr/>
        </p:nvSpPr>
        <p:spPr bwMode="auto">
          <a:xfrm>
            <a:off x="866775" y="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a:t>
            </a:r>
            <a:r>
              <a:rPr lang="ru-RU">
                <a:solidFill>
                  <a:srgbClr val="000099"/>
                </a:solidFill>
              </a:rPr>
              <a:t>-</a:t>
            </a:r>
            <a:r>
              <a:rPr lang="en-US">
                <a:solidFill>
                  <a:srgbClr val="000099"/>
                </a:solidFill>
              </a:rPr>
              <a:t>O</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 CORD41</a:t>
            </a:r>
            <a:endParaRPr lang="ru-RU">
              <a:solidFill>
                <a:srgbClr val="000099"/>
              </a:solidFill>
              <a:ea typeface="Arial Unicode MS" pitchFamily="34" charset="-128"/>
              <a:cs typeface="Arial Unicode MS" pitchFamily="34" charset="-128"/>
            </a:endParaRPr>
          </a:p>
        </p:txBody>
      </p:sp>
      <p:sp>
        <p:nvSpPr>
          <p:cNvPr id="443396" name="Rectangle 4"/>
          <p:cNvSpPr>
            <a:spLocks noChangeArrowheads="1"/>
          </p:cNvSpPr>
          <p:nvPr/>
        </p:nvSpPr>
        <p:spPr bwMode="auto">
          <a:xfrm>
            <a:off x="436563" y="539750"/>
            <a:ext cx="7407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80000"/>
              </a:lnSpc>
              <a:buFont typeface="Wingdings" pitchFamily="2" charset="2"/>
              <a:buChar char="Ø"/>
            </a:pPr>
            <a:r>
              <a:rPr lang="ru-RU" sz="2000">
                <a:solidFill>
                  <a:srgbClr val="800000"/>
                </a:solidFill>
              </a:rPr>
              <a:t> </a:t>
            </a:r>
            <a:r>
              <a:rPr lang="en-US" sz="2000">
                <a:solidFill>
                  <a:srgbClr val="800000"/>
                </a:solidFill>
              </a:rPr>
              <a:t>Methodological test objectives</a:t>
            </a:r>
            <a:r>
              <a:rPr lang="ru-RU" sz="2000">
                <a:solidFill>
                  <a:srgbClr val="800000"/>
                </a:solidFill>
              </a:rPr>
              <a:t>:</a:t>
            </a:r>
            <a:r>
              <a:rPr lang="en-GB" sz="2000">
                <a:solidFill>
                  <a:srgbClr val="800000"/>
                </a:solidFill>
              </a:rPr>
              <a:t> </a:t>
            </a:r>
            <a:r>
              <a:rPr lang="ru-RU" sz="2000">
                <a:solidFill>
                  <a:srgbClr val="800000"/>
                </a:solidFill>
              </a:rPr>
              <a:t/>
            </a:r>
            <a:br>
              <a:rPr lang="ru-RU" sz="2000">
                <a:solidFill>
                  <a:srgbClr val="800000"/>
                </a:solidFill>
              </a:rPr>
            </a:br>
            <a:endParaRPr lang="ru-RU" sz="2000">
              <a:solidFill>
                <a:srgbClr val="800000"/>
              </a:solidFill>
            </a:endParaRPr>
          </a:p>
        </p:txBody>
      </p:sp>
      <p:sp>
        <p:nvSpPr>
          <p:cNvPr id="443397" name="Rectangle 5"/>
          <p:cNvSpPr>
            <a:spLocks noChangeArrowheads="1"/>
          </p:cNvSpPr>
          <p:nvPr/>
        </p:nvSpPr>
        <p:spPr bwMode="auto">
          <a:xfrm>
            <a:off x="2395538" y="168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43398" name="Rectangle 6"/>
          <p:cNvSpPr>
            <a:spLocks noChangeArrowheads="1"/>
          </p:cNvSpPr>
          <p:nvPr/>
        </p:nvSpPr>
        <p:spPr bwMode="auto">
          <a:xfrm>
            <a:off x="536575" y="1744663"/>
            <a:ext cx="6462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buFont typeface="Wingdings" pitchFamily="2" charset="2"/>
              <a:buChar char="Ø"/>
            </a:pPr>
            <a:r>
              <a:rPr lang="en-US" sz="1600">
                <a:solidFill>
                  <a:srgbClr val="800000"/>
                </a:solidFill>
              </a:rPr>
              <a:t> </a:t>
            </a:r>
            <a:r>
              <a:rPr lang="ru-RU" sz="1600">
                <a:solidFill>
                  <a:srgbClr val="800000"/>
                </a:solidFill>
              </a:rPr>
              <a:t>VPA IMCC</a:t>
            </a:r>
            <a:r>
              <a:rPr lang="en-GB" sz="1600">
                <a:solidFill>
                  <a:srgbClr val="800000"/>
                </a:solidFill>
              </a:rPr>
              <a:t>:</a:t>
            </a:r>
            <a:r>
              <a:rPr lang="ru-RU" sz="1600">
                <a:solidFill>
                  <a:srgbClr val="800000"/>
                </a:solidFill>
              </a:rPr>
              <a:t> </a:t>
            </a:r>
            <a:r>
              <a:rPr lang="en-US" sz="1600">
                <a:solidFill>
                  <a:srgbClr val="800000"/>
                </a:solidFill>
              </a:rPr>
              <a:t>experimental thermogram with melt surface frames</a:t>
            </a:r>
            <a:endParaRPr lang="en-GB" sz="2000">
              <a:solidFill>
                <a:srgbClr val="800000"/>
              </a:solidFill>
            </a:endParaRPr>
          </a:p>
        </p:txBody>
      </p:sp>
      <p:sp>
        <p:nvSpPr>
          <p:cNvPr id="443400" name="Rectangle 8"/>
          <p:cNvSpPr>
            <a:spLocks noChangeArrowheads="1"/>
          </p:cNvSpPr>
          <p:nvPr/>
        </p:nvSpPr>
        <p:spPr bwMode="auto">
          <a:xfrm>
            <a:off x="3205163" y="5913438"/>
            <a:ext cx="22844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algn="l" defTabSz="762000">
              <a:buFont typeface="Wingdings" pitchFamily="2" charset="2"/>
              <a:buChar char="ü"/>
              <a:tabLst>
                <a:tab pos="228600" algn="l"/>
              </a:tabLst>
            </a:pPr>
            <a:r>
              <a:rPr lang="ru-RU" sz="1800"/>
              <a:t> </a:t>
            </a:r>
            <a:r>
              <a:rPr lang="en-US" sz="1800"/>
              <a:t>  </a:t>
            </a:r>
            <a:r>
              <a:rPr lang="en-US" sz="1800">
                <a:cs typeface="Arial" pitchFamily="34" charset="0"/>
              </a:rPr>
              <a:t>T</a:t>
            </a:r>
            <a:r>
              <a:rPr lang="en-US" sz="1800" baseline="-25000">
                <a:cs typeface="Arial" pitchFamily="34" charset="0"/>
              </a:rPr>
              <a:t>liq </a:t>
            </a:r>
            <a:r>
              <a:rPr lang="en-US" sz="1800">
                <a:cs typeface="Arial" pitchFamily="34" charset="0"/>
              </a:rPr>
              <a:t>= 2515 °C</a:t>
            </a:r>
          </a:p>
        </p:txBody>
      </p:sp>
      <p:sp>
        <p:nvSpPr>
          <p:cNvPr id="443402" name="Rectangle 10"/>
          <p:cNvSpPr>
            <a:spLocks noChangeArrowheads="1"/>
          </p:cNvSpPr>
          <p:nvPr/>
        </p:nvSpPr>
        <p:spPr bwMode="auto">
          <a:xfrm>
            <a:off x="1604963" y="1585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43482" name="Rectangle 90"/>
          <p:cNvSpPr>
            <a:spLocks noChangeArrowheads="1"/>
          </p:cNvSpPr>
          <p:nvPr/>
        </p:nvSpPr>
        <p:spPr bwMode="auto">
          <a:xfrm>
            <a:off x="850900" y="858838"/>
            <a:ext cx="60848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algn="l" defTabSz="762000">
              <a:buFont typeface="Wingdings" pitchFamily="2" charset="2"/>
              <a:buChar char="§"/>
            </a:pPr>
            <a:r>
              <a:rPr lang="en-US" sz="1600"/>
              <a:t> Determine T</a:t>
            </a:r>
            <a:r>
              <a:rPr lang="en-US" sz="1600" baseline="-25000"/>
              <a:t>liq</a:t>
            </a:r>
            <a:r>
              <a:rPr lang="en-US" sz="1600"/>
              <a:t> of specified composition, at%</a:t>
            </a:r>
            <a:r>
              <a:rPr lang="en-GB" sz="1600"/>
              <a:t> 60U – 40O</a:t>
            </a:r>
            <a:endParaRPr lang="ru-RU" sz="1600"/>
          </a:p>
          <a:p>
            <a:pPr algn="l" defTabSz="762000">
              <a:buFont typeface="Wingdings" pitchFamily="2" charset="2"/>
              <a:buChar char="§"/>
            </a:pPr>
            <a:r>
              <a:rPr lang="en-US" sz="1600"/>
              <a:t> Determine tie-line in the miscibility gap</a:t>
            </a:r>
          </a:p>
          <a:p>
            <a:pPr algn="l" defTabSz="762000">
              <a:buFont typeface="Wingdings" pitchFamily="2" charset="2"/>
              <a:buChar char="§"/>
            </a:pPr>
            <a:r>
              <a:rPr lang="en-US" sz="1600"/>
              <a:t> Compare with other authors’ data</a:t>
            </a:r>
            <a:endParaRPr lang="en-GB" sz="160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 name="Foliennummernplatzhalter 1"/>
          <p:cNvSpPr>
            <a:spLocks noGrp="1"/>
          </p:cNvSpPr>
          <p:nvPr>
            <p:ph type="sldNum" sz="quarter" idx="10"/>
          </p:nvPr>
        </p:nvSpPr>
        <p:spPr/>
        <p:txBody>
          <a:bodyPr/>
          <a:lstStyle/>
          <a:p>
            <a:fld id="{AAB1D8CF-E6D5-41D0-B625-A610EDE21377}" type="slidenum">
              <a:rPr lang="en-GB"/>
              <a:pPr/>
              <a:t>16</a:t>
            </a:fld>
            <a:endParaRPr lang="en-GB"/>
          </a:p>
        </p:txBody>
      </p:sp>
      <p:sp>
        <p:nvSpPr>
          <p:cNvPr id="451586" name="Rectangle 2"/>
          <p:cNvSpPr>
            <a:spLocks noChangeArrowheads="1"/>
          </p:cNvSpPr>
          <p:nvPr/>
        </p:nvSpPr>
        <p:spPr bwMode="auto">
          <a:xfrm>
            <a:off x="828675" y="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a:t>
            </a:r>
            <a:r>
              <a:rPr lang="ru-RU">
                <a:solidFill>
                  <a:srgbClr val="000099"/>
                </a:solidFill>
              </a:rPr>
              <a:t>-</a:t>
            </a:r>
            <a:r>
              <a:rPr lang="en-US">
                <a:solidFill>
                  <a:srgbClr val="000099"/>
                </a:solidFill>
              </a:rPr>
              <a:t>O</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 CORD41 </a:t>
            </a:r>
            <a:r>
              <a:rPr lang="en-US">
                <a:solidFill>
                  <a:srgbClr val="000099"/>
                </a:solidFill>
              </a:rPr>
              <a:t>(continued)</a:t>
            </a:r>
            <a:endParaRPr lang="ru-RU">
              <a:solidFill>
                <a:srgbClr val="000099"/>
              </a:solidFill>
            </a:endParaRPr>
          </a:p>
        </p:txBody>
      </p:sp>
      <p:sp>
        <p:nvSpPr>
          <p:cNvPr id="451587" name="Rectangle 3"/>
          <p:cNvSpPr>
            <a:spLocks noChangeArrowheads="1"/>
          </p:cNvSpPr>
          <p:nvPr/>
        </p:nvSpPr>
        <p:spPr bwMode="auto">
          <a:xfrm>
            <a:off x="2395538" y="168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51588" name="Rectangle 4"/>
          <p:cNvSpPr>
            <a:spLocks noChangeArrowheads="1"/>
          </p:cNvSpPr>
          <p:nvPr/>
        </p:nvSpPr>
        <p:spPr bwMode="auto">
          <a:xfrm>
            <a:off x="619125" y="601663"/>
            <a:ext cx="153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buFont typeface="Wingdings" pitchFamily="2" charset="2"/>
              <a:buChar char="Ø"/>
            </a:pPr>
            <a:r>
              <a:rPr lang="en-US" sz="2000">
                <a:solidFill>
                  <a:srgbClr val="800000"/>
                </a:solidFill>
              </a:rPr>
              <a:t>SEM</a:t>
            </a:r>
            <a:endParaRPr lang="en-GB" sz="2000">
              <a:solidFill>
                <a:srgbClr val="800000"/>
              </a:solidFill>
            </a:endParaRPr>
          </a:p>
        </p:txBody>
      </p:sp>
      <p:pic>
        <p:nvPicPr>
          <p:cNvPr id="451589" name="Picture 5"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r="24106" b="24802"/>
          <a:stretch>
            <a:fillRect/>
          </a:stretch>
        </p:blipFill>
        <p:spPr bwMode="auto">
          <a:xfrm>
            <a:off x="2022475" y="1171575"/>
            <a:ext cx="1954213" cy="1954213"/>
          </a:xfrm>
          <a:prstGeom prst="rect">
            <a:avLst/>
          </a:prstGeom>
          <a:noFill/>
          <a:ln w="1587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1590" name="Picture 6"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00" y="2097088"/>
            <a:ext cx="1081088" cy="1081087"/>
          </a:xfrm>
          <a:prstGeom prst="rect">
            <a:avLst/>
          </a:prstGeom>
          <a:noFill/>
          <a:extLst>
            <a:ext uri="{909E8E84-426E-40DD-AFC4-6F175D3DCCD1}">
              <a14:hiddenFill xmlns:a14="http://schemas.microsoft.com/office/drawing/2010/main">
                <a:solidFill>
                  <a:srgbClr val="FFFFFF"/>
                </a:solidFill>
              </a14:hiddenFill>
            </a:ext>
          </a:extLst>
        </p:spPr>
      </p:pic>
      <p:pic>
        <p:nvPicPr>
          <p:cNvPr id="451591" name="Picture 7"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1058863"/>
            <a:ext cx="1047750" cy="1047750"/>
          </a:xfrm>
          <a:prstGeom prst="rect">
            <a:avLst/>
          </a:prstGeom>
          <a:noFill/>
          <a:extLst>
            <a:ext uri="{909E8E84-426E-40DD-AFC4-6F175D3DCCD1}">
              <a14:hiddenFill xmlns:a14="http://schemas.microsoft.com/office/drawing/2010/main">
                <a:solidFill>
                  <a:srgbClr val="FFFFFF"/>
                </a:solidFill>
              </a14:hiddenFill>
            </a:ext>
          </a:extLst>
        </p:spPr>
      </p:pic>
      <p:grpSp>
        <p:nvGrpSpPr>
          <p:cNvPr id="451592" name="Group 8"/>
          <p:cNvGrpSpPr>
            <a:grpSpLocks/>
          </p:cNvGrpSpPr>
          <p:nvPr/>
        </p:nvGrpSpPr>
        <p:grpSpPr bwMode="auto">
          <a:xfrm>
            <a:off x="1476375" y="1185863"/>
            <a:ext cx="441325" cy="361950"/>
            <a:chOff x="6815" y="3813"/>
            <a:chExt cx="1100" cy="559"/>
          </a:xfrm>
        </p:grpSpPr>
        <p:grpSp>
          <p:nvGrpSpPr>
            <p:cNvPr id="451593" name="Group 9"/>
            <p:cNvGrpSpPr>
              <a:grpSpLocks/>
            </p:cNvGrpSpPr>
            <p:nvPr/>
          </p:nvGrpSpPr>
          <p:grpSpPr bwMode="auto">
            <a:xfrm>
              <a:off x="6948" y="3813"/>
              <a:ext cx="880" cy="179"/>
              <a:chOff x="6948" y="3768"/>
              <a:chExt cx="880" cy="179"/>
            </a:xfrm>
          </p:grpSpPr>
          <p:sp>
            <p:nvSpPr>
              <p:cNvPr id="451594" name="Line 10"/>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595" name="Line 11"/>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596" name="Line 12"/>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51597" name="Group 13"/>
              <p:cNvGrpSpPr>
                <a:grpSpLocks/>
              </p:cNvGrpSpPr>
              <p:nvPr/>
            </p:nvGrpSpPr>
            <p:grpSpPr bwMode="auto">
              <a:xfrm>
                <a:off x="7118" y="3843"/>
                <a:ext cx="511" cy="91"/>
                <a:chOff x="7118" y="3768"/>
                <a:chExt cx="511" cy="179"/>
              </a:xfrm>
            </p:grpSpPr>
            <p:sp>
              <p:nvSpPr>
                <p:cNvPr id="451598" name="Line 14"/>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599" name="Line 15"/>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600" name="Line 16"/>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601" name="Line 17"/>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451602" name="Text Box 18"/>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ru-RU" sz="1000"/>
                <a:t>5</a:t>
              </a:r>
              <a:r>
                <a:rPr lang="en-US" sz="1000"/>
                <a:t>00 </a:t>
              </a:r>
              <a:r>
                <a:rPr lang="en-US" sz="1000">
                  <a:sym typeface="Symbol" pitchFamily="18" charset="2"/>
                </a:rPr>
                <a:t></a:t>
              </a:r>
              <a:r>
                <a:rPr lang="ru-RU" sz="1000"/>
                <a:t>m</a:t>
              </a:r>
              <a:endParaRPr lang="ru-RU"/>
            </a:p>
          </p:txBody>
        </p:sp>
      </p:grpSp>
      <p:sp>
        <p:nvSpPr>
          <p:cNvPr id="451603" name="Rectangle 19"/>
          <p:cNvSpPr>
            <a:spLocks noChangeArrowheads="1"/>
          </p:cNvSpPr>
          <p:nvPr/>
        </p:nvSpPr>
        <p:spPr bwMode="auto">
          <a:xfrm>
            <a:off x="488950" y="1658938"/>
            <a:ext cx="142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rPr>
              <a:t>Ox</a:t>
            </a:r>
            <a:r>
              <a:rPr lang="ru-RU" sz="2000">
                <a:solidFill>
                  <a:srgbClr val="990033"/>
                </a:solidFill>
              </a:rPr>
              <a:t>-</a:t>
            </a:r>
            <a:r>
              <a:rPr lang="en-US" sz="2000">
                <a:solidFill>
                  <a:srgbClr val="990033"/>
                </a:solidFill>
              </a:rPr>
              <a:t>in</a:t>
            </a:r>
            <a:r>
              <a:rPr lang="ru-RU" sz="2000">
                <a:solidFill>
                  <a:srgbClr val="990033"/>
                </a:solidFill>
              </a:rPr>
              <a:t>-</a:t>
            </a:r>
            <a:r>
              <a:rPr lang="en-US" sz="2000">
                <a:solidFill>
                  <a:srgbClr val="990033"/>
                </a:solidFill>
              </a:rPr>
              <a:t>Met </a:t>
            </a:r>
            <a:endParaRPr lang="ru-RU" sz="2000" baseline="-25000">
              <a:solidFill>
                <a:srgbClr val="990033"/>
              </a:solidFill>
            </a:endParaRPr>
          </a:p>
        </p:txBody>
      </p:sp>
      <p:sp>
        <p:nvSpPr>
          <p:cNvPr id="451604" name="Rectangle 20"/>
          <p:cNvSpPr>
            <a:spLocks noChangeArrowheads="1"/>
          </p:cNvSpPr>
          <p:nvPr/>
        </p:nvSpPr>
        <p:spPr bwMode="auto">
          <a:xfrm>
            <a:off x="2520950" y="525463"/>
            <a:ext cx="415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Metallic globules in oxide matrix </a:t>
            </a:r>
            <a:endParaRPr lang="ru-RU" sz="2000" baseline="-25000"/>
          </a:p>
        </p:txBody>
      </p:sp>
      <p:pic>
        <p:nvPicPr>
          <p:cNvPr id="451605" name="Picture 21" descr="1"/>
          <p:cNvPicPr>
            <a:picLocks noChangeAspect="1" noChangeArrowheads="1"/>
          </p:cNvPicPr>
          <p:nvPr/>
        </p:nvPicPr>
        <p:blipFill>
          <a:blip r:embed="rId6">
            <a:extLst>
              <a:ext uri="{28A0092B-C50C-407E-A947-70E740481C1C}">
                <a14:useLocalDpi xmlns:a14="http://schemas.microsoft.com/office/drawing/2010/main" val="0"/>
              </a:ext>
            </a:extLst>
          </a:blip>
          <a:srcRect t="3275"/>
          <a:stretch>
            <a:fillRect/>
          </a:stretch>
        </p:blipFill>
        <p:spPr bwMode="auto">
          <a:xfrm>
            <a:off x="903288" y="3544888"/>
            <a:ext cx="2457450" cy="2719387"/>
          </a:xfrm>
          <a:prstGeom prst="rect">
            <a:avLst/>
          </a:prstGeom>
          <a:noFill/>
          <a:extLst>
            <a:ext uri="{909E8E84-426E-40DD-AFC4-6F175D3DCCD1}">
              <a14:hiddenFill xmlns:a14="http://schemas.microsoft.com/office/drawing/2010/main">
                <a:solidFill>
                  <a:srgbClr val="FFFFFF"/>
                </a:solidFill>
              </a14:hiddenFill>
            </a:ext>
          </a:extLst>
        </p:spPr>
      </p:pic>
      <p:sp>
        <p:nvSpPr>
          <p:cNvPr id="451606" name="Rectangle 22"/>
          <p:cNvSpPr>
            <a:spLocks noChangeAspect="1" noChangeArrowheads="1"/>
          </p:cNvSpPr>
          <p:nvPr/>
        </p:nvSpPr>
        <p:spPr bwMode="auto">
          <a:xfrm>
            <a:off x="1236663" y="4105275"/>
            <a:ext cx="123825" cy="123825"/>
          </a:xfrm>
          <a:prstGeom prst="rect">
            <a:avLst/>
          </a:prstGeom>
          <a:solidFill>
            <a:srgbClr val="FFFFFF">
              <a:alpha val="10001"/>
            </a:srgbClr>
          </a:solidFill>
          <a:ln w="25400" algn="ctr">
            <a:solidFill>
              <a:srgbClr val="FFFF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1607" name="Rectangle 23"/>
          <p:cNvSpPr>
            <a:spLocks noChangeAspect="1" noChangeArrowheads="1"/>
          </p:cNvSpPr>
          <p:nvPr/>
        </p:nvSpPr>
        <p:spPr bwMode="auto">
          <a:xfrm>
            <a:off x="1104900" y="4999038"/>
            <a:ext cx="179388" cy="179387"/>
          </a:xfrm>
          <a:prstGeom prst="rect">
            <a:avLst/>
          </a:prstGeom>
          <a:solidFill>
            <a:srgbClr val="FFFFFF">
              <a:alpha val="10001"/>
            </a:srgbClr>
          </a:solidFill>
          <a:ln w="25400" algn="ctr">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1608" name="Rectangle 24"/>
          <p:cNvSpPr>
            <a:spLocks noChangeArrowheads="1"/>
          </p:cNvSpPr>
          <p:nvPr/>
        </p:nvSpPr>
        <p:spPr bwMode="auto">
          <a:xfrm>
            <a:off x="1338263" y="5756275"/>
            <a:ext cx="73025" cy="42863"/>
          </a:xfrm>
          <a:prstGeom prst="rect">
            <a:avLst/>
          </a:prstGeom>
          <a:solidFill>
            <a:srgbClr val="FFFFFF">
              <a:alpha val="10001"/>
            </a:srgbClr>
          </a:solidFill>
          <a:ln w="25400" algn="ctr">
            <a:solidFill>
              <a:srgbClr val="FFFF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451609" name="Picture 25" descr="1"/>
          <p:cNvPicPr>
            <a:picLocks noChangeAspect="1" noChangeArrowheads="1"/>
          </p:cNvPicPr>
          <p:nvPr/>
        </p:nvPicPr>
        <p:blipFill>
          <a:blip r:embed="rId7">
            <a:extLst>
              <a:ext uri="{28A0092B-C50C-407E-A947-70E740481C1C}">
                <a14:useLocalDpi xmlns:a14="http://schemas.microsoft.com/office/drawing/2010/main" val="0"/>
              </a:ext>
            </a:extLst>
          </a:blip>
          <a:srcRect r="58401" b="58815"/>
          <a:stretch>
            <a:fillRect/>
          </a:stretch>
        </p:blipFill>
        <p:spPr bwMode="auto">
          <a:xfrm>
            <a:off x="5394325" y="1689100"/>
            <a:ext cx="1949450" cy="1920875"/>
          </a:xfrm>
          <a:prstGeom prst="rect">
            <a:avLst/>
          </a:prstGeom>
          <a:noFill/>
          <a:ln w="1587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1610" name="Picture 26" descr="1"/>
          <p:cNvPicPr>
            <a:picLocks noChangeAspect="1" noChangeArrowheads="1"/>
          </p:cNvPicPr>
          <p:nvPr/>
        </p:nvPicPr>
        <p:blipFill>
          <a:blip r:embed="rId8">
            <a:lum bright="6000" contrast="6000"/>
            <a:extLst>
              <a:ext uri="{28A0092B-C50C-407E-A947-70E740481C1C}">
                <a14:useLocalDpi xmlns:a14="http://schemas.microsoft.com/office/drawing/2010/main" val="0"/>
              </a:ext>
            </a:extLst>
          </a:blip>
          <a:srcRect/>
          <a:stretch>
            <a:fillRect/>
          </a:stretch>
        </p:blipFill>
        <p:spPr bwMode="auto">
          <a:xfrm>
            <a:off x="6907213" y="2174875"/>
            <a:ext cx="1416050" cy="1416050"/>
          </a:xfrm>
          <a:prstGeom prst="rect">
            <a:avLst/>
          </a:prstGeom>
          <a:noFill/>
          <a:extLst>
            <a:ext uri="{909E8E84-426E-40DD-AFC4-6F175D3DCCD1}">
              <a14:hiddenFill xmlns:a14="http://schemas.microsoft.com/office/drawing/2010/main">
                <a:solidFill>
                  <a:srgbClr val="FFFFFF"/>
                </a:solidFill>
              </a14:hiddenFill>
            </a:ext>
          </a:extLst>
        </p:spPr>
      </p:pic>
      <p:pic>
        <p:nvPicPr>
          <p:cNvPr id="451611" name="Picture 27" descr="1"/>
          <p:cNvPicPr>
            <a:picLocks noChangeAspect="1" noChangeArrowheads="1"/>
          </p:cNvPicPr>
          <p:nvPr/>
        </p:nvPicPr>
        <p:blipFill>
          <a:blip r:embed="rId9">
            <a:extLst>
              <a:ext uri="{28A0092B-C50C-407E-A947-70E740481C1C}">
                <a14:useLocalDpi xmlns:a14="http://schemas.microsoft.com/office/drawing/2010/main" val="0"/>
              </a:ext>
            </a:extLst>
          </a:blip>
          <a:srcRect r="24724" b="24388"/>
          <a:stretch>
            <a:fillRect/>
          </a:stretch>
        </p:blipFill>
        <p:spPr bwMode="auto">
          <a:xfrm>
            <a:off x="3825875" y="4364038"/>
            <a:ext cx="1943100" cy="1963737"/>
          </a:xfrm>
          <a:prstGeom prst="rect">
            <a:avLst/>
          </a:prstGeom>
          <a:noFill/>
          <a:ln w="15875" algn="ctr">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1612" name="Picture 28" descr="1"/>
          <p:cNvPicPr>
            <a:picLocks noChangeAspect="1" noChangeArrowheads="1"/>
          </p:cNvPicPr>
          <p:nvPr/>
        </p:nvPicPr>
        <p:blipFill>
          <a:blip r:embed="rId10" cstate="print">
            <a:lum bright="12000" contrast="42000"/>
            <a:extLst>
              <a:ext uri="{28A0092B-C50C-407E-A947-70E740481C1C}">
                <a14:useLocalDpi xmlns:a14="http://schemas.microsoft.com/office/drawing/2010/main" val="0"/>
              </a:ext>
            </a:extLst>
          </a:blip>
          <a:srcRect/>
          <a:stretch>
            <a:fillRect/>
          </a:stretch>
        </p:blipFill>
        <p:spPr bwMode="auto">
          <a:xfrm>
            <a:off x="5438775" y="4903788"/>
            <a:ext cx="1411288" cy="1411287"/>
          </a:xfrm>
          <a:prstGeom prst="rect">
            <a:avLst/>
          </a:prstGeom>
          <a:noFill/>
          <a:extLst>
            <a:ext uri="{909E8E84-426E-40DD-AFC4-6F175D3DCCD1}">
              <a14:hiddenFill xmlns:a14="http://schemas.microsoft.com/office/drawing/2010/main">
                <a:solidFill>
                  <a:srgbClr val="FFFFFF"/>
                </a:solidFill>
              </a14:hiddenFill>
            </a:ext>
          </a:extLst>
        </p:spPr>
      </p:pic>
      <p:sp>
        <p:nvSpPr>
          <p:cNvPr id="451613" name="Rectangle 29"/>
          <p:cNvSpPr>
            <a:spLocks noChangeArrowheads="1"/>
          </p:cNvSpPr>
          <p:nvPr/>
        </p:nvSpPr>
        <p:spPr bwMode="auto">
          <a:xfrm>
            <a:off x="6046788" y="984250"/>
            <a:ext cx="1241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rPr>
              <a:t>Oxidized</a:t>
            </a:r>
          </a:p>
          <a:p>
            <a:r>
              <a:rPr lang="en-US" sz="2000">
                <a:solidFill>
                  <a:srgbClr val="990033"/>
                </a:solidFill>
              </a:rPr>
              <a:t>part </a:t>
            </a:r>
            <a:endParaRPr lang="ru-RU" sz="2000" baseline="-25000">
              <a:solidFill>
                <a:srgbClr val="990033"/>
              </a:solidFill>
            </a:endParaRPr>
          </a:p>
        </p:txBody>
      </p:sp>
      <p:sp>
        <p:nvSpPr>
          <p:cNvPr id="451614" name="Rectangle 30"/>
          <p:cNvSpPr>
            <a:spLocks noChangeArrowheads="1"/>
          </p:cNvSpPr>
          <p:nvPr/>
        </p:nvSpPr>
        <p:spPr bwMode="auto">
          <a:xfrm>
            <a:off x="4340225" y="3679825"/>
            <a:ext cx="13954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rPr>
              <a:t>Metallized</a:t>
            </a:r>
          </a:p>
          <a:p>
            <a:r>
              <a:rPr lang="en-US" sz="2000">
                <a:solidFill>
                  <a:srgbClr val="990033"/>
                </a:solidFill>
              </a:rPr>
              <a:t>part</a:t>
            </a:r>
            <a:endParaRPr lang="ru-RU" sz="2000" baseline="-25000">
              <a:solidFill>
                <a:srgbClr val="990033"/>
              </a:solidFill>
            </a:endParaRPr>
          </a:p>
        </p:txBody>
      </p:sp>
      <p:sp>
        <p:nvSpPr>
          <p:cNvPr id="451615" name="Freeform 31"/>
          <p:cNvSpPr>
            <a:spLocks/>
          </p:cNvSpPr>
          <p:nvPr/>
        </p:nvSpPr>
        <p:spPr bwMode="auto">
          <a:xfrm>
            <a:off x="1303338" y="1657350"/>
            <a:ext cx="4065587" cy="2551113"/>
          </a:xfrm>
          <a:custGeom>
            <a:avLst/>
            <a:gdLst>
              <a:gd name="T0" fmla="*/ 6 w 2561"/>
              <a:gd name="T1" fmla="*/ 1532 h 1607"/>
              <a:gd name="T2" fmla="*/ 2561 w 2561"/>
              <a:gd name="T3" fmla="*/ 0 h 1607"/>
              <a:gd name="T4" fmla="*/ 2561 w 2561"/>
              <a:gd name="T5" fmla="*/ 1236 h 1607"/>
              <a:gd name="T6" fmla="*/ 0 w 2561"/>
              <a:gd name="T7" fmla="*/ 1607 h 1607"/>
            </a:gdLst>
            <a:ahLst/>
            <a:cxnLst>
              <a:cxn ang="0">
                <a:pos x="T0" y="T1"/>
              </a:cxn>
              <a:cxn ang="0">
                <a:pos x="T2" y="T3"/>
              </a:cxn>
              <a:cxn ang="0">
                <a:pos x="T4" y="T5"/>
              </a:cxn>
              <a:cxn ang="0">
                <a:pos x="T6" y="T7"/>
              </a:cxn>
            </a:cxnLst>
            <a:rect l="0" t="0" r="r" b="b"/>
            <a:pathLst>
              <a:path w="2561" h="1607">
                <a:moveTo>
                  <a:pt x="6" y="1532"/>
                </a:moveTo>
                <a:lnTo>
                  <a:pt x="2561" y="0"/>
                </a:lnTo>
                <a:lnTo>
                  <a:pt x="2561" y="1236"/>
                </a:lnTo>
                <a:lnTo>
                  <a:pt x="0" y="1607"/>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1616" name="Freeform 32"/>
          <p:cNvSpPr>
            <a:spLocks/>
          </p:cNvSpPr>
          <p:nvPr/>
        </p:nvSpPr>
        <p:spPr bwMode="auto">
          <a:xfrm>
            <a:off x="1171575" y="3117850"/>
            <a:ext cx="2800350" cy="1938338"/>
          </a:xfrm>
          <a:custGeom>
            <a:avLst/>
            <a:gdLst>
              <a:gd name="T0" fmla="*/ 0 w 1764"/>
              <a:gd name="T1" fmla="*/ 1218 h 1221"/>
              <a:gd name="T2" fmla="*/ 528 w 1764"/>
              <a:gd name="T3" fmla="*/ 0 h 1221"/>
              <a:gd name="T4" fmla="*/ 1764 w 1764"/>
              <a:gd name="T5" fmla="*/ 0 h 1221"/>
              <a:gd name="T6" fmla="*/ 111 w 1764"/>
              <a:gd name="T7" fmla="*/ 1221 h 1221"/>
            </a:gdLst>
            <a:ahLst/>
            <a:cxnLst>
              <a:cxn ang="0">
                <a:pos x="T0" y="T1"/>
              </a:cxn>
              <a:cxn ang="0">
                <a:pos x="T2" y="T3"/>
              </a:cxn>
              <a:cxn ang="0">
                <a:pos x="T4" y="T5"/>
              </a:cxn>
              <a:cxn ang="0">
                <a:pos x="T6" y="T7"/>
              </a:cxn>
            </a:cxnLst>
            <a:rect l="0" t="0" r="r" b="b"/>
            <a:pathLst>
              <a:path w="1764" h="1221">
                <a:moveTo>
                  <a:pt x="0" y="1218"/>
                </a:moveTo>
                <a:lnTo>
                  <a:pt x="528" y="0"/>
                </a:lnTo>
                <a:lnTo>
                  <a:pt x="1764" y="0"/>
                </a:lnTo>
                <a:lnTo>
                  <a:pt x="111" y="1221"/>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1617" name="Freeform 33"/>
          <p:cNvSpPr>
            <a:spLocks/>
          </p:cNvSpPr>
          <p:nvPr/>
        </p:nvSpPr>
        <p:spPr bwMode="auto">
          <a:xfrm>
            <a:off x="1452563" y="4340225"/>
            <a:ext cx="2363787" cy="1962150"/>
          </a:xfrm>
          <a:custGeom>
            <a:avLst/>
            <a:gdLst>
              <a:gd name="T0" fmla="*/ 0 w 1489"/>
              <a:gd name="T1" fmla="*/ 847 h 1236"/>
              <a:gd name="T2" fmla="*/ 1489 w 1489"/>
              <a:gd name="T3" fmla="*/ 0 h 1236"/>
              <a:gd name="T4" fmla="*/ 1489 w 1489"/>
              <a:gd name="T5" fmla="*/ 1236 h 1236"/>
              <a:gd name="T6" fmla="*/ 7 w 1489"/>
              <a:gd name="T7" fmla="*/ 916 h 1236"/>
            </a:gdLst>
            <a:ahLst/>
            <a:cxnLst>
              <a:cxn ang="0">
                <a:pos x="T0" y="T1"/>
              </a:cxn>
              <a:cxn ang="0">
                <a:pos x="T2" y="T3"/>
              </a:cxn>
              <a:cxn ang="0">
                <a:pos x="T4" y="T5"/>
              </a:cxn>
              <a:cxn ang="0">
                <a:pos x="T6" y="T7"/>
              </a:cxn>
            </a:cxnLst>
            <a:rect l="0" t="0" r="r" b="b"/>
            <a:pathLst>
              <a:path w="1489" h="1236">
                <a:moveTo>
                  <a:pt x="0" y="847"/>
                </a:moveTo>
                <a:lnTo>
                  <a:pt x="1489" y="0"/>
                </a:lnTo>
                <a:lnTo>
                  <a:pt x="1489" y="1236"/>
                </a:lnTo>
                <a:lnTo>
                  <a:pt x="7" y="916"/>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451618" name="Group 34"/>
          <p:cNvGrpSpPr>
            <a:grpSpLocks/>
          </p:cNvGrpSpPr>
          <p:nvPr/>
        </p:nvGrpSpPr>
        <p:grpSpPr bwMode="auto">
          <a:xfrm>
            <a:off x="5103813" y="1370013"/>
            <a:ext cx="606425" cy="361950"/>
            <a:chOff x="6815" y="3813"/>
            <a:chExt cx="1100" cy="559"/>
          </a:xfrm>
        </p:grpSpPr>
        <p:grpSp>
          <p:nvGrpSpPr>
            <p:cNvPr id="451619" name="Group 35"/>
            <p:cNvGrpSpPr>
              <a:grpSpLocks/>
            </p:cNvGrpSpPr>
            <p:nvPr/>
          </p:nvGrpSpPr>
          <p:grpSpPr bwMode="auto">
            <a:xfrm>
              <a:off x="6948" y="3813"/>
              <a:ext cx="880" cy="179"/>
              <a:chOff x="6948" y="3768"/>
              <a:chExt cx="880" cy="179"/>
            </a:xfrm>
          </p:grpSpPr>
          <p:sp>
            <p:nvSpPr>
              <p:cNvPr id="451620" name="Line 36"/>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621" name="Line 37"/>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622" name="Line 38"/>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51623" name="Group 39"/>
              <p:cNvGrpSpPr>
                <a:grpSpLocks/>
              </p:cNvGrpSpPr>
              <p:nvPr/>
            </p:nvGrpSpPr>
            <p:grpSpPr bwMode="auto">
              <a:xfrm>
                <a:off x="7118" y="3843"/>
                <a:ext cx="511" cy="91"/>
                <a:chOff x="7118" y="3768"/>
                <a:chExt cx="511" cy="179"/>
              </a:xfrm>
            </p:grpSpPr>
            <p:sp>
              <p:nvSpPr>
                <p:cNvPr id="451624" name="Line 40"/>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625" name="Line 41"/>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626" name="Line 42"/>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627" name="Line 43"/>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451628" name="Text Box 44"/>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ru-RU" sz="1000"/>
                <a:t>1</a:t>
              </a:r>
              <a:r>
                <a:rPr lang="en-US" sz="1000"/>
                <a:t>50 </a:t>
              </a:r>
              <a:r>
                <a:rPr lang="en-US" sz="1000">
                  <a:sym typeface="Symbol" pitchFamily="18" charset="2"/>
                </a:rPr>
                <a:t></a:t>
              </a:r>
              <a:r>
                <a:rPr lang="ru-RU" sz="1000"/>
                <a:t>m</a:t>
              </a:r>
              <a:endParaRPr lang="ru-RU"/>
            </a:p>
          </p:txBody>
        </p:sp>
      </p:grpSp>
      <p:grpSp>
        <p:nvGrpSpPr>
          <p:cNvPr id="451629" name="Group 45"/>
          <p:cNvGrpSpPr>
            <a:grpSpLocks/>
          </p:cNvGrpSpPr>
          <p:nvPr/>
        </p:nvGrpSpPr>
        <p:grpSpPr bwMode="auto">
          <a:xfrm>
            <a:off x="3794125" y="3971925"/>
            <a:ext cx="473075" cy="361950"/>
            <a:chOff x="6815" y="3813"/>
            <a:chExt cx="1100" cy="559"/>
          </a:xfrm>
        </p:grpSpPr>
        <p:grpSp>
          <p:nvGrpSpPr>
            <p:cNvPr id="451630" name="Group 46"/>
            <p:cNvGrpSpPr>
              <a:grpSpLocks/>
            </p:cNvGrpSpPr>
            <p:nvPr/>
          </p:nvGrpSpPr>
          <p:grpSpPr bwMode="auto">
            <a:xfrm>
              <a:off x="6948" y="3813"/>
              <a:ext cx="880" cy="179"/>
              <a:chOff x="6948" y="3768"/>
              <a:chExt cx="880" cy="179"/>
            </a:xfrm>
          </p:grpSpPr>
          <p:sp>
            <p:nvSpPr>
              <p:cNvPr id="451631" name="Line 47"/>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632" name="Line 48"/>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633" name="Line 49"/>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451634" name="Group 50"/>
              <p:cNvGrpSpPr>
                <a:grpSpLocks/>
              </p:cNvGrpSpPr>
              <p:nvPr/>
            </p:nvGrpSpPr>
            <p:grpSpPr bwMode="auto">
              <a:xfrm>
                <a:off x="7118" y="3843"/>
                <a:ext cx="511" cy="91"/>
                <a:chOff x="7118" y="3768"/>
                <a:chExt cx="511" cy="179"/>
              </a:xfrm>
            </p:grpSpPr>
            <p:sp>
              <p:nvSpPr>
                <p:cNvPr id="451635" name="Line 51"/>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636" name="Line 52"/>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637" name="Line 53"/>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51638" name="Line 54"/>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451639" name="Text Box 55"/>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500 </a:t>
              </a:r>
              <a:r>
                <a:rPr lang="en-US" sz="1000">
                  <a:sym typeface="Symbol" pitchFamily="18" charset="2"/>
                </a:rPr>
                <a:t></a:t>
              </a:r>
              <a:r>
                <a:rPr lang="ru-RU" sz="1000"/>
                <a:t>m</a:t>
              </a:r>
              <a:endParaRPr lang="ru-RU"/>
            </a:p>
          </p:txBody>
        </p:sp>
      </p:grpSp>
      <p:sp>
        <p:nvSpPr>
          <p:cNvPr id="451640" name="Rectangle 56"/>
          <p:cNvSpPr>
            <a:spLocks noChangeArrowheads="1"/>
          </p:cNvSpPr>
          <p:nvPr/>
        </p:nvSpPr>
        <p:spPr bwMode="auto">
          <a:xfrm>
            <a:off x="7553325" y="15859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990033"/>
                </a:solidFill>
              </a:rPr>
              <a:t>Pore</a:t>
            </a:r>
            <a:endParaRPr lang="en-US" sz="1800" baseline="-25000">
              <a:solidFill>
                <a:srgbClr val="990033"/>
              </a:solidFill>
              <a:ea typeface="Arial Unicode MS" pitchFamily="34" charset="-128"/>
              <a:cs typeface="Arial Unicode MS" pitchFamily="34" charset="-128"/>
            </a:endParaRPr>
          </a:p>
        </p:txBody>
      </p:sp>
      <p:sp>
        <p:nvSpPr>
          <p:cNvPr id="451641" name="Oval 57"/>
          <p:cNvSpPr>
            <a:spLocks noChangeArrowheads="1"/>
          </p:cNvSpPr>
          <p:nvPr/>
        </p:nvSpPr>
        <p:spPr bwMode="auto">
          <a:xfrm>
            <a:off x="6950075" y="1960563"/>
            <a:ext cx="107950" cy="107950"/>
          </a:xfrm>
          <a:prstGeom prst="ellipse">
            <a:avLst/>
          </a:prstGeom>
          <a:solidFill>
            <a:srgbClr val="FFFFFF">
              <a:alpha val="10001"/>
            </a:srgbClr>
          </a:solidFill>
          <a:ln w="25400" algn="ctr">
            <a:solidFill>
              <a:srgbClr val="FF66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1642" name="Freeform 58"/>
          <p:cNvSpPr>
            <a:spLocks/>
          </p:cNvSpPr>
          <p:nvPr/>
        </p:nvSpPr>
        <p:spPr bwMode="auto">
          <a:xfrm>
            <a:off x="7004050" y="1820863"/>
            <a:ext cx="619125" cy="238125"/>
          </a:xfrm>
          <a:custGeom>
            <a:avLst/>
            <a:gdLst>
              <a:gd name="T0" fmla="*/ 0 w 390"/>
              <a:gd name="T1" fmla="*/ 84 h 150"/>
              <a:gd name="T2" fmla="*/ 390 w 390"/>
              <a:gd name="T3" fmla="*/ 0 h 150"/>
              <a:gd name="T4" fmla="*/ 18 w 390"/>
              <a:gd name="T5" fmla="*/ 150 h 150"/>
            </a:gdLst>
            <a:ahLst/>
            <a:cxnLst>
              <a:cxn ang="0">
                <a:pos x="T0" y="T1"/>
              </a:cxn>
              <a:cxn ang="0">
                <a:pos x="T2" y="T3"/>
              </a:cxn>
              <a:cxn ang="0">
                <a:pos x="T4" y="T5"/>
              </a:cxn>
            </a:cxnLst>
            <a:rect l="0" t="0" r="r" b="b"/>
            <a:pathLst>
              <a:path w="390" h="150">
                <a:moveTo>
                  <a:pt x="0" y="84"/>
                </a:moveTo>
                <a:lnTo>
                  <a:pt x="390" y="0"/>
                </a:lnTo>
                <a:lnTo>
                  <a:pt x="18" y="150"/>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1643" name="Rectangle 59"/>
          <p:cNvSpPr>
            <a:spLocks noChangeArrowheads="1"/>
          </p:cNvSpPr>
          <p:nvPr/>
        </p:nvSpPr>
        <p:spPr bwMode="auto">
          <a:xfrm>
            <a:off x="8342313" y="2722563"/>
            <a:ext cx="806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rPr>
              <a:t>UO</a:t>
            </a:r>
            <a:r>
              <a:rPr lang="en-US" sz="2000" baseline="-25000">
                <a:solidFill>
                  <a:srgbClr val="990033"/>
                </a:solidFill>
              </a:rPr>
              <a:t>2-x</a:t>
            </a:r>
            <a:endParaRPr lang="ru-RU" sz="2000" baseline="-25000">
              <a:solidFill>
                <a:srgbClr val="990033"/>
              </a:solidFill>
            </a:endParaRPr>
          </a:p>
        </p:txBody>
      </p:sp>
      <p:sp>
        <p:nvSpPr>
          <p:cNvPr id="451644" name="Freeform 60"/>
          <p:cNvSpPr>
            <a:spLocks/>
          </p:cNvSpPr>
          <p:nvPr/>
        </p:nvSpPr>
        <p:spPr bwMode="auto">
          <a:xfrm>
            <a:off x="8054975" y="2876550"/>
            <a:ext cx="428625" cy="119063"/>
          </a:xfrm>
          <a:custGeom>
            <a:avLst/>
            <a:gdLst>
              <a:gd name="T0" fmla="*/ 0 w 270"/>
              <a:gd name="T1" fmla="*/ 0 h 75"/>
              <a:gd name="T2" fmla="*/ 270 w 270"/>
              <a:gd name="T3" fmla="*/ 27 h 75"/>
              <a:gd name="T4" fmla="*/ 9 w 270"/>
              <a:gd name="T5" fmla="*/ 75 h 75"/>
            </a:gdLst>
            <a:ahLst/>
            <a:cxnLst>
              <a:cxn ang="0">
                <a:pos x="T0" y="T1"/>
              </a:cxn>
              <a:cxn ang="0">
                <a:pos x="T2" y="T3"/>
              </a:cxn>
              <a:cxn ang="0">
                <a:pos x="T4" y="T5"/>
              </a:cxn>
            </a:cxnLst>
            <a:rect l="0" t="0" r="r" b="b"/>
            <a:pathLst>
              <a:path w="270" h="75">
                <a:moveTo>
                  <a:pt x="0" y="0"/>
                </a:moveTo>
                <a:lnTo>
                  <a:pt x="270" y="27"/>
                </a:lnTo>
                <a:lnTo>
                  <a:pt x="9" y="75"/>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1645" name="Oval 61"/>
          <p:cNvSpPr>
            <a:spLocks noChangeArrowheads="1"/>
          </p:cNvSpPr>
          <p:nvPr/>
        </p:nvSpPr>
        <p:spPr bwMode="auto">
          <a:xfrm>
            <a:off x="8029575" y="2878138"/>
            <a:ext cx="107950" cy="107950"/>
          </a:xfrm>
          <a:prstGeom prst="ellipse">
            <a:avLst/>
          </a:prstGeom>
          <a:solidFill>
            <a:srgbClr val="FFFFFF">
              <a:alpha val="10001"/>
            </a:srgbClr>
          </a:solidFill>
          <a:ln w="25400" algn="ctr">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1646" name="Freeform 62"/>
          <p:cNvSpPr>
            <a:spLocks/>
          </p:cNvSpPr>
          <p:nvPr/>
        </p:nvSpPr>
        <p:spPr bwMode="auto">
          <a:xfrm>
            <a:off x="7897813" y="3233738"/>
            <a:ext cx="485775" cy="395287"/>
          </a:xfrm>
          <a:custGeom>
            <a:avLst/>
            <a:gdLst>
              <a:gd name="T0" fmla="*/ 54 w 306"/>
              <a:gd name="T1" fmla="*/ 0 h 249"/>
              <a:gd name="T2" fmla="*/ 306 w 306"/>
              <a:gd name="T3" fmla="*/ 249 h 249"/>
              <a:gd name="T4" fmla="*/ 0 w 306"/>
              <a:gd name="T5" fmla="*/ 57 h 249"/>
            </a:gdLst>
            <a:ahLst/>
            <a:cxnLst>
              <a:cxn ang="0">
                <a:pos x="T0" y="T1"/>
              </a:cxn>
              <a:cxn ang="0">
                <a:pos x="T2" y="T3"/>
              </a:cxn>
              <a:cxn ang="0">
                <a:pos x="T4" y="T5"/>
              </a:cxn>
            </a:cxnLst>
            <a:rect l="0" t="0" r="r" b="b"/>
            <a:pathLst>
              <a:path w="306" h="249">
                <a:moveTo>
                  <a:pt x="54" y="0"/>
                </a:moveTo>
                <a:lnTo>
                  <a:pt x="306" y="249"/>
                </a:lnTo>
                <a:lnTo>
                  <a:pt x="0" y="57"/>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1647" name="Rectangle 63"/>
          <p:cNvSpPr>
            <a:spLocks noChangeArrowheads="1"/>
          </p:cNvSpPr>
          <p:nvPr/>
        </p:nvSpPr>
        <p:spPr bwMode="auto">
          <a:xfrm>
            <a:off x="8308975" y="3436938"/>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990033"/>
                </a:solidFill>
              </a:rPr>
              <a:t>U(O)</a:t>
            </a:r>
            <a:endParaRPr lang="en-US" sz="1800" baseline="-25000">
              <a:solidFill>
                <a:srgbClr val="990033"/>
              </a:solidFill>
              <a:ea typeface="Arial Unicode MS" pitchFamily="34" charset="-128"/>
              <a:cs typeface="Arial Unicode MS" pitchFamily="34" charset="-128"/>
            </a:endParaRPr>
          </a:p>
        </p:txBody>
      </p:sp>
      <p:sp>
        <p:nvSpPr>
          <p:cNvPr id="451648" name="Oval 64"/>
          <p:cNvSpPr>
            <a:spLocks noChangeArrowheads="1"/>
          </p:cNvSpPr>
          <p:nvPr/>
        </p:nvSpPr>
        <p:spPr bwMode="auto">
          <a:xfrm>
            <a:off x="7856538" y="3200400"/>
            <a:ext cx="107950" cy="107950"/>
          </a:xfrm>
          <a:prstGeom prst="ellipse">
            <a:avLst/>
          </a:prstGeom>
          <a:solidFill>
            <a:srgbClr val="FFFFFF">
              <a:alpha val="10001"/>
            </a:srgbClr>
          </a:solidFill>
          <a:ln w="25400" algn="ctr">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1649" name="Rectangle 65"/>
          <p:cNvSpPr>
            <a:spLocks noChangeArrowheads="1"/>
          </p:cNvSpPr>
          <p:nvPr/>
        </p:nvSpPr>
        <p:spPr bwMode="auto">
          <a:xfrm>
            <a:off x="6954838" y="5273675"/>
            <a:ext cx="806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rPr>
              <a:t>UO</a:t>
            </a:r>
            <a:r>
              <a:rPr lang="en-US" sz="2000" baseline="-25000">
                <a:solidFill>
                  <a:srgbClr val="990033"/>
                </a:solidFill>
              </a:rPr>
              <a:t>2</a:t>
            </a:r>
            <a:r>
              <a:rPr lang="en-US" sz="2000" baseline="-25000">
                <a:solidFill>
                  <a:srgbClr val="990033"/>
                </a:solidFill>
                <a:ea typeface="Arial Unicode MS" pitchFamily="34" charset="-128"/>
                <a:cs typeface="Arial Unicode MS" pitchFamily="34" charset="-128"/>
              </a:rPr>
              <a:t>-x</a:t>
            </a:r>
          </a:p>
        </p:txBody>
      </p:sp>
      <p:sp>
        <p:nvSpPr>
          <p:cNvPr id="451650" name="Oval 66"/>
          <p:cNvSpPr>
            <a:spLocks noChangeArrowheads="1"/>
          </p:cNvSpPr>
          <p:nvPr/>
        </p:nvSpPr>
        <p:spPr bwMode="auto">
          <a:xfrm>
            <a:off x="5954713" y="5319713"/>
            <a:ext cx="58737" cy="58737"/>
          </a:xfrm>
          <a:prstGeom prst="ellipse">
            <a:avLst/>
          </a:prstGeom>
          <a:solidFill>
            <a:srgbClr val="FFFFFF">
              <a:alpha val="10001"/>
            </a:srgbClr>
          </a:solidFill>
          <a:ln w="12700" algn="ctr">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1651" name="Freeform 67"/>
          <p:cNvSpPr>
            <a:spLocks/>
          </p:cNvSpPr>
          <p:nvPr/>
        </p:nvSpPr>
        <p:spPr bwMode="auto">
          <a:xfrm>
            <a:off x="5992813" y="5318125"/>
            <a:ext cx="962025" cy="96838"/>
          </a:xfrm>
          <a:custGeom>
            <a:avLst/>
            <a:gdLst>
              <a:gd name="T0" fmla="*/ 12 w 606"/>
              <a:gd name="T1" fmla="*/ 0 h 61"/>
              <a:gd name="T2" fmla="*/ 606 w 606"/>
              <a:gd name="T3" fmla="*/ 58 h 61"/>
              <a:gd name="T4" fmla="*/ 606 w 606"/>
              <a:gd name="T5" fmla="*/ 61 h 61"/>
              <a:gd name="T6" fmla="*/ 0 w 606"/>
              <a:gd name="T7" fmla="*/ 33 h 61"/>
            </a:gdLst>
            <a:ahLst/>
            <a:cxnLst>
              <a:cxn ang="0">
                <a:pos x="T0" y="T1"/>
              </a:cxn>
              <a:cxn ang="0">
                <a:pos x="T2" y="T3"/>
              </a:cxn>
              <a:cxn ang="0">
                <a:pos x="T4" y="T5"/>
              </a:cxn>
              <a:cxn ang="0">
                <a:pos x="T6" y="T7"/>
              </a:cxn>
            </a:cxnLst>
            <a:rect l="0" t="0" r="r" b="b"/>
            <a:pathLst>
              <a:path w="606" h="61">
                <a:moveTo>
                  <a:pt x="12" y="0"/>
                </a:moveTo>
                <a:lnTo>
                  <a:pt x="606" y="58"/>
                </a:lnTo>
                <a:lnTo>
                  <a:pt x="606" y="61"/>
                </a:lnTo>
                <a:lnTo>
                  <a:pt x="0" y="33"/>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1652" name="Oval 68"/>
          <p:cNvSpPr>
            <a:spLocks noChangeArrowheads="1"/>
          </p:cNvSpPr>
          <p:nvPr/>
        </p:nvSpPr>
        <p:spPr bwMode="auto">
          <a:xfrm>
            <a:off x="6327775" y="5800725"/>
            <a:ext cx="103188" cy="84138"/>
          </a:xfrm>
          <a:prstGeom prst="ellipse">
            <a:avLst/>
          </a:prstGeom>
          <a:solidFill>
            <a:srgbClr val="FFFFFF">
              <a:alpha val="10001"/>
            </a:srgbClr>
          </a:solidFill>
          <a:ln w="12700" algn="ctr">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1653" name="Freeform 69"/>
          <p:cNvSpPr>
            <a:spLocks/>
          </p:cNvSpPr>
          <p:nvPr/>
        </p:nvSpPr>
        <p:spPr bwMode="auto">
          <a:xfrm>
            <a:off x="6362700" y="5813425"/>
            <a:ext cx="568325" cy="285750"/>
          </a:xfrm>
          <a:custGeom>
            <a:avLst/>
            <a:gdLst>
              <a:gd name="T0" fmla="*/ 12 w 334"/>
              <a:gd name="T1" fmla="*/ 0 h 160"/>
              <a:gd name="T2" fmla="*/ 334 w 334"/>
              <a:gd name="T3" fmla="*/ 160 h 160"/>
              <a:gd name="T4" fmla="*/ 0 w 334"/>
              <a:gd name="T5" fmla="*/ 33 h 160"/>
            </a:gdLst>
            <a:ahLst/>
            <a:cxnLst>
              <a:cxn ang="0">
                <a:pos x="T0" y="T1"/>
              </a:cxn>
              <a:cxn ang="0">
                <a:pos x="T2" y="T3"/>
              </a:cxn>
              <a:cxn ang="0">
                <a:pos x="T4" y="T5"/>
              </a:cxn>
            </a:cxnLst>
            <a:rect l="0" t="0" r="r" b="b"/>
            <a:pathLst>
              <a:path w="334" h="160">
                <a:moveTo>
                  <a:pt x="12" y="0"/>
                </a:moveTo>
                <a:lnTo>
                  <a:pt x="334" y="160"/>
                </a:lnTo>
                <a:lnTo>
                  <a:pt x="0" y="33"/>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1654" name="Rectangle 70"/>
          <p:cNvSpPr>
            <a:spLocks noChangeArrowheads="1"/>
          </p:cNvSpPr>
          <p:nvPr/>
        </p:nvSpPr>
        <p:spPr bwMode="auto">
          <a:xfrm>
            <a:off x="6913563" y="5948363"/>
            <a:ext cx="735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rPr>
              <a:t>U(O)</a:t>
            </a:r>
            <a:endParaRPr lang="ru-RU" sz="2000" baseline="-25000">
              <a:solidFill>
                <a:srgbClr val="990033"/>
              </a:solidFill>
            </a:endParaRPr>
          </a:p>
        </p:txBody>
      </p:sp>
      <p:sp>
        <p:nvSpPr>
          <p:cNvPr id="451655" name="Oval 71"/>
          <p:cNvSpPr>
            <a:spLocks noChangeArrowheads="1"/>
          </p:cNvSpPr>
          <p:nvPr/>
        </p:nvSpPr>
        <p:spPr bwMode="auto">
          <a:xfrm>
            <a:off x="1009650" y="2120900"/>
            <a:ext cx="1092200" cy="1028700"/>
          </a:xfrm>
          <a:prstGeom prst="ellipse">
            <a:avLst/>
          </a:prstGeom>
          <a:noFill/>
          <a:ln w="25400">
            <a:solidFill>
              <a:srgbClr val="99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1656" name="Oval 72"/>
          <p:cNvSpPr>
            <a:spLocks noChangeArrowheads="1"/>
          </p:cNvSpPr>
          <p:nvPr/>
        </p:nvSpPr>
        <p:spPr bwMode="auto">
          <a:xfrm>
            <a:off x="5454650" y="4889500"/>
            <a:ext cx="1384300" cy="1435100"/>
          </a:xfrm>
          <a:prstGeom prst="ellipse">
            <a:avLst/>
          </a:prstGeom>
          <a:noFill/>
          <a:ln w="25400">
            <a:solidFill>
              <a:srgbClr val="99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1657" name="Oval 73"/>
          <p:cNvSpPr>
            <a:spLocks noChangeArrowheads="1"/>
          </p:cNvSpPr>
          <p:nvPr/>
        </p:nvSpPr>
        <p:spPr bwMode="auto">
          <a:xfrm>
            <a:off x="6927850" y="2159000"/>
            <a:ext cx="1384300" cy="1435100"/>
          </a:xfrm>
          <a:prstGeom prst="ellipse">
            <a:avLst/>
          </a:prstGeom>
          <a:noFill/>
          <a:ln w="25400">
            <a:solidFill>
              <a:srgbClr val="99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1658" name="Oval 74"/>
          <p:cNvSpPr>
            <a:spLocks noChangeArrowheads="1"/>
          </p:cNvSpPr>
          <p:nvPr/>
        </p:nvSpPr>
        <p:spPr bwMode="auto">
          <a:xfrm>
            <a:off x="3689350" y="1104900"/>
            <a:ext cx="1066800" cy="977900"/>
          </a:xfrm>
          <a:prstGeom prst="ellipse">
            <a:avLst/>
          </a:prstGeom>
          <a:noFill/>
          <a:ln w="25400">
            <a:solidFill>
              <a:srgbClr val="99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1659" name="Rectangle 75"/>
          <p:cNvSpPr>
            <a:spLocks noChangeArrowheads="1"/>
          </p:cNvSpPr>
          <p:nvPr/>
        </p:nvSpPr>
        <p:spPr bwMode="auto">
          <a:xfrm>
            <a:off x="4495800" y="4800600"/>
            <a:ext cx="723900" cy="1358900"/>
          </a:xfrm>
          <a:prstGeom prst="rect">
            <a:avLst/>
          </a:prstGeom>
          <a:noFill/>
          <a:ln w="25400">
            <a:solidFill>
              <a:srgbClr val="8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1660" name="Rectangle 76"/>
          <p:cNvSpPr>
            <a:spLocks noChangeArrowheads="1"/>
          </p:cNvSpPr>
          <p:nvPr/>
        </p:nvSpPr>
        <p:spPr bwMode="auto">
          <a:xfrm>
            <a:off x="5918200" y="3902075"/>
            <a:ext cx="1333500" cy="727075"/>
          </a:xfrm>
          <a:prstGeom prst="rect">
            <a:avLst/>
          </a:prstGeom>
          <a:noFill/>
          <a:ln w="25400">
            <a:solidFill>
              <a:srgbClr val="8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762000"/>
            <a:r>
              <a:rPr lang="en-US" sz="1000">
                <a:cs typeface="Times New Roman" pitchFamily="18" charset="0"/>
              </a:rPr>
              <a:t>Image analysis</a:t>
            </a:r>
            <a:r>
              <a:rPr lang="ru-RU" sz="1000"/>
              <a:t>:</a:t>
            </a:r>
            <a:r>
              <a:rPr lang="ru-RU" sz="1000">
                <a:cs typeface="Times New Roman" pitchFamily="18" charset="0"/>
              </a:rPr>
              <a:t> </a:t>
            </a:r>
            <a:r>
              <a:rPr lang="en-US" sz="1000">
                <a:cs typeface="Times New Roman" pitchFamily="18" charset="0"/>
              </a:rPr>
              <a:t/>
            </a:r>
            <a:br>
              <a:rPr lang="en-US" sz="1000">
                <a:cs typeface="Times New Roman" pitchFamily="18" charset="0"/>
              </a:rPr>
            </a:br>
            <a:r>
              <a:rPr lang="en-US" sz="1000">
                <a:cs typeface="Times New Roman" pitchFamily="18" charset="0"/>
              </a:rPr>
              <a:t>U</a:t>
            </a:r>
            <a:r>
              <a:rPr lang="ru-RU" sz="1000">
                <a:cs typeface="Times New Roman" pitchFamily="18" charset="0"/>
              </a:rPr>
              <a:t> – 93.27 </a:t>
            </a:r>
            <a:r>
              <a:rPr lang="en-US" sz="1000">
                <a:cs typeface="Times New Roman" pitchFamily="18" charset="0"/>
              </a:rPr>
              <a:t>vol</a:t>
            </a:r>
            <a:r>
              <a:rPr lang="ru-RU" sz="1000">
                <a:cs typeface="Times New Roman" pitchFamily="18" charset="0"/>
              </a:rPr>
              <a:t>.%, </a:t>
            </a:r>
            <a:r>
              <a:rPr lang="en-US" sz="1000">
                <a:cs typeface="Times New Roman" pitchFamily="18" charset="0"/>
              </a:rPr>
              <a:t>UO</a:t>
            </a:r>
            <a:r>
              <a:rPr lang="ru-RU" sz="1000" baseline="-30000">
                <a:cs typeface="Times New Roman" pitchFamily="18" charset="0"/>
              </a:rPr>
              <a:t>2</a:t>
            </a:r>
            <a:r>
              <a:rPr lang="ru-RU" sz="1000">
                <a:cs typeface="Times New Roman" pitchFamily="18" charset="0"/>
              </a:rPr>
              <a:t> – 6.65 </a:t>
            </a:r>
            <a:r>
              <a:rPr lang="en-US" sz="1000">
                <a:cs typeface="Times New Roman" pitchFamily="18" charset="0"/>
              </a:rPr>
              <a:t>vol</a:t>
            </a:r>
            <a:r>
              <a:rPr lang="ru-RU" sz="1000">
                <a:cs typeface="Times New Roman" pitchFamily="18" charset="0"/>
              </a:rPr>
              <a:t>.%, </a:t>
            </a:r>
            <a:r>
              <a:rPr lang="en-US" sz="1000">
                <a:cs typeface="Times New Roman" pitchFamily="18" charset="0"/>
              </a:rPr>
              <a:t/>
            </a:r>
            <a:br>
              <a:rPr lang="en-US" sz="1000">
                <a:cs typeface="Times New Roman" pitchFamily="18" charset="0"/>
              </a:rPr>
            </a:br>
            <a:r>
              <a:rPr lang="en-US" sz="1000">
                <a:cs typeface="Times New Roman" pitchFamily="18" charset="0"/>
              </a:rPr>
              <a:t>pore</a:t>
            </a:r>
            <a:r>
              <a:rPr lang="ru-RU" sz="1000">
                <a:cs typeface="Times New Roman" pitchFamily="18" charset="0"/>
              </a:rPr>
              <a:t> - 0.08 </a:t>
            </a:r>
            <a:r>
              <a:rPr lang="en-US" sz="1000">
                <a:cs typeface="Times New Roman" pitchFamily="18" charset="0"/>
              </a:rPr>
              <a:t>vol</a:t>
            </a:r>
            <a:r>
              <a:rPr lang="ru-RU" sz="1000">
                <a:cs typeface="Times New Roman" pitchFamily="18" charset="0"/>
              </a:rPr>
              <a:t>.%</a:t>
            </a:r>
            <a:r>
              <a:rPr lang="en-GB" sz="1000"/>
              <a:t> </a:t>
            </a:r>
          </a:p>
        </p:txBody>
      </p:sp>
      <p:sp>
        <p:nvSpPr>
          <p:cNvPr id="451661" name="Line 77"/>
          <p:cNvSpPr>
            <a:spLocks noChangeShapeType="1"/>
          </p:cNvSpPr>
          <p:nvPr/>
        </p:nvSpPr>
        <p:spPr bwMode="auto">
          <a:xfrm flipV="1">
            <a:off x="5232400" y="4445000"/>
            <a:ext cx="685800" cy="355600"/>
          </a:xfrm>
          <a:prstGeom prst="line">
            <a:avLst/>
          </a:prstGeom>
          <a:noFill/>
          <a:ln w="190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1662" name="Rectangle 78"/>
          <p:cNvSpPr>
            <a:spLocks noChangeArrowheads="1"/>
          </p:cNvSpPr>
          <p:nvPr/>
        </p:nvSpPr>
        <p:spPr bwMode="auto">
          <a:xfrm>
            <a:off x="7429500" y="3978275"/>
            <a:ext cx="1714500" cy="574675"/>
          </a:xfrm>
          <a:prstGeom prst="rect">
            <a:avLst/>
          </a:prstGeom>
          <a:noFill/>
          <a:ln w="25400">
            <a:solidFill>
              <a:srgbClr val="8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762000"/>
            <a:r>
              <a:rPr lang="en-US" sz="1000"/>
              <a:t>Overall composition:</a:t>
            </a:r>
            <a:r>
              <a:rPr lang="en-US" sz="1000">
                <a:cs typeface="Times New Roman" pitchFamily="18" charset="0"/>
              </a:rPr>
              <a:t> </a:t>
            </a:r>
            <a:br>
              <a:rPr lang="en-US" sz="1000">
                <a:cs typeface="Times New Roman" pitchFamily="18" charset="0"/>
              </a:rPr>
            </a:br>
            <a:r>
              <a:rPr lang="en-US" sz="1000">
                <a:cs typeface="Times New Roman" pitchFamily="18" charset="0"/>
              </a:rPr>
              <a:t>U – 93.5 at.% </a:t>
            </a:r>
          </a:p>
          <a:p>
            <a:pPr algn="l" defTabSz="762000"/>
            <a:r>
              <a:rPr lang="en-US" sz="1000">
                <a:cs typeface="Times New Roman" pitchFamily="18" charset="0"/>
              </a:rPr>
              <a:t>O – 6.5 at.%</a:t>
            </a:r>
            <a:endParaRPr lang="en-US" sz="1000"/>
          </a:p>
        </p:txBody>
      </p:sp>
      <p:sp>
        <p:nvSpPr>
          <p:cNvPr id="451663" name="Line 79"/>
          <p:cNvSpPr>
            <a:spLocks noChangeShapeType="1"/>
          </p:cNvSpPr>
          <p:nvPr/>
        </p:nvSpPr>
        <p:spPr bwMode="auto">
          <a:xfrm>
            <a:off x="7251700" y="4279900"/>
            <a:ext cx="165100" cy="12700"/>
          </a:xfrm>
          <a:prstGeom prst="line">
            <a:avLst/>
          </a:prstGeom>
          <a:noFill/>
          <a:ln w="12700">
            <a:solidFill>
              <a:srgbClr val="80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Foliennummernplatzhalter 1"/>
          <p:cNvSpPr>
            <a:spLocks noGrp="1"/>
          </p:cNvSpPr>
          <p:nvPr>
            <p:ph type="sldNum" sz="quarter" idx="10"/>
          </p:nvPr>
        </p:nvSpPr>
        <p:spPr/>
        <p:txBody>
          <a:bodyPr/>
          <a:lstStyle/>
          <a:p>
            <a:fld id="{FD8B3B73-68F3-4E5B-A68D-7EB43AC22DFA}" type="slidenum">
              <a:rPr lang="en-GB"/>
              <a:pPr/>
              <a:t>17</a:t>
            </a:fld>
            <a:endParaRPr lang="en-GB"/>
          </a:p>
        </p:txBody>
      </p:sp>
      <p:sp>
        <p:nvSpPr>
          <p:cNvPr id="453634" name="Rectangle 2"/>
          <p:cNvSpPr>
            <a:spLocks noChangeArrowheads="1"/>
          </p:cNvSpPr>
          <p:nvPr/>
        </p:nvSpPr>
        <p:spPr bwMode="auto">
          <a:xfrm>
            <a:off x="866775" y="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a:t>
            </a:r>
            <a:r>
              <a:rPr lang="ru-RU">
                <a:solidFill>
                  <a:srgbClr val="000099"/>
                </a:solidFill>
              </a:rPr>
              <a:t>-</a:t>
            </a:r>
            <a:r>
              <a:rPr lang="en-US">
                <a:solidFill>
                  <a:srgbClr val="000099"/>
                </a:solidFill>
              </a:rPr>
              <a:t>O</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a:t>
            </a:r>
            <a:endParaRPr lang="ru-RU">
              <a:solidFill>
                <a:srgbClr val="000099"/>
              </a:solidFill>
            </a:endParaRPr>
          </a:p>
        </p:txBody>
      </p:sp>
      <p:sp>
        <p:nvSpPr>
          <p:cNvPr id="453635" name="Rectangle 3"/>
          <p:cNvSpPr>
            <a:spLocks noChangeArrowheads="1"/>
          </p:cNvSpPr>
          <p:nvPr/>
        </p:nvSpPr>
        <p:spPr bwMode="auto">
          <a:xfrm>
            <a:off x="2395538" y="168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53636" name="Rectangle 4"/>
          <p:cNvSpPr>
            <a:spLocks noChangeArrowheads="1"/>
          </p:cNvSpPr>
          <p:nvPr/>
        </p:nvSpPr>
        <p:spPr bwMode="auto">
          <a:xfrm>
            <a:off x="546100" y="465138"/>
            <a:ext cx="2967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algn="l" defTabSz="762000">
              <a:buFont typeface="Wingdings" pitchFamily="2" charset="2"/>
              <a:buChar char="Ø"/>
            </a:pPr>
            <a:r>
              <a:rPr lang="en-US" sz="1800">
                <a:solidFill>
                  <a:srgbClr val="800000"/>
                </a:solidFill>
              </a:rPr>
              <a:t> </a:t>
            </a:r>
            <a:r>
              <a:rPr lang="en-US" sz="1800" u="sng">
                <a:solidFill>
                  <a:srgbClr val="800000"/>
                </a:solidFill>
              </a:rPr>
              <a:t>Concluding remarks</a:t>
            </a:r>
            <a:r>
              <a:rPr lang="en-GB" sz="2000">
                <a:solidFill>
                  <a:srgbClr val="800000"/>
                </a:solidFill>
              </a:rPr>
              <a:t> </a:t>
            </a:r>
          </a:p>
        </p:txBody>
      </p:sp>
      <p:sp>
        <p:nvSpPr>
          <p:cNvPr id="453637" name="Rectangle 5"/>
          <p:cNvSpPr>
            <a:spLocks noChangeArrowheads="1"/>
          </p:cNvSpPr>
          <p:nvPr/>
        </p:nvSpPr>
        <p:spPr bwMode="auto">
          <a:xfrm>
            <a:off x="2971800" y="168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53638" name="Text Box 6"/>
          <p:cNvSpPr txBox="1">
            <a:spLocks noChangeArrowheads="1"/>
          </p:cNvSpPr>
          <p:nvPr/>
        </p:nvSpPr>
        <p:spPr bwMode="auto">
          <a:xfrm>
            <a:off x="4862513" y="1616075"/>
            <a:ext cx="2587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GB" sz="1200">
                <a:latin typeface="Arial" pitchFamily="34" charset="0"/>
              </a:rPr>
              <a:t> T</a:t>
            </a:r>
            <a:r>
              <a:rPr lang="en-GB" sz="1200" baseline="-25000">
                <a:latin typeface="Arial" pitchFamily="34" charset="0"/>
              </a:rPr>
              <a:t>liq</a:t>
            </a:r>
            <a:r>
              <a:rPr lang="en-GB" sz="1200">
                <a:latin typeface="Arial" pitchFamily="34" charset="0"/>
              </a:rPr>
              <a:t>=2515</a:t>
            </a:r>
            <a:r>
              <a:rPr lang="en-GB" sz="1200" baseline="30000">
                <a:latin typeface="Arial" pitchFamily="34" charset="0"/>
              </a:rPr>
              <a:t>o</a:t>
            </a:r>
            <a:r>
              <a:rPr lang="en-GB" sz="1200">
                <a:latin typeface="Arial" pitchFamily="34" charset="0"/>
              </a:rPr>
              <a:t>C</a:t>
            </a:r>
            <a:r>
              <a:rPr lang="ru-RU" sz="1200">
                <a:latin typeface="Arial" pitchFamily="34" charset="0"/>
              </a:rPr>
              <a:t> </a:t>
            </a:r>
            <a:r>
              <a:rPr lang="en-US" sz="1200">
                <a:latin typeface="Arial" pitchFamily="34" charset="0"/>
              </a:rPr>
              <a:t> at.% </a:t>
            </a:r>
            <a:r>
              <a:rPr lang="ru-RU" sz="1200">
                <a:latin typeface="Arial" pitchFamily="34" charset="0"/>
              </a:rPr>
              <a:t>60</a:t>
            </a:r>
            <a:r>
              <a:rPr lang="en-US" sz="1200">
                <a:latin typeface="Arial" pitchFamily="34" charset="0"/>
              </a:rPr>
              <a:t>U – 40O</a:t>
            </a:r>
          </a:p>
        </p:txBody>
      </p:sp>
      <p:sp>
        <p:nvSpPr>
          <p:cNvPr id="453639" name="Text Box 7"/>
          <p:cNvSpPr txBox="1">
            <a:spLocks noChangeArrowheads="1"/>
          </p:cNvSpPr>
          <p:nvPr/>
        </p:nvSpPr>
        <p:spPr bwMode="auto">
          <a:xfrm>
            <a:off x="5032375" y="1357313"/>
            <a:ext cx="922338" cy="3111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t>C</a:t>
            </a:r>
            <a:r>
              <a:rPr lang="ru-RU" sz="1200"/>
              <a:t>ORD40</a:t>
            </a:r>
            <a:endParaRPr lang="en-GB"/>
          </a:p>
        </p:txBody>
      </p:sp>
      <p:sp>
        <p:nvSpPr>
          <p:cNvPr id="453640" name="Text Box 8"/>
          <p:cNvSpPr txBox="1">
            <a:spLocks noChangeArrowheads="1"/>
          </p:cNvSpPr>
          <p:nvPr/>
        </p:nvSpPr>
        <p:spPr bwMode="auto">
          <a:xfrm>
            <a:off x="4732338" y="1987550"/>
            <a:ext cx="2543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u="sng">
                <a:latin typeface="Arial" pitchFamily="34" charset="0"/>
              </a:rPr>
              <a:t>Tie line </a:t>
            </a:r>
            <a:r>
              <a:rPr lang="en-US" sz="1200">
                <a:latin typeface="Arial" pitchFamily="34" charset="0"/>
              </a:rPr>
              <a:t>(T</a:t>
            </a:r>
            <a:r>
              <a:rPr lang="en-US" sz="1200" baseline="-25000">
                <a:latin typeface="Arial" pitchFamily="34" charset="0"/>
              </a:rPr>
              <a:t>melt</a:t>
            </a:r>
            <a:r>
              <a:rPr lang="en-US" sz="1200">
                <a:latin typeface="Arial" pitchFamily="34" charset="0"/>
              </a:rPr>
              <a:t>=2670</a:t>
            </a:r>
            <a:r>
              <a:rPr lang="en-US" sz="1200" baseline="30000">
                <a:latin typeface="Arial" pitchFamily="34" charset="0"/>
              </a:rPr>
              <a:t>o</a:t>
            </a:r>
            <a:r>
              <a:rPr lang="en-US" sz="1200">
                <a:latin typeface="Arial" pitchFamily="34" charset="0"/>
              </a:rPr>
              <a:t>C)</a:t>
            </a:r>
            <a:endParaRPr lang="en-US" sz="1600">
              <a:solidFill>
                <a:srgbClr val="FF0000"/>
              </a:solidFill>
              <a:latin typeface="Arial" pitchFamily="34" charset="0"/>
            </a:endParaRPr>
          </a:p>
        </p:txBody>
      </p:sp>
      <p:sp>
        <p:nvSpPr>
          <p:cNvPr id="453641" name="Text Box 9"/>
          <p:cNvSpPr txBox="1">
            <a:spLocks noChangeArrowheads="1"/>
          </p:cNvSpPr>
          <p:nvPr/>
        </p:nvSpPr>
        <p:spPr bwMode="auto">
          <a:xfrm>
            <a:off x="4903788" y="2257425"/>
            <a:ext cx="36814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200">
                <a:latin typeface="Arial" pitchFamily="34" charset="0"/>
              </a:rPr>
              <a:t>light “oxidic” liquid</a:t>
            </a:r>
            <a:r>
              <a:rPr lang="ru-RU" sz="1200">
                <a:latin typeface="Arial" pitchFamily="34" charset="0"/>
              </a:rPr>
              <a:t>, </a:t>
            </a:r>
            <a:r>
              <a:rPr lang="en-GB" sz="1200">
                <a:latin typeface="Arial" pitchFamily="34" charset="0"/>
              </a:rPr>
              <a:t>at.% </a:t>
            </a:r>
            <a:r>
              <a:rPr lang="ru-RU" sz="1200">
                <a:latin typeface="Arial" pitchFamily="34" charset="0"/>
              </a:rPr>
              <a:t>4</a:t>
            </a:r>
            <a:r>
              <a:rPr lang="en-US" sz="1200">
                <a:latin typeface="Arial" pitchFamily="34" charset="0"/>
              </a:rPr>
              <a:t>0.5</a:t>
            </a:r>
            <a:r>
              <a:rPr lang="en-GB" sz="1200">
                <a:latin typeface="Arial" pitchFamily="34" charset="0"/>
              </a:rPr>
              <a:t>U –</a:t>
            </a:r>
            <a:r>
              <a:rPr lang="en-US" sz="1200">
                <a:latin typeface="Arial" pitchFamily="34" charset="0"/>
              </a:rPr>
              <a:t> </a:t>
            </a:r>
            <a:r>
              <a:rPr lang="ru-RU" sz="1200">
                <a:latin typeface="Arial" pitchFamily="34" charset="0"/>
              </a:rPr>
              <a:t>5</a:t>
            </a:r>
            <a:r>
              <a:rPr lang="en-US" sz="1200">
                <a:latin typeface="Arial" pitchFamily="34" charset="0"/>
              </a:rPr>
              <a:t>9.5</a:t>
            </a:r>
            <a:r>
              <a:rPr lang="en-GB" sz="1200">
                <a:latin typeface="Arial" pitchFamily="34" charset="0"/>
              </a:rPr>
              <a:t>O (</a:t>
            </a:r>
            <a:r>
              <a:rPr lang="en-US" sz="1200">
                <a:latin typeface="Arial" pitchFamily="34" charset="0"/>
                <a:cs typeface="Times New Roman" pitchFamily="18" charset="0"/>
              </a:rPr>
              <a:t>Chemical</a:t>
            </a:r>
            <a:r>
              <a:rPr lang="ru-RU" sz="1200">
                <a:latin typeface="Arial" pitchFamily="34" charset="0"/>
              </a:rPr>
              <a:t> </a:t>
            </a:r>
            <a:r>
              <a:rPr lang="en-GB" sz="1200">
                <a:latin typeface="Arial" pitchFamily="34" charset="0"/>
              </a:rPr>
              <a:t> analysis of oxidized part bulk)</a:t>
            </a:r>
          </a:p>
          <a:p>
            <a:endParaRPr lang="en-GB" sz="1200">
              <a:latin typeface="Arial" pitchFamily="34" charset="0"/>
            </a:endParaRPr>
          </a:p>
          <a:p>
            <a:r>
              <a:rPr lang="en-US" sz="1200">
                <a:latin typeface="Arial" pitchFamily="34" charset="0"/>
              </a:rPr>
              <a:t> heavy “metallic” liquid - </a:t>
            </a:r>
            <a:r>
              <a:rPr lang="en-GB" sz="1200">
                <a:latin typeface="Arial" pitchFamily="34" charset="0"/>
              </a:rPr>
              <a:t> analysis in progress</a:t>
            </a:r>
            <a:endParaRPr lang="en-US" sz="1200">
              <a:latin typeface="Arial" pitchFamily="34" charset="0"/>
            </a:endParaRPr>
          </a:p>
        </p:txBody>
      </p:sp>
      <p:sp>
        <p:nvSpPr>
          <p:cNvPr id="453642" name="Text Box 10"/>
          <p:cNvSpPr txBox="1">
            <a:spLocks noChangeArrowheads="1"/>
          </p:cNvSpPr>
          <p:nvPr/>
        </p:nvSpPr>
        <p:spPr bwMode="auto">
          <a:xfrm>
            <a:off x="5059363" y="930275"/>
            <a:ext cx="3600450" cy="33020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sz="1400"/>
              <a:t>Miscibility gap was observed</a:t>
            </a:r>
            <a:r>
              <a:rPr lang="ru-RU" sz="1400"/>
              <a:t> </a:t>
            </a:r>
            <a:r>
              <a:rPr lang="en-US" sz="1400"/>
              <a:t>in the test</a:t>
            </a:r>
            <a:endParaRPr lang="en-GB" sz="1400"/>
          </a:p>
        </p:txBody>
      </p:sp>
      <p:sp>
        <p:nvSpPr>
          <p:cNvPr id="453643" name="Rectangle 11"/>
          <p:cNvSpPr>
            <a:spLocks noChangeArrowheads="1"/>
          </p:cNvSpPr>
          <p:nvPr/>
        </p:nvSpPr>
        <p:spPr bwMode="auto">
          <a:xfrm>
            <a:off x="4908550" y="3438525"/>
            <a:ext cx="2463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762000"/>
            <a:r>
              <a:rPr lang="en-US" sz="1200">
                <a:cs typeface="Times New Roman" pitchFamily="18" charset="0"/>
              </a:rPr>
              <a:t>Image analysis metallized part</a:t>
            </a:r>
            <a:r>
              <a:rPr lang="ru-RU" sz="1200"/>
              <a:t>:</a:t>
            </a:r>
            <a:r>
              <a:rPr lang="ru-RU" sz="1200">
                <a:cs typeface="Times New Roman" pitchFamily="18" charset="0"/>
              </a:rPr>
              <a:t> </a:t>
            </a:r>
            <a:r>
              <a:rPr lang="en-US" sz="1200">
                <a:cs typeface="Times New Roman" pitchFamily="18" charset="0"/>
              </a:rPr>
              <a:t>U</a:t>
            </a:r>
            <a:r>
              <a:rPr lang="ru-RU" sz="1200">
                <a:cs typeface="Times New Roman" pitchFamily="18" charset="0"/>
              </a:rPr>
              <a:t> – 93.</a:t>
            </a:r>
            <a:r>
              <a:rPr lang="en-US" sz="1200">
                <a:cs typeface="Times New Roman" pitchFamily="18" charset="0"/>
              </a:rPr>
              <a:t>5</a:t>
            </a:r>
            <a:r>
              <a:rPr lang="ru-RU" sz="1200">
                <a:cs typeface="Times New Roman" pitchFamily="18" charset="0"/>
              </a:rPr>
              <a:t> </a:t>
            </a:r>
            <a:r>
              <a:rPr lang="en-US" sz="1200">
                <a:cs typeface="Times New Roman" pitchFamily="18" charset="0"/>
              </a:rPr>
              <a:t>at</a:t>
            </a:r>
            <a:r>
              <a:rPr lang="ru-RU" sz="1200">
                <a:cs typeface="Times New Roman" pitchFamily="18" charset="0"/>
              </a:rPr>
              <a:t>.% </a:t>
            </a:r>
            <a:endParaRPr lang="en-US" sz="1200">
              <a:cs typeface="Times New Roman" pitchFamily="18" charset="0"/>
            </a:endParaRPr>
          </a:p>
          <a:p>
            <a:pPr algn="l" defTabSz="762000"/>
            <a:r>
              <a:rPr lang="en-US" sz="1200">
                <a:cs typeface="Times New Roman" pitchFamily="18" charset="0"/>
              </a:rPr>
              <a:t>O</a:t>
            </a:r>
            <a:r>
              <a:rPr lang="ru-RU" sz="1200">
                <a:cs typeface="Times New Roman" pitchFamily="18" charset="0"/>
              </a:rPr>
              <a:t> – 6.5 </a:t>
            </a:r>
            <a:r>
              <a:rPr lang="en-US" sz="1200">
                <a:cs typeface="Times New Roman" pitchFamily="18" charset="0"/>
              </a:rPr>
              <a:t>at</a:t>
            </a:r>
            <a:r>
              <a:rPr lang="ru-RU" sz="1200">
                <a:cs typeface="Times New Roman" pitchFamily="18" charset="0"/>
              </a:rPr>
              <a:t>.%</a:t>
            </a:r>
            <a:endParaRPr lang="en-GB" sz="1200">
              <a:cs typeface="Times New Roman" pitchFamily="18" charset="0"/>
            </a:endParaRPr>
          </a:p>
        </p:txBody>
      </p:sp>
      <p:grpSp>
        <p:nvGrpSpPr>
          <p:cNvPr id="453644" name="Group 12"/>
          <p:cNvGrpSpPr>
            <a:grpSpLocks/>
          </p:cNvGrpSpPr>
          <p:nvPr/>
        </p:nvGrpSpPr>
        <p:grpSpPr bwMode="auto">
          <a:xfrm>
            <a:off x="500063" y="1193800"/>
            <a:ext cx="4427537" cy="4343400"/>
            <a:chOff x="315" y="752"/>
            <a:chExt cx="2789" cy="2736"/>
          </a:xfrm>
        </p:grpSpPr>
        <p:pic>
          <p:nvPicPr>
            <p:cNvPr id="45364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t="7654"/>
            <a:stretch>
              <a:fillRect/>
            </a:stretch>
          </p:blipFill>
          <p:spPr bwMode="auto">
            <a:xfrm>
              <a:off x="315" y="752"/>
              <a:ext cx="2786" cy="2736"/>
            </a:xfrm>
            <a:prstGeom prst="rect">
              <a:avLst/>
            </a:prstGeom>
            <a:noFill/>
            <a:ln w="15875">
              <a:solidFill>
                <a:srgbClr val="00008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3646" name="Rectangle 14"/>
            <p:cNvSpPr>
              <a:spLocks noChangeArrowheads="1"/>
            </p:cNvSpPr>
            <p:nvPr/>
          </p:nvSpPr>
          <p:spPr bwMode="auto">
            <a:xfrm>
              <a:off x="2072" y="1628"/>
              <a:ext cx="80" cy="56"/>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3647" name="Line 15"/>
            <p:cNvSpPr>
              <a:spLocks noChangeShapeType="1"/>
            </p:cNvSpPr>
            <p:nvPr/>
          </p:nvSpPr>
          <p:spPr bwMode="auto">
            <a:xfrm flipH="1">
              <a:off x="2166" y="1098"/>
              <a:ext cx="926" cy="514"/>
            </a:xfrm>
            <a:prstGeom prst="line">
              <a:avLst/>
            </a:prstGeom>
            <a:noFill/>
            <a:ln w="1905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3648" name="Line 16"/>
            <p:cNvSpPr>
              <a:spLocks noChangeShapeType="1"/>
            </p:cNvSpPr>
            <p:nvPr/>
          </p:nvSpPr>
          <p:spPr bwMode="auto">
            <a:xfrm>
              <a:off x="1062" y="1662"/>
              <a:ext cx="1614" cy="0"/>
            </a:xfrm>
            <a:prstGeom prst="line">
              <a:avLst/>
            </a:prstGeom>
            <a:noFill/>
            <a:ln w="19050">
              <a:solidFill>
                <a:srgbClr val="0000CC"/>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3649" name="Oval 17"/>
            <p:cNvSpPr>
              <a:spLocks noChangeArrowheads="1"/>
            </p:cNvSpPr>
            <p:nvPr/>
          </p:nvSpPr>
          <p:spPr bwMode="auto">
            <a:xfrm>
              <a:off x="1062" y="1626"/>
              <a:ext cx="56" cy="56"/>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00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3650" name="Line 18"/>
            <p:cNvSpPr>
              <a:spLocks noChangeShapeType="1"/>
            </p:cNvSpPr>
            <p:nvPr/>
          </p:nvSpPr>
          <p:spPr bwMode="auto">
            <a:xfrm flipH="1">
              <a:off x="2744" y="1512"/>
              <a:ext cx="352" cy="40"/>
            </a:xfrm>
            <a:prstGeom prst="line">
              <a:avLst/>
            </a:prstGeom>
            <a:noFill/>
            <a:ln w="190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3651" name="Line 19"/>
            <p:cNvSpPr>
              <a:spLocks noChangeShapeType="1"/>
            </p:cNvSpPr>
            <p:nvPr/>
          </p:nvSpPr>
          <p:spPr bwMode="auto">
            <a:xfrm flipH="1" flipV="1">
              <a:off x="1112" y="1584"/>
              <a:ext cx="1992" cy="264"/>
            </a:xfrm>
            <a:prstGeom prst="line">
              <a:avLst/>
            </a:prstGeom>
            <a:noFill/>
            <a:ln w="190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53652" name="Line 20"/>
            <p:cNvSpPr>
              <a:spLocks noChangeShapeType="1"/>
            </p:cNvSpPr>
            <p:nvPr/>
          </p:nvSpPr>
          <p:spPr bwMode="auto">
            <a:xfrm flipH="1" flipV="1">
              <a:off x="1168" y="1696"/>
              <a:ext cx="1936" cy="560"/>
            </a:xfrm>
            <a:prstGeom prst="line">
              <a:avLst/>
            </a:prstGeom>
            <a:noFill/>
            <a:ln w="19050">
              <a:solidFill>
                <a:srgbClr val="00FF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53653" name="Text Box 21"/>
          <p:cNvSpPr txBox="1">
            <a:spLocks noChangeArrowheads="1"/>
          </p:cNvSpPr>
          <p:nvPr/>
        </p:nvSpPr>
        <p:spPr bwMode="auto">
          <a:xfrm>
            <a:off x="373063" y="5588000"/>
            <a:ext cx="8770937" cy="5270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Wingdings" pitchFamily="2" charset="2"/>
              <a:buChar char="§"/>
            </a:pPr>
            <a:r>
              <a:rPr lang="en-US" sz="1400"/>
              <a:t> Coordinates of the tie-line left point have not been determined yet – metal samples are still analyzed</a:t>
            </a:r>
          </a:p>
          <a:p>
            <a:pPr algn="l">
              <a:buFont typeface="Wingdings" pitchFamily="2" charset="2"/>
              <a:buChar char="§"/>
            </a:pPr>
            <a:r>
              <a:rPr lang="en-US" sz="1400"/>
              <a:t> The data of C.Gueneau, Edwards and Martin concerning a very big miscibility gap were</a:t>
            </a:r>
            <a:br>
              <a:rPr lang="en-US" sz="1400"/>
            </a:br>
            <a:r>
              <a:rPr lang="en-US" sz="1400"/>
              <a:t>   confirmed and efficiency of the methodology  proved</a:t>
            </a:r>
            <a:endParaRPr lang="en-GB" sz="140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fld id="{4CEC237A-1D4E-437C-875C-D25DF2DCFCBC}" type="slidenum">
              <a:rPr lang="en-GB"/>
              <a:pPr/>
              <a:t>18</a:t>
            </a:fld>
            <a:endParaRPr lang="en-GB"/>
          </a:p>
        </p:txBody>
      </p:sp>
      <p:sp>
        <p:nvSpPr>
          <p:cNvPr id="430083" name="Rectangle 3"/>
          <p:cNvSpPr>
            <a:spLocks noChangeArrowheads="1"/>
          </p:cNvSpPr>
          <p:nvPr/>
        </p:nvSpPr>
        <p:spPr bwMode="auto">
          <a:xfrm>
            <a:off x="2395538" y="168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30086" name="Rectangle 6"/>
          <p:cNvSpPr>
            <a:spLocks noChangeArrowheads="1"/>
          </p:cNvSpPr>
          <p:nvPr/>
        </p:nvSpPr>
        <p:spPr bwMode="auto">
          <a:xfrm>
            <a:off x="752475" y="0"/>
            <a:ext cx="77724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sz="2800">
                <a:solidFill>
                  <a:srgbClr val="000099"/>
                </a:solidFill>
              </a:rPr>
              <a:t>CORPHAD Papers </a:t>
            </a:r>
            <a:r>
              <a:rPr lang="en-GB" sz="2800">
                <a:solidFill>
                  <a:srgbClr val="000099"/>
                </a:solidFill>
              </a:rPr>
              <a:t> </a:t>
            </a:r>
            <a:endParaRPr lang="ru-RU" sz="2800">
              <a:solidFill>
                <a:srgbClr val="000099"/>
              </a:solidFill>
            </a:endParaRPr>
          </a:p>
        </p:txBody>
      </p:sp>
      <p:sp>
        <p:nvSpPr>
          <p:cNvPr id="430087" name="Rectangle 7"/>
          <p:cNvSpPr>
            <a:spLocks noChangeArrowheads="1"/>
          </p:cNvSpPr>
          <p:nvPr/>
        </p:nvSpPr>
        <p:spPr bwMode="auto">
          <a:xfrm>
            <a:off x="317500" y="1030288"/>
            <a:ext cx="8550275" cy="42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457200" indent="-457200" algn="l" defTabSz="762000">
              <a:buFontTx/>
              <a:buAutoNum type="arabicPeriod"/>
            </a:pPr>
            <a:r>
              <a:rPr lang="en-GB" sz="1800" b="0"/>
              <a:t> Bechta S.V., Krushinov E.V., Almjashev V.I., Vitol S.A., Mezentseva L.P., Petrov Yu.B., Lopukh D.B., Khabensky V.B., Barrachin M., Hellmann S., Froment K., Fischer M., Tromm W., Bottomley D., Defoort F., Gusarov V.V. Phase diagram of the ZrO</a:t>
            </a:r>
            <a:r>
              <a:rPr lang="en-GB" sz="1800" b="0" baseline="-25000"/>
              <a:t>2</a:t>
            </a:r>
            <a:r>
              <a:rPr lang="en-GB" sz="1800" b="0"/>
              <a:t>–FeO system. // J</a:t>
            </a:r>
            <a:r>
              <a:rPr lang="en-GB" sz="1800" b="0" i="1"/>
              <a:t>. Nucl. Mater. Vol. 348 (2006), p.p. 114-121</a:t>
            </a:r>
          </a:p>
          <a:p>
            <a:pPr marL="457200" indent="-457200" algn="l" defTabSz="762000">
              <a:buFontTx/>
              <a:buAutoNum type="arabicPeriod"/>
            </a:pPr>
            <a:endParaRPr lang="en-GB" sz="1800" b="0" i="1"/>
          </a:p>
          <a:p>
            <a:pPr marL="457200" indent="-457200" algn="l" defTabSz="762000">
              <a:buFontTx/>
              <a:buAutoNum type="arabicPeriod"/>
            </a:pPr>
            <a:r>
              <a:rPr lang="en-GB" sz="1800" b="0"/>
              <a:t> Mezentseva L.P., Popova V.F., Almjashev V.I., Lomanova N.A., Ugolkov V.L., Bechta S.V., Khabensky V.B., Barrachin M., Hellmann S., Gusarov V.V. Phase diagrams of the SiO</a:t>
            </a:r>
            <a:r>
              <a:rPr lang="en-GB" sz="1800" b="0" baseline="-25000"/>
              <a:t>2</a:t>
            </a:r>
            <a:r>
              <a:rPr lang="en-GB" sz="1800" b="0"/>
              <a:t>–Fe</a:t>
            </a:r>
            <a:r>
              <a:rPr lang="en-GB" sz="1800" b="0" baseline="-25000"/>
              <a:t>2</a:t>
            </a:r>
            <a:r>
              <a:rPr lang="en-GB" sz="1800" b="0"/>
              <a:t>O</a:t>
            </a:r>
            <a:r>
              <a:rPr lang="en-GB" sz="1800" b="0" baseline="-25000"/>
              <a:t>3</a:t>
            </a:r>
            <a:r>
              <a:rPr lang="en-GB" sz="1800" b="0"/>
              <a:t>(Fe</a:t>
            </a:r>
            <a:r>
              <a:rPr lang="en-GB" sz="1800" b="0" baseline="-25000"/>
              <a:t>3</a:t>
            </a:r>
            <a:r>
              <a:rPr lang="en-GB" sz="1800" b="0"/>
              <a:t>O</a:t>
            </a:r>
            <a:r>
              <a:rPr lang="en-GB" sz="1800" b="0" baseline="-25000"/>
              <a:t>4</a:t>
            </a:r>
            <a:r>
              <a:rPr lang="en-GB" sz="1800" b="0"/>
              <a:t>) systems in different gas atmosphere. // to be published in </a:t>
            </a:r>
            <a:r>
              <a:rPr lang="en-GB" sz="1800" b="0" i="1"/>
              <a:t>J. Europ. Ceram. Soc.,</a:t>
            </a:r>
            <a:r>
              <a:rPr lang="en-GB" sz="1800" b="0"/>
              <a:t/>
            </a:r>
            <a:br>
              <a:rPr lang="en-GB" sz="1800" b="0"/>
            </a:br>
            <a:endParaRPr lang="en-GB" sz="1800" b="0"/>
          </a:p>
          <a:p>
            <a:pPr marL="457200" indent="-457200" algn="l" defTabSz="762000">
              <a:buFontTx/>
              <a:buAutoNum type="arabicPeriod"/>
            </a:pPr>
            <a:r>
              <a:rPr lang="en-GB" sz="1800" b="0"/>
              <a:t> Bechta S.V., Krushinov E.V., Almjashev V.I., Vitol S.A., Mezentseva L.P., Petrov Yu.B., Lopukh D.B., Khabensky V.B., Barrachin M., Hellmann S., Froment K., Fisher M., Tromm W., Bottomley D., Gusarov V.V. UO</a:t>
            </a:r>
            <a:r>
              <a:rPr lang="en-GB" sz="1800" b="0" baseline="-25000"/>
              <a:t>2</a:t>
            </a:r>
            <a:r>
              <a:rPr lang="en-GB" sz="1800" b="0"/>
              <a:t>–FeO phase diagram. // </a:t>
            </a:r>
            <a:r>
              <a:rPr lang="en-GB" sz="1800" b="0" i="1"/>
              <a:t>J. Nucl. Mater.</a:t>
            </a:r>
            <a:r>
              <a:rPr lang="en-US" sz="1800" b="0" i="1"/>
              <a:t>, in press</a:t>
            </a:r>
            <a:endParaRPr lang="en-GB" sz="1800" b="0" i="1"/>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B621A77C-CD6E-410C-9021-BCFE74F1FB0D}" type="slidenum">
              <a:rPr lang="en-GB"/>
              <a:pPr/>
              <a:t>19</a:t>
            </a:fld>
            <a:endParaRPr lang="en-GB"/>
          </a:p>
        </p:txBody>
      </p:sp>
      <p:sp>
        <p:nvSpPr>
          <p:cNvPr id="406530" name="Rectangle 2"/>
          <p:cNvSpPr>
            <a:spLocks noChangeArrowheads="1"/>
          </p:cNvSpPr>
          <p:nvPr/>
        </p:nvSpPr>
        <p:spPr bwMode="auto">
          <a:xfrm>
            <a:off x="635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endParaRPr lang="ru-RU">
              <a:solidFill>
                <a:srgbClr val="000099"/>
              </a:solidFill>
            </a:endParaRPr>
          </a:p>
        </p:txBody>
      </p:sp>
      <p:sp>
        <p:nvSpPr>
          <p:cNvPr id="406529" name="Rectangle 1"/>
          <p:cNvSpPr>
            <a:spLocks noGrp="1" noChangeArrowheads="1"/>
          </p:cNvSpPr>
          <p:nvPr>
            <p:ph type="title"/>
          </p:nvPr>
        </p:nvSpPr>
        <p:spPr>
          <a:xfrm>
            <a:off x="831850" y="285750"/>
            <a:ext cx="7772400" cy="1143000"/>
          </a:xfrm>
        </p:spPr>
        <p:txBody>
          <a:bodyPr/>
          <a:lstStyle/>
          <a:p>
            <a:r>
              <a:rPr lang="en-US" sz="2400">
                <a:solidFill>
                  <a:srgbClr val="000066"/>
                </a:solidFill>
              </a:rPr>
              <a:t>Plans for the period till the end of the Project</a:t>
            </a:r>
            <a:r>
              <a:rPr lang="ru-RU" sz="2400">
                <a:solidFill>
                  <a:srgbClr val="000066"/>
                </a:solidFill>
              </a:rPr>
              <a:t/>
            </a:r>
            <a:br>
              <a:rPr lang="ru-RU" sz="2400">
                <a:solidFill>
                  <a:srgbClr val="000066"/>
                </a:solidFill>
              </a:rPr>
            </a:br>
            <a:endParaRPr lang="en-US" sz="2400">
              <a:solidFill>
                <a:srgbClr val="000066"/>
              </a:solidFill>
            </a:endParaRPr>
          </a:p>
        </p:txBody>
      </p:sp>
      <p:sp>
        <p:nvSpPr>
          <p:cNvPr id="406531" name="Rectangle 3"/>
          <p:cNvSpPr>
            <a:spLocks noChangeArrowheads="1"/>
          </p:cNvSpPr>
          <p:nvPr/>
        </p:nvSpPr>
        <p:spPr bwMode="auto">
          <a:xfrm>
            <a:off x="393700" y="1619250"/>
            <a:ext cx="8550275"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457200" indent="-457200" algn="l" defTabSz="762000">
              <a:lnSpc>
                <a:spcPct val="110000"/>
              </a:lnSpc>
              <a:spcBef>
                <a:spcPct val="50000"/>
              </a:spcBef>
            </a:pPr>
            <a:r>
              <a:rPr lang="en-US" sz="2000">
                <a:solidFill>
                  <a:srgbClr val="CC0000"/>
                </a:solidFill>
              </a:rPr>
              <a:t>U-Fe- Zr-O system</a:t>
            </a:r>
          </a:p>
          <a:p>
            <a:pPr marL="457200" indent="-457200" algn="l" defTabSz="762000">
              <a:buFont typeface="Wingdings" pitchFamily="2" charset="2"/>
              <a:buChar char="§"/>
            </a:pPr>
            <a:r>
              <a:rPr lang="en-US" sz="2000"/>
              <a:t>Two tests to be carried out and report prepared</a:t>
            </a:r>
            <a:r>
              <a:rPr lang="en-GB" sz="2000"/>
              <a:t/>
            </a:r>
            <a:br>
              <a:rPr lang="en-GB" sz="2000"/>
            </a:br>
            <a:endParaRPr lang="ru-RU" sz="2000"/>
          </a:p>
          <a:p>
            <a:pPr marL="457200" indent="-457200" algn="l" defTabSz="762000">
              <a:buFont typeface="Wingdings" pitchFamily="2" charset="2"/>
              <a:buNone/>
            </a:pPr>
            <a:r>
              <a:rPr lang="en-US" sz="2000">
                <a:solidFill>
                  <a:srgbClr val="CC0000"/>
                </a:solidFill>
              </a:rPr>
              <a:t>Complex corium mixture</a:t>
            </a:r>
            <a:r>
              <a:rPr lang="en-GB" sz="2000" u="sng">
                <a:solidFill>
                  <a:srgbClr val="CC0000"/>
                </a:solidFill>
              </a:rPr>
              <a:t> </a:t>
            </a:r>
          </a:p>
          <a:p>
            <a:pPr marL="457200" indent="-457200" algn="l" defTabSz="762000">
              <a:buFont typeface="Wingdings" pitchFamily="2" charset="2"/>
              <a:buChar char="§"/>
            </a:pPr>
            <a:r>
              <a:rPr lang="en-US" sz="2000"/>
              <a:t>A test to be carried out and report prepared</a:t>
            </a:r>
            <a:endParaRPr lang="ru-RU" sz="2000"/>
          </a:p>
          <a:p>
            <a:pPr marL="457200" indent="-457200" algn="l" defTabSz="762000">
              <a:buFont typeface="Wingdings" pitchFamily="2" charset="2"/>
              <a:buNone/>
            </a:pPr>
            <a:endParaRPr lang="ru-RU" sz="2000" u="sng">
              <a:solidFill>
                <a:srgbClr val="CC0000"/>
              </a:solidFill>
            </a:endParaRPr>
          </a:p>
          <a:p>
            <a:pPr marL="457200" indent="-457200" algn="l" defTabSz="762000">
              <a:buFont typeface="Wingdings" pitchFamily="2" charset="2"/>
              <a:buNone/>
            </a:pPr>
            <a:r>
              <a:rPr lang="en-GB" sz="2000">
                <a:solidFill>
                  <a:srgbClr val="CC0000"/>
                </a:solidFill>
              </a:rPr>
              <a:t>UO</a:t>
            </a:r>
            <a:r>
              <a:rPr lang="en-GB" sz="2000" baseline="-25000">
                <a:solidFill>
                  <a:srgbClr val="CC0000"/>
                </a:solidFill>
              </a:rPr>
              <a:t>2</a:t>
            </a:r>
            <a:r>
              <a:rPr lang="en-GB" sz="2000">
                <a:solidFill>
                  <a:srgbClr val="CC0000"/>
                </a:solidFill>
              </a:rPr>
              <a:t>-SiO</a:t>
            </a:r>
            <a:r>
              <a:rPr lang="en-GB" sz="2000" baseline="-25000">
                <a:solidFill>
                  <a:srgbClr val="CC0000"/>
                </a:solidFill>
              </a:rPr>
              <a:t>2</a:t>
            </a:r>
            <a:r>
              <a:rPr lang="en-GB" sz="2000">
                <a:solidFill>
                  <a:srgbClr val="CC0000"/>
                </a:solidFill>
              </a:rPr>
              <a:t> </a:t>
            </a:r>
            <a:r>
              <a:rPr lang="en-US" sz="2000">
                <a:solidFill>
                  <a:srgbClr val="CC0000"/>
                </a:solidFill>
                <a:latin typeface="Times New Roman CYR" charset="-52"/>
              </a:rPr>
              <a:t>system</a:t>
            </a:r>
            <a:endParaRPr lang="ru-RU" sz="2000">
              <a:solidFill>
                <a:srgbClr val="CC0000"/>
              </a:solidFill>
            </a:endParaRPr>
          </a:p>
          <a:p>
            <a:pPr marL="457200" indent="-457200" algn="l" defTabSz="762000">
              <a:buFont typeface="Wingdings" pitchFamily="2" charset="2"/>
              <a:buChar char="§"/>
            </a:pPr>
            <a:r>
              <a:rPr lang="en-US" sz="2000"/>
              <a:t>Two tests to be carried out and report prepared</a:t>
            </a:r>
            <a:endParaRPr lang="ru-RU" sz="2000"/>
          </a:p>
          <a:p>
            <a:pPr marL="457200" indent="-457200" algn="l" defTabSz="762000">
              <a:buFont typeface="Wingdings" pitchFamily="2" charset="2"/>
              <a:buChar char="§"/>
            </a:pPr>
            <a:endParaRPr lang="en-US" sz="2000"/>
          </a:p>
          <a:p>
            <a:pPr marL="457200" indent="-457200" algn="l" defTabSz="762000">
              <a:buFont typeface="Wingdings" pitchFamily="2" charset="2"/>
              <a:buNone/>
            </a:pPr>
            <a:r>
              <a:rPr lang="en-US" sz="2000">
                <a:solidFill>
                  <a:srgbClr val="CC0000"/>
                </a:solidFill>
              </a:rPr>
              <a:t>Final report</a:t>
            </a: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2"/>
          <p:cNvSpPr>
            <a:spLocks noGrp="1"/>
          </p:cNvSpPr>
          <p:nvPr>
            <p:ph type="sldNum" sz="quarter" idx="10"/>
          </p:nvPr>
        </p:nvSpPr>
        <p:spPr/>
        <p:txBody>
          <a:bodyPr/>
          <a:lstStyle/>
          <a:p>
            <a:fld id="{0ED1C7A2-34BC-40E1-A152-93F260DDB86B}" type="slidenum">
              <a:rPr lang="en-GB"/>
              <a:pPr/>
              <a:t>2</a:t>
            </a:fld>
            <a:endParaRPr lang="en-GB"/>
          </a:p>
        </p:txBody>
      </p:sp>
      <p:sp>
        <p:nvSpPr>
          <p:cNvPr id="404482" name="Rectangle 2"/>
          <p:cNvSpPr>
            <a:spLocks noGrp="1" noChangeArrowheads="1"/>
          </p:cNvSpPr>
          <p:nvPr>
            <p:ph type="title"/>
          </p:nvPr>
        </p:nvSpPr>
        <p:spPr>
          <a:xfrm>
            <a:off x="735013" y="0"/>
            <a:ext cx="7772400" cy="717550"/>
          </a:xfrm>
        </p:spPr>
        <p:txBody>
          <a:bodyPr/>
          <a:lstStyle/>
          <a:p>
            <a:r>
              <a:rPr lang="en-US">
                <a:solidFill>
                  <a:srgbClr val="0000CC"/>
                </a:solidFill>
                <a:cs typeface="Times New Roman" pitchFamily="18" charset="0"/>
              </a:rPr>
              <a:t>  </a:t>
            </a:r>
            <a:r>
              <a:rPr lang="en-GB">
                <a:solidFill>
                  <a:srgbClr val="333399"/>
                </a:solidFill>
                <a:cs typeface="Times New Roman" pitchFamily="18" charset="0"/>
              </a:rPr>
              <a:t>Contents</a:t>
            </a:r>
            <a:r>
              <a:rPr lang="en-GB">
                <a:solidFill>
                  <a:srgbClr val="0000CC"/>
                </a:solidFill>
              </a:rPr>
              <a:t> </a:t>
            </a:r>
          </a:p>
        </p:txBody>
      </p:sp>
      <p:sp>
        <p:nvSpPr>
          <p:cNvPr id="404483" name="Rectangle 3"/>
          <p:cNvSpPr>
            <a:spLocks noChangeArrowheads="1"/>
          </p:cNvSpPr>
          <p:nvPr/>
        </p:nvSpPr>
        <p:spPr bwMode="auto">
          <a:xfrm>
            <a:off x="1219200" y="793750"/>
            <a:ext cx="73342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457200" indent="-457200" algn="l" defTabSz="762000">
              <a:spcBef>
                <a:spcPct val="50000"/>
              </a:spcBef>
            </a:pPr>
            <a:endParaRPr lang="en-US" sz="2000">
              <a:solidFill>
                <a:srgbClr val="000066"/>
              </a:solidFill>
            </a:endParaRPr>
          </a:p>
          <a:p>
            <a:pPr marL="457200" indent="-457200" algn="l" defTabSz="762000">
              <a:spcBef>
                <a:spcPct val="50000"/>
              </a:spcBef>
              <a:buFont typeface="Wingdings" pitchFamily="2" charset="2"/>
              <a:buBlip>
                <a:blip r:embed="rId3"/>
              </a:buBlip>
            </a:pPr>
            <a:r>
              <a:rPr lang="en-US" sz="2000">
                <a:solidFill>
                  <a:srgbClr val="000066"/>
                </a:solidFill>
              </a:rPr>
              <a:t>Project general information</a:t>
            </a:r>
          </a:p>
          <a:p>
            <a:pPr marL="457200" indent="-457200" algn="l" defTabSz="762000">
              <a:spcBef>
                <a:spcPct val="50000"/>
              </a:spcBef>
              <a:buFont typeface="Wingdings" pitchFamily="2" charset="2"/>
              <a:buBlip>
                <a:blip r:embed="rId3"/>
              </a:buBlip>
            </a:pPr>
            <a:r>
              <a:rPr lang="en-GB" sz="2000">
                <a:solidFill>
                  <a:srgbClr val="000066"/>
                </a:solidFill>
              </a:rPr>
              <a:t>Experimental matrix of CORPHAD Project</a:t>
            </a:r>
          </a:p>
          <a:p>
            <a:pPr marL="457200" indent="-457200" algn="l" defTabSz="762000">
              <a:spcBef>
                <a:spcPct val="50000"/>
              </a:spcBef>
              <a:buFont typeface="Wingdings" pitchFamily="2" charset="2"/>
              <a:buBlip>
                <a:blip r:embed="rId3"/>
              </a:buBlip>
            </a:pPr>
            <a:r>
              <a:rPr lang="en-US" sz="2000">
                <a:solidFill>
                  <a:srgbClr val="000066"/>
                </a:solidFill>
              </a:rPr>
              <a:t>Scope of the work in the</a:t>
            </a:r>
            <a:r>
              <a:rPr lang="ru-RU" sz="2000">
                <a:solidFill>
                  <a:srgbClr val="000066"/>
                </a:solidFill>
              </a:rPr>
              <a:t> </a:t>
            </a:r>
            <a:r>
              <a:rPr lang="en-US" sz="2000">
                <a:solidFill>
                  <a:srgbClr val="000066"/>
                </a:solidFill>
              </a:rPr>
              <a:t>10-11 quarters</a:t>
            </a:r>
          </a:p>
          <a:p>
            <a:pPr marL="457200" indent="-457200" algn="l" defTabSz="762000">
              <a:spcBef>
                <a:spcPct val="50000"/>
              </a:spcBef>
              <a:buFont typeface="Wingdings" pitchFamily="2" charset="2"/>
              <a:buBlip>
                <a:blip r:embed="rId3"/>
              </a:buBlip>
            </a:pPr>
            <a:r>
              <a:rPr lang="en-US" sz="2000">
                <a:solidFill>
                  <a:srgbClr val="000066"/>
                </a:solidFill>
              </a:rPr>
              <a:t>Zr</a:t>
            </a:r>
            <a:r>
              <a:rPr lang="ru-RU" sz="2000">
                <a:solidFill>
                  <a:srgbClr val="000066"/>
                </a:solidFill>
              </a:rPr>
              <a:t>-</a:t>
            </a:r>
            <a:r>
              <a:rPr lang="en-US" sz="2000">
                <a:solidFill>
                  <a:srgbClr val="000066"/>
                </a:solidFill>
              </a:rPr>
              <a:t>Fe</a:t>
            </a:r>
            <a:r>
              <a:rPr lang="ru-RU" sz="2000">
                <a:solidFill>
                  <a:srgbClr val="000066"/>
                </a:solidFill>
              </a:rPr>
              <a:t>-</a:t>
            </a:r>
            <a:r>
              <a:rPr lang="en-US" sz="2000">
                <a:solidFill>
                  <a:srgbClr val="000066"/>
                </a:solidFill>
              </a:rPr>
              <a:t>O</a:t>
            </a:r>
            <a:r>
              <a:rPr lang="en-GB" sz="2000">
                <a:solidFill>
                  <a:srgbClr val="000066"/>
                </a:solidFill>
              </a:rPr>
              <a:t> </a:t>
            </a:r>
            <a:r>
              <a:rPr lang="ru-RU" sz="2000">
                <a:solidFill>
                  <a:srgbClr val="000066"/>
                </a:solidFill>
              </a:rPr>
              <a:t> </a:t>
            </a:r>
            <a:r>
              <a:rPr lang="en-US" sz="2000">
                <a:solidFill>
                  <a:srgbClr val="000066"/>
                </a:solidFill>
              </a:rPr>
              <a:t>system</a:t>
            </a:r>
          </a:p>
          <a:p>
            <a:pPr marL="457200" indent="-457200" algn="l" defTabSz="762000">
              <a:spcBef>
                <a:spcPct val="50000"/>
              </a:spcBef>
              <a:buFont typeface="Wingdings" pitchFamily="2" charset="2"/>
              <a:buBlip>
                <a:blip r:embed="rId3"/>
              </a:buBlip>
            </a:pPr>
            <a:r>
              <a:rPr lang="en-US" sz="2000">
                <a:solidFill>
                  <a:srgbClr val="000066"/>
                </a:solidFill>
              </a:rPr>
              <a:t>U-Zr</a:t>
            </a:r>
            <a:r>
              <a:rPr lang="ru-RU" sz="2000">
                <a:solidFill>
                  <a:srgbClr val="000066"/>
                </a:solidFill>
              </a:rPr>
              <a:t>-</a:t>
            </a:r>
            <a:r>
              <a:rPr lang="en-US" sz="2000">
                <a:solidFill>
                  <a:srgbClr val="000066"/>
                </a:solidFill>
              </a:rPr>
              <a:t>O system</a:t>
            </a:r>
          </a:p>
          <a:p>
            <a:pPr marL="457200" indent="-457200" algn="l" defTabSz="762000">
              <a:spcBef>
                <a:spcPct val="50000"/>
              </a:spcBef>
              <a:buFont typeface="Wingdings" pitchFamily="2" charset="2"/>
              <a:buBlip>
                <a:blip r:embed="rId3"/>
              </a:buBlip>
            </a:pPr>
            <a:r>
              <a:rPr lang="en-US" sz="2000">
                <a:solidFill>
                  <a:srgbClr val="000066"/>
                </a:solidFill>
              </a:rPr>
              <a:t>U-Fe</a:t>
            </a:r>
            <a:r>
              <a:rPr lang="ru-RU" sz="2000">
                <a:solidFill>
                  <a:srgbClr val="000066"/>
                </a:solidFill>
              </a:rPr>
              <a:t>-</a:t>
            </a:r>
            <a:r>
              <a:rPr lang="en-US" sz="2000">
                <a:solidFill>
                  <a:srgbClr val="000066"/>
                </a:solidFill>
              </a:rPr>
              <a:t>O</a:t>
            </a:r>
            <a:r>
              <a:rPr lang="en-GB" sz="2000">
                <a:solidFill>
                  <a:srgbClr val="000066"/>
                </a:solidFill>
              </a:rPr>
              <a:t> </a:t>
            </a:r>
            <a:r>
              <a:rPr lang="en-US" sz="2000">
                <a:solidFill>
                  <a:srgbClr val="000066"/>
                </a:solidFill>
              </a:rPr>
              <a:t>system</a:t>
            </a:r>
          </a:p>
          <a:p>
            <a:pPr marL="457200" indent="-457200" algn="l" defTabSz="762000">
              <a:spcBef>
                <a:spcPct val="50000"/>
              </a:spcBef>
              <a:buFont typeface="Wingdings" pitchFamily="2" charset="2"/>
              <a:buBlip>
                <a:blip r:embed="rId3"/>
              </a:buBlip>
            </a:pPr>
            <a:r>
              <a:rPr lang="en-US" sz="2000">
                <a:solidFill>
                  <a:srgbClr val="000066"/>
                </a:solidFill>
              </a:rPr>
              <a:t>U</a:t>
            </a:r>
            <a:r>
              <a:rPr lang="ru-RU" sz="2000">
                <a:solidFill>
                  <a:srgbClr val="000066"/>
                </a:solidFill>
              </a:rPr>
              <a:t>-</a:t>
            </a:r>
            <a:r>
              <a:rPr lang="en-US" sz="2000">
                <a:solidFill>
                  <a:srgbClr val="000066"/>
                </a:solidFill>
              </a:rPr>
              <a:t>O</a:t>
            </a:r>
            <a:r>
              <a:rPr lang="en-GB" sz="2000">
                <a:solidFill>
                  <a:srgbClr val="000066"/>
                </a:solidFill>
              </a:rPr>
              <a:t> </a:t>
            </a:r>
            <a:r>
              <a:rPr lang="en-US" sz="2000">
                <a:solidFill>
                  <a:srgbClr val="000066"/>
                </a:solidFill>
              </a:rPr>
              <a:t>system</a:t>
            </a:r>
          </a:p>
          <a:p>
            <a:pPr marL="457200" indent="-457200" algn="l" defTabSz="762000">
              <a:spcBef>
                <a:spcPct val="50000"/>
              </a:spcBef>
              <a:buFont typeface="Wingdings" pitchFamily="2" charset="2"/>
              <a:buBlip>
                <a:blip r:embed="rId3"/>
              </a:buBlip>
            </a:pPr>
            <a:r>
              <a:rPr lang="en-US" sz="2000">
                <a:solidFill>
                  <a:srgbClr val="000066"/>
                </a:solidFill>
              </a:rPr>
              <a:t>Papers</a:t>
            </a:r>
          </a:p>
          <a:p>
            <a:pPr marL="457200" indent="-457200" algn="l" defTabSz="762000">
              <a:spcBef>
                <a:spcPct val="50000"/>
              </a:spcBef>
              <a:buFont typeface="Wingdings" pitchFamily="2" charset="2"/>
              <a:buBlip>
                <a:blip r:embed="rId3"/>
              </a:buBlip>
            </a:pPr>
            <a:r>
              <a:rPr lang="en-US" sz="2000">
                <a:solidFill>
                  <a:srgbClr val="000066"/>
                </a:solidFill>
              </a:rPr>
              <a:t>Plans for the period till the end of the Project</a:t>
            </a:r>
          </a:p>
          <a:p>
            <a:pPr marL="457200" indent="-457200" algn="l" defTabSz="762000">
              <a:spcBef>
                <a:spcPct val="50000"/>
              </a:spcBef>
              <a:buFont typeface="Wingdings" pitchFamily="2" charset="2"/>
              <a:buBlip>
                <a:blip r:embed="rId3"/>
              </a:buBlip>
            </a:pPr>
            <a:r>
              <a:rPr lang="en-US" sz="2000">
                <a:solidFill>
                  <a:srgbClr val="000066"/>
                </a:solidFill>
              </a:rPr>
              <a:t>Conclusions</a:t>
            </a:r>
            <a:endParaRPr lang="en-GB" sz="2000">
              <a:solidFill>
                <a:srgbClr val="000066"/>
              </a:solidFill>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F412CFD5-1723-4B50-B282-CC2679DC63CC}" type="slidenum">
              <a:rPr lang="en-GB"/>
              <a:pPr/>
              <a:t>20</a:t>
            </a:fld>
            <a:endParaRPr lang="en-GB"/>
          </a:p>
        </p:txBody>
      </p:sp>
      <p:sp>
        <p:nvSpPr>
          <p:cNvPr id="449538" name="Rectangle 2"/>
          <p:cNvSpPr>
            <a:spLocks noChangeArrowheads="1"/>
          </p:cNvSpPr>
          <p:nvPr/>
        </p:nvSpPr>
        <p:spPr bwMode="auto">
          <a:xfrm>
            <a:off x="635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buFont typeface="Wingdings" pitchFamily="2" charset="2"/>
              <a:buChar char="Ø"/>
            </a:pPr>
            <a:endParaRPr lang="ru-RU" sz="1800">
              <a:solidFill>
                <a:srgbClr val="000099"/>
              </a:solidFill>
            </a:endParaRPr>
          </a:p>
        </p:txBody>
      </p:sp>
      <p:sp>
        <p:nvSpPr>
          <p:cNvPr id="449539" name="Rectangle 3"/>
          <p:cNvSpPr>
            <a:spLocks noGrp="1" noChangeArrowheads="1"/>
          </p:cNvSpPr>
          <p:nvPr>
            <p:ph type="title"/>
          </p:nvPr>
        </p:nvSpPr>
        <p:spPr>
          <a:xfrm>
            <a:off x="711200" y="0"/>
            <a:ext cx="7772400" cy="1143000"/>
          </a:xfrm>
        </p:spPr>
        <p:txBody>
          <a:bodyPr/>
          <a:lstStyle/>
          <a:p>
            <a:pPr>
              <a:buFont typeface="Wingdings" pitchFamily="2" charset="2"/>
              <a:buChar char="Ø"/>
            </a:pPr>
            <a:r>
              <a:rPr lang="en-US" sz="2400"/>
              <a:t>Conclusions</a:t>
            </a:r>
            <a:endParaRPr lang="ru-RU" sz="2400"/>
          </a:p>
        </p:txBody>
      </p:sp>
      <p:sp>
        <p:nvSpPr>
          <p:cNvPr id="449540" name="Rectangle 4"/>
          <p:cNvSpPr>
            <a:spLocks noChangeArrowheads="1"/>
          </p:cNvSpPr>
          <p:nvPr/>
        </p:nvSpPr>
        <p:spPr bwMode="auto">
          <a:xfrm>
            <a:off x="393700" y="1230313"/>
            <a:ext cx="8550275" cy="48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457200" indent="-457200" algn="l" defTabSz="762000">
              <a:spcBef>
                <a:spcPct val="25000"/>
              </a:spcBef>
              <a:buFont typeface="Wingdings" pitchFamily="2" charset="2"/>
              <a:buChar char="Ø"/>
            </a:pPr>
            <a:r>
              <a:rPr lang="en-US" sz="1800"/>
              <a:t>Methodological  tests aimed at determining monotectic temperature and tie-line in the miscibility gap of the U-O system have shown the following:</a:t>
            </a:r>
          </a:p>
          <a:p>
            <a:pPr marL="457200" indent="-457200" algn="l" defTabSz="762000">
              <a:spcBef>
                <a:spcPct val="25000"/>
              </a:spcBef>
              <a:buFont typeface="Wingdings" pitchFamily="2" charset="2"/>
              <a:buNone/>
            </a:pPr>
            <a:r>
              <a:rPr lang="en-US" sz="1800"/>
              <a:t>	- the measured monotectic temperature agrees with previously published data of Edvards (1966) and Gueneau (1997)</a:t>
            </a:r>
          </a:p>
          <a:p>
            <a:pPr marL="457200" indent="-457200" algn="l" defTabSz="762000">
              <a:spcBef>
                <a:spcPct val="25000"/>
              </a:spcBef>
              <a:buFont typeface="Wingdings" pitchFamily="2" charset="2"/>
              <a:buNone/>
            </a:pPr>
            <a:r>
              <a:rPr lang="en-US" sz="1800"/>
              <a:t>	- temperature and compositions of the coexisting liquid phases  can be specified after the posttest analysis of  samples is completed </a:t>
            </a:r>
          </a:p>
          <a:p>
            <a:pPr marL="457200" indent="-457200" algn="l" defTabSz="762000">
              <a:spcBef>
                <a:spcPct val="25000"/>
              </a:spcBef>
              <a:buFont typeface="Wingdings" pitchFamily="2" charset="2"/>
              <a:buChar char="Ø"/>
            </a:pPr>
            <a:r>
              <a:rPr lang="en-US" sz="1800"/>
              <a:t>Monotectic temperatures and compositions of coexisting liquids above these temperatures have been measured in the miscibility gap of Zr-Fe-O, U-Fe-O, U-Zr-O systems</a:t>
            </a:r>
          </a:p>
          <a:p>
            <a:pPr marL="457200" indent="-457200" algn="l" defTabSz="762000">
              <a:spcBef>
                <a:spcPct val="25000"/>
              </a:spcBef>
              <a:buFont typeface="Wingdings" pitchFamily="2" charset="2"/>
              <a:buChar char="Ø"/>
            </a:pPr>
            <a:r>
              <a:rPr lang="en-US" sz="1800"/>
              <a:t> In the U-Fe-O, U‑Zr‑O systems the oxidized liquids have a lower density and are located on top of the pool.  In the Zr-Fe-O system the inversion of oxidized and metallized layers has been observed in one of the tests </a:t>
            </a:r>
          </a:p>
          <a:p>
            <a:pPr marL="457200" indent="-457200" algn="l" defTabSz="762000">
              <a:spcBef>
                <a:spcPct val="25000"/>
              </a:spcBef>
              <a:buFont typeface="Wingdings" pitchFamily="2" charset="2"/>
              <a:buChar char="Ø"/>
            </a:pPr>
            <a:r>
              <a:rPr lang="en-US" sz="1800"/>
              <a:t>The experimental data can be used for the optimization of  NUCLEA database if the content of oxygen in the oxidized and metallized parts of the system is specified. The work is in progress</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Foliennummernplatzhalter 4"/>
          <p:cNvSpPr>
            <a:spLocks noGrp="1"/>
          </p:cNvSpPr>
          <p:nvPr>
            <p:ph type="sldNum" sz="quarter" idx="10"/>
          </p:nvPr>
        </p:nvSpPr>
        <p:spPr/>
        <p:txBody>
          <a:bodyPr/>
          <a:lstStyle/>
          <a:p>
            <a:fld id="{9BB7DF66-0DFB-4EB4-BFF3-599BD9E58A7C}" type="slidenum">
              <a:rPr lang="en-GB"/>
              <a:pPr/>
              <a:t>3</a:t>
            </a:fld>
            <a:endParaRPr lang="en-GB"/>
          </a:p>
        </p:txBody>
      </p:sp>
      <p:sp>
        <p:nvSpPr>
          <p:cNvPr id="445442" name="Rectangle 2"/>
          <p:cNvSpPr>
            <a:spLocks noGrp="1" noChangeArrowheads="1"/>
          </p:cNvSpPr>
          <p:nvPr>
            <p:ph type="title"/>
          </p:nvPr>
        </p:nvSpPr>
        <p:spPr>
          <a:xfrm>
            <a:off x="685800" y="0"/>
            <a:ext cx="7772400" cy="762000"/>
          </a:xfrm>
        </p:spPr>
        <p:txBody>
          <a:bodyPr/>
          <a:lstStyle/>
          <a:p>
            <a:pPr defTabSz="914400"/>
            <a:r>
              <a:rPr lang="en-GB">
                <a:cs typeface="Times New Roman" pitchFamily="18" charset="0"/>
              </a:rPr>
              <a:t>CORPHAD project general information </a:t>
            </a:r>
          </a:p>
        </p:txBody>
      </p:sp>
      <p:sp>
        <p:nvSpPr>
          <p:cNvPr id="445443" name="Rectangle 3"/>
          <p:cNvSpPr>
            <a:spLocks noChangeArrowheads="1"/>
          </p:cNvSpPr>
          <p:nvPr/>
        </p:nvSpPr>
        <p:spPr bwMode="auto">
          <a:xfrm>
            <a:off x="677863" y="612775"/>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SzPct val="85000"/>
            </a:pPr>
            <a:r>
              <a:rPr lang="en-GB" sz="1800">
                <a:cs typeface="Times New Roman" pitchFamily="18" charset="0"/>
              </a:rPr>
              <a:t>Project participants and coordination</a:t>
            </a:r>
          </a:p>
        </p:txBody>
      </p:sp>
      <p:grpSp>
        <p:nvGrpSpPr>
          <p:cNvPr id="445444" name="Group 4"/>
          <p:cNvGrpSpPr>
            <a:grpSpLocks/>
          </p:cNvGrpSpPr>
          <p:nvPr/>
        </p:nvGrpSpPr>
        <p:grpSpPr bwMode="auto">
          <a:xfrm>
            <a:off x="1160463" y="1063625"/>
            <a:ext cx="5759450" cy="3767138"/>
            <a:chOff x="1015" y="1219"/>
            <a:chExt cx="3316" cy="1757"/>
          </a:xfrm>
        </p:grpSpPr>
        <p:sp>
          <p:nvSpPr>
            <p:cNvPr id="445445" name="Rectangle 5"/>
            <p:cNvSpPr>
              <a:spLocks noChangeArrowheads="1"/>
            </p:cNvSpPr>
            <p:nvPr/>
          </p:nvSpPr>
          <p:spPr bwMode="auto">
            <a:xfrm>
              <a:off x="1023" y="2020"/>
              <a:ext cx="666" cy="300"/>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ISTC, Moscow</a:t>
              </a:r>
            </a:p>
          </p:txBody>
        </p:sp>
        <p:sp>
          <p:nvSpPr>
            <p:cNvPr id="445446" name="Rectangle 6"/>
            <p:cNvSpPr>
              <a:spLocks noChangeArrowheads="1"/>
            </p:cNvSpPr>
            <p:nvPr/>
          </p:nvSpPr>
          <p:spPr bwMode="auto">
            <a:xfrm>
              <a:off x="1457" y="1452"/>
              <a:ext cx="592"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FZK, </a:t>
              </a:r>
              <a:r>
                <a:rPr lang="en-GB" sz="1200" b="0"/>
                <a:t>Germany</a:t>
              </a:r>
            </a:p>
          </p:txBody>
        </p:sp>
        <p:sp>
          <p:nvSpPr>
            <p:cNvPr id="445447" name="Rectangle 7"/>
            <p:cNvSpPr>
              <a:spLocks noChangeArrowheads="1"/>
            </p:cNvSpPr>
            <p:nvPr/>
          </p:nvSpPr>
          <p:spPr bwMode="auto">
            <a:xfrm>
              <a:off x="2081" y="1450"/>
              <a:ext cx="444"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IRSN,</a:t>
              </a:r>
            </a:p>
            <a:p>
              <a:pPr algn="l"/>
              <a:r>
                <a:rPr lang="en-GB" sz="1200" b="0"/>
                <a:t>France</a:t>
              </a:r>
            </a:p>
          </p:txBody>
        </p:sp>
        <p:sp>
          <p:nvSpPr>
            <p:cNvPr id="445448" name="Rectangle 8"/>
            <p:cNvSpPr>
              <a:spLocks noChangeArrowheads="1"/>
            </p:cNvSpPr>
            <p:nvPr/>
          </p:nvSpPr>
          <p:spPr bwMode="auto">
            <a:xfrm>
              <a:off x="2565" y="1450"/>
              <a:ext cx="518"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ITU, </a:t>
              </a:r>
            </a:p>
            <a:p>
              <a:pPr algn="l"/>
              <a:r>
                <a:rPr lang="en-GB" sz="1200" b="0"/>
                <a:t>EK</a:t>
              </a:r>
            </a:p>
          </p:txBody>
        </p:sp>
        <p:sp>
          <p:nvSpPr>
            <p:cNvPr id="445449" name="Rectangle 9"/>
            <p:cNvSpPr>
              <a:spLocks noChangeArrowheads="1"/>
            </p:cNvSpPr>
            <p:nvPr/>
          </p:nvSpPr>
          <p:spPr bwMode="auto">
            <a:xfrm>
              <a:off x="3115" y="1450"/>
              <a:ext cx="444"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CEA,</a:t>
              </a:r>
            </a:p>
            <a:p>
              <a:pPr algn="l"/>
              <a:r>
                <a:rPr lang="en-GB" sz="1200" b="0"/>
                <a:t>France</a:t>
              </a:r>
            </a:p>
          </p:txBody>
        </p:sp>
        <p:sp>
          <p:nvSpPr>
            <p:cNvPr id="445450" name="Rectangle 10"/>
            <p:cNvSpPr>
              <a:spLocks noChangeArrowheads="1"/>
            </p:cNvSpPr>
            <p:nvPr/>
          </p:nvSpPr>
          <p:spPr bwMode="auto">
            <a:xfrm>
              <a:off x="1457" y="1219"/>
              <a:ext cx="2762" cy="225"/>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r>
                <a:rPr lang="en-GB" sz="1200"/>
                <a:t>Collaborators</a:t>
              </a:r>
            </a:p>
          </p:txBody>
        </p:sp>
        <p:sp>
          <p:nvSpPr>
            <p:cNvPr id="445451" name="Rectangle 11"/>
            <p:cNvSpPr>
              <a:spLocks noChangeArrowheads="1"/>
            </p:cNvSpPr>
            <p:nvPr/>
          </p:nvSpPr>
          <p:spPr bwMode="auto">
            <a:xfrm>
              <a:off x="2427" y="2022"/>
              <a:ext cx="962" cy="225"/>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000"/>
                <a:t>Steering committee</a:t>
              </a:r>
            </a:p>
          </p:txBody>
        </p:sp>
        <p:sp>
          <p:nvSpPr>
            <p:cNvPr id="445452" name="Rectangle 12"/>
            <p:cNvSpPr>
              <a:spLocks noChangeArrowheads="1"/>
            </p:cNvSpPr>
            <p:nvPr/>
          </p:nvSpPr>
          <p:spPr bwMode="auto">
            <a:xfrm>
              <a:off x="1145" y="2436"/>
              <a:ext cx="3182" cy="225"/>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Operation Agent: A.P. Alexandrov RIT, Russia</a:t>
              </a:r>
            </a:p>
            <a:p>
              <a:endParaRPr lang="en-GB" sz="1200"/>
            </a:p>
          </p:txBody>
        </p:sp>
        <p:sp>
          <p:nvSpPr>
            <p:cNvPr id="445453" name="Rectangle 13"/>
            <p:cNvSpPr>
              <a:spLocks noChangeArrowheads="1"/>
            </p:cNvSpPr>
            <p:nvPr/>
          </p:nvSpPr>
          <p:spPr bwMode="auto">
            <a:xfrm>
              <a:off x="1039" y="1869"/>
              <a:ext cx="666" cy="15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b="0"/>
                <a:t>Coordinator </a:t>
              </a:r>
            </a:p>
          </p:txBody>
        </p:sp>
        <p:sp>
          <p:nvSpPr>
            <p:cNvPr id="445454" name="Line 14"/>
            <p:cNvSpPr>
              <a:spLocks noChangeShapeType="1"/>
            </p:cNvSpPr>
            <p:nvPr/>
          </p:nvSpPr>
          <p:spPr bwMode="auto">
            <a:xfrm>
              <a:off x="1015" y="2344"/>
              <a:ext cx="74" cy="236"/>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55" name="Line 15"/>
            <p:cNvSpPr>
              <a:spLocks noChangeShapeType="1"/>
            </p:cNvSpPr>
            <p:nvPr/>
          </p:nvSpPr>
          <p:spPr bwMode="auto">
            <a:xfrm flipH="1">
              <a:off x="3145" y="1785"/>
              <a:ext cx="312" cy="205"/>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56" name="Line 16"/>
            <p:cNvSpPr>
              <a:spLocks noChangeShapeType="1"/>
            </p:cNvSpPr>
            <p:nvPr/>
          </p:nvSpPr>
          <p:spPr bwMode="auto">
            <a:xfrm>
              <a:off x="2611" y="1775"/>
              <a:ext cx="84" cy="183"/>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57" name="Line 17"/>
            <p:cNvSpPr>
              <a:spLocks noChangeShapeType="1"/>
            </p:cNvSpPr>
            <p:nvPr/>
          </p:nvSpPr>
          <p:spPr bwMode="auto">
            <a:xfrm flipH="1">
              <a:off x="3447" y="1791"/>
              <a:ext cx="666" cy="311"/>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58" name="Line 18"/>
            <p:cNvSpPr>
              <a:spLocks noChangeShapeType="1"/>
            </p:cNvSpPr>
            <p:nvPr/>
          </p:nvSpPr>
          <p:spPr bwMode="auto">
            <a:xfrm>
              <a:off x="1617" y="1801"/>
              <a:ext cx="814" cy="301"/>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59" name="Line 19"/>
            <p:cNvSpPr>
              <a:spLocks noChangeShapeType="1"/>
            </p:cNvSpPr>
            <p:nvPr/>
          </p:nvSpPr>
          <p:spPr bwMode="auto">
            <a:xfrm>
              <a:off x="2815" y="2263"/>
              <a:ext cx="0" cy="173"/>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60" name="Line 20"/>
            <p:cNvSpPr>
              <a:spLocks noChangeShapeType="1"/>
            </p:cNvSpPr>
            <p:nvPr/>
          </p:nvSpPr>
          <p:spPr bwMode="auto">
            <a:xfrm flipH="1">
              <a:off x="1159" y="1438"/>
              <a:ext cx="274" cy="399"/>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61" name="Rectangle 21"/>
            <p:cNvSpPr>
              <a:spLocks noChangeArrowheads="1"/>
            </p:cNvSpPr>
            <p:nvPr/>
          </p:nvSpPr>
          <p:spPr bwMode="auto">
            <a:xfrm>
              <a:off x="3591" y="1458"/>
              <a:ext cx="740"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a:t>Framatome </a:t>
              </a:r>
              <a:r>
                <a:rPr lang="en-GB" sz="1200" b="0">
                  <a:latin typeface="Times New Roman" pitchFamily="18" charset="0"/>
                </a:rPr>
                <a:t>ANP, Germany</a:t>
              </a:r>
            </a:p>
          </p:txBody>
        </p:sp>
        <p:sp>
          <p:nvSpPr>
            <p:cNvPr id="445462" name="Line 22"/>
            <p:cNvSpPr>
              <a:spLocks noChangeShapeType="1"/>
            </p:cNvSpPr>
            <p:nvPr/>
          </p:nvSpPr>
          <p:spPr bwMode="auto">
            <a:xfrm>
              <a:off x="2121" y="1759"/>
              <a:ext cx="370" cy="301"/>
            </a:xfrm>
            <a:prstGeom prst="line">
              <a:avLst/>
            </a:prstGeom>
            <a:noFill/>
            <a:ln w="9525">
              <a:solidFill>
                <a:srgbClr val="000000"/>
              </a:solidFill>
              <a:round/>
              <a:headEnd/>
              <a:tailEnd/>
            </a:ln>
            <a:effectLst>
              <a:outerShdw dist="107763" dir="18900000" algn="ctr" rotWithShape="0">
                <a:srgbClr val="808080"/>
              </a:outerShdw>
            </a:effectLst>
          </p:spPr>
          <p:txBody>
            <a:bodyPr/>
            <a:lstStyle/>
            <a:p>
              <a:endParaRPr lang="de-DE"/>
            </a:p>
          </p:txBody>
        </p:sp>
        <p:sp>
          <p:nvSpPr>
            <p:cNvPr id="445463" name="Rectangle 23"/>
            <p:cNvSpPr>
              <a:spLocks noChangeArrowheads="1"/>
            </p:cNvSpPr>
            <p:nvPr/>
          </p:nvSpPr>
          <p:spPr bwMode="auto">
            <a:xfrm>
              <a:off x="1145" y="2667"/>
              <a:ext cx="740"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200" b="0"/>
                <a:t>ISC RAS,</a:t>
              </a:r>
            </a:p>
            <a:p>
              <a:pPr algn="l"/>
              <a:r>
                <a:rPr lang="en-GB" sz="1200" b="0"/>
                <a:t>Russia</a:t>
              </a:r>
            </a:p>
          </p:txBody>
        </p:sp>
        <p:sp>
          <p:nvSpPr>
            <p:cNvPr id="445464" name="Rectangle 24"/>
            <p:cNvSpPr>
              <a:spLocks noChangeArrowheads="1"/>
            </p:cNvSpPr>
            <p:nvPr/>
          </p:nvSpPr>
          <p:spPr bwMode="auto">
            <a:xfrm>
              <a:off x="2077" y="2675"/>
              <a:ext cx="888"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000" b="0"/>
                <a:t>RRC Kurchatov</a:t>
              </a:r>
              <a:br>
                <a:rPr lang="en-GB" sz="1000" b="0"/>
              </a:br>
              <a:r>
                <a:rPr lang="en-GB" sz="1000" b="0"/>
                <a:t>Institute, Russia</a:t>
              </a:r>
            </a:p>
          </p:txBody>
        </p:sp>
        <p:sp>
          <p:nvSpPr>
            <p:cNvPr id="445465" name="Rectangle 25"/>
            <p:cNvSpPr>
              <a:spLocks noChangeArrowheads="1"/>
            </p:cNvSpPr>
            <p:nvPr/>
          </p:nvSpPr>
          <p:spPr bwMode="auto">
            <a:xfrm>
              <a:off x="3193" y="2675"/>
              <a:ext cx="1110" cy="301"/>
            </a:xfrm>
            <a:prstGeom prst="rect">
              <a:avLst/>
            </a:prstGeom>
            <a:gradFill rotWithShape="0">
              <a:gsLst>
                <a:gs pos="0">
                  <a:srgbClr val="FFFFFF"/>
                </a:gs>
                <a:gs pos="100000">
                  <a:srgbClr val="DDDDDD"/>
                </a:gs>
              </a:gsLst>
              <a:path path="shape">
                <a:fillToRect l="50000" t="50000" r="50000" b="50000"/>
              </a:path>
            </a:gradFill>
            <a:ln w="9525">
              <a:solidFill>
                <a:srgbClr val="000000"/>
              </a:solidFill>
              <a:miter lim="800000"/>
              <a:headEnd/>
              <a:tailEnd/>
            </a:ln>
            <a:effectLst>
              <a:outerShdw dist="107763" dir="18900000" algn="ctr" rotWithShape="0">
                <a:srgbClr val="808080"/>
              </a:outerShdw>
            </a:effectLst>
          </p:spPr>
          <p:txBody>
            <a:bodyPr/>
            <a:lstStyle/>
            <a:p>
              <a:pPr algn="l"/>
              <a:r>
                <a:rPr lang="en-GB" sz="1000" b="0"/>
                <a:t>SPb Electrotechnical State University, Russia</a:t>
              </a:r>
            </a:p>
          </p:txBody>
        </p:sp>
      </p:grpSp>
      <p:graphicFrame>
        <p:nvGraphicFramePr>
          <p:cNvPr id="445467" name="Object 27"/>
          <p:cNvGraphicFramePr>
            <a:graphicFrameLocks noChangeAspect="1"/>
          </p:cNvGraphicFramePr>
          <p:nvPr/>
        </p:nvGraphicFramePr>
        <p:xfrm>
          <a:off x="1084263" y="4945063"/>
          <a:ext cx="7061200" cy="1549400"/>
        </p:xfrm>
        <a:graphic>
          <a:graphicData uri="http://schemas.openxmlformats.org/presentationml/2006/ole">
            <mc:AlternateContent xmlns:mc="http://schemas.openxmlformats.org/markup-compatibility/2006">
              <mc:Choice xmlns:v="urn:schemas-microsoft-com:vml" Requires="v">
                <p:oleObj spid="_x0000_s445469" name="Документ" r:id="rId4" imgW="6094721" imgH="1338688" progId="Word.Document.8">
                  <p:embed/>
                </p:oleObj>
              </mc:Choice>
              <mc:Fallback>
                <p:oleObj name="Документ" r:id="rId4" imgW="6094721" imgH="1338688" progId="Word.Document.8">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263" y="4945063"/>
                        <a:ext cx="70612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5468" name="Rectangle 28"/>
          <p:cNvSpPr>
            <a:spLocks noChangeArrowheads="1"/>
          </p:cNvSpPr>
          <p:nvPr/>
        </p:nvSpPr>
        <p:spPr bwMode="auto">
          <a:xfrm>
            <a:off x="1076325" y="6056313"/>
            <a:ext cx="3511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 Should be finished in November 2006</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D8A0374C-A2F0-4F7F-903C-F001046FC01D}" type="slidenum">
              <a:rPr lang="en-GB"/>
              <a:pPr/>
              <a:t>4</a:t>
            </a:fld>
            <a:endParaRPr lang="en-GB"/>
          </a:p>
        </p:txBody>
      </p:sp>
      <p:sp>
        <p:nvSpPr>
          <p:cNvPr id="259074" name="Rectangle 2"/>
          <p:cNvSpPr>
            <a:spLocks noGrp="1" noChangeArrowheads="1"/>
          </p:cNvSpPr>
          <p:nvPr>
            <p:ph type="title"/>
          </p:nvPr>
        </p:nvSpPr>
        <p:spPr>
          <a:xfrm>
            <a:off x="635000" y="0"/>
            <a:ext cx="7772400" cy="1143000"/>
          </a:xfrm>
        </p:spPr>
        <p:txBody>
          <a:bodyPr/>
          <a:lstStyle/>
          <a:p>
            <a:pPr defTabSz="914400"/>
            <a:r>
              <a:rPr lang="en-GB"/>
              <a:t>Experimental matrix of CORPHAD Project </a:t>
            </a:r>
          </a:p>
        </p:txBody>
      </p:sp>
      <p:graphicFrame>
        <p:nvGraphicFramePr>
          <p:cNvPr id="387076" name="Object 4"/>
          <p:cNvGraphicFramePr>
            <a:graphicFrameLocks noChangeAspect="1"/>
          </p:cNvGraphicFramePr>
          <p:nvPr>
            <p:ph idx="1"/>
          </p:nvPr>
        </p:nvGraphicFramePr>
        <p:xfrm>
          <a:off x="1398588" y="1055688"/>
          <a:ext cx="6877050" cy="5329237"/>
        </p:xfrm>
        <a:graphic>
          <a:graphicData uri="http://schemas.openxmlformats.org/presentationml/2006/ole">
            <mc:AlternateContent xmlns:mc="http://schemas.openxmlformats.org/markup-compatibility/2006">
              <mc:Choice xmlns:v="urn:schemas-microsoft-com:vml" Requires="v">
                <p:oleObj spid="_x0000_s387072" name="Документ" r:id="rId4" imgW="6230160" imgH="4829040" progId="Word.Document.8">
                  <p:embed/>
                </p:oleObj>
              </mc:Choice>
              <mc:Fallback>
                <p:oleObj name="Документ" r:id="rId4" imgW="6230160" imgH="48290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588" y="1055688"/>
                        <a:ext cx="6877050"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077D7E8F-B24D-4704-9C99-D576DE655505}" type="slidenum">
              <a:rPr lang="en-GB"/>
              <a:pPr/>
              <a:t>5</a:t>
            </a:fld>
            <a:endParaRPr lang="en-GB"/>
          </a:p>
        </p:txBody>
      </p:sp>
      <p:sp>
        <p:nvSpPr>
          <p:cNvPr id="447490" name="Rectangle 2"/>
          <p:cNvSpPr>
            <a:spLocks noGrp="1" noChangeArrowheads="1"/>
          </p:cNvSpPr>
          <p:nvPr>
            <p:ph type="title"/>
          </p:nvPr>
        </p:nvSpPr>
        <p:spPr>
          <a:xfrm>
            <a:off x="635000" y="0"/>
            <a:ext cx="7772400" cy="752475"/>
          </a:xfrm>
        </p:spPr>
        <p:txBody>
          <a:bodyPr/>
          <a:lstStyle/>
          <a:p>
            <a:pPr defTabSz="914400"/>
            <a:r>
              <a:rPr lang="en-US"/>
              <a:t>Scope of work in the</a:t>
            </a:r>
            <a:r>
              <a:rPr lang="ru-RU"/>
              <a:t> </a:t>
            </a:r>
            <a:r>
              <a:rPr lang="en-US"/>
              <a:t>10-11 quarters</a:t>
            </a:r>
            <a:endParaRPr lang="en-GB"/>
          </a:p>
        </p:txBody>
      </p:sp>
      <p:sp>
        <p:nvSpPr>
          <p:cNvPr id="447491" name="Rectangle 3"/>
          <p:cNvSpPr>
            <a:spLocks noChangeArrowheads="1"/>
          </p:cNvSpPr>
          <p:nvPr/>
        </p:nvSpPr>
        <p:spPr bwMode="auto">
          <a:xfrm>
            <a:off x="246063" y="495300"/>
            <a:ext cx="8897937"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algn="l" defTabSz="762000">
              <a:buFont typeface="Wingdings" pitchFamily="2" charset="2"/>
              <a:buNone/>
              <a:tabLst>
                <a:tab pos="228600" algn="l"/>
              </a:tabLst>
            </a:pPr>
            <a:endParaRPr lang="en-US" sz="1600"/>
          </a:p>
          <a:p>
            <a:pPr algn="l" defTabSz="762000">
              <a:spcBef>
                <a:spcPct val="30000"/>
              </a:spcBef>
              <a:buFont typeface="Wingdings" pitchFamily="2" charset="2"/>
              <a:buChar char="§"/>
              <a:tabLst>
                <a:tab pos="228600" algn="l"/>
              </a:tabLst>
            </a:pPr>
            <a:r>
              <a:rPr lang="en-US" sz="1600"/>
              <a:t> Complete the assembly of the Rasplav-4 facility with a 5.28 MHz HF generator for </a:t>
            </a:r>
            <a:br>
              <a:rPr lang="en-US" sz="1600"/>
            </a:br>
            <a:r>
              <a:rPr lang="en-US" sz="1600"/>
              <a:t>   tests in the UO</a:t>
            </a:r>
            <a:r>
              <a:rPr lang="en-US" sz="1600" baseline="-25000"/>
              <a:t>2</a:t>
            </a:r>
            <a:r>
              <a:rPr lang="en-US" sz="1600"/>
              <a:t>-SiO</a:t>
            </a:r>
            <a:r>
              <a:rPr lang="en-US" sz="1600" baseline="-25000"/>
              <a:t>2 </a:t>
            </a:r>
            <a:r>
              <a:rPr lang="en-US" sz="1600"/>
              <a:t>system</a:t>
            </a:r>
            <a:r>
              <a:rPr lang="ru-RU" sz="1600"/>
              <a:t> </a:t>
            </a:r>
            <a:r>
              <a:rPr lang="en-US" sz="1600"/>
              <a:t> </a:t>
            </a:r>
            <a:endParaRPr lang="ru-RU" sz="1600"/>
          </a:p>
          <a:p>
            <a:pPr algn="l" defTabSz="762000">
              <a:spcBef>
                <a:spcPct val="30000"/>
              </a:spcBef>
              <a:buFont typeface="Wingdings" pitchFamily="2" charset="2"/>
              <a:buChar char="§"/>
              <a:tabLst>
                <a:tab pos="228600" algn="l"/>
              </a:tabLst>
            </a:pPr>
            <a:r>
              <a:rPr lang="en-US" sz="1600"/>
              <a:t> Complete Task 2, three last tests with ternary metal-oxidic systems with miscibility</a:t>
            </a:r>
            <a:br>
              <a:rPr lang="en-US" sz="1600"/>
            </a:br>
            <a:r>
              <a:rPr lang="en-US" sz="1600"/>
              <a:t>   gap have been performed</a:t>
            </a:r>
            <a:r>
              <a:rPr lang="ru-RU" sz="1600"/>
              <a:t>:</a:t>
            </a:r>
          </a:p>
        </p:txBody>
      </p:sp>
      <p:graphicFrame>
        <p:nvGraphicFramePr>
          <p:cNvPr id="447492" name="Object 4"/>
          <p:cNvGraphicFramePr>
            <a:graphicFrameLocks noChangeAspect="1"/>
          </p:cNvGraphicFramePr>
          <p:nvPr>
            <p:ph idx="1"/>
          </p:nvPr>
        </p:nvGraphicFramePr>
        <p:xfrm>
          <a:off x="233363" y="2184400"/>
          <a:ext cx="8728075" cy="4127500"/>
        </p:xfrm>
        <a:graphic>
          <a:graphicData uri="http://schemas.openxmlformats.org/presentationml/2006/ole">
            <mc:AlternateContent xmlns:mc="http://schemas.openxmlformats.org/markup-compatibility/2006">
              <mc:Choice xmlns:v="urn:schemas-microsoft-com:vml" Requires="v">
                <p:oleObj spid="_x0000_s447493" name="Документ" r:id="rId4" imgW="6240845" imgH="2951941" progId="Word.Document.8">
                  <p:embed/>
                </p:oleObj>
              </mc:Choice>
              <mc:Fallback>
                <p:oleObj name="Документ" r:id="rId4" imgW="6240845" imgH="2951941"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3" y="2184400"/>
                        <a:ext cx="8728075"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Foliennummernplatzhalter 3"/>
          <p:cNvSpPr>
            <a:spLocks noGrp="1"/>
          </p:cNvSpPr>
          <p:nvPr>
            <p:ph type="sldNum" sz="quarter" idx="10"/>
          </p:nvPr>
        </p:nvSpPr>
        <p:spPr/>
        <p:txBody>
          <a:bodyPr/>
          <a:lstStyle/>
          <a:p>
            <a:fld id="{93AA6679-4D66-44A0-B736-21CE19876DA1}" type="slidenum">
              <a:rPr lang="en-GB"/>
              <a:pPr/>
              <a:t>6</a:t>
            </a:fld>
            <a:endParaRPr lang="en-GB"/>
          </a:p>
        </p:txBody>
      </p:sp>
      <p:sp>
        <p:nvSpPr>
          <p:cNvPr id="323586" name="Rectangle 2"/>
          <p:cNvSpPr>
            <a:spLocks noChangeArrowheads="1"/>
          </p:cNvSpPr>
          <p:nvPr/>
        </p:nvSpPr>
        <p:spPr bwMode="auto">
          <a:xfrm>
            <a:off x="635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endParaRPr lang="ru-RU">
              <a:solidFill>
                <a:srgbClr val="000099"/>
              </a:solidFill>
            </a:endParaRPr>
          </a:p>
        </p:txBody>
      </p:sp>
      <p:sp>
        <p:nvSpPr>
          <p:cNvPr id="323587" name="Rectangle 3"/>
          <p:cNvSpPr>
            <a:spLocks noGrp="1" noChangeArrowheads="1"/>
          </p:cNvSpPr>
          <p:nvPr>
            <p:ph type="title"/>
          </p:nvPr>
        </p:nvSpPr>
        <p:spPr>
          <a:xfrm>
            <a:off x="741363" y="0"/>
            <a:ext cx="7772400" cy="503238"/>
          </a:xfrm>
        </p:spPr>
        <p:txBody>
          <a:bodyPr/>
          <a:lstStyle/>
          <a:p>
            <a:r>
              <a:rPr lang="en-US" sz="2400"/>
              <a:t>Zr</a:t>
            </a:r>
            <a:r>
              <a:rPr lang="ru-RU" sz="2400"/>
              <a:t>-</a:t>
            </a:r>
            <a:r>
              <a:rPr lang="en-US" sz="2400"/>
              <a:t>Fe</a:t>
            </a:r>
            <a:r>
              <a:rPr lang="ru-RU" sz="2400"/>
              <a:t>-</a:t>
            </a:r>
            <a:r>
              <a:rPr lang="en-US" sz="2400"/>
              <a:t>O</a:t>
            </a:r>
            <a:r>
              <a:rPr lang="en-GB" sz="2400"/>
              <a:t> </a:t>
            </a:r>
            <a:r>
              <a:rPr lang="ru-RU" sz="2400"/>
              <a:t> </a:t>
            </a:r>
            <a:r>
              <a:rPr lang="en-US" sz="2400">
                <a:ea typeface="Arial Unicode MS" pitchFamily="34" charset="-128"/>
                <a:cs typeface="Arial Unicode MS" pitchFamily="34" charset="-128"/>
              </a:rPr>
              <a:t>system: CORD39 </a:t>
            </a:r>
            <a:endParaRPr lang="ru-RU" sz="2400"/>
          </a:p>
        </p:txBody>
      </p:sp>
      <p:sp>
        <p:nvSpPr>
          <p:cNvPr id="323588" name="Rectangle 4"/>
          <p:cNvSpPr>
            <a:spLocks noGrp="1" noChangeArrowheads="1"/>
          </p:cNvSpPr>
          <p:nvPr>
            <p:ph idx="1"/>
          </p:nvPr>
        </p:nvSpPr>
        <p:spPr>
          <a:xfrm>
            <a:off x="327025" y="773113"/>
            <a:ext cx="8089900" cy="815975"/>
          </a:xfrm>
        </p:spPr>
        <p:txBody>
          <a:bodyPr/>
          <a:lstStyle/>
          <a:p>
            <a:pPr marL="457200" indent="-457200">
              <a:buFont typeface="Wingdings" pitchFamily="2" charset="2"/>
              <a:buChar char="§"/>
            </a:pPr>
            <a:r>
              <a:rPr lang="en-US" sz="1600" b="1"/>
              <a:t>Determine liquidus temperature </a:t>
            </a:r>
          </a:p>
          <a:p>
            <a:pPr marL="457200" indent="-457200">
              <a:buFont typeface="Wingdings" pitchFamily="2" charset="2"/>
              <a:buChar char="§"/>
            </a:pPr>
            <a:r>
              <a:rPr lang="en-US" sz="1600" b="1"/>
              <a:t>Determine miscibility gap shape above T</a:t>
            </a:r>
            <a:r>
              <a:rPr lang="en-US" sz="1600" b="1" baseline="-25000"/>
              <a:t>liq</a:t>
            </a:r>
            <a:endParaRPr lang="en-GB" sz="1600" b="1"/>
          </a:p>
        </p:txBody>
      </p:sp>
      <p:sp>
        <p:nvSpPr>
          <p:cNvPr id="323589" name="Rectangle 5"/>
          <p:cNvSpPr>
            <a:spLocks noChangeArrowheads="1"/>
          </p:cNvSpPr>
          <p:nvPr/>
        </p:nvSpPr>
        <p:spPr bwMode="auto">
          <a:xfrm>
            <a:off x="285750" y="225425"/>
            <a:ext cx="5662613"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80000"/>
              </a:lnSpc>
              <a:buFont typeface="Wingdings" pitchFamily="2" charset="2"/>
              <a:buChar char="Ø"/>
            </a:pPr>
            <a:r>
              <a:rPr lang="en-GB" sz="2000">
                <a:solidFill>
                  <a:srgbClr val="800000"/>
                </a:solidFill>
                <a:cs typeface="Times New Roman" pitchFamily="18" charset="0"/>
              </a:rPr>
              <a:t>Experimental objectives</a:t>
            </a:r>
            <a:endParaRPr lang="ru-RU" sz="2000">
              <a:solidFill>
                <a:srgbClr val="800000"/>
              </a:solidFill>
            </a:endParaRPr>
          </a:p>
        </p:txBody>
      </p:sp>
      <p:sp>
        <p:nvSpPr>
          <p:cNvPr id="393216" name="Rectangle 0"/>
          <p:cNvSpPr>
            <a:spLocks noChangeArrowheads="1"/>
          </p:cNvSpPr>
          <p:nvPr/>
        </p:nvSpPr>
        <p:spPr bwMode="auto">
          <a:xfrm>
            <a:off x="314325" y="1203325"/>
            <a:ext cx="8380413"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80000"/>
              </a:lnSpc>
              <a:buFont typeface="Wingdings" pitchFamily="2" charset="2"/>
              <a:buChar char="Ø"/>
            </a:pPr>
            <a:r>
              <a:rPr lang="ru-RU" sz="2000"/>
              <a:t> </a:t>
            </a:r>
            <a:r>
              <a:rPr lang="en-US" sz="2000">
                <a:solidFill>
                  <a:srgbClr val="800000"/>
                </a:solidFill>
              </a:rPr>
              <a:t>VPA IMCC</a:t>
            </a:r>
            <a:r>
              <a:rPr lang="ru-RU" sz="2000">
                <a:solidFill>
                  <a:srgbClr val="800000"/>
                </a:solidFill>
              </a:rPr>
              <a:t> </a:t>
            </a:r>
            <a:r>
              <a:rPr lang="en-GB" sz="2000">
                <a:solidFill>
                  <a:srgbClr val="800000"/>
                </a:solidFill>
              </a:rPr>
              <a:t/>
            </a:r>
            <a:br>
              <a:rPr lang="en-GB" sz="2000">
                <a:solidFill>
                  <a:srgbClr val="800000"/>
                </a:solidFill>
              </a:rPr>
            </a:br>
            <a:r>
              <a:rPr lang="en-GB" sz="2000"/>
              <a:t>   </a:t>
            </a:r>
            <a:r>
              <a:rPr lang="en-US" sz="1600"/>
              <a:t>Fragment of the experiment thermogram showing melt surface</a:t>
            </a:r>
            <a:r>
              <a:rPr lang="en-GB" sz="2000"/>
              <a:t> </a:t>
            </a:r>
            <a:endParaRPr lang="ru-RU" sz="2000"/>
          </a:p>
        </p:txBody>
      </p:sp>
      <p:grpSp>
        <p:nvGrpSpPr>
          <p:cNvPr id="393217" name="Group 1"/>
          <p:cNvGrpSpPr>
            <a:grpSpLocks/>
          </p:cNvGrpSpPr>
          <p:nvPr/>
        </p:nvGrpSpPr>
        <p:grpSpPr bwMode="auto">
          <a:xfrm>
            <a:off x="1219200" y="1787525"/>
            <a:ext cx="6699250" cy="3746500"/>
            <a:chOff x="549" y="712"/>
            <a:chExt cx="4772" cy="2968"/>
          </a:xfrm>
        </p:grpSpPr>
        <p:pic>
          <p:nvPicPr>
            <p:cNvPr id="393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 y="712"/>
              <a:ext cx="4772" cy="2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3219" name="Freeform 3"/>
            <p:cNvSpPr>
              <a:spLocks/>
            </p:cNvSpPr>
            <p:nvPr/>
          </p:nvSpPr>
          <p:spPr bwMode="auto">
            <a:xfrm>
              <a:off x="1152" y="1512"/>
              <a:ext cx="2400" cy="1352"/>
            </a:xfrm>
            <a:custGeom>
              <a:avLst/>
              <a:gdLst>
                <a:gd name="T0" fmla="*/ 0 w 2400"/>
                <a:gd name="T1" fmla="*/ 0 h 1352"/>
                <a:gd name="T2" fmla="*/ 376 w 2400"/>
                <a:gd name="T3" fmla="*/ 8 h 1352"/>
                <a:gd name="T4" fmla="*/ 624 w 2400"/>
                <a:gd name="T5" fmla="*/ 16 h 1352"/>
                <a:gd name="T6" fmla="*/ 1256 w 2400"/>
                <a:gd name="T7" fmla="*/ 80 h 1352"/>
                <a:gd name="T8" fmla="*/ 1496 w 2400"/>
                <a:gd name="T9" fmla="*/ 152 h 1352"/>
                <a:gd name="T10" fmla="*/ 1856 w 2400"/>
                <a:gd name="T11" fmla="*/ 456 h 1352"/>
                <a:gd name="T12" fmla="*/ 2216 w 2400"/>
                <a:gd name="T13" fmla="*/ 1088 h 1352"/>
                <a:gd name="T14" fmla="*/ 2400 w 2400"/>
                <a:gd name="T15" fmla="*/ 1352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0" h="1352">
                  <a:moveTo>
                    <a:pt x="0" y="0"/>
                  </a:moveTo>
                  <a:cubicBezTo>
                    <a:pt x="136" y="2"/>
                    <a:pt x="272" y="5"/>
                    <a:pt x="376" y="8"/>
                  </a:cubicBezTo>
                  <a:cubicBezTo>
                    <a:pt x="480" y="11"/>
                    <a:pt x="477" y="4"/>
                    <a:pt x="624" y="16"/>
                  </a:cubicBezTo>
                  <a:cubicBezTo>
                    <a:pt x="771" y="28"/>
                    <a:pt x="1111" y="57"/>
                    <a:pt x="1256" y="80"/>
                  </a:cubicBezTo>
                  <a:cubicBezTo>
                    <a:pt x="1401" y="103"/>
                    <a:pt x="1396" y="89"/>
                    <a:pt x="1496" y="152"/>
                  </a:cubicBezTo>
                  <a:cubicBezTo>
                    <a:pt x="1596" y="215"/>
                    <a:pt x="1736" y="300"/>
                    <a:pt x="1856" y="456"/>
                  </a:cubicBezTo>
                  <a:cubicBezTo>
                    <a:pt x="1976" y="612"/>
                    <a:pt x="2125" y="939"/>
                    <a:pt x="2216" y="1088"/>
                  </a:cubicBezTo>
                  <a:cubicBezTo>
                    <a:pt x="2307" y="1237"/>
                    <a:pt x="2353" y="1294"/>
                    <a:pt x="2400" y="1352"/>
                  </a:cubicBezTo>
                </a:path>
              </a:pathLst>
            </a:custGeom>
            <a:noFill/>
            <a:ln w="19050" cap="flat" cmpd="sng">
              <a:solidFill>
                <a:schemeClr val="tx1"/>
              </a:solidFill>
              <a:prstDash val="sysDot"/>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93220" name="Rectangle 4"/>
          <p:cNvSpPr>
            <a:spLocks noChangeArrowheads="1"/>
          </p:cNvSpPr>
          <p:nvPr/>
        </p:nvSpPr>
        <p:spPr bwMode="auto">
          <a:xfrm>
            <a:off x="0" y="5491163"/>
            <a:ext cx="8807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358775" lvl="2" algn="just" defTabSz="762000">
              <a:buFont typeface="Wingdings" pitchFamily="2" charset="2"/>
              <a:buChar char="ü"/>
              <a:tabLst>
                <a:tab pos="96838" algn="l"/>
              </a:tabLst>
            </a:pPr>
            <a:r>
              <a:rPr lang="en-US" sz="1600"/>
              <a:t>T</a:t>
            </a:r>
            <a:r>
              <a:rPr lang="en-US" sz="1600" baseline="-25000"/>
              <a:t>liq</a:t>
            </a:r>
            <a:r>
              <a:rPr lang="en-US" sz="1600"/>
              <a:t>  </a:t>
            </a:r>
            <a:r>
              <a:rPr lang="en-GB" sz="1600"/>
              <a:t>was measured three times: 2490 </a:t>
            </a:r>
            <a:r>
              <a:rPr lang="en-GB" sz="1600" baseline="30000"/>
              <a:t>o</a:t>
            </a:r>
            <a:r>
              <a:rPr lang="en-US" sz="1600"/>
              <a:t>C</a:t>
            </a:r>
            <a:r>
              <a:rPr lang="en-GB" sz="1600"/>
              <a:t>, 2453 </a:t>
            </a:r>
            <a:r>
              <a:rPr lang="en-GB" sz="1600" baseline="30000"/>
              <a:t>o</a:t>
            </a:r>
            <a:r>
              <a:rPr lang="en-US" sz="1600"/>
              <a:t>C</a:t>
            </a:r>
            <a:r>
              <a:rPr lang="en-GB" sz="1600"/>
              <a:t> and 2457 </a:t>
            </a:r>
            <a:r>
              <a:rPr lang="en-GB" sz="1600" baseline="30000"/>
              <a:t>o</a:t>
            </a:r>
            <a:r>
              <a:rPr lang="en-US" sz="1600"/>
              <a:t>C</a:t>
            </a:r>
            <a:r>
              <a:rPr lang="ru-RU" sz="1600"/>
              <a:t> </a:t>
            </a:r>
            <a:r>
              <a:rPr lang="en-US" sz="1600">
                <a:sym typeface="Wingdings" pitchFamily="2" charset="2"/>
              </a:rPr>
              <a:t></a:t>
            </a:r>
            <a:r>
              <a:rPr lang="en-GB" sz="1600"/>
              <a:t> T</a:t>
            </a:r>
            <a:r>
              <a:rPr lang="en-GB" sz="1600" baseline="-25000"/>
              <a:t>liq</a:t>
            </a:r>
            <a:r>
              <a:rPr lang="en-GB" sz="1600"/>
              <a:t>=24</a:t>
            </a:r>
            <a:r>
              <a:rPr lang="ru-RU" sz="1600"/>
              <a:t>9</a:t>
            </a:r>
            <a:r>
              <a:rPr lang="en-GB" sz="1600"/>
              <a:t>0 </a:t>
            </a:r>
            <a:r>
              <a:rPr lang="en-GB" sz="1600" baseline="30000"/>
              <a:t>o</a:t>
            </a:r>
            <a:r>
              <a:rPr lang="en-GB" sz="1600"/>
              <a:t>C </a:t>
            </a:r>
            <a:endParaRPr lang="ru-RU" sz="1600"/>
          </a:p>
        </p:txBody>
      </p:sp>
      <p:sp>
        <p:nvSpPr>
          <p:cNvPr id="393221" name="Rectangle 5"/>
          <p:cNvSpPr>
            <a:spLocks noChangeArrowheads="1"/>
          </p:cNvSpPr>
          <p:nvPr/>
        </p:nvSpPr>
        <p:spPr bwMode="auto">
          <a:xfrm>
            <a:off x="0" y="5859463"/>
            <a:ext cx="914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marL="358775" lvl="2" algn="l" defTabSz="762000">
              <a:buFont typeface="Symbol" pitchFamily="18" charset="2"/>
              <a:buChar char="·"/>
              <a:tabLst>
                <a:tab pos="228600" algn="l"/>
              </a:tabLst>
            </a:pPr>
            <a:r>
              <a:rPr lang="en-GB" sz="1400"/>
              <a:t> </a:t>
            </a:r>
            <a:r>
              <a:rPr lang="en-US" sz="1400"/>
              <a:t>during the second and third measurements the efficient blowing of aerosols was not achieved</a:t>
            </a:r>
            <a:endParaRPr lang="ru-RU" sz="1400"/>
          </a:p>
          <a:p>
            <a:pPr marL="358775" lvl="2" algn="l" defTabSz="762000">
              <a:buFont typeface="Symbol" pitchFamily="18" charset="2"/>
              <a:buChar char="·"/>
              <a:tabLst>
                <a:tab pos="228600" algn="l"/>
              </a:tabLst>
            </a:pPr>
            <a:r>
              <a:rPr lang="ru-RU" sz="1400"/>
              <a:t> </a:t>
            </a:r>
            <a:r>
              <a:rPr lang="en-US" sz="1400"/>
              <a:t>melt temperature is close to the</a:t>
            </a:r>
            <a:r>
              <a:rPr lang="ru-RU" sz="1400"/>
              <a:t> </a:t>
            </a:r>
            <a:r>
              <a:rPr lang="en-GB" sz="1400"/>
              <a:t>Fe</a:t>
            </a:r>
            <a:r>
              <a:rPr lang="ru-RU" sz="1400"/>
              <a:t> </a:t>
            </a:r>
            <a:r>
              <a:rPr lang="en-US" sz="1400"/>
              <a:t>boiling temperature </a:t>
            </a:r>
            <a:r>
              <a:rPr lang="ru-RU" sz="1400">
                <a:cs typeface="Arial" pitchFamily="34" charset="0"/>
              </a:rPr>
              <a:t>→</a:t>
            </a:r>
            <a:r>
              <a:rPr lang="ru-RU" sz="1400"/>
              <a:t> </a:t>
            </a:r>
            <a:r>
              <a:rPr lang="en-US" sz="1400"/>
              <a:t>Fe evaporation</a:t>
            </a:r>
            <a:r>
              <a:rPr lang="en-GB" sz="1400"/>
              <a:t> </a:t>
            </a:r>
            <a:endParaRPr lang="ru-RU" sz="140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Foliennummernplatzhalter 1"/>
          <p:cNvSpPr>
            <a:spLocks noGrp="1"/>
          </p:cNvSpPr>
          <p:nvPr>
            <p:ph type="sldNum" sz="quarter" idx="10"/>
          </p:nvPr>
        </p:nvSpPr>
        <p:spPr/>
        <p:txBody>
          <a:bodyPr/>
          <a:lstStyle/>
          <a:p>
            <a:fld id="{4D5FE0B5-60AA-4F6D-8BC7-1B1586213422}" type="slidenum">
              <a:rPr lang="en-GB"/>
              <a:pPr/>
              <a:t>7</a:t>
            </a:fld>
            <a:endParaRPr lang="en-GB"/>
          </a:p>
        </p:txBody>
      </p:sp>
      <p:pic>
        <p:nvPicPr>
          <p:cNvPr id="325639" name="Picture 7" descr="1"/>
          <p:cNvPicPr>
            <a:picLocks noChangeAspect="1" noChangeArrowheads="1"/>
          </p:cNvPicPr>
          <p:nvPr/>
        </p:nvPicPr>
        <p:blipFill>
          <a:blip r:embed="rId3">
            <a:extLst>
              <a:ext uri="{28A0092B-C50C-407E-A947-70E740481C1C}">
                <a14:useLocalDpi xmlns:a14="http://schemas.microsoft.com/office/drawing/2010/main" val="0"/>
              </a:ext>
            </a:extLst>
          </a:blip>
          <a:srcRect b="7062"/>
          <a:stretch>
            <a:fillRect/>
          </a:stretch>
        </p:blipFill>
        <p:spPr bwMode="auto">
          <a:xfrm>
            <a:off x="142875" y="1747838"/>
            <a:ext cx="2705100" cy="4052887"/>
          </a:xfrm>
          <a:prstGeom prst="rect">
            <a:avLst/>
          </a:prstGeom>
          <a:noFill/>
          <a:extLst>
            <a:ext uri="{909E8E84-426E-40DD-AFC4-6F175D3DCCD1}">
              <a14:hiddenFill xmlns:a14="http://schemas.microsoft.com/office/drawing/2010/main">
                <a:solidFill>
                  <a:srgbClr val="FFFFFF"/>
                </a:solidFill>
              </a14:hiddenFill>
            </a:ext>
          </a:extLst>
        </p:spPr>
      </p:pic>
      <p:pic>
        <p:nvPicPr>
          <p:cNvPr id="325634" name="Picture 2" descr="6"/>
          <p:cNvPicPr>
            <a:picLocks noChangeAspect="1" noChangeArrowheads="1"/>
          </p:cNvPicPr>
          <p:nvPr/>
        </p:nvPicPr>
        <p:blipFill>
          <a:blip r:embed="rId4" cstate="print">
            <a:lum bright="-6000" contrast="18000"/>
            <a:extLst>
              <a:ext uri="{28A0092B-C50C-407E-A947-70E740481C1C}">
                <a14:useLocalDpi xmlns:a14="http://schemas.microsoft.com/office/drawing/2010/main" val="0"/>
              </a:ext>
            </a:extLst>
          </a:blip>
          <a:srcRect b="10472"/>
          <a:stretch>
            <a:fillRect/>
          </a:stretch>
        </p:blipFill>
        <p:spPr bwMode="auto">
          <a:xfrm>
            <a:off x="4852988" y="4252913"/>
            <a:ext cx="1903412" cy="1863725"/>
          </a:xfrm>
          <a:prstGeom prst="rect">
            <a:avLst/>
          </a:prstGeom>
          <a:solidFill>
            <a:schemeClr val="bg1">
              <a:alpha val="30000"/>
            </a:schemeClr>
          </a:solidFill>
          <a:ln w="25400" algn="ctr">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5635" name="Picture 3" descr="4"/>
          <p:cNvPicPr>
            <a:picLocks noChangeAspect="1" noChangeArrowheads="1"/>
          </p:cNvPicPr>
          <p:nvPr/>
        </p:nvPicPr>
        <p:blipFill>
          <a:blip r:embed="rId5" cstate="print">
            <a:lum bright="-6000" contrast="18000"/>
            <a:extLst>
              <a:ext uri="{28A0092B-C50C-407E-A947-70E740481C1C}">
                <a14:useLocalDpi xmlns:a14="http://schemas.microsoft.com/office/drawing/2010/main" val="0"/>
              </a:ext>
            </a:extLst>
          </a:blip>
          <a:srcRect b="9660"/>
          <a:stretch>
            <a:fillRect/>
          </a:stretch>
        </p:blipFill>
        <p:spPr bwMode="auto">
          <a:xfrm>
            <a:off x="5286375" y="1198563"/>
            <a:ext cx="1968500" cy="1944687"/>
          </a:xfrm>
          <a:prstGeom prst="rect">
            <a:avLst/>
          </a:prstGeom>
          <a:solidFill>
            <a:schemeClr val="bg1">
              <a:alpha val="30000"/>
            </a:schemeClr>
          </a:solidFill>
          <a:ln w="25400" algn="ctr">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5636" name="Picture 4" descr="5"/>
          <p:cNvPicPr>
            <a:picLocks noChangeAspect="1" noChangeArrowheads="1"/>
          </p:cNvPicPr>
          <p:nvPr/>
        </p:nvPicPr>
        <p:blipFill>
          <a:blip r:embed="rId6" cstate="print">
            <a:lum bright="-12000"/>
            <a:extLst>
              <a:ext uri="{28A0092B-C50C-407E-A947-70E740481C1C}">
                <a14:useLocalDpi xmlns:a14="http://schemas.microsoft.com/office/drawing/2010/main" val="0"/>
              </a:ext>
            </a:extLst>
          </a:blip>
          <a:srcRect/>
          <a:stretch>
            <a:fillRect/>
          </a:stretch>
        </p:blipFill>
        <p:spPr bwMode="auto">
          <a:xfrm>
            <a:off x="6908800" y="2109788"/>
            <a:ext cx="719138" cy="78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5637" name="Freeform 5"/>
          <p:cNvSpPr>
            <a:spLocks/>
          </p:cNvSpPr>
          <p:nvPr/>
        </p:nvSpPr>
        <p:spPr bwMode="auto">
          <a:xfrm>
            <a:off x="1257300" y="1695450"/>
            <a:ext cx="2952750" cy="2544763"/>
          </a:xfrm>
          <a:custGeom>
            <a:avLst/>
            <a:gdLst>
              <a:gd name="T0" fmla="*/ 0 w 1860"/>
              <a:gd name="T1" fmla="*/ 0 h 1603"/>
              <a:gd name="T2" fmla="*/ 1860 w 1860"/>
              <a:gd name="T3" fmla="*/ 1603 h 1603"/>
            </a:gdLst>
            <a:ahLst/>
            <a:cxnLst>
              <a:cxn ang="0">
                <a:pos x="T0" y="T1"/>
              </a:cxn>
              <a:cxn ang="0">
                <a:pos x="T2" y="T3"/>
              </a:cxn>
            </a:cxnLst>
            <a:rect l="0" t="0" r="r" b="b"/>
            <a:pathLst>
              <a:path w="1860" h="1603">
                <a:moveTo>
                  <a:pt x="0" y="0"/>
                </a:moveTo>
                <a:lnTo>
                  <a:pt x="1860" y="1603"/>
                </a:lnTo>
              </a:path>
            </a:pathLst>
          </a:custGeom>
          <a:noFill/>
          <a:ln w="254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pic>
        <p:nvPicPr>
          <p:cNvPr id="325638" name="Picture 6" descr="2"/>
          <p:cNvPicPr>
            <a:picLocks noChangeAspect="1" noChangeArrowheads="1"/>
          </p:cNvPicPr>
          <p:nvPr/>
        </p:nvPicPr>
        <p:blipFill>
          <a:blip r:embed="rId7" cstate="print">
            <a:lum bright="-6000" contrast="36000"/>
            <a:extLst>
              <a:ext uri="{28A0092B-C50C-407E-A947-70E740481C1C}">
                <a14:useLocalDpi xmlns:a14="http://schemas.microsoft.com/office/drawing/2010/main" val="0"/>
              </a:ext>
            </a:extLst>
          </a:blip>
          <a:srcRect b="8873"/>
          <a:stretch>
            <a:fillRect/>
          </a:stretch>
        </p:blipFill>
        <p:spPr bwMode="auto">
          <a:xfrm>
            <a:off x="2932113" y="1154113"/>
            <a:ext cx="1920875" cy="1912937"/>
          </a:xfrm>
          <a:prstGeom prst="rect">
            <a:avLst/>
          </a:prstGeom>
          <a:solidFill>
            <a:schemeClr val="bg1">
              <a:alpha val="30000"/>
            </a:schemeClr>
          </a:solidFill>
          <a:ln w="25400" algn="ctr">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5640" name="Group 8"/>
          <p:cNvGrpSpPr>
            <a:grpSpLocks/>
          </p:cNvGrpSpPr>
          <p:nvPr/>
        </p:nvGrpSpPr>
        <p:grpSpPr bwMode="auto">
          <a:xfrm>
            <a:off x="292100" y="5805488"/>
            <a:ext cx="895350" cy="457200"/>
            <a:chOff x="6815" y="3813"/>
            <a:chExt cx="1100" cy="559"/>
          </a:xfrm>
        </p:grpSpPr>
        <p:grpSp>
          <p:nvGrpSpPr>
            <p:cNvPr id="325641" name="Group 9"/>
            <p:cNvGrpSpPr>
              <a:grpSpLocks/>
            </p:cNvGrpSpPr>
            <p:nvPr/>
          </p:nvGrpSpPr>
          <p:grpSpPr bwMode="auto">
            <a:xfrm>
              <a:off x="6948" y="3813"/>
              <a:ext cx="880" cy="179"/>
              <a:chOff x="6948" y="3768"/>
              <a:chExt cx="880" cy="179"/>
            </a:xfrm>
          </p:grpSpPr>
          <p:sp>
            <p:nvSpPr>
              <p:cNvPr id="325642" name="Line 10"/>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643" name="Line 11"/>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644" name="Line 12"/>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325645" name="Group 13"/>
              <p:cNvGrpSpPr>
                <a:grpSpLocks/>
              </p:cNvGrpSpPr>
              <p:nvPr/>
            </p:nvGrpSpPr>
            <p:grpSpPr bwMode="auto">
              <a:xfrm>
                <a:off x="7118" y="3843"/>
                <a:ext cx="511" cy="91"/>
                <a:chOff x="7118" y="3768"/>
                <a:chExt cx="511" cy="179"/>
              </a:xfrm>
            </p:grpSpPr>
            <p:sp>
              <p:nvSpPr>
                <p:cNvPr id="325646" name="Line 14"/>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647" name="Line 15"/>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648" name="Line 16"/>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649" name="Line 17"/>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325650" name="Text Box 18"/>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1c</a:t>
              </a:r>
              <a:r>
                <a:rPr lang="ru-RU" sz="1000"/>
                <a:t>m</a:t>
              </a:r>
              <a:endParaRPr lang="ru-RU"/>
            </a:p>
          </p:txBody>
        </p:sp>
      </p:grpSp>
      <p:sp>
        <p:nvSpPr>
          <p:cNvPr id="325651" name="Rectangle 19"/>
          <p:cNvSpPr>
            <a:spLocks noGrp="1" noChangeArrowheads="1"/>
          </p:cNvSpPr>
          <p:nvPr>
            <p:ph type="title" idx="4294967295"/>
          </p:nvPr>
        </p:nvSpPr>
        <p:spPr>
          <a:xfrm>
            <a:off x="250825" y="0"/>
            <a:ext cx="1282700" cy="701675"/>
          </a:xfrm>
          <a:noFill/>
          <a:ln/>
        </p:spPr>
        <p:txBody>
          <a:bodyPr tIns="360000" anchor="t"/>
          <a:lstStyle/>
          <a:p>
            <a:pPr algn="l">
              <a:lnSpc>
                <a:spcPct val="80000"/>
              </a:lnSpc>
            </a:pPr>
            <a:r>
              <a:rPr lang="en-US" sz="1800" u="sng">
                <a:solidFill>
                  <a:srgbClr val="800000"/>
                </a:solidFill>
              </a:rPr>
              <a:t>SEM/EDX</a:t>
            </a:r>
            <a:endParaRPr lang="ru-RU" sz="1800" u="sng">
              <a:solidFill>
                <a:srgbClr val="800000"/>
              </a:solidFill>
            </a:endParaRPr>
          </a:p>
        </p:txBody>
      </p:sp>
      <p:grpSp>
        <p:nvGrpSpPr>
          <p:cNvPr id="325652" name="Group 20"/>
          <p:cNvGrpSpPr>
            <a:grpSpLocks/>
          </p:cNvGrpSpPr>
          <p:nvPr/>
        </p:nvGrpSpPr>
        <p:grpSpPr bwMode="auto">
          <a:xfrm>
            <a:off x="1677988" y="941388"/>
            <a:ext cx="193675" cy="1187450"/>
            <a:chOff x="2528" y="0"/>
            <a:chExt cx="240" cy="1472"/>
          </a:xfrm>
        </p:grpSpPr>
        <p:sp>
          <p:nvSpPr>
            <p:cNvPr id="325653" name="AutoShape 21"/>
            <p:cNvSpPr>
              <a:spLocks noChangeArrowheads="1"/>
            </p:cNvSpPr>
            <p:nvPr/>
          </p:nvSpPr>
          <p:spPr bwMode="auto">
            <a:xfrm>
              <a:off x="2599" y="0"/>
              <a:ext cx="95" cy="1248"/>
            </a:xfrm>
            <a:prstGeom prst="can">
              <a:avLst>
                <a:gd name="adj" fmla="val 105277"/>
              </a:avLst>
            </a:prstGeom>
            <a:solidFill>
              <a:srgbClr val="9933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25654" name="Freeform 22" descr="s3f1"/>
            <p:cNvSpPr>
              <a:spLocks/>
            </p:cNvSpPr>
            <p:nvPr/>
          </p:nvSpPr>
          <p:spPr bwMode="auto">
            <a:xfrm>
              <a:off x="2528" y="628"/>
              <a:ext cx="240" cy="844"/>
            </a:xfrm>
            <a:custGeom>
              <a:avLst/>
              <a:gdLst>
                <a:gd name="T0" fmla="*/ 64 w 240"/>
                <a:gd name="T1" fmla="*/ 152 h 844"/>
                <a:gd name="T2" fmla="*/ 40 w 240"/>
                <a:gd name="T3" fmla="*/ 464 h 844"/>
                <a:gd name="T4" fmla="*/ 52 w 240"/>
                <a:gd name="T5" fmla="*/ 612 h 844"/>
                <a:gd name="T6" fmla="*/ 72 w 240"/>
                <a:gd name="T7" fmla="*/ 616 h 844"/>
                <a:gd name="T8" fmla="*/ 120 w 240"/>
                <a:gd name="T9" fmla="*/ 832 h 844"/>
                <a:gd name="T10" fmla="*/ 108 w 240"/>
                <a:gd name="T11" fmla="*/ 660 h 844"/>
                <a:gd name="T12" fmla="*/ 124 w 240"/>
                <a:gd name="T13" fmla="*/ 624 h 844"/>
                <a:gd name="T14" fmla="*/ 140 w 240"/>
                <a:gd name="T15" fmla="*/ 600 h 844"/>
                <a:gd name="T16" fmla="*/ 160 w 240"/>
                <a:gd name="T17" fmla="*/ 392 h 844"/>
                <a:gd name="T18" fmla="*/ 132 w 240"/>
                <a:gd name="T19" fmla="*/ 308 h 844"/>
                <a:gd name="T20" fmla="*/ 144 w 240"/>
                <a:gd name="T21" fmla="*/ 252 h 844"/>
                <a:gd name="T22" fmla="*/ 132 w 240"/>
                <a:gd name="T23" fmla="*/ 128 h 844"/>
                <a:gd name="T24" fmla="*/ 68 w 240"/>
                <a:gd name="T25" fmla="*/ 28 h 844"/>
                <a:gd name="T26" fmla="*/ 64 w 240"/>
                <a:gd name="T27" fmla="*/ 15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844">
                  <a:moveTo>
                    <a:pt x="64" y="152"/>
                  </a:moveTo>
                  <a:cubicBezTo>
                    <a:pt x="64" y="158"/>
                    <a:pt x="68" y="421"/>
                    <a:pt x="40" y="464"/>
                  </a:cubicBezTo>
                  <a:cubicBezTo>
                    <a:pt x="43" y="498"/>
                    <a:pt x="47" y="593"/>
                    <a:pt x="52" y="612"/>
                  </a:cubicBezTo>
                  <a:cubicBezTo>
                    <a:pt x="54" y="619"/>
                    <a:pt x="65" y="615"/>
                    <a:pt x="72" y="616"/>
                  </a:cubicBezTo>
                  <a:cubicBezTo>
                    <a:pt x="83" y="653"/>
                    <a:pt x="0" y="844"/>
                    <a:pt x="120" y="832"/>
                  </a:cubicBezTo>
                  <a:cubicBezTo>
                    <a:pt x="240" y="820"/>
                    <a:pt x="107" y="695"/>
                    <a:pt x="108" y="660"/>
                  </a:cubicBezTo>
                  <a:cubicBezTo>
                    <a:pt x="116" y="605"/>
                    <a:pt x="103" y="649"/>
                    <a:pt x="124" y="624"/>
                  </a:cubicBezTo>
                  <a:cubicBezTo>
                    <a:pt x="130" y="617"/>
                    <a:pt x="140" y="600"/>
                    <a:pt x="140" y="600"/>
                  </a:cubicBezTo>
                  <a:cubicBezTo>
                    <a:pt x="148" y="395"/>
                    <a:pt x="92" y="437"/>
                    <a:pt x="160" y="392"/>
                  </a:cubicBezTo>
                  <a:cubicBezTo>
                    <a:pt x="156" y="335"/>
                    <a:pt x="168" y="332"/>
                    <a:pt x="132" y="308"/>
                  </a:cubicBezTo>
                  <a:cubicBezTo>
                    <a:pt x="118" y="287"/>
                    <a:pt x="119" y="269"/>
                    <a:pt x="144" y="252"/>
                  </a:cubicBezTo>
                  <a:cubicBezTo>
                    <a:pt x="156" y="217"/>
                    <a:pt x="182" y="145"/>
                    <a:pt x="132" y="128"/>
                  </a:cubicBezTo>
                  <a:cubicBezTo>
                    <a:pt x="110" y="129"/>
                    <a:pt x="77" y="0"/>
                    <a:pt x="68" y="28"/>
                  </a:cubicBezTo>
                  <a:cubicBezTo>
                    <a:pt x="72" y="29"/>
                    <a:pt x="64" y="152"/>
                    <a:pt x="64" y="152"/>
                  </a:cubicBezTo>
                  <a:close/>
                </a:path>
              </a:pathLst>
            </a:custGeom>
            <a:blipFill dpi="0" rotWithShape="1">
              <a:blip r:embed="rId8"/>
              <a:srcRect/>
              <a:stretch>
                <a:fillRect r="-199951"/>
              </a:stretch>
            </a:blipFill>
            <a:ln w="158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sp>
        <p:nvSpPr>
          <p:cNvPr id="325655" name="Oval 23"/>
          <p:cNvSpPr>
            <a:spLocks noChangeArrowheads="1"/>
          </p:cNvSpPr>
          <p:nvPr/>
        </p:nvSpPr>
        <p:spPr bwMode="auto">
          <a:xfrm>
            <a:off x="42863" y="1604963"/>
            <a:ext cx="1649412" cy="1649412"/>
          </a:xfrm>
          <a:prstGeom prst="ellipse">
            <a:avLst/>
          </a:prstGeom>
          <a:solidFill>
            <a:srgbClr val="FFFFFF">
              <a:alpha val="10001"/>
            </a:srgbClr>
          </a:solidFill>
          <a:ln w="2540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5656" name="Freeform 24"/>
          <p:cNvSpPr>
            <a:spLocks/>
          </p:cNvSpPr>
          <p:nvPr/>
        </p:nvSpPr>
        <p:spPr bwMode="auto">
          <a:xfrm>
            <a:off x="304800" y="3048000"/>
            <a:ext cx="2406650" cy="2627313"/>
          </a:xfrm>
          <a:custGeom>
            <a:avLst/>
            <a:gdLst>
              <a:gd name="T0" fmla="*/ 0 w 1516"/>
              <a:gd name="T1" fmla="*/ 0 h 1655"/>
              <a:gd name="T2" fmla="*/ 1516 w 1516"/>
              <a:gd name="T3" fmla="*/ 1655 h 1655"/>
            </a:gdLst>
            <a:ahLst/>
            <a:cxnLst>
              <a:cxn ang="0">
                <a:pos x="T0" y="T1"/>
              </a:cxn>
              <a:cxn ang="0">
                <a:pos x="T2" y="T3"/>
              </a:cxn>
            </a:cxnLst>
            <a:rect l="0" t="0" r="r" b="b"/>
            <a:pathLst>
              <a:path w="1516" h="1655">
                <a:moveTo>
                  <a:pt x="0" y="0"/>
                </a:moveTo>
                <a:lnTo>
                  <a:pt x="1516" y="1655"/>
                </a:lnTo>
              </a:path>
            </a:pathLst>
          </a:custGeom>
          <a:noFill/>
          <a:ln w="25400">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25713" name="Rectangle 81"/>
          <p:cNvSpPr>
            <a:spLocks noChangeArrowheads="1"/>
          </p:cNvSpPr>
          <p:nvPr/>
        </p:nvSpPr>
        <p:spPr bwMode="auto">
          <a:xfrm>
            <a:off x="7231063" y="1471613"/>
            <a:ext cx="1912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chemeClr val="accent2"/>
                </a:solidFill>
                <a:latin typeface="Arial Unicode MS" pitchFamily="34" charset="-128"/>
              </a:rPr>
              <a:t>“Oxidized part” </a:t>
            </a:r>
            <a:endParaRPr lang="ru-RU" sz="2000" baseline="-25000">
              <a:solidFill>
                <a:schemeClr val="accent2"/>
              </a:solidFill>
              <a:latin typeface="Arial Unicode MS" pitchFamily="34" charset="-128"/>
            </a:endParaRPr>
          </a:p>
        </p:txBody>
      </p:sp>
      <p:sp>
        <p:nvSpPr>
          <p:cNvPr id="325714" name="Rectangle 82"/>
          <p:cNvSpPr>
            <a:spLocks noChangeArrowheads="1"/>
          </p:cNvSpPr>
          <p:nvPr/>
        </p:nvSpPr>
        <p:spPr bwMode="auto">
          <a:xfrm>
            <a:off x="6913563" y="3281363"/>
            <a:ext cx="207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chemeClr val="accent2"/>
                </a:solidFill>
                <a:latin typeface="Arial Unicode MS" pitchFamily="34" charset="-128"/>
              </a:rPr>
              <a:t>“Metallized part”</a:t>
            </a:r>
            <a:r>
              <a:rPr lang="en-US" sz="2000">
                <a:solidFill>
                  <a:srgbClr val="990033"/>
                </a:solidFill>
                <a:latin typeface="Arial Unicode MS" pitchFamily="34" charset="-128"/>
              </a:rPr>
              <a:t> </a:t>
            </a:r>
            <a:endParaRPr lang="ru-RU" sz="2000" baseline="-25000">
              <a:solidFill>
                <a:srgbClr val="990033"/>
              </a:solidFill>
              <a:latin typeface="Arial Unicode MS" pitchFamily="34" charset="-128"/>
            </a:endParaRPr>
          </a:p>
        </p:txBody>
      </p:sp>
      <p:sp>
        <p:nvSpPr>
          <p:cNvPr id="325742" name="Freeform 110"/>
          <p:cNvSpPr>
            <a:spLocks/>
          </p:cNvSpPr>
          <p:nvPr/>
        </p:nvSpPr>
        <p:spPr bwMode="auto">
          <a:xfrm>
            <a:off x="1811338" y="1133475"/>
            <a:ext cx="1098550" cy="1936750"/>
          </a:xfrm>
          <a:custGeom>
            <a:avLst/>
            <a:gdLst>
              <a:gd name="T0" fmla="*/ 1 w 1081"/>
              <a:gd name="T1" fmla="*/ 307 h 1250"/>
              <a:gd name="T2" fmla="*/ 1081 w 1081"/>
              <a:gd name="T3" fmla="*/ 0 h 1250"/>
              <a:gd name="T4" fmla="*/ 1075 w 1081"/>
              <a:gd name="T5" fmla="*/ 1250 h 1250"/>
              <a:gd name="T6" fmla="*/ 0 w 1081"/>
              <a:gd name="T7" fmla="*/ 474 h 1250"/>
            </a:gdLst>
            <a:ahLst/>
            <a:cxnLst>
              <a:cxn ang="0">
                <a:pos x="T0" y="T1"/>
              </a:cxn>
              <a:cxn ang="0">
                <a:pos x="T2" y="T3"/>
              </a:cxn>
              <a:cxn ang="0">
                <a:pos x="T4" y="T5"/>
              </a:cxn>
              <a:cxn ang="0">
                <a:pos x="T6" y="T7"/>
              </a:cxn>
            </a:cxnLst>
            <a:rect l="0" t="0" r="r" b="b"/>
            <a:pathLst>
              <a:path w="1081" h="1250">
                <a:moveTo>
                  <a:pt x="1" y="307"/>
                </a:moveTo>
                <a:lnTo>
                  <a:pt x="1081" y="0"/>
                </a:lnTo>
                <a:lnTo>
                  <a:pt x="1075" y="1250"/>
                </a:lnTo>
                <a:lnTo>
                  <a:pt x="0" y="474"/>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5743" name="Rectangle 111"/>
          <p:cNvSpPr>
            <a:spLocks noChangeArrowheads="1"/>
          </p:cNvSpPr>
          <p:nvPr/>
        </p:nvSpPr>
        <p:spPr bwMode="auto">
          <a:xfrm>
            <a:off x="1941513" y="1412875"/>
            <a:ext cx="1046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latin typeface="Arial Unicode MS" pitchFamily="34" charset="-128"/>
              </a:rPr>
              <a:t>Frozen </a:t>
            </a:r>
          </a:p>
          <a:p>
            <a:r>
              <a:rPr lang="en-US" sz="2000">
                <a:solidFill>
                  <a:srgbClr val="990033"/>
                </a:solidFill>
                <a:latin typeface="Arial Unicode MS" pitchFamily="34" charset="-128"/>
              </a:rPr>
              <a:t>liquid </a:t>
            </a:r>
            <a:endParaRPr lang="ru-RU" sz="2000" baseline="-25000">
              <a:solidFill>
                <a:srgbClr val="990033"/>
              </a:solidFill>
              <a:latin typeface="Arial Unicode MS" pitchFamily="34" charset="-128"/>
            </a:endParaRPr>
          </a:p>
        </p:txBody>
      </p:sp>
      <p:grpSp>
        <p:nvGrpSpPr>
          <p:cNvPr id="325744" name="Group 112"/>
          <p:cNvGrpSpPr>
            <a:grpSpLocks/>
          </p:cNvGrpSpPr>
          <p:nvPr/>
        </p:nvGrpSpPr>
        <p:grpSpPr bwMode="auto">
          <a:xfrm>
            <a:off x="3352800" y="3182938"/>
            <a:ext cx="708025" cy="361950"/>
            <a:chOff x="6815" y="3813"/>
            <a:chExt cx="1100" cy="559"/>
          </a:xfrm>
        </p:grpSpPr>
        <p:grpSp>
          <p:nvGrpSpPr>
            <p:cNvPr id="325745" name="Group 113"/>
            <p:cNvGrpSpPr>
              <a:grpSpLocks/>
            </p:cNvGrpSpPr>
            <p:nvPr/>
          </p:nvGrpSpPr>
          <p:grpSpPr bwMode="auto">
            <a:xfrm>
              <a:off x="6948" y="3813"/>
              <a:ext cx="880" cy="179"/>
              <a:chOff x="6948" y="3768"/>
              <a:chExt cx="880" cy="179"/>
            </a:xfrm>
          </p:grpSpPr>
          <p:sp>
            <p:nvSpPr>
              <p:cNvPr id="325746" name="Line 114"/>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47" name="Line 115"/>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48" name="Line 116"/>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325749" name="Group 117"/>
              <p:cNvGrpSpPr>
                <a:grpSpLocks/>
              </p:cNvGrpSpPr>
              <p:nvPr/>
            </p:nvGrpSpPr>
            <p:grpSpPr bwMode="auto">
              <a:xfrm>
                <a:off x="7118" y="3843"/>
                <a:ext cx="511" cy="91"/>
                <a:chOff x="7118" y="3768"/>
                <a:chExt cx="511" cy="179"/>
              </a:xfrm>
            </p:grpSpPr>
            <p:sp>
              <p:nvSpPr>
                <p:cNvPr id="325750" name="Line 118"/>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51" name="Line 119"/>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52" name="Line 120"/>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53" name="Line 121"/>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325754" name="Text Box 122"/>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200 </a:t>
              </a:r>
              <a:r>
                <a:rPr lang="en-US" sz="1000">
                  <a:sym typeface="Symbol" pitchFamily="18" charset="2"/>
                </a:rPr>
                <a:t></a:t>
              </a:r>
              <a:r>
                <a:rPr lang="ru-RU" sz="1000"/>
                <a:t>m</a:t>
              </a:r>
              <a:endParaRPr lang="ru-RU"/>
            </a:p>
          </p:txBody>
        </p:sp>
      </p:grpSp>
      <p:sp>
        <p:nvSpPr>
          <p:cNvPr id="325755" name="Oval 123"/>
          <p:cNvSpPr>
            <a:spLocks noChangeArrowheads="1"/>
          </p:cNvSpPr>
          <p:nvPr/>
        </p:nvSpPr>
        <p:spPr bwMode="auto">
          <a:xfrm>
            <a:off x="6904038" y="2098675"/>
            <a:ext cx="719137" cy="719138"/>
          </a:xfrm>
          <a:prstGeom prst="ellipse">
            <a:avLst/>
          </a:prstGeom>
          <a:noFill/>
          <a:ln w="25400" algn="ctr">
            <a:solidFill>
              <a:srgbClr val="800000"/>
            </a:solidFill>
            <a:round/>
            <a:headEnd/>
            <a:tailEnd/>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5756" name="Freeform 124"/>
          <p:cNvSpPr>
            <a:spLocks/>
          </p:cNvSpPr>
          <p:nvPr/>
        </p:nvSpPr>
        <p:spPr bwMode="auto">
          <a:xfrm>
            <a:off x="7369175" y="2616200"/>
            <a:ext cx="431800" cy="136525"/>
          </a:xfrm>
          <a:custGeom>
            <a:avLst/>
            <a:gdLst>
              <a:gd name="T0" fmla="*/ 0 w 272"/>
              <a:gd name="T1" fmla="*/ 0 h 86"/>
              <a:gd name="T2" fmla="*/ 272 w 272"/>
              <a:gd name="T3" fmla="*/ 86 h 86"/>
              <a:gd name="T4" fmla="*/ 6 w 272"/>
              <a:gd name="T5" fmla="*/ 69 h 86"/>
            </a:gdLst>
            <a:ahLst/>
            <a:cxnLst>
              <a:cxn ang="0">
                <a:pos x="T0" y="T1"/>
              </a:cxn>
              <a:cxn ang="0">
                <a:pos x="T2" y="T3"/>
              </a:cxn>
              <a:cxn ang="0">
                <a:pos x="T4" y="T5"/>
              </a:cxn>
            </a:cxnLst>
            <a:rect l="0" t="0" r="r" b="b"/>
            <a:pathLst>
              <a:path w="272" h="86">
                <a:moveTo>
                  <a:pt x="0" y="0"/>
                </a:moveTo>
                <a:lnTo>
                  <a:pt x="272" y="86"/>
                </a:lnTo>
                <a:lnTo>
                  <a:pt x="6" y="69"/>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5757" name="Oval 125"/>
          <p:cNvSpPr>
            <a:spLocks noChangeArrowheads="1"/>
          </p:cNvSpPr>
          <p:nvPr/>
        </p:nvSpPr>
        <p:spPr bwMode="auto">
          <a:xfrm>
            <a:off x="7294563" y="2616200"/>
            <a:ext cx="107950" cy="107950"/>
          </a:xfrm>
          <a:prstGeom prst="ellipse">
            <a:avLst/>
          </a:prstGeom>
          <a:solidFill>
            <a:srgbClr val="FFFFFF">
              <a:alpha val="10001"/>
            </a:srgbClr>
          </a:solidFill>
          <a:ln w="25400" algn="ctr">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5758" name="Freeform 126"/>
          <p:cNvSpPr>
            <a:spLocks/>
          </p:cNvSpPr>
          <p:nvPr/>
        </p:nvSpPr>
        <p:spPr bwMode="auto">
          <a:xfrm>
            <a:off x="7499350" y="2351088"/>
            <a:ext cx="301625" cy="104775"/>
          </a:xfrm>
          <a:custGeom>
            <a:avLst/>
            <a:gdLst>
              <a:gd name="T0" fmla="*/ 0 w 238"/>
              <a:gd name="T1" fmla="*/ 0 h 66"/>
              <a:gd name="T2" fmla="*/ 238 w 238"/>
              <a:gd name="T3" fmla="*/ 31 h 66"/>
              <a:gd name="T4" fmla="*/ 20 w 238"/>
              <a:gd name="T5" fmla="*/ 66 h 66"/>
            </a:gdLst>
            <a:ahLst/>
            <a:cxnLst>
              <a:cxn ang="0">
                <a:pos x="T0" y="T1"/>
              </a:cxn>
              <a:cxn ang="0">
                <a:pos x="T2" y="T3"/>
              </a:cxn>
              <a:cxn ang="0">
                <a:pos x="T4" y="T5"/>
              </a:cxn>
            </a:cxnLst>
            <a:rect l="0" t="0" r="r" b="b"/>
            <a:pathLst>
              <a:path w="238" h="66">
                <a:moveTo>
                  <a:pt x="0" y="0"/>
                </a:moveTo>
                <a:lnTo>
                  <a:pt x="238" y="31"/>
                </a:lnTo>
                <a:lnTo>
                  <a:pt x="20" y="66"/>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5759" name="Oval 127"/>
          <p:cNvSpPr>
            <a:spLocks noChangeArrowheads="1"/>
          </p:cNvSpPr>
          <p:nvPr/>
        </p:nvSpPr>
        <p:spPr bwMode="auto">
          <a:xfrm>
            <a:off x="7437438" y="2362200"/>
            <a:ext cx="107950" cy="107950"/>
          </a:xfrm>
          <a:prstGeom prst="ellipse">
            <a:avLst/>
          </a:prstGeom>
          <a:solidFill>
            <a:srgbClr val="FFFFFF">
              <a:alpha val="10001"/>
            </a:srgbClr>
          </a:solidFill>
          <a:ln w="25400" algn="ctr">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325760" name="Group 128"/>
          <p:cNvGrpSpPr>
            <a:grpSpLocks/>
          </p:cNvGrpSpPr>
          <p:nvPr/>
        </p:nvGrpSpPr>
        <p:grpSpPr bwMode="auto">
          <a:xfrm>
            <a:off x="7162800" y="2849563"/>
            <a:ext cx="708025" cy="377825"/>
            <a:chOff x="4512" y="1795"/>
            <a:chExt cx="446" cy="238"/>
          </a:xfrm>
        </p:grpSpPr>
        <p:grpSp>
          <p:nvGrpSpPr>
            <p:cNvPr id="325761" name="Group 129"/>
            <p:cNvGrpSpPr>
              <a:grpSpLocks/>
            </p:cNvGrpSpPr>
            <p:nvPr/>
          </p:nvGrpSpPr>
          <p:grpSpPr bwMode="auto">
            <a:xfrm>
              <a:off x="4643" y="1795"/>
              <a:ext cx="142" cy="73"/>
              <a:chOff x="4817" y="1795"/>
              <a:chExt cx="142" cy="73"/>
            </a:xfrm>
          </p:grpSpPr>
          <p:sp>
            <p:nvSpPr>
              <p:cNvPr id="325762" name="Line 130"/>
              <p:cNvSpPr>
                <a:spLocks noChangeShapeType="1"/>
              </p:cNvSpPr>
              <p:nvPr/>
            </p:nvSpPr>
            <p:spPr bwMode="auto">
              <a:xfrm flipV="1">
                <a:off x="4959"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63" name="Line 131"/>
              <p:cNvSpPr>
                <a:spLocks noChangeShapeType="1"/>
              </p:cNvSpPr>
              <p:nvPr/>
            </p:nvSpPr>
            <p:spPr bwMode="auto">
              <a:xfrm>
                <a:off x="4817" y="1868"/>
                <a:ext cx="138"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64" name="Line 132"/>
              <p:cNvSpPr>
                <a:spLocks noChangeShapeType="1"/>
              </p:cNvSpPr>
              <p:nvPr/>
            </p:nvSpPr>
            <p:spPr bwMode="auto">
              <a:xfrm flipV="1">
                <a:off x="4821"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65" name="Line 133"/>
              <p:cNvSpPr>
                <a:spLocks noChangeShapeType="1"/>
              </p:cNvSpPr>
              <p:nvPr/>
            </p:nvSpPr>
            <p:spPr bwMode="auto">
              <a:xfrm flipV="1">
                <a:off x="4890" y="1826"/>
                <a:ext cx="0" cy="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325766" name="Text Box 134"/>
            <p:cNvSpPr txBox="1">
              <a:spLocks noChangeArrowheads="1"/>
            </p:cNvSpPr>
            <p:nvPr/>
          </p:nvSpPr>
          <p:spPr bwMode="auto">
            <a:xfrm>
              <a:off x="4512" y="1889"/>
              <a:ext cx="44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20 </a:t>
              </a:r>
              <a:r>
                <a:rPr lang="en-US" sz="1000">
                  <a:sym typeface="Symbol" pitchFamily="18" charset="2"/>
                </a:rPr>
                <a:t></a:t>
              </a:r>
              <a:r>
                <a:rPr lang="ru-RU" sz="1000"/>
                <a:t>m</a:t>
              </a:r>
            </a:p>
          </p:txBody>
        </p:sp>
      </p:grpSp>
      <p:sp>
        <p:nvSpPr>
          <p:cNvPr id="325767" name="Oval 135"/>
          <p:cNvSpPr>
            <a:spLocks noChangeArrowheads="1"/>
          </p:cNvSpPr>
          <p:nvPr/>
        </p:nvSpPr>
        <p:spPr bwMode="auto">
          <a:xfrm>
            <a:off x="2441575" y="3944938"/>
            <a:ext cx="2063750" cy="2063750"/>
          </a:xfrm>
          <a:prstGeom prst="ellipse">
            <a:avLst/>
          </a:prstGeom>
          <a:solidFill>
            <a:schemeClr val="bg1">
              <a:alpha val="30000"/>
            </a:schemeClr>
          </a:solidFill>
          <a:ln w="25400" algn="ctr">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325768" name="Picture 136" descr="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949876">
            <a:off x="2927350" y="3890963"/>
            <a:ext cx="1560513" cy="1973262"/>
          </a:xfrm>
          <a:prstGeom prst="rect">
            <a:avLst/>
          </a:prstGeom>
          <a:noFill/>
          <a:extLst>
            <a:ext uri="{909E8E84-426E-40DD-AFC4-6F175D3DCCD1}">
              <a14:hiddenFill xmlns:a14="http://schemas.microsoft.com/office/drawing/2010/main">
                <a:solidFill>
                  <a:srgbClr val="FFFFFF"/>
                </a:solidFill>
              </a14:hiddenFill>
            </a:ext>
          </a:extLst>
        </p:spPr>
      </p:pic>
      <p:sp>
        <p:nvSpPr>
          <p:cNvPr id="325769" name="Rectangle 137"/>
          <p:cNvSpPr>
            <a:spLocks noChangeAspect="1" noChangeArrowheads="1"/>
          </p:cNvSpPr>
          <p:nvPr/>
        </p:nvSpPr>
        <p:spPr bwMode="auto">
          <a:xfrm>
            <a:off x="3767138" y="4552950"/>
            <a:ext cx="276225" cy="276225"/>
          </a:xfrm>
          <a:prstGeom prst="rect">
            <a:avLst/>
          </a:prstGeom>
          <a:solidFill>
            <a:srgbClr val="FFFFFF">
              <a:alpha val="10001"/>
            </a:srgbClr>
          </a:solidFill>
          <a:ln w="25400"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5770" name="Freeform 138"/>
          <p:cNvSpPr>
            <a:spLocks/>
          </p:cNvSpPr>
          <p:nvPr/>
        </p:nvSpPr>
        <p:spPr bwMode="auto">
          <a:xfrm>
            <a:off x="3768725" y="3136900"/>
            <a:ext cx="3498850" cy="1419225"/>
          </a:xfrm>
          <a:custGeom>
            <a:avLst/>
            <a:gdLst>
              <a:gd name="T0" fmla="*/ 0 w 2204"/>
              <a:gd name="T1" fmla="*/ 894 h 894"/>
              <a:gd name="T2" fmla="*/ 943 w 2204"/>
              <a:gd name="T3" fmla="*/ 0 h 894"/>
              <a:gd name="T4" fmla="*/ 2204 w 2204"/>
              <a:gd name="T5" fmla="*/ 10 h 894"/>
              <a:gd name="T6" fmla="*/ 178 w 2204"/>
              <a:gd name="T7" fmla="*/ 884 h 894"/>
            </a:gdLst>
            <a:ahLst/>
            <a:cxnLst>
              <a:cxn ang="0">
                <a:pos x="T0" y="T1"/>
              </a:cxn>
              <a:cxn ang="0">
                <a:pos x="T2" y="T3"/>
              </a:cxn>
              <a:cxn ang="0">
                <a:pos x="T4" y="T5"/>
              </a:cxn>
              <a:cxn ang="0">
                <a:pos x="T6" y="T7"/>
              </a:cxn>
            </a:cxnLst>
            <a:rect l="0" t="0" r="r" b="b"/>
            <a:pathLst>
              <a:path w="2204" h="894">
                <a:moveTo>
                  <a:pt x="0" y="894"/>
                </a:moveTo>
                <a:lnTo>
                  <a:pt x="943" y="0"/>
                </a:lnTo>
                <a:lnTo>
                  <a:pt x="2204" y="10"/>
                </a:lnTo>
                <a:lnTo>
                  <a:pt x="178" y="884"/>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5771" name="Rectangle 139"/>
          <p:cNvSpPr>
            <a:spLocks noChangeArrowheads="1"/>
          </p:cNvSpPr>
          <p:nvPr/>
        </p:nvSpPr>
        <p:spPr bwMode="auto">
          <a:xfrm>
            <a:off x="3238500" y="5257800"/>
            <a:ext cx="98425" cy="98425"/>
          </a:xfrm>
          <a:prstGeom prst="rect">
            <a:avLst/>
          </a:prstGeom>
          <a:solidFill>
            <a:srgbClr val="FFFFFF">
              <a:alpha val="10001"/>
            </a:srgbClr>
          </a:solidFill>
          <a:ln w="25400"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5772" name="Freeform 140"/>
          <p:cNvSpPr>
            <a:spLocks/>
          </p:cNvSpPr>
          <p:nvPr/>
        </p:nvSpPr>
        <p:spPr bwMode="auto">
          <a:xfrm>
            <a:off x="3336925" y="4256088"/>
            <a:ext cx="1516063" cy="1860550"/>
          </a:xfrm>
          <a:custGeom>
            <a:avLst/>
            <a:gdLst>
              <a:gd name="T0" fmla="*/ 0 w 955"/>
              <a:gd name="T1" fmla="*/ 625 h 1172"/>
              <a:gd name="T2" fmla="*/ 947 w 955"/>
              <a:gd name="T3" fmla="*/ 0 h 1172"/>
              <a:gd name="T4" fmla="*/ 955 w 955"/>
              <a:gd name="T5" fmla="*/ 1172 h 1172"/>
              <a:gd name="T6" fmla="*/ 0 w 955"/>
              <a:gd name="T7" fmla="*/ 685 h 1172"/>
            </a:gdLst>
            <a:ahLst/>
            <a:cxnLst>
              <a:cxn ang="0">
                <a:pos x="T0" y="T1"/>
              </a:cxn>
              <a:cxn ang="0">
                <a:pos x="T2" y="T3"/>
              </a:cxn>
              <a:cxn ang="0">
                <a:pos x="T4" y="T5"/>
              </a:cxn>
              <a:cxn ang="0">
                <a:pos x="T6" y="T7"/>
              </a:cxn>
            </a:cxnLst>
            <a:rect l="0" t="0" r="r" b="b"/>
            <a:pathLst>
              <a:path w="955" h="1172">
                <a:moveTo>
                  <a:pt x="0" y="625"/>
                </a:moveTo>
                <a:lnTo>
                  <a:pt x="947" y="0"/>
                </a:lnTo>
                <a:lnTo>
                  <a:pt x="955" y="1172"/>
                </a:lnTo>
                <a:lnTo>
                  <a:pt x="0" y="685"/>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25773" name="Group 141"/>
          <p:cNvGrpSpPr>
            <a:grpSpLocks/>
          </p:cNvGrpSpPr>
          <p:nvPr/>
        </p:nvGrpSpPr>
        <p:grpSpPr bwMode="auto">
          <a:xfrm>
            <a:off x="6800850" y="4456113"/>
            <a:ext cx="708025" cy="377825"/>
            <a:chOff x="4512" y="1795"/>
            <a:chExt cx="446" cy="238"/>
          </a:xfrm>
        </p:grpSpPr>
        <p:grpSp>
          <p:nvGrpSpPr>
            <p:cNvPr id="325774" name="Group 142"/>
            <p:cNvGrpSpPr>
              <a:grpSpLocks/>
            </p:cNvGrpSpPr>
            <p:nvPr/>
          </p:nvGrpSpPr>
          <p:grpSpPr bwMode="auto">
            <a:xfrm>
              <a:off x="4643" y="1795"/>
              <a:ext cx="142" cy="73"/>
              <a:chOff x="4817" y="1795"/>
              <a:chExt cx="142" cy="73"/>
            </a:xfrm>
          </p:grpSpPr>
          <p:sp>
            <p:nvSpPr>
              <p:cNvPr id="325775" name="Line 143"/>
              <p:cNvSpPr>
                <a:spLocks noChangeShapeType="1"/>
              </p:cNvSpPr>
              <p:nvPr/>
            </p:nvSpPr>
            <p:spPr bwMode="auto">
              <a:xfrm flipV="1">
                <a:off x="4959"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76" name="Line 144"/>
              <p:cNvSpPr>
                <a:spLocks noChangeShapeType="1"/>
              </p:cNvSpPr>
              <p:nvPr/>
            </p:nvSpPr>
            <p:spPr bwMode="auto">
              <a:xfrm>
                <a:off x="4817" y="1868"/>
                <a:ext cx="138"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77" name="Line 145"/>
              <p:cNvSpPr>
                <a:spLocks noChangeShapeType="1"/>
              </p:cNvSpPr>
              <p:nvPr/>
            </p:nvSpPr>
            <p:spPr bwMode="auto">
              <a:xfrm flipV="1">
                <a:off x="4821" y="1795"/>
                <a:ext cx="0" cy="7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78" name="Line 146"/>
              <p:cNvSpPr>
                <a:spLocks noChangeShapeType="1"/>
              </p:cNvSpPr>
              <p:nvPr/>
            </p:nvSpPr>
            <p:spPr bwMode="auto">
              <a:xfrm flipV="1">
                <a:off x="4890" y="1826"/>
                <a:ext cx="0" cy="3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sp>
          <p:nvSpPr>
            <p:cNvPr id="325779" name="Text Box 147"/>
            <p:cNvSpPr txBox="1">
              <a:spLocks noChangeArrowheads="1"/>
            </p:cNvSpPr>
            <p:nvPr/>
          </p:nvSpPr>
          <p:spPr bwMode="auto">
            <a:xfrm>
              <a:off x="4512" y="1889"/>
              <a:ext cx="446"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20 </a:t>
              </a:r>
              <a:r>
                <a:rPr lang="en-US" sz="1000">
                  <a:sym typeface="Symbol" pitchFamily="18" charset="2"/>
                </a:rPr>
                <a:t></a:t>
              </a:r>
              <a:r>
                <a:rPr lang="ru-RU" sz="1000"/>
                <a:t>m</a:t>
              </a:r>
            </a:p>
          </p:txBody>
        </p:sp>
      </p:grpSp>
      <p:pic>
        <p:nvPicPr>
          <p:cNvPr id="325780" name="Picture 148" descr="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89663" y="4549775"/>
            <a:ext cx="1393825" cy="1525588"/>
          </a:xfrm>
          <a:prstGeom prst="rect">
            <a:avLst/>
          </a:prstGeom>
          <a:noFill/>
          <a:extLst>
            <a:ext uri="{909E8E84-426E-40DD-AFC4-6F175D3DCCD1}">
              <a14:hiddenFill xmlns:a14="http://schemas.microsoft.com/office/drawing/2010/main">
                <a:solidFill>
                  <a:srgbClr val="FFFFFF"/>
                </a:solidFill>
              </a14:hiddenFill>
            </a:ext>
          </a:extLst>
        </p:spPr>
      </p:pic>
      <p:sp>
        <p:nvSpPr>
          <p:cNvPr id="325781" name="Oval 149"/>
          <p:cNvSpPr>
            <a:spLocks noChangeArrowheads="1"/>
          </p:cNvSpPr>
          <p:nvPr/>
        </p:nvSpPr>
        <p:spPr bwMode="auto">
          <a:xfrm>
            <a:off x="6348413" y="4738688"/>
            <a:ext cx="1160462" cy="1160462"/>
          </a:xfrm>
          <a:prstGeom prst="ellipse">
            <a:avLst/>
          </a:prstGeom>
          <a:noFill/>
          <a:ln w="25400" algn="ctr">
            <a:solidFill>
              <a:srgbClr val="800000"/>
            </a:solidFill>
            <a:round/>
            <a:headEnd/>
            <a:tailEnd/>
          </a:ln>
          <a:effectLst/>
          <a:extLst>
            <a:ext uri="{909E8E84-426E-40DD-AFC4-6F175D3DCCD1}">
              <a14:hiddenFill xmlns:a14="http://schemas.microsoft.com/office/drawing/2010/main">
                <a:solidFill>
                  <a:schemeClr val="bg1">
                    <a:alpha val="3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5782" name="Freeform 150"/>
          <p:cNvSpPr>
            <a:spLocks/>
          </p:cNvSpPr>
          <p:nvPr/>
        </p:nvSpPr>
        <p:spPr bwMode="auto">
          <a:xfrm>
            <a:off x="7062788" y="4752975"/>
            <a:ext cx="557212" cy="352425"/>
          </a:xfrm>
          <a:custGeom>
            <a:avLst/>
            <a:gdLst>
              <a:gd name="T0" fmla="*/ 0 w 351"/>
              <a:gd name="T1" fmla="*/ 161 h 222"/>
              <a:gd name="T2" fmla="*/ 351 w 351"/>
              <a:gd name="T3" fmla="*/ 0 h 222"/>
              <a:gd name="T4" fmla="*/ 32 w 351"/>
              <a:gd name="T5" fmla="*/ 222 h 222"/>
            </a:gdLst>
            <a:ahLst/>
            <a:cxnLst>
              <a:cxn ang="0">
                <a:pos x="T0" y="T1"/>
              </a:cxn>
              <a:cxn ang="0">
                <a:pos x="T2" y="T3"/>
              </a:cxn>
              <a:cxn ang="0">
                <a:pos x="T4" y="T5"/>
              </a:cxn>
            </a:cxnLst>
            <a:rect l="0" t="0" r="r" b="b"/>
            <a:pathLst>
              <a:path w="351" h="222">
                <a:moveTo>
                  <a:pt x="0" y="161"/>
                </a:moveTo>
                <a:lnTo>
                  <a:pt x="351" y="0"/>
                </a:lnTo>
                <a:lnTo>
                  <a:pt x="32" y="222"/>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5783" name="Oval 151"/>
          <p:cNvSpPr>
            <a:spLocks noChangeArrowheads="1"/>
          </p:cNvSpPr>
          <p:nvPr/>
        </p:nvSpPr>
        <p:spPr bwMode="auto">
          <a:xfrm>
            <a:off x="7019925" y="5011738"/>
            <a:ext cx="107950" cy="107950"/>
          </a:xfrm>
          <a:prstGeom prst="ellipse">
            <a:avLst/>
          </a:prstGeom>
          <a:solidFill>
            <a:srgbClr val="FFFFFF">
              <a:alpha val="10001"/>
            </a:srgbClr>
          </a:solidFill>
          <a:ln w="25400" algn="ctr">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5784" name="Freeform 152"/>
          <p:cNvSpPr>
            <a:spLocks/>
          </p:cNvSpPr>
          <p:nvPr/>
        </p:nvSpPr>
        <p:spPr bwMode="auto">
          <a:xfrm>
            <a:off x="7191375" y="5429250"/>
            <a:ext cx="222250" cy="406400"/>
          </a:xfrm>
          <a:custGeom>
            <a:avLst/>
            <a:gdLst>
              <a:gd name="T0" fmla="*/ 0 w 140"/>
              <a:gd name="T1" fmla="*/ 0 h 256"/>
              <a:gd name="T2" fmla="*/ 140 w 140"/>
              <a:gd name="T3" fmla="*/ 256 h 256"/>
              <a:gd name="T4" fmla="*/ 6 w 140"/>
              <a:gd name="T5" fmla="*/ 66 h 256"/>
            </a:gdLst>
            <a:ahLst/>
            <a:cxnLst>
              <a:cxn ang="0">
                <a:pos x="T0" y="T1"/>
              </a:cxn>
              <a:cxn ang="0">
                <a:pos x="T2" y="T3"/>
              </a:cxn>
              <a:cxn ang="0">
                <a:pos x="T4" y="T5"/>
              </a:cxn>
            </a:cxnLst>
            <a:rect l="0" t="0" r="r" b="b"/>
            <a:pathLst>
              <a:path w="140" h="256">
                <a:moveTo>
                  <a:pt x="0" y="0"/>
                </a:moveTo>
                <a:lnTo>
                  <a:pt x="140" y="256"/>
                </a:lnTo>
                <a:lnTo>
                  <a:pt x="6" y="66"/>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5785" name="Rectangle 153"/>
          <p:cNvSpPr>
            <a:spLocks noChangeAspect="1" noChangeArrowheads="1"/>
          </p:cNvSpPr>
          <p:nvPr/>
        </p:nvSpPr>
        <p:spPr bwMode="auto">
          <a:xfrm>
            <a:off x="7115175" y="5440363"/>
            <a:ext cx="85725" cy="85725"/>
          </a:xfrm>
          <a:prstGeom prst="rect">
            <a:avLst/>
          </a:prstGeom>
          <a:solidFill>
            <a:srgbClr val="FFFFFF">
              <a:alpha val="10001"/>
            </a:srgbClr>
          </a:solidFill>
          <a:ln w="25400" algn="ctr">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5786" name="Freeform 154"/>
          <p:cNvSpPr>
            <a:spLocks/>
          </p:cNvSpPr>
          <p:nvPr/>
        </p:nvSpPr>
        <p:spPr bwMode="auto">
          <a:xfrm>
            <a:off x="7326313" y="5191125"/>
            <a:ext cx="388937" cy="247650"/>
          </a:xfrm>
          <a:custGeom>
            <a:avLst/>
            <a:gdLst>
              <a:gd name="T0" fmla="*/ 0 w 245"/>
              <a:gd name="T1" fmla="*/ 95 h 156"/>
              <a:gd name="T2" fmla="*/ 245 w 245"/>
              <a:gd name="T3" fmla="*/ 0 h 156"/>
              <a:gd name="T4" fmla="*/ 32 w 245"/>
              <a:gd name="T5" fmla="*/ 156 h 156"/>
            </a:gdLst>
            <a:ahLst/>
            <a:cxnLst>
              <a:cxn ang="0">
                <a:pos x="T0" y="T1"/>
              </a:cxn>
              <a:cxn ang="0">
                <a:pos x="T2" y="T3"/>
              </a:cxn>
              <a:cxn ang="0">
                <a:pos x="T4" y="T5"/>
              </a:cxn>
            </a:cxnLst>
            <a:rect l="0" t="0" r="r" b="b"/>
            <a:pathLst>
              <a:path w="245" h="156">
                <a:moveTo>
                  <a:pt x="0" y="95"/>
                </a:moveTo>
                <a:lnTo>
                  <a:pt x="245" y="0"/>
                </a:lnTo>
                <a:lnTo>
                  <a:pt x="32" y="156"/>
                </a:lnTo>
              </a:path>
            </a:pathLst>
          </a:custGeom>
          <a:solidFill>
            <a:schemeClr val="bg1">
              <a:alpha val="30000"/>
            </a:schemeClr>
          </a:solidFill>
          <a:ln w="12700" cap="flat" cmpd="sng">
            <a:solidFill>
              <a:srgbClr val="8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5787" name="Oval 155"/>
          <p:cNvSpPr>
            <a:spLocks noChangeArrowheads="1"/>
          </p:cNvSpPr>
          <p:nvPr/>
        </p:nvSpPr>
        <p:spPr bwMode="auto">
          <a:xfrm>
            <a:off x="7281863" y="5341938"/>
            <a:ext cx="107950" cy="107950"/>
          </a:xfrm>
          <a:prstGeom prst="ellipse">
            <a:avLst/>
          </a:prstGeom>
          <a:solidFill>
            <a:srgbClr val="FFFFFF">
              <a:alpha val="10001"/>
            </a:srgbClr>
          </a:solidFill>
          <a:ln w="25400" algn="ctr">
            <a:solidFill>
              <a:srgbClr val="8000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325791" name="Group 159"/>
          <p:cNvGrpSpPr>
            <a:grpSpLocks/>
          </p:cNvGrpSpPr>
          <p:nvPr/>
        </p:nvGrpSpPr>
        <p:grpSpPr bwMode="auto">
          <a:xfrm>
            <a:off x="5572125" y="3227388"/>
            <a:ext cx="708025" cy="361950"/>
            <a:chOff x="6815" y="3813"/>
            <a:chExt cx="1100" cy="559"/>
          </a:xfrm>
        </p:grpSpPr>
        <p:grpSp>
          <p:nvGrpSpPr>
            <p:cNvPr id="325792" name="Group 160"/>
            <p:cNvGrpSpPr>
              <a:grpSpLocks/>
            </p:cNvGrpSpPr>
            <p:nvPr/>
          </p:nvGrpSpPr>
          <p:grpSpPr bwMode="auto">
            <a:xfrm>
              <a:off x="6948" y="3813"/>
              <a:ext cx="880" cy="179"/>
              <a:chOff x="6948" y="3768"/>
              <a:chExt cx="880" cy="179"/>
            </a:xfrm>
          </p:grpSpPr>
          <p:sp>
            <p:nvSpPr>
              <p:cNvPr id="325793" name="Line 161"/>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94" name="Line 162"/>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95" name="Line 163"/>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325796" name="Group 164"/>
              <p:cNvGrpSpPr>
                <a:grpSpLocks/>
              </p:cNvGrpSpPr>
              <p:nvPr/>
            </p:nvGrpSpPr>
            <p:grpSpPr bwMode="auto">
              <a:xfrm>
                <a:off x="7118" y="3843"/>
                <a:ext cx="511" cy="91"/>
                <a:chOff x="7118" y="3768"/>
                <a:chExt cx="511" cy="179"/>
              </a:xfrm>
            </p:grpSpPr>
            <p:sp>
              <p:nvSpPr>
                <p:cNvPr id="325797" name="Line 165"/>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98" name="Line 166"/>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799" name="Line 167"/>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800" name="Line 168"/>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325801" name="Text Box 169"/>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ru-RU" sz="1000"/>
                <a:t>1</a:t>
              </a:r>
              <a:r>
                <a:rPr lang="en-US" sz="1000"/>
                <a:t> </a:t>
              </a:r>
              <a:r>
                <a:rPr lang="en-US" sz="1000">
                  <a:sym typeface="Symbol" pitchFamily="18" charset="2"/>
                </a:rPr>
                <a:t>m</a:t>
              </a:r>
              <a:r>
                <a:rPr lang="ru-RU" sz="1000"/>
                <a:t>m</a:t>
              </a:r>
              <a:endParaRPr lang="ru-RU"/>
            </a:p>
          </p:txBody>
        </p:sp>
      </p:grpSp>
      <p:grpSp>
        <p:nvGrpSpPr>
          <p:cNvPr id="325802" name="Group 170"/>
          <p:cNvGrpSpPr>
            <a:grpSpLocks/>
          </p:cNvGrpSpPr>
          <p:nvPr/>
        </p:nvGrpSpPr>
        <p:grpSpPr bwMode="auto">
          <a:xfrm>
            <a:off x="4967288" y="3930650"/>
            <a:ext cx="725487" cy="361950"/>
            <a:chOff x="6815" y="3813"/>
            <a:chExt cx="1100" cy="559"/>
          </a:xfrm>
        </p:grpSpPr>
        <p:grpSp>
          <p:nvGrpSpPr>
            <p:cNvPr id="325803" name="Group 171"/>
            <p:cNvGrpSpPr>
              <a:grpSpLocks/>
            </p:cNvGrpSpPr>
            <p:nvPr/>
          </p:nvGrpSpPr>
          <p:grpSpPr bwMode="auto">
            <a:xfrm>
              <a:off x="6948" y="3813"/>
              <a:ext cx="880" cy="179"/>
              <a:chOff x="6948" y="3768"/>
              <a:chExt cx="880" cy="179"/>
            </a:xfrm>
          </p:grpSpPr>
          <p:sp>
            <p:nvSpPr>
              <p:cNvPr id="325804" name="Line 172"/>
              <p:cNvSpPr>
                <a:spLocks noChangeShapeType="1"/>
              </p:cNvSpPr>
              <p:nvPr/>
            </p:nvSpPr>
            <p:spPr bwMode="auto">
              <a:xfrm>
                <a:off x="6948" y="3947"/>
                <a:ext cx="8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805" name="Line 173"/>
              <p:cNvSpPr>
                <a:spLocks noChangeShapeType="1"/>
              </p:cNvSpPr>
              <p:nvPr/>
            </p:nvSpPr>
            <p:spPr bwMode="auto">
              <a:xfrm flipV="1">
                <a:off x="694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806" name="Line 174"/>
              <p:cNvSpPr>
                <a:spLocks noChangeShapeType="1"/>
              </p:cNvSpPr>
              <p:nvPr/>
            </p:nvSpPr>
            <p:spPr bwMode="auto">
              <a:xfrm flipV="1">
                <a:off x="7815"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nvGrpSpPr>
              <p:cNvPr id="325807" name="Group 175"/>
              <p:cNvGrpSpPr>
                <a:grpSpLocks/>
              </p:cNvGrpSpPr>
              <p:nvPr/>
            </p:nvGrpSpPr>
            <p:grpSpPr bwMode="auto">
              <a:xfrm>
                <a:off x="7118" y="3843"/>
                <a:ext cx="511" cy="91"/>
                <a:chOff x="7118" y="3768"/>
                <a:chExt cx="511" cy="179"/>
              </a:xfrm>
            </p:grpSpPr>
            <p:sp>
              <p:nvSpPr>
                <p:cNvPr id="325808" name="Line 176"/>
                <p:cNvSpPr>
                  <a:spLocks noChangeShapeType="1"/>
                </p:cNvSpPr>
                <p:nvPr/>
              </p:nvSpPr>
              <p:spPr bwMode="auto">
                <a:xfrm flipV="1">
                  <a:off x="762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809" name="Line 177"/>
                <p:cNvSpPr>
                  <a:spLocks noChangeShapeType="1"/>
                </p:cNvSpPr>
                <p:nvPr/>
              </p:nvSpPr>
              <p:spPr bwMode="auto">
                <a:xfrm flipV="1">
                  <a:off x="7459"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810" name="Line 178"/>
                <p:cNvSpPr>
                  <a:spLocks noChangeShapeType="1"/>
                </p:cNvSpPr>
                <p:nvPr/>
              </p:nvSpPr>
              <p:spPr bwMode="auto">
                <a:xfrm flipV="1">
                  <a:off x="728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25811" name="Line 179"/>
                <p:cNvSpPr>
                  <a:spLocks noChangeShapeType="1"/>
                </p:cNvSpPr>
                <p:nvPr/>
              </p:nvSpPr>
              <p:spPr bwMode="auto">
                <a:xfrm flipV="1">
                  <a:off x="7118" y="3768"/>
                  <a:ext cx="0" cy="17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grpSp>
        </p:grpSp>
        <p:sp>
          <p:nvSpPr>
            <p:cNvPr id="325812" name="Text Box 180"/>
            <p:cNvSpPr txBox="1">
              <a:spLocks noChangeArrowheads="1"/>
            </p:cNvSpPr>
            <p:nvPr/>
          </p:nvSpPr>
          <p:spPr bwMode="auto">
            <a:xfrm>
              <a:off x="6815" y="4020"/>
              <a:ext cx="1100"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r>
                <a:rPr lang="en-US" sz="1000"/>
                <a:t>400 </a:t>
              </a:r>
              <a:r>
                <a:rPr lang="en-US" sz="1000">
                  <a:sym typeface="Symbol" pitchFamily="18" charset="2"/>
                </a:rPr>
                <a:t></a:t>
              </a:r>
              <a:r>
                <a:rPr lang="ru-RU" sz="1000"/>
                <a:t>m</a:t>
              </a:r>
              <a:endParaRPr lang="ru-RU"/>
            </a:p>
          </p:txBody>
        </p:sp>
      </p:grpSp>
      <p:sp>
        <p:nvSpPr>
          <p:cNvPr id="394244" name="Rectangle 4"/>
          <p:cNvSpPr>
            <a:spLocks noChangeArrowheads="1"/>
          </p:cNvSpPr>
          <p:nvPr/>
        </p:nvSpPr>
        <p:spPr bwMode="auto">
          <a:xfrm>
            <a:off x="723900" y="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Zr</a:t>
            </a:r>
            <a:r>
              <a:rPr lang="ru-RU">
                <a:solidFill>
                  <a:srgbClr val="000099"/>
                </a:solidFill>
              </a:rPr>
              <a:t>-</a:t>
            </a:r>
            <a:r>
              <a:rPr lang="en-US">
                <a:solidFill>
                  <a:srgbClr val="000099"/>
                </a:solidFill>
              </a:rPr>
              <a:t>Fe</a:t>
            </a:r>
            <a:r>
              <a:rPr lang="ru-RU">
                <a:solidFill>
                  <a:srgbClr val="000099"/>
                </a:solidFill>
              </a:rPr>
              <a:t>-</a:t>
            </a:r>
            <a:r>
              <a:rPr lang="en-US">
                <a:solidFill>
                  <a:srgbClr val="000099"/>
                </a:solidFill>
              </a:rPr>
              <a:t>O</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 CORD39 </a:t>
            </a:r>
            <a:r>
              <a:rPr lang="en-US">
                <a:solidFill>
                  <a:srgbClr val="000099"/>
                </a:solidFill>
              </a:rPr>
              <a:t>(continued)</a:t>
            </a:r>
            <a:endParaRPr lang="ru-RU">
              <a:solidFill>
                <a:srgbClr val="000099"/>
              </a:solidFill>
            </a:endParaRPr>
          </a:p>
        </p:txBody>
      </p:sp>
      <p:sp>
        <p:nvSpPr>
          <p:cNvPr id="394242" name="Text Box 2"/>
          <p:cNvSpPr txBox="1">
            <a:spLocks noChangeArrowheads="1"/>
          </p:cNvSpPr>
          <p:nvPr/>
        </p:nvSpPr>
        <p:spPr bwMode="auto">
          <a:xfrm>
            <a:off x="0" y="612775"/>
            <a:ext cx="2165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latin typeface="Arial" pitchFamily="34" charset="0"/>
              </a:rPr>
              <a:t>ZrO</a:t>
            </a:r>
            <a:r>
              <a:rPr lang="en-US" sz="1200" baseline="-25000">
                <a:latin typeface="Arial" pitchFamily="34" charset="0"/>
              </a:rPr>
              <a:t>2</a:t>
            </a:r>
            <a:r>
              <a:rPr lang="en-US" sz="1200">
                <a:latin typeface="Arial" pitchFamily="34" charset="0"/>
              </a:rPr>
              <a:t> and Fe calibrated data</a:t>
            </a:r>
          </a:p>
        </p:txBody>
      </p:sp>
      <p:graphicFrame>
        <p:nvGraphicFramePr>
          <p:cNvPr id="2" name="Group 4"/>
          <p:cNvGraphicFramePr>
            <a:graphicFrameLocks noGrp="1"/>
          </p:cNvGraphicFramePr>
          <p:nvPr/>
        </p:nvGraphicFramePr>
        <p:xfrm>
          <a:off x="2781300" y="500063"/>
          <a:ext cx="2330450" cy="582614"/>
        </p:xfrm>
        <a:graphic>
          <a:graphicData uri="http://schemas.openxmlformats.org/drawingml/2006/table">
            <a:tbl>
              <a:tblPr/>
              <a:tblGrid>
                <a:gridCol w="601663"/>
                <a:gridCol w="576262"/>
                <a:gridCol w="576263"/>
                <a:gridCol w="576262"/>
              </a:tblGrid>
              <a:tr h="185738">
                <a:tc>
                  <a:txBody>
                    <a:bodyPr/>
                    <a:lstStyle/>
                    <a:p>
                      <a:pPr marL="0" marR="0" lvl="0" indent="0" algn="ctr" defTabSz="7620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990033"/>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990033"/>
                          </a:solidFill>
                          <a:effectLst/>
                          <a:latin typeface="Arial" pitchFamily="34" charset="0"/>
                        </a:rPr>
                        <a:t>Zr</a:t>
                      </a:r>
                      <a:endParaRPr kumimoji="0" lang="ru-RU"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28575"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990033"/>
                          </a:solidFill>
                          <a:effectLst/>
                          <a:latin typeface="Arial" pitchFamily="34" charset="0"/>
                        </a:rPr>
                        <a:t>Fe</a:t>
                      </a:r>
                      <a:endParaRPr kumimoji="0" lang="ru-RU"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990033"/>
                          </a:solidFill>
                          <a:effectLst/>
                          <a:latin typeface="Arial" pitchFamily="34" charset="0"/>
                        </a:rPr>
                        <a:t>O</a:t>
                      </a:r>
                      <a:endParaRPr kumimoji="0" lang="ru-RU"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990033"/>
                      </a:solidFill>
                      <a:prstDash val="solid"/>
                      <a:round/>
                      <a:headEnd type="none" w="sm" len="sm"/>
                      <a:tailEnd type="none" w="sm" len="sm"/>
                    </a:lnL>
                    <a:lnR cap="flat">
                      <a:noFill/>
                    </a:lnR>
                    <a:lnT cap="flat">
                      <a:noFill/>
                    </a:lnT>
                    <a:lnB w="28575" cap="flat" cmpd="sng" algn="ctr">
                      <a:solidFill>
                        <a:srgbClr val="990033"/>
                      </a:solidFill>
                      <a:prstDash val="solid"/>
                      <a:round/>
                      <a:headEnd type="none" w="sm" len="sm"/>
                      <a:tailEnd type="none" w="sm" len="sm"/>
                    </a:lnB>
                    <a:lnTlToBr>
                      <a:noFill/>
                    </a:lnTlToBr>
                    <a:lnBlToTr>
                      <a:noFill/>
                    </a:lnBlToTr>
                    <a:noFill/>
                  </a:tcPr>
                </a:tc>
              </a:tr>
              <a:tr h="18256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rgbClr val="990033"/>
                          </a:solidFill>
                          <a:effectLst/>
                          <a:latin typeface="Arial" pitchFamily="34" charset="0"/>
                          <a:ea typeface="Arial Unicode MS" pitchFamily="34" charset="-128"/>
                          <a:cs typeface="Arial Unicode MS" pitchFamily="34" charset="-128"/>
                        </a:rPr>
                        <a:t>mass %</a:t>
                      </a:r>
                      <a:endParaRPr kumimoji="0" lang="en-GB"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990033"/>
                      </a:solidFill>
                      <a:prstDash val="solid"/>
                      <a:round/>
                      <a:headEnd type="none" w="sm" len="sm"/>
                      <a:tailEnd type="none" w="sm" len="sm"/>
                    </a:lnR>
                    <a:lnT w="28575" cap="flat" cmpd="sng" algn="ctr">
                      <a:solidFill>
                        <a:srgbClr val="990033"/>
                      </a:solidFill>
                      <a:prstDash val="solid"/>
                      <a:round/>
                      <a:headEnd type="none" w="sm" len="sm"/>
                      <a:tailEnd type="none" w="sm" len="sm"/>
                    </a:lnT>
                    <a:lnB w="12700"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61.3</a:t>
                      </a:r>
                      <a:r>
                        <a:rPr kumimoji="0" lang="ru-RU" sz="900" b="1" i="0" u="none" strike="noStrike" cap="none" normalizeH="0" baseline="0" smtClean="0">
                          <a:ln>
                            <a:noFill/>
                          </a:ln>
                          <a:solidFill>
                            <a:srgbClr val="990033"/>
                          </a:solidFill>
                          <a:effectLst/>
                          <a:latin typeface="Arial" pitchFamily="34" charset="0"/>
                        </a:rPr>
                        <a:t> </a:t>
                      </a:r>
                    </a:p>
                  </a:txBody>
                  <a:tcPr marL="0" marR="0" marT="0" marB="0" anchor="ctr" anchorCtr="1" horzOverflow="overflow">
                    <a:lnL w="28575"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w="28575" cap="flat" cmpd="sng" algn="ctr">
                      <a:solidFill>
                        <a:srgbClr val="990033"/>
                      </a:solidFill>
                      <a:prstDash val="solid"/>
                      <a:round/>
                      <a:headEnd type="none" w="sm" len="sm"/>
                      <a:tailEnd type="none" w="sm" len="sm"/>
                    </a:lnT>
                    <a:lnB w="12700"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30.7</a:t>
                      </a:r>
                      <a:r>
                        <a:rPr kumimoji="0" lang="ru-RU" sz="900" b="1" i="0" u="none" strike="noStrike" cap="none" normalizeH="0" baseline="0" smtClean="0">
                          <a:ln>
                            <a:noFill/>
                          </a:ln>
                          <a:solidFill>
                            <a:srgbClr val="990033"/>
                          </a:solidFill>
                          <a:effectLst/>
                          <a:latin typeface="Arial" pitchFamily="34" charset="0"/>
                        </a:rPr>
                        <a:t> </a:t>
                      </a:r>
                    </a:p>
                  </a:txBody>
                  <a:tcPr marL="0" marR="0" marT="0" marB="0" anchor="ctr" anchorCtr="1" horzOverflow="overflow">
                    <a:lnL w="19050"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w="28575" cap="flat" cmpd="sng" algn="ctr">
                      <a:solidFill>
                        <a:srgbClr val="990033"/>
                      </a:solidFill>
                      <a:prstDash val="solid"/>
                      <a:round/>
                      <a:headEnd type="none" w="sm" len="sm"/>
                      <a:tailEnd type="none" w="sm" len="sm"/>
                    </a:lnT>
                    <a:lnB w="12700"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8.0</a:t>
                      </a:r>
                      <a:endParaRPr kumimoji="0" lang="ru-RU"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990033"/>
                      </a:solidFill>
                      <a:prstDash val="solid"/>
                      <a:round/>
                      <a:headEnd type="none" w="sm" len="sm"/>
                      <a:tailEnd type="none" w="sm" len="sm"/>
                    </a:lnL>
                    <a:lnR cap="flat">
                      <a:noFill/>
                    </a:lnR>
                    <a:lnT w="28575" cap="flat" cmpd="sng" algn="ctr">
                      <a:solidFill>
                        <a:srgbClr val="990033"/>
                      </a:solidFill>
                      <a:prstDash val="solid"/>
                      <a:round/>
                      <a:headEnd type="none" w="sm" len="sm"/>
                      <a:tailEnd type="none" w="sm" len="sm"/>
                    </a:lnT>
                    <a:lnB w="12700" cap="flat" cmpd="sng" algn="ctr">
                      <a:solidFill>
                        <a:srgbClr val="990033"/>
                      </a:solidFill>
                      <a:prstDash val="solid"/>
                      <a:round/>
                      <a:headEnd type="none" w="sm" len="sm"/>
                      <a:tailEnd type="none" w="sm" len="sm"/>
                    </a:lnB>
                    <a:lnTlToBr>
                      <a:noFill/>
                    </a:lnTlToBr>
                    <a:lnBlToTr>
                      <a:noFill/>
                    </a:lnBlToTr>
                    <a:noFill/>
                  </a:tcPr>
                </a:tc>
              </a:tr>
              <a:tr h="21431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rgbClr val="990033"/>
                          </a:solidFill>
                          <a:effectLst/>
                          <a:latin typeface="Arial" pitchFamily="34" charset="0"/>
                          <a:ea typeface="Arial Unicode MS" pitchFamily="34" charset="-128"/>
                          <a:cs typeface="Arial Unicode MS" pitchFamily="34" charset="-128"/>
                        </a:rPr>
                        <a:t>mol.%</a:t>
                      </a:r>
                      <a:endParaRPr kumimoji="0" lang="en-GB"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990033"/>
                      </a:solidFill>
                      <a:prstDash val="solid"/>
                      <a:round/>
                      <a:headEnd type="none" w="sm" len="sm"/>
                      <a:tailEnd type="none" w="sm" len="sm"/>
                    </a:lnR>
                    <a:lnT w="12700"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39</a:t>
                      </a:r>
                      <a:r>
                        <a:rPr kumimoji="0" lang="ru-RU" sz="900" b="0" i="0" u="none" strike="noStrike" cap="none" normalizeH="0" baseline="0" smtClean="0">
                          <a:ln>
                            <a:noFill/>
                          </a:ln>
                          <a:solidFill>
                            <a:srgbClr val="990033"/>
                          </a:solidFill>
                          <a:effectLst/>
                          <a:latin typeface="Arial" pitchFamily="34" charset="0"/>
                        </a:rPr>
                        <a:t>.</a:t>
                      </a:r>
                      <a:r>
                        <a:rPr kumimoji="0" lang="en-US" sz="900" b="0" i="0" u="none" strike="noStrike" cap="none" normalizeH="0" baseline="0" smtClean="0">
                          <a:ln>
                            <a:noFill/>
                          </a:ln>
                          <a:solidFill>
                            <a:srgbClr val="990033"/>
                          </a:solidFill>
                          <a:effectLst/>
                          <a:latin typeface="Arial" pitchFamily="34" charset="0"/>
                        </a:rPr>
                        <a:t>0</a:t>
                      </a:r>
                      <a:r>
                        <a:rPr kumimoji="0" lang="ru-RU" sz="900" b="1" i="0" u="none" strike="noStrike" cap="none" normalizeH="0" baseline="0" smtClean="0">
                          <a:ln>
                            <a:noFill/>
                          </a:ln>
                          <a:solidFill>
                            <a:srgbClr val="990033"/>
                          </a:solidFill>
                          <a:effectLst/>
                          <a:latin typeface="Arial" pitchFamily="34" charset="0"/>
                        </a:rPr>
                        <a:t> </a:t>
                      </a:r>
                    </a:p>
                  </a:txBody>
                  <a:tcPr marL="0" marR="0" marT="0" marB="0" anchor="ctr" anchorCtr="1" horzOverflow="overflow">
                    <a:lnL w="28575"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w="12700"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31</a:t>
                      </a:r>
                      <a:r>
                        <a:rPr kumimoji="0" lang="ru-RU" sz="900" b="0" i="0" u="none" strike="noStrike" cap="none" normalizeH="0" baseline="0" smtClean="0">
                          <a:ln>
                            <a:noFill/>
                          </a:ln>
                          <a:solidFill>
                            <a:srgbClr val="990033"/>
                          </a:solidFill>
                          <a:effectLst/>
                          <a:latin typeface="Arial" pitchFamily="34" charset="0"/>
                        </a:rPr>
                        <a:t>.</a:t>
                      </a:r>
                      <a:r>
                        <a:rPr kumimoji="0" lang="en-US" sz="900" b="0" i="0" u="none" strike="noStrike" cap="none" normalizeH="0" baseline="0" smtClean="0">
                          <a:ln>
                            <a:noFill/>
                          </a:ln>
                          <a:solidFill>
                            <a:srgbClr val="990033"/>
                          </a:solidFill>
                          <a:effectLst/>
                          <a:latin typeface="Arial" pitchFamily="34" charset="0"/>
                        </a:rPr>
                        <a:t>9</a:t>
                      </a:r>
                      <a:r>
                        <a:rPr kumimoji="0" lang="ru-RU" sz="900" b="1" i="0" u="none" strike="noStrike" cap="none" normalizeH="0" baseline="0" smtClean="0">
                          <a:ln>
                            <a:noFill/>
                          </a:ln>
                          <a:solidFill>
                            <a:srgbClr val="990033"/>
                          </a:solidFill>
                          <a:effectLst/>
                          <a:latin typeface="Arial" pitchFamily="34" charset="0"/>
                        </a:rPr>
                        <a:t> </a:t>
                      </a:r>
                    </a:p>
                  </a:txBody>
                  <a:tcPr marL="0" marR="0" marT="0" marB="0" anchor="ctr" anchorCtr="1" horzOverflow="overflow">
                    <a:lnL w="19050"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w="12700"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29</a:t>
                      </a:r>
                      <a:r>
                        <a:rPr kumimoji="0" lang="ru-RU" sz="900" b="0" i="0" u="none" strike="noStrike" cap="none" normalizeH="0" baseline="0" smtClean="0">
                          <a:ln>
                            <a:noFill/>
                          </a:ln>
                          <a:solidFill>
                            <a:srgbClr val="990033"/>
                          </a:solidFill>
                          <a:effectLst/>
                          <a:latin typeface="Arial" pitchFamily="34" charset="0"/>
                        </a:rPr>
                        <a:t>.</a:t>
                      </a:r>
                      <a:r>
                        <a:rPr kumimoji="0" lang="en-US" sz="900" b="0" i="0" u="none" strike="noStrike" cap="none" normalizeH="0" baseline="0" smtClean="0">
                          <a:ln>
                            <a:noFill/>
                          </a:ln>
                          <a:solidFill>
                            <a:srgbClr val="990033"/>
                          </a:solidFill>
                          <a:effectLst/>
                          <a:latin typeface="Arial" pitchFamily="34" charset="0"/>
                        </a:rPr>
                        <a:t>1</a:t>
                      </a:r>
                      <a:r>
                        <a:rPr kumimoji="0" lang="ru-RU" sz="900" b="1" i="0" u="none" strike="noStrike" cap="none" normalizeH="0" baseline="0" smtClean="0">
                          <a:ln>
                            <a:noFill/>
                          </a:ln>
                          <a:solidFill>
                            <a:srgbClr val="990033"/>
                          </a:solidFill>
                          <a:effectLst/>
                          <a:latin typeface="Arial" pitchFamily="34" charset="0"/>
                        </a:rPr>
                        <a:t> </a:t>
                      </a:r>
                    </a:p>
                  </a:txBody>
                  <a:tcPr marL="0" marR="0" marT="0" marB="0" anchor="ctr" anchorCtr="1" horzOverflow="overflow">
                    <a:lnL w="19050" cap="flat" cmpd="sng" algn="ctr">
                      <a:solidFill>
                        <a:srgbClr val="990033"/>
                      </a:solidFill>
                      <a:prstDash val="solid"/>
                      <a:round/>
                      <a:headEnd type="none" w="sm" len="sm"/>
                      <a:tailEnd type="none" w="sm" len="sm"/>
                    </a:lnL>
                    <a:lnR cap="flat">
                      <a:noFill/>
                    </a:lnR>
                    <a:lnT w="12700" cap="flat" cmpd="sng" algn="ctr">
                      <a:solidFill>
                        <a:srgbClr val="990033"/>
                      </a:solidFill>
                      <a:prstDash val="solid"/>
                      <a:round/>
                      <a:headEnd type="none" w="sm" len="sm"/>
                      <a:tailEnd type="none" w="sm" len="sm"/>
                    </a:lnT>
                    <a:lnB cap="flat">
                      <a:noFill/>
                    </a:lnB>
                    <a:lnTlToBr>
                      <a:noFill/>
                    </a:lnTlToBr>
                    <a:lnBlToTr>
                      <a:noFill/>
                    </a:lnBlToTr>
                    <a:noFill/>
                  </a:tcPr>
                </a:tc>
              </a:tr>
            </a:tbl>
          </a:graphicData>
        </a:graphic>
      </p:graphicFrame>
      <p:graphicFrame>
        <p:nvGraphicFramePr>
          <p:cNvPr id="394298" name="Group 58"/>
          <p:cNvGraphicFramePr>
            <a:graphicFrameLocks noGrp="1"/>
          </p:cNvGraphicFramePr>
          <p:nvPr/>
        </p:nvGraphicFramePr>
        <p:xfrm>
          <a:off x="5305425" y="508000"/>
          <a:ext cx="2330450" cy="574676"/>
        </p:xfrm>
        <a:graphic>
          <a:graphicData uri="http://schemas.openxmlformats.org/drawingml/2006/table">
            <a:tbl>
              <a:tblPr/>
              <a:tblGrid>
                <a:gridCol w="601663"/>
                <a:gridCol w="576262"/>
                <a:gridCol w="576263"/>
                <a:gridCol w="576262"/>
              </a:tblGrid>
              <a:tr h="177800">
                <a:tc>
                  <a:txBody>
                    <a:bodyPr/>
                    <a:lstStyle/>
                    <a:p>
                      <a:pPr marL="0" marR="0" lvl="0" indent="0" algn="ctr" defTabSz="7620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990033"/>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990033"/>
                          </a:solidFill>
                          <a:effectLst/>
                          <a:latin typeface="Arial" pitchFamily="34" charset="0"/>
                        </a:rPr>
                        <a:t>Zr</a:t>
                      </a:r>
                      <a:endParaRPr kumimoji="0" lang="ru-RU"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28575"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990033"/>
                          </a:solidFill>
                          <a:effectLst/>
                          <a:latin typeface="Arial" pitchFamily="34" charset="0"/>
                        </a:rPr>
                        <a:t>Fe</a:t>
                      </a:r>
                      <a:endParaRPr kumimoji="0" lang="ru-RU"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990033"/>
                          </a:solidFill>
                          <a:effectLst/>
                          <a:latin typeface="Arial" pitchFamily="34" charset="0"/>
                        </a:rPr>
                        <a:t>O</a:t>
                      </a:r>
                      <a:endParaRPr kumimoji="0" lang="ru-RU"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990033"/>
                      </a:solidFill>
                      <a:prstDash val="solid"/>
                      <a:round/>
                      <a:headEnd type="none" w="sm" len="sm"/>
                      <a:tailEnd type="none" w="sm" len="sm"/>
                    </a:lnL>
                    <a:lnR cap="flat">
                      <a:noFill/>
                    </a:lnR>
                    <a:lnT cap="flat">
                      <a:noFill/>
                    </a:lnT>
                    <a:lnB w="28575" cap="flat" cmpd="sng" algn="ctr">
                      <a:solidFill>
                        <a:srgbClr val="990033"/>
                      </a:solidFill>
                      <a:prstDash val="solid"/>
                      <a:round/>
                      <a:headEnd type="none" w="sm" len="sm"/>
                      <a:tailEnd type="none" w="sm" len="sm"/>
                    </a:lnB>
                    <a:lnTlToBr>
                      <a:noFill/>
                    </a:lnTlToBr>
                    <a:lnBlToTr>
                      <a:noFill/>
                    </a:lnBlToTr>
                    <a:noFill/>
                  </a:tcPr>
                </a:tc>
              </a:tr>
              <a:tr h="18256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rgbClr val="990033"/>
                          </a:solidFill>
                          <a:effectLst/>
                          <a:latin typeface="Arial" pitchFamily="34" charset="0"/>
                          <a:ea typeface="Arial Unicode MS" pitchFamily="34" charset="-128"/>
                          <a:cs typeface="Arial Unicode MS" pitchFamily="34" charset="-128"/>
                        </a:rPr>
                        <a:t>mass %</a:t>
                      </a:r>
                      <a:endParaRPr kumimoji="0" lang="en-GB"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990033"/>
                      </a:solidFill>
                      <a:prstDash val="solid"/>
                      <a:round/>
                      <a:headEnd type="none" w="sm" len="sm"/>
                      <a:tailEnd type="none" w="sm" len="sm"/>
                    </a:lnR>
                    <a:lnT w="28575" cap="flat" cmpd="sng" algn="ctr">
                      <a:solidFill>
                        <a:srgbClr val="990033"/>
                      </a:solidFill>
                      <a:prstDash val="solid"/>
                      <a:round/>
                      <a:headEnd type="none" w="sm" len="sm"/>
                      <a:tailEnd type="none" w="sm" len="sm"/>
                    </a:lnT>
                    <a:lnB w="12700"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73.6</a:t>
                      </a:r>
                      <a:endParaRPr kumimoji="0" lang="ru-RU" sz="9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w="28575"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w="28575" cap="flat" cmpd="sng" algn="ctr">
                      <a:solidFill>
                        <a:srgbClr val="990033"/>
                      </a:solidFill>
                      <a:prstDash val="solid"/>
                      <a:round/>
                      <a:headEnd type="none" w="sm" len="sm"/>
                      <a:tailEnd type="none" w="sm" len="sm"/>
                    </a:lnT>
                    <a:lnB w="12700"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7.3</a:t>
                      </a:r>
                      <a:endParaRPr kumimoji="0" lang="ru-RU" sz="9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w="28575" cap="flat" cmpd="sng" algn="ctr">
                      <a:solidFill>
                        <a:srgbClr val="990033"/>
                      </a:solidFill>
                      <a:prstDash val="solid"/>
                      <a:round/>
                      <a:headEnd type="none" w="sm" len="sm"/>
                      <a:tailEnd type="none" w="sm" len="sm"/>
                    </a:lnT>
                    <a:lnB w="12700"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19.1</a:t>
                      </a:r>
                      <a:endParaRPr kumimoji="0" lang="ru-RU" sz="9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990033"/>
                      </a:solidFill>
                      <a:prstDash val="solid"/>
                      <a:round/>
                      <a:headEnd type="none" w="sm" len="sm"/>
                      <a:tailEnd type="none" w="sm" len="sm"/>
                    </a:lnL>
                    <a:lnR cap="flat">
                      <a:noFill/>
                    </a:lnR>
                    <a:lnT w="28575" cap="flat" cmpd="sng" algn="ctr">
                      <a:solidFill>
                        <a:srgbClr val="990033"/>
                      </a:solidFill>
                      <a:prstDash val="solid"/>
                      <a:round/>
                      <a:headEnd type="none" w="sm" len="sm"/>
                      <a:tailEnd type="none" w="sm" len="sm"/>
                    </a:lnT>
                    <a:lnB w="12700" cap="flat" cmpd="sng" algn="ctr">
                      <a:solidFill>
                        <a:srgbClr val="990033"/>
                      </a:solidFill>
                      <a:prstDash val="solid"/>
                      <a:round/>
                      <a:headEnd type="none" w="sm" len="sm"/>
                      <a:tailEnd type="none" w="sm" len="sm"/>
                    </a:lnB>
                    <a:lnTlToBr>
                      <a:noFill/>
                    </a:lnTlToBr>
                    <a:lnBlToTr>
                      <a:noFill/>
                    </a:lnBlToTr>
                    <a:noFill/>
                  </a:tcPr>
                </a:tc>
              </a:tr>
              <a:tr h="21431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rgbClr val="990033"/>
                          </a:solidFill>
                          <a:effectLst/>
                          <a:latin typeface="Arial" pitchFamily="34" charset="0"/>
                          <a:ea typeface="Arial Unicode MS" pitchFamily="34" charset="-128"/>
                          <a:cs typeface="Arial Unicode MS" pitchFamily="34" charset="-128"/>
                        </a:rPr>
                        <a:t>mol.%</a:t>
                      </a:r>
                      <a:endParaRPr kumimoji="0" lang="en-GB"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990033"/>
                      </a:solidFill>
                      <a:prstDash val="solid"/>
                      <a:round/>
                      <a:headEnd type="none" w="sm" len="sm"/>
                      <a:tailEnd type="none" w="sm" len="sm"/>
                    </a:lnR>
                    <a:lnT w="12700"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37.9</a:t>
                      </a:r>
                      <a:endParaRPr kumimoji="0" lang="ru-RU" sz="9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w="28575"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w="12700"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6.1</a:t>
                      </a:r>
                      <a:endParaRPr kumimoji="0" lang="ru-RU" sz="9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w="12700"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56.0</a:t>
                      </a:r>
                      <a:endParaRPr kumimoji="0" lang="ru-RU" sz="9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990033"/>
                      </a:solidFill>
                      <a:prstDash val="solid"/>
                      <a:round/>
                      <a:headEnd type="none" w="sm" len="sm"/>
                      <a:tailEnd type="none" w="sm" len="sm"/>
                    </a:lnL>
                    <a:lnR cap="flat">
                      <a:noFill/>
                    </a:lnR>
                    <a:lnT w="12700" cap="flat" cmpd="sng" algn="ctr">
                      <a:solidFill>
                        <a:srgbClr val="990033"/>
                      </a:solidFill>
                      <a:prstDash val="solid"/>
                      <a:round/>
                      <a:headEnd type="none" w="sm" len="sm"/>
                      <a:tailEnd type="none" w="sm" len="sm"/>
                    </a:lnT>
                    <a:lnB cap="flat">
                      <a:noFill/>
                    </a:lnB>
                    <a:lnTlToBr>
                      <a:noFill/>
                    </a:lnTlToBr>
                    <a:lnBlToTr>
                      <a:noFill/>
                    </a:lnBlToTr>
                    <a:noFill/>
                  </a:tcPr>
                </a:tc>
              </a:tr>
            </a:tbl>
          </a:graphicData>
        </a:graphic>
      </p:graphicFrame>
      <p:sp>
        <p:nvSpPr>
          <p:cNvPr id="394299" name="Rectangle 59"/>
          <p:cNvSpPr>
            <a:spLocks noChangeArrowheads="1"/>
          </p:cNvSpPr>
          <p:nvPr/>
        </p:nvSpPr>
        <p:spPr bwMode="auto">
          <a:xfrm>
            <a:off x="8043863" y="2193925"/>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990033"/>
                </a:solidFill>
                <a:latin typeface="Arial Unicode MS" pitchFamily="34" charset="-128"/>
              </a:rPr>
              <a:t>ZrFe(O)</a:t>
            </a:r>
            <a:endParaRPr lang="en-US" sz="1800" baseline="-25000">
              <a:solidFill>
                <a:srgbClr val="990033"/>
              </a:solidFill>
              <a:latin typeface="Arial Unicode MS" pitchFamily="34" charset="-128"/>
              <a:ea typeface="Arial Unicode MS" pitchFamily="34" charset="-128"/>
              <a:cs typeface="Arial Unicode MS" pitchFamily="34" charset="-128"/>
            </a:endParaRPr>
          </a:p>
        </p:txBody>
      </p:sp>
      <p:sp>
        <p:nvSpPr>
          <p:cNvPr id="394300" name="Rectangle 60"/>
          <p:cNvSpPr>
            <a:spLocks noChangeArrowheads="1"/>
          </p:cNvSpPr>
          <p:nvPr/>
        </p:nvSpPr>
        <p:spPr bwMode="auto">
          <a:xfrm>
            <a:off x="7837488" y="2635250"/>
            <a:ext cx="71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latin typeface="Arial Unicode MS" pitchFamily="34" charset="-128"/>
              </a:rPr>
              <a:t>ZrO</a:t>
            </a:r>
            <a:r>
              <a:rPr lang="en-US" sz="2000" baseline="-25000">
                <a:solidFill>
                  <a:srgbClr val="990033"/>
                </a:solidFill>
                <a:latin typeface="Arial Unicode MS" pitchFamily="34" charset="-128"/>
              </a:rPr>
              <a:t>2</a:t>
            </a:r>
            <a:endParaRPr lang="ru-RU" sz="2000" baseline="-25000">
              <a:solidFill>
                <a:srgbClr val="990033"/>
              </a:solidFill>
              <a:latin typeface="Arial Unicode MS" pitchFamily="34" charset="-128"/>
            </a:endParaRPr>
          </a:p>
        </p:txBody>
      </p:sp>
      <p:graphicFrame>
        <p:nvGraphicFramePr>
          <p:cNvPr id="394302" name="Group 62"/>
          <p:cNvGraphicFramePr>
            <a:graphicFrameLocks noGrp="1"/>
          </p:cNvGraphicFramePr>
          <p:nvPr/>
        </p:nvGraphicFramePr>
        <p:xfrm>
          <a:off x="6318250" y="3638550"/>
          <a:ext cx="2330450" cy="579439"/>
        </p:xfrm>
        <a:graphic>
          <a:graphicData uri="http://schemas.openxmlformats.org/drawingml/2006/table">
            <a:tbl>
              <a:tblPr/>
              <a:tblGrid>
                <a:gridCol w="601663"/>
                <a:gridCol w="576262"/>
                <a:gridCol w="576263"/>
                <a:gridCol w="576262"/>
              </a:tblGrid>
              <a:tr h="18256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990033"/>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990033"/>
                          </a:solidFill>
                          <a:effectLst/>
                          <a:latin typeface="Arial" pitchFamily="34" charset="0"/>
                        </a:rPr>
                        <a:t>Zr</a:t>
                      </a:r>
                      <a:endParaRPr kumimoji="0" lang="ru-RU"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28575"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990033"/>
                          </a:solidFill>
                          <a:effectLst/>
                          <a:latin typeface="Arial" pitchFamily="34" charset="0"/>
                        </a:rPr>
                        <a:t>Fe</a:t>
                      </a:r>
                      <a:endParaRPr kumimoji="0" lang="ru-RU"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cap="flat">
                      <a:noFill/>
                    </a:lnT>
                    <a:lnB w="28575"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1" i="0" u="none" strike="noStrike" cap="none" normalizeH="0" baseline="0" smtClean="0">
                          <a:ln>
                            <a:noFill/>
                          </a:ln>
                          <a:solidFill>
                            <a:srgbClr val="990033"/>
                          </a:solidFill>
                          <a:effectLst/>
                          <a:latin typeface="Arial" pitchFamily="34" charset="0"/>
                        </a:rPr>
                        <a:t>O</a:t>
                      </a:r>
                      <a:endParaRPr kumimoji="0" lang="ru-RU"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990033"/>
                      </a:solidFill>
                      <a:prstDash val="solid"/>
                      <a:round/>
                      <a:headEnd type="none" w="sm" len="sm"/>
                      <a:tailEnd type="none" w="sm" len="sm"/>
                    </a:lnL>
                    <a:lnR cap="flat">
                      <a:noFill/>
                    </a:lnR>
                    <a:lnT cap="flat">
                      <a:noFill/>
                    </a:lnT>
                    <a:lnB w="28575" cap="flat" cmpd="sng" algn="ctr">
                      <a:solidFill>
                        <a:srgbClr val="990033"/>
                      </a:solidFill>
                      <a:prstDash val="solid"/>
                      <a:round/>
                      <a:headEnd type="none" w="sm" len="sm"/>
                      <a:tailEnd type="none" w="sm" len="sm"/>
                    </a:lnB>
                    <a:lnTlToBr>
                      <a:noFill/>
                    </a:lnTlToBr>
                    <a:lnBlToTr>
                      <a:noFill/>
                    </a:lnBlToTr>
                    <a:noFill/>
                  </a:tcPr>
                </a:tc>
              </a:tr>
              <a:tr h="18256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rgbClr val="990033"/>
                          </a:solidFill>
                          <a:effectLst/>
                          <a:latin typeface="Arial" pitchFamily="34" charset="0"/>
                          <a:ea typeface="Arial Unicode MS" pitchFamily="34" charset="-128"/>
                          <a:cs typeface="Arial Unicode MS" pitchFamily="34" charset="-128"/>
                        </a:rPr>
                        <a:t>mass %</a:t>
                      </a:r>
                      <a:endParaRPr kumimoji="0" lang="en-GB"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990033"/>
                      </a:solidFill>
                      <a:prstDash val="solid"/>
                      <a:round/>
                      <a:headEnd type="none" w="sm" len="sm"/>
                      <a:tailEnd type="none" w="sm" len="sm"/>
                    </a:lnR>
                    <a:lnT w="28575" cap="flat" cmpd="sng" algn="ctr">
                      <a:solidFill>
                        <a:srgbClr val="990033"/>
                      </a:solidFill>
                      <a:prstDash val="solid"/>
                      <a:round/>
                      <a:headEnd type="none" w="sm" len="sm"/>
                      <a:tailEnd type="none" w="sm" len="sm"/>
                    </a:lnT>
                    <a:lnB w="12700"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64.5</a:t>
                      </a:r>
                      <a:r>
                        <a:rPr kumimoji="0" lang="ru-RU" sz="900" b="1" i="0" u="none" strike="noStrike" cap="none" normalizeH="0" baseline="0" smtClean="0">
                          <a:ln>
                            <a:noFill/>
                          </a:ln>
                          <a:solidFill>
                            <a:srgbClr val="990033"/>
                          </a:solidFill>
                          <a:effectLst/>
                          <a:latin typeface="Arial" pitchFamily="34" charset="0"/>
                        </a:rPr>
                        <a:t> </a:t>
                      </a:r>
                    </a:p>
                  </a:txBody>
                  <a:tcPr marL="0" marR="0" marT="0" marB="0" anchor="ctr" anchorCtr="1" horzOverflow="overflow">
                    <a:lnL w="28575"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w="28575" cap="flat" cmpd="sng" algn="ctr">
                      <a:solidFill>
                        <a:srgbClr val="990033"/>
                      </a:solidFill>
                      <a:prstDash val="solid"/>
                      <a:round/>
                      <a:headEnd type="none" w="sm" len="sm"/>
                      <a:tailEnd type="none" w="sm" len="sm"/>
                    </a:lnT>
                    <a:lnB w="12700"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25</a:t>
                      </a:r>
                      <a:r>
                        <a:rPr kumimoji="0" lang="ru-RU" sz="900" b="0" i="0" u="none" strike="noStrike" cap="none" normalizeH="0" baseline="0" smtClean="0">
                          <a:ln>
                            <a:noFill/>
                          </a:ln>
                          <a:solidFill>
                            <a:srgbClr val="990033"/>
                          </a:solidFill>
                          <a:effectLst/>
                          <a:latin typeface="Arial" pitchFamily="34" charset="0"/>
                        </a:rPr>
                        <a:t>.</a:t>
                      </a:r>
                      <a:r>
                        <a:rPr kumimoji="0" lang="en-US" sz="900" b="0" i="0" u="none" strike="noStrike" cap="none" normalizeH="0" baseline="0" smtClean="0">
                          <a:ln>
                            <a:noFill/>
                          </a:ln>
                          <a:solidFill>
                            <a:srgbClr val="990033"/>
                          </a:solidFill>
                          <a:effectLst/>
                          <a:latin typeface="Arial" pitchFamily="34" charset="0"/>
                        </a:rPr>
                        <a:t>0</a:t>
                      </a:r>
                      <a:r>
                        <a:rPr kumimoji="0" lang="ru-RU" sz="900" b="1" i="0" u="none" strike="noStrike" cap="none" normalizeH="0" baseline="0" smtClean="0">
                          <a:ln>
                            <a:noFill/>
                          </a:ln>
                          <a:solidFill>
                            <a:srgbClr val="990033"/>
                          </a:solidFill>
                          <a:effectLst/>
                          <a:latin typeface="Arial" pitchFamily="34" charset="0"/>
                        </a:rPr>
                        <a:t> </a:t>
                      </a:r>
                    </a:p>
                  </a:txBody>
                  <a:tcPr marL="0" marR="0" marT="0" marB="0" anchor="ctr" anchorCtr="1" horzOverflow="overflow">
                    <a:lnL w="19050"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w="28575" cap="flat" cmpd="sng" algn="ctr">
                      <a:solidFill>
                        <a:srgbClr val="990033"/>
                      </a:solidFill>
                      <a:prstDash val="solid"/>
                      <a:round/>
                      <a:headEnd type="none" w="sm" len="sm"/>
                      <a:tailEnd type="none" w="sm" len="sm"/>
                    </a:lnT>
                    <a:lnB w="12700" cap="flat" cmpd="sng" algn="ctr">
                      <a:solidFill>
                        <a:srgbClr val="990033"/>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10.5</a:t>
                      </a:r>
                      <a:endParaRPr kumimoji="0" lang="ru-RU"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19050" cap="flat" cmpd="sng" algn="ctr">
                      <a:solidFill>
                        <a:srgbClr val="990033"/>
                      </a:solidFill>
                      <a:prstDash val="solid"/>
                      <a:round/>
                      <a:headEnd type="none" w="sm" len="sm"/>
                      <a:tailEnd type="none" w="sm" len="sm"/>
                    </a:lnL>
                    <a:lnR cap="flat">
                      <a:noFill/>
                    </a:lnR>
                    <a:lnT w="28575" cap="flat" cmpd="sng" algn="ctr">
                      <a:solidFill>
                        <a:srgbClr val="990033"/>
                      </a:solidFill>
                      <a:prstDash val="solid"/>
                      <a:round/>
                      <a:headEnd type="none" w="sm" len="sm"/>
                      <a:tailEnd type="none" w="sm" len="sm"/>
                    </a:lnT>
                    <a:lnB w="12700" cap="flat" cmpd="sng" algn="ctr">
                      <a:solidFill>
                        <a:srgbClr val="990033"/>
                      </a:solidFill>
                      <a:prstDash val="solid"/>
                      <a:round/>
                      <a:headEnd type="none" w="sm" len="sm"/>
                      <a:tailEnd type="none" w="sm" len="sm"/>
                    </a:lnB>
                    <a:lnTlToBr>
                      <a:noFill/>
                    </a:lnTlToBr>
                    <a:lnBlToTr>
                      <a:noFill/>
                    </a:lnBlToTr>
                    <a:noFill/>
                  </a:tcPr>
                </a:tc>
              </a:tr>
              <a:tr h="214313">
                <a:tc>
                  <a:txBody>
                    <a:bodyPr/>
                    <a:lstStyle/>
                    <a:p>
                      <a:pPr marL="0" marR="0" lvl="0" indent="0" algn="ctr" defTabSz="7620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smtClean="0">
                          <a:ln>
                            <a:noFill/>
                          </a:ln>
                          <a:solidFill>
                            <a:srgbClr val="990033"/>
                          </a:solidFill>
                          <a:effectLst/>
                          <a:latin typeface="Arial" pitchFamily="34" charset="0"/>
                          <a:ea typeface="Arial Unicode MS" pitchFamily="34" charset="-128"/>
                          <a:cs typeface="Arial Unicode MS" pitchFamily="34" charset="-128"/>
                        </a:rPr>
                        <a:t>mol.%</a:t>
                      </a:r>
                      <a:endParaRPr kumimoji="0" lang="en-GB"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cap="flat">
                      <a:noFill/>
                    </a:lnL>
                    <a:lnR w="28575" cap="flat" cmpd="sng" algn="ctr">
                      <a:solidFill>
                        <a:srgbClr val="990033"/>
                      </a:solidFill>
                      <a:prstDash val="solid"/>
                      <a:round/>
                      <a:headEnd type="none" w="sm" len="sm"/>
                      <a:tailEnd type="none" w="sm" len="sm"/>
                    </a:lnR>
                    <a:lnT w="12700"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39</a:t>
                      </a:r>
                      <a:r>
                        <a:rPr kumimoji="0" lang="ru-RU" sz="900" b="0" i="0" u="none" strike="noStrike" cap="none" normalizeH="0" baseline="0" smtClean="0">
                          <a:ln>
                            <a:noFill/>
                          </a:ln>
                          <a:solidFill>
                            <a:srgbClr val="990033"/>
                          </a:solidFill>
                          <a:effectLst/>
                          <a:latin typeface="Arial" pitchFamily="34" charset="0"/>
                        </a:rPr>
                        <a:t>.</a:t>
                      </a:r>
                      <a:r>
                        <a:rPr kumimoji="0" lang="en-US" sz="900" b="0" i="0" u="none" strike="noStrike" cap="none" normalizeH="0" baseline="0" smtClean="0">
                          <a:ln>
                            <a:noFill/>
                          </a:ln>
                          <a:solidFill>
                            <a:srgbClr val="990033"/>
                          </a:solidFill>
                          <a:effectLst/>
                          <a:latin typeface="Arial" pitchFamily="34" charset="0"/>
                        </a:rPr>
                        <a:t>0</a:t>
                      </a:r>
                      <a:endParaRPr kumimoji="0" lang="ru-RU" sz="900" b="1" i="0" u="none" strike="noStrike" cap="none" normalizeH="0" baseline="0" smtClean="0">
                        <a:ln>
                          <a:noFill/>
                        </a:ln>
                        <a:solidFill>
                          <a:srgbClr val="990033"/>
                        </a:solidFill>
                        <a:effectLst/>
                        <a:latin typeface="Arial" pitchFamily="34" charset="0"/>
                      </a:endParaRPr>
                    </a:p>
                  </a:txBody>
                  <a:tcPr marL="0" marR="0" marT="0" marB="0" anchor="ctr" anchorCtr="1" horzOverflow="overflow">
                    <a:lnL w="28575"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w="12700"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24</a:t>
                      </a:r>
                      <a:r>
                        <a:rPr kumimoji="0" lang="ru-RU" sz="900" b="0" i="0" u="none" strike="noStrike" cap="none" normalizeH="0" baseline="0" smtClean="0">
                          <a:ln>
                            <a:noFill/>
                          </a:ln>
                          <a:solidFill>
                            <a:srgbClr val="990033"/>
                          </a:solidFill>
                          <a:effectLst/>
                          <a:latin typeface="Arial" pitchFamily="34" charset="0"/>
                        </a:rPr>
                        <a:t>.</a:t>
                      </a:r>
                      <a:r>
                        <a:rPr kumimoji="0" lang="en-US" sz="900" b="0" i="0" u="none" strike="noStrike" cap="none" normalizeH="0" baseline="0" smtClean="0">
                          <a:ln>
                            <a:noFill/>
                          </a:ln>
                          <a:solidFill>
                            <a:srgbClr val="990033"/>
                          </a:solidFill>
                          <a:effectLst/>
                          <a:latin typeface="Arial" pitchFamily="34" charset="0"/>
                        </a:rPr>
                        <a:t>8</a:t>
                      </a:r>
                      <a:r>
                        <a:rPr kumimoji="0" lang="ru-RU" sz="900" b="1" i="0" u="none" strike="noStrike" cap="none" normalizeH="0" baseline="0" smtClean="0">
                          <a:ln>
                            <a:noFill/>
                          </a:ln>
                          <a:solidFill>
                            <a:srgbClr val="990033"/>
                          </a:solidFill>
                          <a:effectLst/>
                          <a:latin typeface="Arial" pitchFamily="34" charset="0"/>
                        </a:rPr>
                        <a:t> </a:t>
                      </a:r>
                    </a:p>
                  </a:txBody>
                  <a:tcPr marL="0" marR="0" marT="0" marB="0" anchor="ctr" anchorCtr="1" horzOverflow="overflow">
                    <a:lnL w="19050" cap="flat" cmpd="sng" algn="ctr">
                      <a:solidFill>
                        <a:srgbClr val="990033"/>
                      </a:solidFill>
                      <a:prstDash val="solid"/>
                      <a:round/>
                      <a:headEnd type="none" w="sm" len="sm"/>
                      <a:tailEnd type="none" w="sm" len="sm"/>
                    </a:lnL>
                    <a:lnR w="19050" cap="flat" cmpd="sng" algn="ctr">
                      <a:solidFill>
                        <a:srgbClr val="990033"/>
                      </a:solidFill>
                      <a:prstDash val="solid"/>
                      <a:round/>
                      <a:headEnd type="none" w="sm" len="sm"/>
                      <a:tailEnd type="none" w="sm" len="sm"/>
                    </a:lnR>
                    <a:lnT w="12700" cap="flat" cmpd="sng" algn="ctr">
                      <a:solidFill>
                        <a:srgbClr val="990033"/>
                      </a:solidFill>
                      <a:prstDash val="solid"/>
                      <a:round/>
                      <a:headEnd type="none" w="sm" len="sm"/>
                      <a:tailEnd type="none" w="sm" len="sm"/>
                    </a:lnT>
                    <a:lnB cap="flat">
                      <a:noFill/>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Tx/>
                        <a:buNone/>
                        <a:tabLst/>
                      </a:pPr>
                      <a:r>
                        <a:rPr kumimoji="0" lang="en-US" sz="900" b="0" i="0" u="none" strike="noStrike" cap="none" normalizeH="0" baseline="0" smtClean="0">
                          <a:ln>
                            <a:noFill/>
                          </a:ln>
                          <a:solidFill>
                            <a:srgbClr val="990033"/>
                          </a:solidFill>
                          <a:effectLst/>
                          <a:latin typeface="Arial" pitchFamily="34" charset="0"/>
                        </a:rPr>
                        <a:t>36</a:t>
                      </a:r>
                      <a:r>
                        <a:rPr kumimoji="0" lang="ru-RU" sz="900" b="0" i="0" u="none" strike="noStrike" cap="none" normalizeH="0" baseline="0" smtClean="0">
                          <a:ln>
                            <a:noFill/>
                          </a:ln>
                          <a:solidFill>
                            <a:srgbClr val="990033"/>
                          </a:solidFill>
                          <a:effectLst/>
                          <a:latin typeface="Arial" pitchFamily="34" charset="0"/>
                        </a:rPr>
                        <a:t>.</a:t>
                      </a:r>
                      <a:r>
                        <a:rPr kumimoji="0" lang="en-US" sz="900" b="0" i="0" u="none" strike="noStrike" cap="none" normalizeH="0" baseline="0" smtClean="0">
                          <a:ln>
                            <a:noFill/>
                          </a:ln>
                          <a:solidFill>
                            <a:srgbClr val="990033"/>
                          </a:solidFill>
                          <a:effectLst/>
                          <a:latin typeface="Arial" pitchFamily="34" charset="0"/>
                        </a:rPr>
                        <a:t>2</a:t>
                      </a:r>
                      <a:r>
                        <a:rPr kumimoji="0" lang="ru-RU" sz="900" b="1" i="0" u="none" strike="noStrike" cap="none" normalizeH="0" baseline="0" smtClean="0">
                          <a:ln>
                            <a:noFill/>
                          </a:ln>
                          <a:solidFill>
                            <a:srgbClr val="990033"/>
                          </a:solidFill>
                          <a:effectLst/>
                          <a:latin typeface="Arial" pitchFamily="34" charset="0"/>
                        </a:rPr>
                        <a:t> </a:t>
                      </a:r>
                    </a:p>
                  </a:txBody>
                  <a:tcPr marL="0" marR="0" marT="0" marB="0" anchor="ctr" anchorCtr="1" horzOverflow="overflow">
                    <a:lnL w="19050" cap="flat" cmpd="sng" algn="ctr">
                      <a:solidFill>
                        <a:srgbClr val="990033"/>
                      </a:solidFill>
                      <a:prstDash val="solid"/>
                      <a:round/>
                      <a:headEnd type="none" w="sm" len="sm"/>
                      <a:tailEnd type="none" w="sm" len="sm"/>
                    </a:lnL>
                    <a:lnR cap="flat">
                      <a:noFill/>
                    </a:lnR>
                    <a:lnT w="12700" cap="flat" cmpd="sng" algn="ctr">
                      <a:solidFill>
                        <a:srgbClr val="990033"/>
                      </a:solidFill>
                      <a:prstDash val="solid"/>
                      <a:round/>
                      <a:headEnd type="none" w="sm" len="sm"/>
                      <a:tailEnd type="none" w="sm" len="sm"/>
                    </a:lnT>
                    <a:lnB cap="flat">
                      <a:noFill/>
                    </a:lnB>
                    <a:lnTlToBr>
                      <a:noFill/>
                    </a:lnTlToBr>
                    <a:lnBlToTr>
                      <a:noFill/>
                    </a:lnBlToTr>
                    <a:noFill/>
                  </a:tcPr>
                </a:tc>
              </a:tr>
            </a:tbl>
          </a:graphicData>
        </a:graphic>
      </p:graphicFrame>
      <p:sp>
        <p:nvSpPr>
          <p:cNvPr id="394329" name="Rectangle 89"/>
          <p:cNvSpPr>
            <a:spLocks noChangeArrowheads="1"/>
          </p:cNvSpPr>
          <p:nvPr/>
        </p:nvSpPr>
        <p:spPr bwMode="auto">
          <a:xfrm>
            <a:off x="7364413" y="5800725"/>
            <a:ext cx="1081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990033"/>
                </a:solidFill>
                <a:latin typeface="Arial Unicode MS" pitchFamily="34" charset="-128"/>
              </a:rPr>
              <a:t>Zr</a:t>
            </a:r>
            <a:r>
              <a:rPr lang="en-US" sz="1800" baseline="-25000">
                <a:solidFill>
                  <a:srgbClr val="990033"/>
                </a:solidFill>
                <a:latin typeface="Arial Unicode MS" pitchFamily="34" charset="-128"/>
              </a:rPr>
              <a:t>2</a:t>
            </a:r>
            <a:r>
              <a:rPr lang="en-US" sz="1800">
                <a:solidFill>
                  <a:srgbClr val="990033"/>
                </a:solidFill>
                <a:latin typeface="Arial Unicode MS" pitchFamily="34" charset="-128"/>
              </a:rPr>
              <a:t>Fe(O)</a:t>
            </a:r>
            <a:endParaRPr lang="ru-RU" sz="1800">
              <a:solidFill>
                <a:srgbClr val="990033"/>
              </a:solidFill>
              <a:latin typeface="Arial Unicode MS" pitchFamily="34" charset="-128"/>
            </a:endParaRPr>
          </a:p>
        </p:txBody>
      </p:sp>
      <p:sp>
        <p:nvSpPr>
          <p:cNvPr id="394330" name="Rectangle 90"/>
          <p:cNvSpPr>
            <a:spLocks noChangeArrowheads="1"/>
          </p:cNvSpPr>
          <p:nvPr/>
        </p:nvSpPr>
        <p:spPr bwMode="auto">
          <a:xfrm>
            <a:off x="7985125" y="5038725"/>
            <a:ext cx="1081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990033"/>
                </a:solidFill>
                <a:latin typeface="Arial Unicode MS" pitchFamily="34" charset="-128"/>
              </a:rPr>
              <a:t>ZrFe</a:t>
            </a:r>
            <a:r>
              <a:rPr lang="en-US" sz="1800" baseline="-25000">
                <a:solidFill>
                  <a:srgbClr val="990033"/>
                </a:solidFill>
                <a:latin typeface="Arial Unicode MS" pitchFamily="34" charset="-128"/>
              </a:rPr>
              <a:t>2</a:t>
            </a:r>
            <a:r>
              <a:rPr lang="en-US" sz="1800">
                <a:solidFill>
                  <a:srgbClr val="990033"/>
                </a:solidFill>
                <a:latin typeface="Arial Unicode MS" pitchFamily="34" charset="-128"/>
              </a:rPr>
              <a:t>(O)</a:t>
            </a:r>
            <a:endParaRPr lang="ru-RU"/>
          </a:p>
        </p:txBody>
      </p:sp>
      <p:sp>
        <p:nvSpPr>
          <p:cNvPr id="394331" name="Rectangle 91"/>
          <p:cNvSpPr>
            <a:spLocks noChangeArrowheads="1"/>
          </p:cNvSpPr>
          <p:nvPr/>
        </p:nvSpPr>
        <p:spPr bwMode="auto">
          <a:xfrm>
            <a:off x="7666038" y="4506913"/>
            <a:ext cx="71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990033"/>
                </a:solidFill>
                <a:latin typeface="Arial Unicode MS" pitchFamily="34" charset="-128"/>
              </a:rPr>
              <a:t>ZrO</a:t>
            </a:r>
            <a:r>
              <a:rPr lang="en-US" sz="2000" baseline="-25000">
                <a:solidFill>
                  <a:srgbClr val="990033"/>
                </a:solidFill>
                <a:latin typeface="Arial Unicode MS" pitchFamily="34" charset="-128"/>
              </a:rPr>
              <a:t>2</a:t>
            </a:r>
            <a:endParaRPr lang="ru-RU" sz="2000" baseline="-25000">
              <a:solidFill>
                <a:srgbClr val="990033"/>
              </a:solidFill>
              <a:latin typeface="Arial Unicode MS" pitchFamily="34" charset="-128"/>
            </a:endParaRPr>
          </a:p>
        </p:txBody>
      </p:sp>
      <p:sp>
        <p:nvSpPr>
          <p:cNvPr id="394333" name="Text Box 93"/>
          <p:cNvSpPr txBox="1">
            <a:spLocks noChangeArrowheads="1"/>
          </p:cNvSpPr>
          <p:nvPr/>
        </p:nvSpPr>
        <p:spPr bwMode="auto">
          <a:xfrm>
            <a:off x="1073150" y="6149975"/>
            <a:ext cx="6718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latin typeface="Arial" pitchFamily="34" charset="0"/>
              </a:rPr>
              <a:t>The oxidized liquid was located in the middle of the pool, as is evidenced by melt samples</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Foliennummernplatzhalter 3"/>
          <p:cNvSpPr>
            <a:spLocks noGrp="1"/>
          </p:cNvSpPr>
          <p:nvPr>
            <p:ph type="sldNum" sz="quarter" idx="10"/>
          </p:nvPr>
        </p:nvSpPr>
        <p:spPr/>
        <p:txBody>
          <a:bodyPr/>
          <a:lstStyle/>
          <a:p>
            <a:fld id="{E78EF527-DE19-4032-AE2D-4DBCE9B76A2E}" type="slidenum">
              <a:rPr lang="en-GB"/>
              <a:pPr/>
              <a:t>8</a:t>
            </a:fld>
            <a:endParaRPr lang="en-GB"/>
          </a:p>
        </p:txBody>
      </p:sp>
      <p:sp>
        <p:nvSpPr>
          <p:cNvPr id="402434" name="Rectangle 2"/>
          <p:cNvSpPr>
            <a:spLocks noChangeArrowheads="1"/>
          </p:cNvSpPr>
          <p:nvPr/>
        </p:nvSpPr>
        <p:spPr bwMode="auto">
          <a:xfrm>
            <a:off x="542925" y="488950"/>
            <a:ext cx="296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l" defTabSz="762000">
              <a:buFont typeface="Wingdings" pitchFamily="2" charset="2"/>
              <a:buChar char="Ø"/>
            </a:pPr>
            <a:r>
              <a:rPr lang="en-US" sz="1800">
                <a:solidFill>
                  <a:srgbClr val="800000"/>
                </a:solidFill>
              </a:rPr>
              <a:t> </a:t>
            </a:r>
            <a:r>
              <a:rPr lang="en-US" sz="2000">
                <a:solidFill>
                  <a:srgbClr val="800000"/>
                </a:solidFill>
              </a:rPr>
              <a:t>Concluding remarks</a:t>
            </a:r>
            <a:r>
              <a:rPr lang="en-GB">
                <a:solidFill>
                  <a:srgbClr val="800000"/>
                </a:solidFill>
              </a:rPr>
              <a:t> </a:t>
            </a:r>
          </a:p>
        </p:txBody>
      </p:sp>
      <p:sp>
        <p:nvSpPr>
          <p:cNvPr id="402441" name="Rectangle 9"/>
          <p:cNvSpPr>
            <a:spLocks noChangeArrowheads="1"/>
          </p:cNvSpPr>
          <p:nvPr/>
        </p:nvSpPr>
        <p:spPr bwMode="auto">
          <a:xfrm>
            <a:off x="671513" y="0"/>
            <a:ext cx="7772400"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Zr</a:t>
            </a:r>
            <a:r>
              <a:rPr lang="ru-RU">
                <a:solidFill>
                  <a:srgbClr val="000099"/>
                </a:solidFill>
              </a:rPr>
              <a:t>-</a:t>
            </a:r>
            <a:r>
              <a:rPr lang="en-US">
                <a:solidFill>
                  <a:srgbClr val="000099"/>
                </a:solidFill>
              </a:rPr>
              <a:t>Fe</a:t>
            </a:r>
            <a:r>
              <a:rPr lang="ru-RU">
                <a:solidFill>
                  <a:srgbClr val="000099"/>
                </a:solidFill>
              </a:rPr>
              <a:t>-</a:t>
            </a:r>
            <a:r>
              <a:rPr lang="en-US">
                <a:solidFill>
                  <a:srgbClr val="000099"/>
                </a:solidFill>
              </a:rPr>
              <a:t>O</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a:t>
            </a:r>
            <a:endParaRPr lang="ru-RU">
              <a:solidFill>
                <a:srgbClr val="000099"/>
              </a:solidFill>
              <a:ea typeface="Arial Unicode MS" pitchFamily="34" charset="-128"/>
              <a:cs typeface="Arial Unicode MS" pitchFamily="34" charset="-128"/>
            </a:endParaRPr>
          </a:p>
        </p:txBody>
      </p:sp>
      <p:sp>
        <p:nvSpPr>
          <p:cNvPr id="402457" name="Text Box 25"/>
          <p:cNvSpPr txBox="1">
            <a:spLocks noChangeArrowheads="1"/>
          </p:cNvSpPr>
          <p:nvPr/>
        </p:nvSpPr>
        <p:spPr bwMode="auto">
          <a:xfrm>
            <a:off x="4813300" y="1736725"/>
            <a:ext cx="1693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solidFill>
                  <a:schemeClr val="accent2"/>
                </a:solidFill>
                <a:latin typeface="Arial" pitchFamily="34" charset="0"/>
              </a:rPr>
              <a:t>Tie line (T</a:t>
            </a:r>
            <a:r>
              <a:rPr lang="en-US" sz="1200" baseline="-25000">
                <a:solidFill>
                  <a:schemeClr val="accent2"/>
                </a:solidFill>
                <a:latin typeface="Arial" pitchFamily="34" charset="0"/>
              </a:rPr>
              <a:t>melt</a:t>
            </a:r>
            <a:r>
              <a:rPr lang="en-US" sz="1200">
                <a:solidFill>
                  <a:schemeClr val="accent2"/>
                </a:solidFill>
                <a:latin typeface="Arial" pitchFamily="34" charset="0"/>
              </a:rPr>
              <a:t>=2773K)</a:t>
            </a:r>
          </a:p>
        </p:txBody>
      </p:sp>
      <p:sp>
        <p:nvSpPr>
          <p:cNvPr id="402458" name="Text Box 26"/>
          <p:cNvSpPr txBox="1">
            <a:spLocks noChangeArrowheads="1"/>
          </p:cNvSpPr>
          <p:nvPr/>
        </p:nvSpPr>
        <p:spPr bwMode="auto">
          <a:xfrm>
            <a:off x="4891088" y="3025775"/>
            <a:ext cx="1693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solidFill>
                  <a:schemeClr val="accent2"/>
                </a:solidFill>
                <a:latin typeface="Arial" pitchFamily="34" charset="0"/>
              </a:rPr>
              <a:t>Tie line (T</a:t>
            </a:r>
            <a:r>
              <a:rPr lang="en-US" sz="1200" baseline="-25000">
                <a:solidFill>
                  <a:schemeClr val="accent2"/>
                </a:solidFill>
                <a:latin typeface="Arial" pitchFamily="34" charset="0"/>
              </a:rPr>
              <a:t>melt</a:t>
            </a:r>
            <a:r>
              <a:rPr lang="en-US" sz="1200">
                <a:solidFill>
                  <a:schemeClr val="accent2"/>
                </a:solidFill>
                <a:latin typeface="Arial" pitchFamily="34" charset="0"/>
              </a:rPr>
              <a:t>=2693K)</a:t>
            </a:r>
          </a:p>
        </p:txBody>
      </p:sp>
      <p:sp>
        <p:nvSpPr>
          <p:cNvPr id="402461" name="Text Box 29"/>
          <p:cNvSpPr txBox="1">
            <a:spLocks noChangeArrowheads="1"/>
          </p:cNvSpPr>
          <p:nvPr/>
        </p:nvSpPr>
        <p:spPr bwMode="auto">
          <a:xfrm>
            <a:off x="296863" y="930275"/>
            <a:ext cx="8847137" cy="4508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800"/>
              <a:t> </a:t>
            </a:r>
            <a:r>
              <a:rPr lang="en-GB" sz="1800"/>
              <a:t>Miscibility gap was observed</a:t>
            </a:r>
            <a:r>
              <a:rPr lang="ru-RU" sz="1800"/>
              <a:t> </a:t>
            </a:r>
            <a:r>
              <a:rPr lang="en-US" sz="1800"/>
              <a:t>in </a:t>
            </a:r>
            <a:r>
              <a:rPr lang="en-GB" sz="1800"/>
              <a:t>CORD33 and CORD39</a:t>
            </a:r>
            <a:r>
              <a:rPr lang="en-US" sz="1800"/>
              <a:t> tests</a:t>
            </a:r>
            <a:endParaRPr lang="ru-RU" sz="1800"/>
          </a:p>
          <a:p>
            <a:pPr algn="l"/>
            <a:endParaRPr lang="en-GB" sz="1800"/>
          </a:p>
        </p:txBody>
      </p:sp>
      <p:sp>
        <p:nvSpPr>
          <p:cNvPr id="402462" name="Text Box 30"/>
          <p:cNvSpPr txBox="1">
            <a:spLocks noChangeArrowheads="1"/>
          </p:cNvSpPr>
          <p:nvPr/>
        </p:nvSpPr>
        <p:spPr bwMode="auto">
          <a:xfrm>
            <a:off x="4868863" y="3757613"/>
            <a:ext cx="4122737" cy="2984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t>T</a:t>
            </a:r>
            <a:r>
              <a:rPr lang="en-GB" sz="1200" baseline="-25000"/>
              <a:t>liq</a:t>
            </a:r>
            <a:r>
              <a:rPr lang="ru-RU" sz="1200"/>
              <a:t>=2</a:t>
            </a:r>
            <a:r>
              <a:rPr lang="en-GB" sz="1200"/>
              <a:t>655K</a:t>
            </a:r>
            <a:r>
              <a:rPr lang="ru-RU" sz="1400"/>
              <a:t> </a:t>
            </a:r>
            <a:r>
              <a:rPr lang="en-US" sz="1400"/>
              <a:t>(</a:t>
            </a:r>
            <a:r>
              <a:rPr lang="en-US" sz="1200"/>
              <a:t>at.% 48.7 Zr – 19.7 Fe – 30.6 O)</a:t>
            </a:r>
            <a:r>
              <a:rPr lang="en-US" sz="1600" b="0"/>
              <a:t> </a:t>
            </a:r>
          </a:p>
          <a:p>
            <a:pPr algn="l"/>
            <a:endParaRPr lang="en-GB" sz="1200"/>
          </a:p>
        </p:txBody>
      </p:sp>
      <p:sp>
        <p:nvSpPr>
          <p:cNvPr id="402463" name="Text Box 31"/>
          <p:cNvSpPr txBox="1">
            <a:spLocks noChangeArrowheads="1"/>
          </p:cNvSpPr>
          <p:nvPr/>
        </p:nvSpPr>
        <p:spPr bwMode="auto">
          <a:xfrm>
            <a:off x="4811713" y="2376488"/>
            <a:ext cx="4033837" cy="3238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a:solidFill>
                  <a:schemeClr val="accent2"/>
                </a:solidFill>
              </a:rPr>
              <a:t>T</a:t>
            </a:r>
            <a:r>
              <a:rPr lang="en-GB" sz="1200" baseline="-25000">
                <a:solidFill>
                  <a:schemeClr val="accent2"/>
                </a:solidFill>
              </a:rPr>
              <a:t>liq</a:t>
            </a:r>
            <a:r>
              <a:rPr lang="ru-RU" sz="1200">
                <a:solidFill>
                  <a:schemeClr val="accent2"/>
                </a:solidFill>
              </a:rPr>
              <a:t>=2</a:t>
            </a:r>
            <a:r>
              <a:rPr lang="en-GB" sz="1200">
                <a:solidFill>
                  <a:schemeClr val="accent2"/>
                </a:solidFill>
              </a:rPr>
              <a:t>763K</a:t>
            </a:r>
            <a:r>
              <a:rPr lang="ru-RU" sz="1400">
                <a:solidFill>
                  <a:schemeClr val="accent2"/>
                </a:solidFill>
              </a:rPr>
              <a:t> </a:t>
            </a:r>
            <a:r>
              <a:rPr lang="en-US" sz="1400">
                <a:solidFill>
                  <a:schemeClr val="accent2"/>
                </a:solidFill>
              </a:rPr>
              <a:t>(</a:t>
            </a:r>
            <a:r>
              <a:rPr lang="en-US" sz="1200">
                <a:solidFill>
                  <a:schemeClr val="accent2"/>
                </a:solidFill>
              </a:rPr>
              <a:t>at.% 45.4 Zr – 25.8 Fe – 28.8 O)</a:t>
            </a:r>
            <a:r>
              <a:rPr lang="en-US" sz="1600" b="0">
                <a:solidFill>
                  <a:schemeClr val="accent2"/>
                </a:solidFill>
              </a:rPr>
              <a:t> </a:t>
            </a:r>
            <a:endParaRPr lang="en-GB" sz="1600" b="0">
              <a:solidFill>
                <a:schemeClr val="accent2"/>
              </a:solidFill>
            </a:endParaRPr>
          </a:p>
        </p:txBody>
      </p:sp>
      <p:sp>
        <p:nvSpPr>
          <p:cNvPr id="402464" name="Text Box 32"/>
          <p:cNvSpPr txBox="1">
            <a:spLocks noChangeArrowheads="1"/>
          </p:cNvSpPr>
          <p:nvPr/>
        </p:nvSpPr>
        <p:spPr bwMode="auto">
          <a:xfrm>
            <a:off x="4816475" y="1514475"/>
            <a:ext cx="885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latin typeface="Arial" pitchFamily="34" charset="0"/>
              </a:rPr>
              <a:t> </a:t>
            </a:r>
            <a:r>
              <a:rPr lang="en-US" sz="1200" u="sng">
                <a:solidFill>
                  <a:schemeClr val="accent2"/>
                </a:solidFill>
                <a:latin typeface="Arial" pitchFamily="34" charset="0"/>
              </a:rPr>
              <a:t>CORD39</a:t>
            </a:r>
            <a:r>
              <a:rPr lang="en-US" sz="1200">
                <a:solidFill>
                  <a:schemeClr val="accent2"/>
                </a:solidFill>
                <a:latin typeface="Arial" pitchFamily="34" charset="0"/>
              </a:rPr>
              <a:t> </a:t>
            </a:r>
          </a:p>
        </p:txBody>
      </p:sp>
      <p:sp>
        <p:nvSpPr>
          <p:cNvPr id="402465" name="Text Box 33"/>
          <p:cNvSpPr txBox="1">
            <a:spLocks noChangeArrowheads="1"/>
          </p:cNvSpPr>
          <p:nvPr/>
        </p:nvSpPr>
        <p:spPr bwMode="auto">
          <a:xfrm>
            <a:off x="5105400" y="2873375"/>
            <a:ext cx="1693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endParaRPr lang="en-US" sz="1200">
              <a:latin typeface="Arial" pitchFamily="34" charset="0"/>
            </a:endParaRPr>
          </a:p>
        </p:txBody>
      </p:sp>
      <p:sp>
        <p:nvSpPr>
          <p:cNvPr id="402466" name="Rectangle 34"/>
          <p:cNvSpPr>
            <a:spLocks noChangeArrowheads="1"/>
          </p:cNvSpPr>
          <p:nvPr/>
        </p:nvSpPr>
        <p:spPr bwMode="auto">
          <a:xfrm>
            <a:off x="4860925" y="1982788"/>
            <a:ext cx="3859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a:r>
              <a:rPr lang="en-US" sz="1200">
                <a:solidFill>
                  <a:schemeClr val="accent2"/>
                </a:solidFill>
              </a:rPr>
              <a:t>heavy “metallic” liquid</a:t>
            </a:r>
            <a:r>
              <a:rPr lang="ru-RU" sz="1200">
                <a:solidFill>
                  <a:schemeClr val="accent2"/>
                </a:solidFill>
              </a:rPr>
              <a:t>, </a:t>
            </a:r>
            <a:r>
              <a:rPr lang="en-GB" sz="1200">
                <a:solidFill>
                  <a:schemeClr val="accent2"/>
                </a:solidFill>
              </a:rPr>
              <a:t>at.% </a:t>
            </a:r>
            <a:r>
              <a:rPr lang="ru-RU" sz="1200">
                <a:solidFill>
                  <a:schemeClr val="accent2"/>
                </a:solidFill>
              </a:rPr>
              <a:t>45.1</a:t>
            </a:r>
            <a:r>
              <a:rPr lang="en-GB" sz="1200">
                <a:solidFill>
                  <a:schemeClr val="accent2"/>
                </a:solidFill>
              </a:rPr>
              <a:t>Zr –</a:t>
            </a:r>
            <a:r>
              <a:rPr lang="ru-RU" sz="1200">
                <a:solidFill>
                  <a:schemeClr val="accent2"/>
                </a:solidFill>
              </a:rPr>
              <a:t>31.5</a:t>
            </a:r>
            <a:r>
              <a:rPr lang="en-GB" sz="1200">
                <a:solidFill>
                  <a:schemeClr val="accent2"/>
                </a:solidFill>
              </a:rPr>
              <a:t>Fe –</a:t>
            </a:r>
            <a:r>
              <a:rPr lang="ru-RU" sz="1200">
                <a:solidFill>
                  <a:schemeClr val="accent2"/>
                </a:solidFill>
              </a:rPr>
              <a:t>23.4</a:t>
            </a:r>
            <a:r>
              <a:rPr lang="en-GB" sz="1200">
                <a:solidFill>
                  <a:schemeClr val="accent2"/>
                </a:solidFill>
              </a:rPr>
              <a:t>O</a:t>
            </a:r>
            <a:br>
              <a:rPr lang="en-GB" sz="1200">
                <a:solidFill>
                  <a:schemeClr val="accent2"/>
                </a:solidFill>
              </a:rPr>
            </a:br>
            <a:r>
              <a:rPr lang="en-GB" sz="1200">
                <a:solidFill>
                  <a:schemeClr val="accent2"/>
                </a:solidFill>
              </a:rPr>
              <a:t>   light</a:t>
            </a:r>
            <a:r>
              <a:rPr lang="en-US" sz="1200">
                <a:solidFill>
                  <a:schemeClr val="accent2"/>
                </a:solidFill>
              </a:rPr>
              <a:t> “oxidic” liquid ,</a:t>
            </a:r>
            <a:r>
              <a:rPr lang="ru-RU" sz="1200">
                <a:solidFill>
                  <a:schemeClr val="accent2"/>
                </a:solidFill>
              </a:rPr>
              <a:t> </a:t>
            </a:r>
            <a:r>
              <a:rPr lang="en-GB" sz="1200">
                <a:solidFill>
                  <a:schemeClr val="accent2"/>
                </a:solidFill>
              </a:rPr>
              <a:t>at.% </a:t>
            </a:r>
            <a:r>
              <a:rPr lang="ru-RU" sz="1200">
                <a:solidFill>
                  <a:schemeClr val="accent2"/>
                </a:solidFill>
              </a:rPr>
              <a:t>44.4</a:t>
            </a:r>
            <a:r>
              <a:rPr lang="en-GB" sz="1200">
                <a:solidFill>
                  <a:schemeClr val="accent2"/>
                </a:solidFill>
              </a:rPr>
              <a:t>Zr –</a:t>
            </a:r>
            <a:r>
              <a:rPr lang="ru-RU" sz="1200">
                <a:solidFill>
                  <a:schemeClr val="accent2"/>
                </a:solidFill>
              </a:rPr>
              <a:t>7.1</a:t>
            </a:r>
            <a:r>
              <a:rPr lang="en-GB" sz="1200">
                <a:solidFill>
                  <a:schemeClr val="accent2"/>
                </a:solidFill>
              </a:rPr>
              <a:t>Fe –</a:t>
            </a:r>
            <a:r>
              <a:rPr lang="ru-RU" sz="1200">
                <a:solidFill>
                  <a:schemeClr val="accent2"/>
                </a:solidFill>
              </a:rPr>
              <a:t>48.5</a:t>
            </a:r>
            <a:r>
              <a:rPr lang="en-GB" sz="1200">
                <a:solidFill>
                  <a:schemeClr val="accent2"/>
                </a:solidFill>
              </a:rPr>
              <a:t>O</a:t>
            </a:r>
            <a:endParaRPr lang="ru-RU" sz="1200">
              <a:solidFill>
                <a:schemeClr val="accent2"/>
              </a:solidFill>
            </a:endParaRPr>
          </a:p>
        </p:txBody>
      </p:sp>
      <p:sp>
        <p:nvSpPr>
          <p:cNvPr id="402467" name="Text Box 35"/>
          <p:cNvSpPr txBox="1">
            <a:spLocks noChangeArrowheads="1"/>
          </p:cNvSpPr>
          <p:nvPr/>
        </p:nvSpPr>
        <p:spPr bwMode="auto">
          <a:xfrm>
            <a:off x="4829175" y="2784475"/>
            <a:ext cx="885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latin typeface="Arial" pitchFamily="34" charset="0"/>
              </a:rPr>
              <a:t> </a:t>
            </a:r>
            <a:r>
              <a:rPr lang="en-US" sz="1200" u="sng">
                <a:solidFill>
                  <a:schemeClr val="accent2"/>
                </a:solidFill>
                <a:latin typeface="Arial" pitchFamily="34" charset="0"/>
              </a:rPr>
              <a:t>CORD33</a:t>
            </a:r>
            <a:r>
              <a:rPr lang="en-US" sz="1200">
                <a:solidFill>
                  <a:schemeClr val="accent2"/>
                </a:solidFill>
                <a:latin typeface="Arial" pitchFamily="34" charset="0"/>
              </a:rPr>
              <a:t> </a:t>
            </a:r>
          </a:p>
        </p:txBody>
      </p:sp>
      <p:sp>
        <p:nvSpPr>
          <p:cNvPr id="402468" name="Text Box 36"/>
          <p:cNvSpPr txBox="1">
            <a:spLocks noChangeArrowheads="1"/>
          </p:cNvSpPr>
          <p:nvPr/>
        </p:nvSpPr>
        <p:spPr bwMode="auto">
          <a:xfrm>
            <a:off x="4849813" y="3214688"/>
            <a:ext cx="38814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lnSpc>
                <a:spcPct val="110000"/>
              </a:lnSpc>
              <a:spcBef>
                <a:spcPct val="30000"/>
              </a:spcBef>
              <a:buFont typeface="Wingdings" pitchFamily="2" charset="2"/>
              <a:buNone/>
            </a:pPr>
            <a:r>
              <a:rPr lang="en-US" sz="1200">
                <a:solidFill>
                  <a:schemeClr val="accent2"/>
                </a:solidFill>
                <a:latin typeface="Arial" pitchFamily="34" charset="0"/>
              </a:rPr>
              <a:t>light “metallic” liquid</a:t>
            </a:r>
            <a:r>
              <a:rPr lang="ru-RU" sz="1200">
                <a:solidFill>
                  <a:schemeClr val="accent2"/>
                </a:solidFill>
                <a:latin typeface="Arial" pitchFamily="34" charset="0"/>
              </a:rPr>
              <a:t>, </a:t>
            </a:r>
            <a:r>
              <a:rPr lang="en-GB" sz="1200">
                <a:solidFill>
                  <a:schemeClr val="accent2"/>
                </a:solidFill>
                <a:latin typeface="Arial" pitchFamily="34" charset="0"/>
              </a:rPr>
              <a:t>at.% </a:t>
            </a:r>
            <a:r>
              <a:rPr lang="ru-RU" sz="1200">
                <a:solidFill>
                  <a:schemeClr val="accent2"/>
                </a:solidFill>
                <a:latin typeface="Arial" pitchFamily="34" charset="0"/>
              </a:rPr>
              <a:t>51.5 </a:t>
            </a:r>
            <a:r>
              <a:rPr lang="en-GB" sz="1200">
                <a:solidFill>
                  <a:schemeClr val="accent2"/>
                </a:solidFill>
                <a:latin typeface="Arial" pitchFamily="34" charset="0"/>
              </a:rPr>
              <a:t>Zr –</a:t>
            </a:r>
            <a:r>
              <a:rPr lang="ru-RU" sz="1200">
                <a:solidFill>
                  <a:schemeClr val="accent2"/>
                </a:solidFill>
                <a:latin typeface="Arial" pitchFamily="34" charset="0"/>
              </a:rPr>
              <a:t>24.3 </a:t>
            </a:r>
            <a:r>
              <a:rPr lang="en-GB" sz="1200">
                <a:solidFill>
                  <a:schemeClr val="accent2"/>
                </a:solidFill>
                <a:latin typeface="Arial" pitchFamily="34" charset="0"/>
              </a:rPr>
              <a:t>Fe –</a:t>
            </a:r>
            <a:r>
              <a:rPr lang="ru-RU" sz="1200">
                <a:solidFill>
                  <a:schemeClr val="accent2"/>
                </a:solidFill>
                <a:latin typeface="Arial" pitchFamily="34" charset="0"/>
              </a:rPr>
              <a:t>24.2 </a:t>
            </a:r>
            <a:r>
              <a:rPr lang="en-GB" sz="1200">
                <a:solidFill>
                  <a:schemeClr val="accent2"/>
                </a:solidFill>
                <a:latin typeface="Arial" pitchFamily="34" charset="0"/>
              </a:rPr>
              <a:t>O</a:t>
            </a:r>
            <a:br>
              <a:rPr lang="en-GB" sz="1200">
                <a:solidFill>
                  <a:schemeClr val="accent2"/>
                </a:solidFill>
                <a:latin typeface="Arial" pitchFamily="34" charset="0"/>
              </a:rPr>
            </a:br>
            <a:r>
              <a:rPr lang="en-US" sz="1200">
                <a:solidFill>
                  <a:schemeClr val="accent2"/>
                </a:solidFill>
                <a:latin typeface="Arial" pitchFamily="34" charset="0"/>
              </a:rPr>
              <a:t>heavy “oxidic” liquid</a:t>
            </a:r>
            <a:r>
              <a:rPr lang="ru-RU" sz="1200">
                <a:solidFill>
                  <a:schemeClr val="accent2"/>
                </a:solidFill>
                <a:latin typeface="Arial" pitchFamily="34" charset="0"/>
              </a:rPr>
              <a:t>, </a:t>
            </a:r>
            <a:r>
              <a:rPr lang="en-GB" sz="1200">
                <a:solidFill>
                  <a:schemeClr val="accent2"/>
                </a:solidFill>
                <a:latin typeface="Arial" pitchFamily="34" charset="0"/>
              </a:rPr>
              <a:t>at.% </a:t>
            </a:r>
            <a:r>
              <a:rPr lang="ru-RU" sz="1200">
                <a:solidFill>
                  <a:schemeClr val="accent2"/>
                </a:solidFill>
                <a:latin typeface="Arial" pitchFamily="34" charset="0"/>
              </a:rPr>
              <a:t>47.9 </a:t>
            </a:r>
            <a:r>
              <a:rPr lang="en-GB" sz="1200">
                <a:solidFill>
                  <a:schemeClr val="accent2"/>
                </a:solidFill>
                <a:latin typeface="Arial" pitchFamily="34" charset="0"/>
              </a:rPr>
              <a:t>Zr –</a:t>
            </a:r>
            <a:r>
              <a:rPr lang="ru-RU" sz="1200">
                <a:solidFill>
                  <a:schemeClr val="accent2"/>
                </a:solidFill>
                <a:latin typeface="Arial" pitchFamily="34" charset="0"/>
              </a:rPr>
              <a:t>4.9 </a:t>
            </a:r>
            <a:r>
              <a:rPr lang="en-GB" sz="1200">
                <a:solidFill>
                  <a:schemeClr val="accent2"/>
                </a:solidFill>
                <a:latin typeface="Arial" pitchFamily="34" charset="0"/>
              </a:rPr>
              <a:t>Fe –</a:t>
            </a:r>
            <a:r>
              <a:rPr lang="ru-RU" sz="1200">
                <a:solidFill>
                  <a:schemeClr val="accent2"/>
                </a:solidFill>
                <a:latin typeface="Arial" pitchFamily="34" charset="0"/>
              </a:rPr>
              <a:t>47.2 </a:t>
            </a:r>
            <a:r>
              <a:rPr lang="en-GB" sz="1200">
                <a:solidFill>
                  <a:schemeClr val="accent2"/>
                </a:solidFill>
                <a:latin typeface="Arial" pitchFamily="34" charset="0"/>
              </a:rPr>
              <a:t>O</a:t>
            </a:r>
            <a:r>
              <a:rPr lang="ru-RU" sz="1600" b="0">
                <a:latin typeface="Arial" pitchFamily="34" charset="0"/>
              </a:rPr>
              <a:t> </a:t>
            </a:r>
            <a:endParaRPr lang="en-GB" sz="1600" b="0">
              <a:latin typeface="Arial" pitchFamily="34" charset="0"/>
            </a:endParaRPr>
          </a:p>
          <a:p>
            <a:pPr algn="ctr">
              <a:lnSpc>
                <a:spcPct val="110000"/>
              </a:lnSpc>
              <a:spcBef>
                <a:spcPct val="30000"/>
              </a:spcBef>
              <a:buFont typeface="Wingdings" pitchFamily="2" charset="2"/>
              <a:buChar char="§"/>
            </a:pPr>
            <a:endParaRPr lang="en-US" sz="1200">
              <a:latin typeface="Arial" pitchFamily="34" charset="0"/>
            </a:endParaRPr>
          </a:p>
        </p:txBody>
      </p:sp>
      <p:sp>
        <p:nvSpPr>
          <p:cNvPr id="402469" name="Text Box 37"/>
          <p:cNvSpPr txBox="1">
            <a:spLocks noChangeArrowheads="1"/>
          </p:cNvSpPr>
          <p:nvPr/>
        </p:nvSpPr>
        <p:spPr bwMode="auto">
          <a:xfrm>
            <a:off x="4735513" y="4400550"/>
            <a:ext cx="3660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GB" sz="1200">
                <a:latin typeface="Arial" pitchFamily="34" charset="0"/>
              </a:rPr>
              <a:t> T</a:t>
            </a:r>
            <a:r>
              <a:rPr lang="en-GB" sz="1200" baseline="-25000">
                <a:latin typeface="Arial" pitchFamily="34" charset="0"/>
              </a:rPr>
              <a:t>liq</a:t>
            </a:r>
            <a:r>
              <a:rPr lang="en-GB" sz="1200">
                <a:latin typeface="Arial" pitchFamily="34" charset="0"/>
              </a:rPr>
              <a:t>=2637</a:t>
            </a:r>
            <a:r>
              <a:rPr lang="en-US" sz="1200">
                <a:latin typeface="Arial" pitchFamily="34" charset="0"/>
                <a:cs typeface="Arial" pitchFamily="34" charset="0"/>
              </a:rPr>
              <a:t>K</a:t>
            </a:r>
            <a:r>
              <a:rPr lang="en-GB" sz="1200">
                <a:latin typeface="Arial" pitchFamily="34" charset="0"/>
              </a:rPr>
              <a:t>  (at.% 48.7 Zr – 19.7 Fe -  30.6 O)</a:t>
            </a:r>
            <a:endParaRPr lang="en-US" sz="1200">
              <a:latin typeface="Arial" pitchFamily="34" charset="0"/>
            </a:endParaRPr>
          </a:p>
        </p:txBody>
      </p:sp>
      <p:sp>
        <p:nvSpPr>
          <p:cNvPr id="402473" name="Text Box 41"/>
          <p:cNvSpPr txBox="1">
            <a:spLocks noChangeArrowheads="1"/>
          </p:cNvSpPr>
          <p:nvPr/>
        </p:nvSpPr>
        <p:spPr bwMode="auto">
          <a:xfrm>
            <a:off x="4838700" y="4165600"/>
            <a:ext cx="885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a:latin typeface="Arial" pitchFamily="34" charset="0"/>
              </a:rPr>
              <a:t> </a:t>
            </a:r>
            <a:r>
              <a:rPr lang="en-US" sz="1200" u="sng">
                <a:latin typeface="Arial" pitchFamily="34" charset="0"/>
              </a:rPr>
              <a:t>CORD35 </a:t>
            </a:r>
          </a:p>
        </p:txBody>
      </p:sp>
      <p:sp>
        <p:nvSpPr>
          <p:cNvPr id="402478" name="Text Box 46"/>
          <p:cNvSpPr txBox="1">
            <a:spLocks noChangeArrowheads="1"/>
          </p:cNvSpPr>
          <p:nvPr/>
        </p:nvSpPr>
        <p:spPr bwMode="auto">
          <a:xfrm>
            <a:off x="296863" y="5359400"/>
            <a:ext cx="8847137" cy="45085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Wingdings" pitchFamily="2" charset="2"/>
              <a:buChar char="ü"/>
            </a:pPr>
            <a:r>
              <a:rPr lang="en-US" sz="1400"/>
              <a:t> Depending on position of the figurative point in the miscibility gap, the relation between densities</a:t>
            </a:r>
            <a:br>
              <a:rPr lang="en-US" sz="1400"/>
            </a:br>
            <a:r>
              <a:rPr lang="en-US" sz="1400"/>
              <a:t>   of the oxidic and metallic liquids may differ</a:t>
            </a:r>
            <a:r>
              <a:rPr lang="ru-RU" sz="1400"/>
              <a:t> (</a:t>
            </a:r>
            <a:r>
              <a:rPr lang="en-US" sz="1400"/>
              <a:t>in</a:t>
            </a:r>
            <a:r>
              <a:rPr lang="ru-RU" sz="1400"/>
              <a:t> </a:t>
            </a:r>
            <a:r>
              <a:rPr lang="en-US" sz="1400"/>
              <a:t>CORD33, oxide density was higher than that of metal</a:t>
            </a:r>
          </a:p>
          <a:p>
            <a:pPr algn="l">
              <a:buFont typeface="Wingdings" pitchFamily="2" charset="2"/>
              <a:buChar char="ü"/>
            </a:pPr>
            <a:r>
              <a:rPr lang="en-US" sz="1400"/>
              <a:t> It is important to continue the study of this system in order to determine boundaries of the gap</a:t>
            </a:r>
            <a:br>
              <a:rPr lang="en-US" sz="1400"/>
            </a:br>
            <a:r>
              <a:rPr lang="en-US" sz="1400"/>
              <a:t>    more precisely</a:t>
            </a:r>
            <a:endParaRPr lang="ru-RU" sz="1400"/>
          </a:p>
          <a:p>
            <a:pPr algn="l">
              <a:buFont typeface="Wingdings" pitchFamily="2" charset="2"/>
              <a:buChar char="ü"/>
            </a:pPr>
            <a:endParaRPr lang="ru-RU" sz="1400"/>
          </a:p>
          <a:p>
            <a:pPr algn="l">
              <a:buFont typeface="Wingdings" pitchFamily="2" charset="2"/>
              <a:buChar char="ü"/>
            </a:pPr>
            <a:endParaRPr lang="en-GB" sz="1400"/>
          </a:p>
        </p:txBody>
      </p:sp>
      <p:grpSp>
        <p:nvGrpSpPr>
          <p:cNvPr id="402502" name="Group 70"/>
          <p:cNvGrpSpPr>
            <a:grpSpLocks/>
          </p:cNvGrpSpPr>
          <p:nvPr/>
        </p:nvGrpSpPr>
        <p:grpSpPr bwMode="auto">
          <a:xfrm>
            <a:off x="230188" y="1187450"/>
            <a:ext cx="4684712" cy="3989388"/>
            <a:chOff x="145" y="748"/>
            <a:chExt cx="2951" cy="2513"/>
          </a:xfrm>
        </p:grpSpPr>
        <p:sp>
          <p:nvSpPr>
            <p:cNvPr id="402437" name="Rectangle 5"/>
            <p:cNvSpPr>
              <a:spLocks noChangeArrowheads="1"/>
            </p:cNvSpPr>
            <p:nvPr/>
          </p:nvSpPr>
          <p:spPr bwMode="auto">
            <a:xfrm>
              <a:off x="838" y="748"/>
              <a:ext cx="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a:r>
                <a:rPr lang="ru-RU" sz="900" b="0">
                  <a:solidFill>
                    <a:srgbClr val="000000"/>
                  </a:solidFill>
                </a:rPr>
                <a:t> </a:t>
              </a:r>
              <a:endParaRPr lang="ru-RU"/>
            </a:p>
          </p:txBody>
        </p:sp>
        <p:sp>
          <p:nvSpPr>
            <p:cNvPr id="402438" name="Rectangle 6"/>
            <p:cNvSpPr>
              <a:spLocks noChangeArrowheads="1"/>
            </p:cNvSpPr>
            <p:nvPr/>
          </p:nvSpPr>
          <p:spPr bwMode="auto">
            <a:xfrm>
              <a:off x="825" y="753"/>
              <a:ext cx="4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02439" name="Rectangle 7"/>
            <p:cNvSpPr>
              <a:spLocks noChangeArrowheads="1"/>
            </p:cNvSpPr>
            <p:nvPr/>
          </p:nvSpPr>
          <p:spPr bwMode="auto">
            <a:xfrm>
              <a:off x="839" y="759"/>
              <a:ext cx="1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a:r>
                <a:rPr lang="ru-RU" sz="800" b="0">
                  <a:solidFill>
                    <a:srgbClr val="000000"/>
                  </a:solidFill>
                </a:rPr>
                <a:t> </a:t>
              </a:r>
              <a:endParaRPr lang="ru-RU"/>
            </a:p>
          </p:txBody>
        </p:sp>
        <p:sp>
          <p:nvSpPr>
            <p:cNvPr id="402440" name="Rectangle 8"/>
            <p:cNvSpPr>
              <a:spLocks noChangeArrowheads="1"/>
            </p:cNvSpPr>
            <p:nvPr/>
          </p:nvSpPr>
          <p:spPr bwMode="auto">
            <a:xfrm>
              <a:off x="854" y="753"/>
              <a:ext cx="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762000"/>
              <a:r>
                <a:rPr lang="ru-RU" sz="900" b="0">
                  <a:solidFill>
                    <a:srgbClr val="000000"/>
                  </a:solidFill>
                </a:rPr>
                <a:t> </a:t>
              </a:r>
              <a:endParaRPr lang="ru-RU"/>
            </a:p>
          </p:txBody>
        </p:sp>
        <p:pic>
          <p:nvPicPr>
            <p:cNvPr id="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 y="844"/>
              <a:ext cx="2877" cy="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2443" name="Freeform 11"/>
            <p:cNvSpPr>
              <a:spLocks/>
            </p:cNvSpPr>
            <p:nvPr/>
          </p:nvSpPr>
          <p:spPr bwMode="auto">
            <a:xfrm>
              <a:off x="1559" y="2877"/>
              <a:ext cx="53" cy="54"/>
            </a:xfrm>
            <a:custGeom>
              <a:avLst/>
              <a:gdLst>
                <a:gd name="T0" fmla="*/ 27 w 107"/>
                <a:gd name="T1" fmla="*/ 0 h 107"/>
                <a:gd name="T2" fmla="*/ 27 w 107"/>
                <a:gd name="T3" fmla="*/ 27 h 107"/>
                <a:gd name="T4" fmla="*/ 0 w 107"/>
                <a:gd name="T5" fmla="*/ 27 h 107"/>
                <a:gd name="T6" fmla="*/ 0 w 107"/>
                <a:gd name="T7" fmla="*/ 82 h 107"/>
                <a:gd name="T8" fmla="*/ 27 w 107"/>
                <a:gd name="T9" fmla="*/ 82 h 107"/>
                <a:gd name="T10" fmla="*/ 27 w 107"/>
                <a:gd name="T11" fmla="*/ 107 h 107"/>
                <a:gd name="T12" fmla="*/ 80 w 107"/>
                <a:gd name="T13" fmla="*/ 107 h 107"/>
                <a:gd name="T14" fmla="*/ 80 w 107"/>
                <a:gd name="T15" fmla="*/ 82 h 107"/>
                <a:gd name="T16" fmla="*/ 107 w 107"/>
                <a:gd name="T17" fmla="*/ 82 h 107"/>
                <a:gd name="T18" fmla="*/ 107 w 107"/>
                <a:gd name="T19" fmla="*/ 27 h 107"/>
                <a:gd name="T20" fmla="*/ 80 w 107"/>
                <a:gd name="T21" fmla="*/ 27 h 107"/>
                <a:gd name="T22" fmla="*/ 80 w 107"/>
                <a:gd name="T23" fmla="*/ 0 h 107"/>
                <a:gd name="T24" fmla="*/ 27 w 107"/>
                <a:gd name="T2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7">
                  <a:moveTo>
                    <a:pt x="27" y="0"/>
                  </a:moveTo>
                  <a:lnTo>
                    <a:pt x="27" y="27"/>
                  </a:lnTo>
                  <a:lnTo>
                    <a:pt x="0" y="27"/>
                  </a:lnTo>
                  <a:lnTo>
                    <a:pt x="0" y="82"/>
                  </a:lnTo>
                  <a:lnTo>
                    <a:pt x="27" y="82"/>
                  </a:lnTo>
                  <a:lnTo>
                    <a:pt x="27" y="107"/>
                  </a:lnTo>
                  <a:lnTo>
                    <a:pt x="80" y="107"/>
                  </a:lnTo>
                  <a:lnTo>
                    <a:pt x="80" y="82"/>
                  </a:lnTo>
                  <a:lnTo>
                    <a:pt x="107" y="82"/>
                  </a:lnTo>
                  <a:lnTo>
                    <a:pt x="107" y="27"/>
                  </a:lnTo>
                  <a:lnTo>
                    <a:pt x="80" y="27"/>
                  </a:lnTo>
                  <a:lnTo>
                    <a:pt x="80" y="0"/>
                  </a:lnTo>
                  <a:lnTo>
                    <a:pt x="27" y="0"/>
                  </a:lnTo>
                  <a:close/>
                </a:path>
              </a:pathLst>
            </a:custGeom>
            <a:solidFill>
              <a:srgbClr val="00FF00"/>
            </a:solidFill>
            <a:ln w="6350">
              <a:solidFill>
                <a:srgbClr val="000000"/>
              </a:solidFill>
              <a:prstDash val="solid"/>
              <a:round/>
              <a:headEnd/>
              <a:tailEnd/>
            </a:ln>
          </p:spPr>
          <p:txBody>
            <a:bodyPr/>
            <a:lstStyle/>
            <a:p>
              <a:endParaRPr lang="de-DE"/>
            </a:p>
          </p:txBody>
        </p:sp>
        <p:sp>
          <p:nvSpPr>
            <p:cNvPr id="402444" name="Oval 12"/>
            <p:cNvSpPr>
              <a:spLocks noChangeArrowheads="1"/>
            </p:cNvSpPr>
            <p:nvPr/>
          </p:nvSpPr>
          <p:spPr bwMode="auto">
            <a:xfrm>
              <a:off x="1477" y="2849"/>
              <a:ext cx="55" cy="54"/>
            </a:xfrm>
            <a:prstGeom prst="ellipse">
              <a:avLst/>
            </a:prstGeom>
            <a:solidFill>
              <a:srgbClr val="FF0000"/>
            </a:solidFill>
            <a:ln w="6350">
              <a:solidFill>
                <a:srgbClr val="000000"/>
              </a:solidFill>
              <a:round/>
              <a:headEnd/>
              <a:tailEnd/>
            </a:ln>
          </p:spPr>
          <p:txBody>
            <a:bodyPr/>
            <a:lstStyle/>
            <a:p>
              <a:endParaRPr lang="de-DE"/>
            </a:p>
          </p:txBody>
        </p:sp>
        <p:sp>
          <p:nvSpPr>
            <p:cNvPr id="402445" name="Freeform 13"/>
            <p:cNvSpPr>
              <a:spLocks/>
            </p:cNvSpPr>
            <p:nvPr/>
          </p:nvSpPr>
          <p:spPr bwMode="auto">
            <a:xfrm>
              <a:off x="1856" y="2490"/>
              <a:ext cx="54" cy="53"/>
            </a:xfrm>
            <a:custGeom>
              <a:avLst/>
              <a:gdLst>
                <a:gd name="T0" fmla="*/ 27 w 107"/>
                <a:gd name="T1" fmla="*/ 0 h 107"/>
                <a:gd name="T2" fmla="*/ 27 w 107"/>
                <a:gd name="T3" fmla="*/ 27 h 107"/>
                <a:gd name="T4" fmla="*/ 0 w 107"/>
                <a:gd name="T5" fmla="*/ 27 h 107"/>
                <a:gd name="T6" fmla="*/ 0 w 107"/>
                <a:gd name="T7" fmla="*/ 81 h 107"/>
                <a:gd name="T8" fmla="*/ 27 w 107"/>
                <a:gd name="T9" fmla="*/ 81 h 107"/>
                <a:gd name="T10" fmla="*/ 27 w 107"/>
                <a:gd name="T11" fmla="*/ 107 h 107"/>
                <a:gd name="T12" fmla="*/ 80 w 107"/>
                <a:gd name="T13" fmla="*/ 107 h 107"/>
                <a:gd name="T14" fmla="*/ 80 w 107"/>
                <a:gd name="T15" fmla="*/ 81 h 107"/>
                <a:gd name="T16" fmla="*/ 107 w 107"/>
                <a:gd name="T17" fmla="*/ 81 h 107"/>
                <a:gd name="T18" fmla="*/ 107 w 107"/>
                <a:gd name="T19" fmla="*/ 27 h 107"/>
                <a:gd name="T20" fmla="*/ 80 w 107"/>
                <a:gd name="T21" fmla="*/ 27 h 107"/>
                <a:gd name="T22" fmla="*/ 80 w 107"/>
                <a:gd name="T23" fmla="*/ 0 h 107"/>
                <a:gd name="T24" fmla="*/ 27 w 107"/>
                <a:gd name="T2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7">
                  <a:moveTo>
                    <a:pt x="27" y="0"/>
                  </a:moveTo>
                  <a:lnTo>
                    <a:pt x="27" y="27"/>
                  </a:lnTo>
                  <a:lnTo>
                    <a:pt x="0" y="27"/>
                  </a:lnTo>
                  <a:lnTo>
                    <a:pt x="0" y="81"/>
                  </a:lnTo>
                  <a:lnTo>
                    <a:pt x="27" y="81"/>
                  </a:lnTo>
                  <a:lnTo>
                    <a:pt x="27" y="107"/>
                  </a:lnTo>
                  <a:lnTo>
                    <a:pt x="80" y="107"/>
                  </a:lnTo>
                  <a:lnTo>
                    <a:pt x="80" y="81"/>
                  </a:lnTo>
                  <a:lnTo>
                    <a:pt x="107" y="81"/>
                  </a:lnTo>
                  <a:lnTo>
                    <a:pt x="107" y="27"/>
                  </a:lnTo>
                  <a:lnTo>
                    <a:pt x="80" y="27"/>
                  </a:lnTo>
                  <a:lnTo>
                    <a:pt x="80" y="0"/>
                  </a:lnTo>
                  <a:lnTo>
                    <a:pt x="27" y="0"/>
                  </a:lnTo>
                  <a:close/>
                </a:path>
              </a:pathLst>
            </a:custGeom>
            <a:solidFill>
              <a:srgbClr val="00FF00"/>
            </a:solidFill>
            <a:ln w="6350">
              <a:solidFill>
                <a:srgbClr val="000000"/>
              </a:solidFill>
              <a:prstDash val="solid"/>
              <a:round/>
              <a:headEnd/>
              <a:tailEnd/>
            </a:ln>
          </p:spPr>
          <p:txBody>
            <a:bodyPr/>
            <a:lstStyle/>
            <a:p>
              <a:endParaRPr lang="de-DE"/>
            </a:p>
          </p:txBody>
        </p:sp>
        <p:sp>
          <p:nvSpPr>
            <p:cNvPr id="402452" name="Oval 20"/>
            <p:cNvSpPr>
              <a:spLocks noChangeArrowheads="1"/>
            </p:cNvSpPr>
            <p:nvPr/>
          </p:nvSpPr>
          <p:spPr bwMode="auto">
            <a:xfrm>
              <a:off x="1799" y="2333"/>
              <a:ext cx="54" cy="54"/>
            </a:xfrm>
            <a:prstGeom prst="ellipse">
              <a:avLst/>
            </a:prstGeom>
            <a:solidFill>
              <a:srgbClr val="FF0000"/>
            </a:solidFill>
            <a:ln w="6350">
              <a:solidFill>
                <a:srgbClr val="000000"/>
              </a:solidFill>
              <a:round/>
              <a:headEnd/>
              <a:tailEnd/>
            </a:ln>
          </p:spPr>
          <p:txBody>
            <a:bodyPr/>
            <a:lstStyle/>
            <a:p>
              <a:endParaRPr lang="de-DE"/>
            </a:p>
          </p:txBody>
        </p:sp>
        <p:sp>
          <p:nvSpPr>
            <p:cNvPr id="402455" name="Line 23"/>
            <p:cNvSpPr>
              <a:spLocks noChangeShapeType="1"/>
            </p:cNvSpPr>
            <p:nvPr/>
          </p:nvSpPr>
          <p:spPr bwMode="auto">
            <a:xfrm flipV="1">
              <a:off x="1524" y="2376"/>
              <a:ext cx="292" cy="46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56" name="Line 24"/>
            <p:cNvSpPr>
              <a:spLocks noChangeShapeType="1"/>
            </p:cNvSpPr>
            <p:nvPr/>
          </p:nvSpPr>
          <p:spPr bwMode="auto">
            <a:xfrm flipV="1">
              <a:off x="1600" y="2532"/>
              <a:ext cx="280" cy="348"/>
            </a:xfrm>
            <a:prstGeom prst="line">
              <a:avLst/>
            </a:prstGeom>
            <a:noFill/>
            <a:ln w="381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59" name="Line 27"/>
            <p:cNvSpPr>
              <a:spLocks noChangeShapeType="1"/>
            </p:cNvSpPr>
            <p:nvPr/>
          </p:nvSpPr>
          <p:spPr bwMode="auto">
            <a:xfrm flipH="1">
              <a:off x="1878" y="1190"/>
              <a:ext cx="1134" cy="1132"/>
            </a:xfrm>
            <a:prstGeom prst="line">
              <a:avLst/>
            </a:prstGeom>
            <a:noFill/>
            <a:ln w="1905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60" name="Line 28"/>
            <p:cNvSpPr>
              <a:spLocks noChangeShapeType="1"/>
            </p:cNvSpPr>
            <p:nvPr/>
          </p:nvSpPr>
          <p:spPr bwMode="auto">
            <a:xfrm flipH="1">
              <a:off x="1952" y="2186"/>
              <a:ext cx="1032" cy="306"/>
            </a:xfrm>
            <a:prstGeom prst="line">
              <a:avLst/>
            </a:prstGeom>
            <a:noFill/>
            <a:ln w="19050">
              <a:solidFill>
                <a:srgbClr val="00FF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71" name="Line 39"/>
            <p:cNvSpPr>
              <a:spLocks noChangeShapeType="1"/>
            </p:cNvSpPr>
            <p:nvPr/>
          </p:nvSpPr>
          <p:spPr bwMode="auto">
            <a:xfrm flipH="1" flipV="1">
              <a:off x="1794" y="2640"/>
              <a:ext cx="1206" cy="224"/>
            </a:xfrm>
            <a:prstGeom prst="line">
              <a:avLst/>
            </a:prstGeom>
            <a:noFill/>
            <a:ln w="1905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72" name="Oval 40"/>
            <p:cNvSpPr>
              <a:spLocks noChangeArrowheads="1"/>
            </p:cNvSpPr>
            <p:nvPr/>
          </p:nvSpPr>
          <p:spPr bwMode="auto">
            <a:xfrm>
              <a:off x="1746" y="2598"/>
              <a:ext cx="56" cy="56"/>
            </a:xfrm>
            <a:prstGeom prst="ellipse">
              <a:avLst/>
            </a:prstGeom>
            <a:solidFill>
              <a:srgbClr val="0000C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02475" name="Freeform 43"/>
            <p:cNvSpPr>
              <a:spLocks/>
            </p:cNvSpPr>
            <p:nvPr/>
          </p:nvSpPr>
          <p:spPr bwMode="auto">
            <a:xfrm>
              <a:off x="1407" y="2124"/>
              <a:ext cx="452" cy="831"/>
            </a:xfrm>
            <a:custGeom>
              <a:avLst/>
              <a:gdLst>
                <a:gd name="T0" fmla="*/ 408 w 452"/>
                <a:gd name="T1" fmla="*/ 0 h 831"/>
                <a:gd name="T2" fmla="*/ 435 w 452"/>
                <a:gd name="T3" fmla="*/ 243 h 831"/>
                <a:gd name="T4" fmla="*/ 306 w 452"/>
                <a:gd name="T5" fmla="*/ 594 h 831"/>
                <a:gd name="T6" fmla="*/ 48 w 452"/>
                <a:gd name="T7" fmla="*/ 789 h 831"/>
                <a:gd name="T8" fmla="*/ 18 w 452"/>
                <a:gd name="T9" fmla="*/ 828 h 831"/>
                <a:gd name="T10" fmla="*/ 15 w 452"/>
                <a:gd name="T11" fmla="*/ 810 h 831"/>
              </a:gdLst>
              <a:ahLst/>
              <a:cxnLst>
                <a:cxn ang="0">
                  <a:pos x="T0" y="T1"/>
                </a:cxn>
                <a:cxn ang="0">
                  <a:pos x="T2" y="T3"/>
                </a:cxn>
                <a:cxn ang="0">
                  <a:pos x="T4" y="T5"/>
                </a:cxn>
                <a:cxn ang="0">
                  <a:pos x="T6" y="T7"/>
                </a:cxn>
                <a:cxn ang="0">
                  <a:pos x="T8" y="T9"/>
                </a:cxn>
                <a:cxn ang="0">
                  <a:pos x="T10" y="T11"/>
                </a:cxn>
              </a:cxnLst>
              <a:rect l="0" t="0" r="r" b="b"/>
              <a:pathLst>
                <a:path w="452" h="831">
                  <a:moveTo>
                    <a:pt x="408" y="0"/>
                  </a:moveTo>
                  <a:cubicBezTo>
                    <a:pt x="430" y="72"/>
                    <a:pt x="452" y="144"/>
                    <a:pt x="435" y="243"/>
                  </a:cubicBezTo>
                  <a:cubicBezTo>
                    <a:pt x="418" y="342"/>
                    <a:pt x="370" y="503"/>
                    <a:pt x="306" y="594"/>
                  </a:cubicBezTo>
                  <a:cubicBezTo>
                    <a:pt x="242" y="685"/>
                    <a:pt x="96" y="750"/>
                    <a:pt x="48" y="789"/>
                  </a:cubicBezTo>
                  <a:cubicBezTo>
                    <a:pt x="0" y="828"/>
                    <a:pt x="23" y="825"/>
                    <a:pt x="18" y="828"/>
                  </a:cubicBezTo>
                  <a:cubicBezTo>
                    <a:pt x="13" y="831"/>
                    <a:pt x="14" y="820"/>
                    <a:pt x="15" y="810"/>
                  </a:cubicBezTo>
                </a:path>
              </a:pathLst>
            </a:custGeom>
            <a:noFill/>
            <a:ln w="28575" cap="flat" cmpd="sng">
              <a:solidFill>
                <a:srgbClr val="FF0000"/>
              </a:solidFill>
              <a:prstDash val="dash"/>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79" name="Oval 47"/>
            <p:cNvSpPr>
              <a:spLocks noChangeArrowheads="1"/>
            </p:cNvSpPr>
            <p:nvPr/>
          </p:nvSpPr>
          <p:spPr bwMode="auto">
            <a:xfrm>
              <a:off x="1756" y="2448"/>
              <a:ext cx="56" cy="56"/>
            </a:xfrm>
            <a:prstGeom prst="ellipse">
              <a:avLst/>
            </a:prstGeom>
            <a:solidFill>
              <a:srgbClr val="80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02482" name="Line 50"/>
            <p:cNvSpPr>
              <a:spLocks noChangeShapeType="1"/>
            </p:cNvSpPr>
            <p:nvPr/>
          </p:nvSpPr>
          <p:spPr bwMode="auto">
            <a:xfrm flipH="1">
              <a:off x="1824" y="1596"/>
              <a:ext cx="1200" cy="864"/>
            </a:xfrm>
            <a:prstGeom prst="line">
              <a:avLst/>
            </a:prstGeom>
            <a:noFill/>
            <a:ln w="19050">
              <a:solidFill>
                <a:srgbClr val="80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484" name="Text Box 52"/>
            <p:cNvSpPr txBox="1">
              <a:spLocks noChangeArrowheads="1"/>
            </p:cNvSpPr>
            <p:nvPr/>
          </p:nvSpPr>
          <p:spPr bwMode="auto">
            <a:xfrm>
              <a:off x="2089" y="1526"/>
              <a:ext cx="39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200" u="sng">
                  <a:latin typeface="Arial" pitchFamily="34" charset="0"/>
                </a:rPr>
                <a:t>2773K</a:t>
              </a:r>
            </a:p>
          </p:txBody>
        </p:sp>
        <p:sp>
          <p:nvSpPr>
            <p:cNvPr id="402485" name="Line 53"/>
            <p:cNvSpPr>
              <a:spLocks noChangeShapeType="1"/>
            </p:cNvSpPr>
            <p:nvPr/>
          </p:nvSpPr>
          <p:spPr bwMode="auto">
            <a:xfrm flipH="1">
              <a:off x="1848" y="1656"/>
              <a:ext cx="400" cy="496"/>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02501" name="Line 69"/>
            <p:cNvSpPr>
              <a:spLocks noChangeShapeType="1"/>
            </p:cNvSpPr>
            <p:nvPr/>
          </p:nvSpPr>
          <p:spPr bwMode="auto">
            <a:xfrm flipH="1">
              <a:off x="1826" y="2472"/>
              <a:ext cx="1270" cy="152"/>
            </a:xfrm>
            <a:prstGeom prst="line">
              <a:avLst/>
            </a:prstGeom>
            <a:noFill/>
            <a:ln w="19050">
              <a:solidFill>
                <a:srgbClr val="0000CC"/>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liennummernplatzhalter 1"/>
          <p:cNvSpPr>
            <a:spLocks noGrp="1"/>
          </p:cNvSpPr>
          <p:nvPr>
            <p:ph type="sldNum" sz="quarter" idx="10"/>
          </p:nvPr>
        </p:nvSpPr>
        <p:spPr/>
        <p:txBody>
          <a:bodyPr/>
          <a:lstStyle/>
          <a:p>
            <a:fld id="{19024021-1673-4A28-8303-7EFA827A2739}" type="slidenum">
              <a:rPr lang="en-GB"/>
              <a:pPr/>
              <a:t>9</a:t>
            </a:fld>
            <a:endParaRPr lang="en-GB"/>
          </a:p>
        </p:txBody>
      </p:sp>
      <p:sp>
        <p:nvSpPr>
          <p:cNvPr id="277507" name="Rectangle 3"/>
          <p:cNvSpPr>
            <a:spLocks noChangeArrowheads="1"/>
          </p:cNvSpPr>
          <p:nvPr/>
        </p:nvSpPr>
        <p:spPr bwMode="auto">
          <a:xfrm>
            <a:off x="177800" y="477838"/>
            <a:ext cx="7407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l">
              <a:lnSpc>
                <a:spcPct val="80000"/>
              </a:lnSpc>
              <a:buFont typeface="Wingdings" pitchFamily="2" charset="2"/>
              <a:buChar char="Ø"/>
            </a:pPr>
            <a:r>
              <a:rPr lang="ru-RU" sz="2000">
                <a:solidFill>
                  <a:srgbClr val="800000"/>
                </a:solidFill>
              </a:rPr>
              <a:t> </a:t>
            </a:r>
            <a:r>
              <a:rPr lang="en-US" sz="2000">
                <a:solidFill>
                  <a:srgbClr val="800000"/>
                </a:solidFill>
              </a:rPr>
              <a:t>Test objectives</a:t>
            </a:r>
            <a:r>
              <a:rPr lang="ru-RU" sz="2000">
                <a:solidFill>
                  <a:srgbClr val="800000"/>
                </a:solidFill>
              </a:rPr>
              <a:t>:</a:t>
            </a:r>
          </a:p>
        </p:txBody>
      </p:sp>
      <p:sp>
        <p:nvSpPr>
          <p:cNvPr id="277511" name="Rectangle 7"/>
          <p:cNvSpPr>
            <a:spLocks noChangeArrowheads="1"/>
          </p:cNvSpPr>
          <p:nvPr/>
        </p:nvSpPr>
        <p:spPr bwMode="auto">
          <a:xfrm>
            <a:off x="231775" y="923925"/>
            <a:ext cx="81772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algn="l" defTabSz="762000">
              <a:buFont typeface="Wingdings" pitchFamily="2" charset="2"/>
              <a:buChar char="§"/>
            </a:pPr>
            <a:r>
              <a:rPr lang="en-US" sz="1600"/>
              <a:t> To determine liquidus temperature by</a:t>
            </a:r>
            <a:r>
              <a:rPr lang="ru-RU" sz="1600"/>
              <a:t> </a:t>
            </a:r>
            <a:r>
              <a:rPr lang="en-US" sz="1600"/>
              <a:t>VPA IMCC</a:t>
            </a:r>
          </a:p>
          <a:p>
            <a:pPr algn="l" defTabSz="762000">
              <a:buFont typeface="Wingdings" pitchFamily="2" charset="2"/>
              <a:buChar char="§"/>
            </a:pPr>
            <a:r>
              <a:rPr lang="en-US" sz="1600"/>
              <a:t> To determine the composition of oxidic and metallic liquids in the miscibility gap</a:t>
            </a:r>
            <a:r>
              <a:rPr lang="en-GB" sz="1600"/>
              <a:t> </a:t>
            </a:r>
            <a:r>
              <a:rPr lang="ru-RU" sz="1600"/>
              <a:t> </a:t>
            </a:r>
            <a:endParaRPr lang="en-GB" sz="1600"/>
          </a:p>
        </p:txBody>
      </p:sp>
      <p:sp>
        <p:nvSpPr>
          <p:cNvPr id="376834" name="Rectangle 2"/>
          <p:cNvSpPr>
            <a:spLocks noChangeArrowheads="1"/>
          </p:cNvSpPr>
          <p:nvPr/>
        </p:nvSpPr>
        <p:spPr bwMode="auto">
          <a:xfrm>
            <a:off x="709613" y="0"/>
            <a:ext cx="7772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762000"/>
            <a:r>
              <a:rPr lang="en-US">
                <a:solidFill>
                  <a:srgbClr val="000099"/>
                </a:solidFill>
              </a:rPr>
              <a:t>U-Zr</a:t>
            </a:r>
            <a:r>
              <a:rPr lang="ru-RU">
                <a:solidFill>
                  <a:srgbClr val="000099"/>
                </a:solidFill>
              </a:rPr>
              <a:t>-</a:t>
            </a:r>
            <a:r>
              <a:rPr lang="en-US">
                <a:solidFill>
                  <a:srgbClr val="000099"/>
                </a:solidFill>
              </a:rPr>
              <a:t>O</a:t>
            </a:r>
            <a:r>
              <a:rPr lang="en-GB">
                <a:solidFill>
                  <a:srgbClr val="000099"/>
                </a:solidFill>
              </a:rPr>
              <a:t> </a:t>
            </a:r>
            <a:r>
              <a:rPr lang="ru-RU">
                <a:solidFill>
                  <a:srgbClr val="000099"/>
                </a:solidFill>
              </a:rPr>
              <a:t> </a:t>
            </a:r>
            <a:r>
              <a:rPr lang="en-US">
                <a:solidFill>
                  <a:srgbClr val="000099"/>
                </a:solidFill>
                <a:ea typeface="Arial Unicode MS" pitchFamily="34" charset="-128"/>
                <a:cs typeface="Arial Unicode MS" pitchFamily="34" charset="-128"/>
              </a:rPr>
              <a:t>system: CORD42</a:t>
            </a:r>
            <a:endParaRPr lang="ru-RU">
              <a:solidFill>
                <a:srgbClr val="000099"/>
              </a:solidFill>
              <a:ea typeface="Arial Unicode MS" pitchFamily="34" charset="-128"/>
              <a:cs typeface="Arial Unicode MS" pitchFamily="34" charset="-128"/>
            </a:endParaRPr>
          </a:p>
        </p:txBody>
      </p:sp>
      <p:sp>
        <p:nvSpPr>
          <p:cNvPr id="376842" name="Rectangle 10"/>
          <p:cNvSpPr>
            <a:spLocks noChangeArrowheads="1"/>
          </p:cNvSpPr>
          <p:nvPr/>
        </p:nvSpPr>
        <p:spPr bwMode="auto">
          <a:xfrm>
            <a:off x="246063" y="1531938"/>
            <a:ext cx="7073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spAutoFit/>
          </a:bodyPr>
          <a:lstStyle/>
          <a:p>
            <a:pPr algn="l" defTabSz="762000">
              <a:buFont typeface="Wingdings" pitchFamily="2" charset="2"/>
              <a:buChar char="Ø"/>
            </a:pPr>
            <a:r>
              <a:rPr lang="en-US" sz="1600">
                <a:solidFill>
                  <a:srgbClr val="800000"/>
                </a:solidFill>
              </a:rPr>
              <a:t> VPA IMCC results: example of thermogram with pool surface frames</a:t>
            </a:r>
            <a:r>
              <a:rPr lang="en-GB" sz="2000">
                <a:solidFill>
                  <a:srgbClr val="800000"/>
                </a:solidFill>
              </a:rPr>
              <a:t> </a:t>
            </a:r>
          </a:p>
        </p:txBody>
      </p:sp>
      <p:sp>
        <p:nvSpPr>
          <p:cNvPr id="376844" name="Rectangle 12"/>
          <p:cNvSpPr>
            <a:spLocks noChangeArrowheads="1"/>
          </p:cNvSpPr>
          <p:nvPr/>
        </p:nvSpPr>
        <p:spPr bwMode="auto">
          <a:xfrm>
            <a:off x="3216275" y="5953125"/>
            <a:ext cx="2284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nchor="ctr">
            <a:spAutoFit/>
          </a:bodyPr>
          <a:lstStyle/>
          <a:p>
            <a:pPr algn="l" defTabSz="762000">
              <a:buFont typeface="Wingdings" pitchFamily="2" charset="2"/>
              <a:buChar char="ü"/>
              <a:tabLst>
                <a:tab pos="228600" algn="l"/>
              </a:tabLst>
            </a:pPr>
            <a:r>
              <a:rPr lang="ru-RU" sz="1800"/>
              <a:t> </a:t>
            </a:r>
            <a:r>
              <a:rPr lang="en-US" sz="1800"/>
              <a:t>  </a:t>
            </a:r>
            <a:r>
              <a:rPr lang="en-US" sz="1800">
                <a:cs typeface="Arial" pitchFamily="34" charset="0"/>
              </a:rPr>
              <a:t>T</a:t>
            </a:r>
            <a:r>
              <a:rPr lang="en-US" sz="1800" baseline="-25000">
                <a:cs typeface="Arial" pitchFamily="34" charset="0"/>
              </a:rPr>
              <a:t>liq </a:t>
            </a:r>
            <a:r>
              <a:rPr lang="en-US" sz="1800">
                <a:cs typeface="Arial" pitchFamily="34" charset="0"/>
              </a:rPr>
              <a:t>= 2390 °C</a:t>
            </a:r>
          </a:p>
        </p:txBody>
      </p:sp>
      <p:sp>
        <p:nvSpPr>
          <p:cNvPr id="376846" name="Rectangle 14"/>
          <p:cNvSpPr>
            <a:spLocks noChangeArrowheads="1"/>
          </p:cNvSpPr>
          <p:nvPr/>
        </p:nvSpPr>
        <p:spPr bwMode="auto">
          <a:xfrm>
            <a:off x="1604963" y="1490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37684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125" y="1990725"/>
            <a:ext cx="5934075" cy="3876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triangl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9822</TotalTime>
  <Words>1545</Words>
  <Application>Microsoft Office PowerPoint</Application>
  <PresentationFormat>Bildschirmpräsentation (4:3)</PresentationFormat>
  <Paragraphs>269</Paragraphs>
  <Slides>20</Slides>
  <Notes>20</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20</vt:i4>
      </vt:variant>
    </vt:vector>
  </HeadingPairs>
  <TitlesOfParts>
    <vt:vector size="30" baseType="lpstr">
      <vt:lpstr>Times New Roman</vt:lpstr>
      <vt:lpstr>Arial</vt:lpstr>
      <vt:lpstr>Times New Roman CYR</vt:lpstr>
      <vt:lpstr>Arial Unicode MS</vt:lpstr>
      <vt:lpstr>Wingdings</vt:lpstr>
      <vt:lpstr>Symbol</vt:lpstr>
      <vt:lpstr>SansSerif</vt:lpstr>
      <vt:lpstr>Оформление по умолчанию</vt:lpstr>
      <vt:lpstr>CorelDRAW 7.0 Graphic</vt:lpstr>
      <vt:lpstr>Документ Microsoft Word</vt:lpstr>
      <vt:lpstr>Progress Report  on the ISTC project #1950.2  “Phase Diagrams for Multicomponent  Systems Containing Corium and Products  of its Interaction with NPP Materials”  (CORPHAD.2)  </vt:lpstr>
      <vt:lpstr>  Contents </vt:lpstr>
      <vt:lpstr>CORPHAD project general information </vt:lpstr>
      <vt:lpstr>Experimental matrix of CORPHAD Project </vt:lpstr>
      <vt:lpstr>Scope of work in the 10-11 quarters</vt:lpstr>
      <vt:lpstr>Zr-Fe-O  system: CORD39 </vt:lpstr>
      <vt:lpstr>SEM/EDX</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Plans for the period till the end of the Project </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Corphad</dc:title>
  <dc:subject>Progress Report</dc:subject>
  <dc:creator>Bechta S</dc:creator>
  <cp:lastModifiedBy>Peters, Ursula</cp:lastModifiedBy>
  <cp:revision>446</cp:revision>
  <cp:lastPrinted>2001-10-30T08:59:27Z</cp:lastPrinted>
  <dcterms:created xsi:type="dcterms:W3CDTF">1998-10-12T06:52:06Z</dcterms:created>
  <dcterms:modified xsi:type="dcterms:W3CDTF">2012-10-09T10:48:42Z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asmolov@nsi.kiae.ru</vt:lpwstr>
  </property>
  <property fmtid="{D5CDD505-2E9C-101B-9397-08002B2CF9AE}" pid="8" name="HomePage">
    <vt:lpwstr>http:\\www.nsi.kiae.ru</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10140862</vt:i4>
  </property>
  <property fmtid="{D5CDD505-2E9C-101B-9397-08002B2CF9AE}" pid="14" name="TextColor">
    <vt:i4>0</vt:i4>
  </property>
  <property fmtid="{D5CDD505-2E9C-101B-9397-08002B2CF9AE}" pid="15" name="LinkColor">
    <vt:i4>16711680</vt:i4>
  </property>
  <property fmtid="{D5CDD505-2E9C-101B-9397-08002B2CF9AE}" pid="16" name="VisitedColor">
    <vt:i4>10040268</vt:i4>
  </property>
  <property fmtid="{D5CDD505-2E9C-101B-9397-08002B2CF9AE}" pid="17" name="TransparentButton">
    <vt:i4>-1</vt:i4>
  </property>
  <property fmtid="{D5CDD505-2E9C-101B-9397-08002B2CF9AE}" pid="18" name="ButtonType">
    <vt:i4>1</vt:i4>
  </property>
  <property fmtid="{D5CDD505-2E9C-101B-9397-08002B2CF9AE}" pid="19" name="ShowNotes">
    <vt:bool>true</vt:bool>
  </property>
  <property fmtid="{D5CDD505-2E9C-101B-9397-08002B2CF9AE}" pid="20" name="NavBtnPos">
    <vt:i4>1</vt:i4>
  </property>
  <property fmtid="{D5CDD505-2E9C-101B-9397-08002B2CF9AE}" pid="21" name="OutputDir">
    <vt:lpwstr>C:\PRG10\ASMOLOV</vt:lpwstr>
  </property>
  <property fmtid="{D5CDD505-2E9C-101B-9397-08002B2CF9AE}" pid="22" name="Description0">
    <vt:lpwstr>Progress report</vt:lpwstr>
  </property>
</Properties>
</file>