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6" r:id="rId2"/>
    <p:sldId id="256" r:id="rId3"/>
    <p:sldId id="267" r:id="rId4"/>
    <p:sldId id="268" r:id="rId5"/>
    <p:sldId id="270" r:id="rId6"/>
    <p:sldId id="271" r:id="rId7"/>
    <p:sldId id="272" r:id="rId8"/>
    <p:sldId id="274" r:id="rId9"/>
    <p:sldId id="273" r:id="rId10"/>
    <p:sldId id="275" r:id="rId11"/>
    <p:sldId id="276" r:id="rId12"/>
    <p:sldId id="277" r:id="rId13"/>
    <p:sldId id="278" r:id="rId14"/>
    <p:sldId id="280" r:id="rId15"/>
    <p:sldId id="281" r:id="rId16"/>
    <p:sldId id="279" r:id="rId17"/>
    <p:sldId id="282" r:id="rId18"/>
    <p:sldId id="283" r:id="rId19"/>
  </p:sldIdLst>
  <p:sldSz cx="9144000" cy="6858000" type="screen4x3"/>
  <p:notesSz cx="6669088" cy="9926638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 CYR" charset="-52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 CYR" charset="-52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 CYR" charset="-52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 CYR" charset="-52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 CYR" charset="-52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 CYR" charset="-52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 CYR" charset="-52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 CYR" charset="-52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 CYR" charset="-52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  <a:srgbClr val="CC00CC"/>
    <a:srgbClr val="FF0000"/>
    <a:srgbClr val="008000"/>
    <a:srgbClr val="0000CC"/>
    <a:srgbClr val="3333FF"/>
    <a:srgbClr val="FFFF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75" autoAdjust="0"/>
    <p:restoredTop sz="94655" autoAdjust="0"/>
  </p:normalViewPr>
  <p:slideViewPr>
    <p:cSldViewPr snapToGrid="0">
      <p:cViewPr>
        <p:scale>
          <a:sx n="96" d="100"/>
          <a:sy n="96" d="100"/>
        </p:scale>
        <p:origin x="-1651" y="-24"/>
      </p:cViewPr>
      <p:guideLst>
        <p:guide orient="horz" pos="2143"/>
        <p:guide pos="28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902" y="-84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t" anchorCtr="0" compatLnSpc="1">
            <a:prstTxWarp prst="textNoShape">
              <a:avLst/>
            </a:prstTxWarp>
          </a:bodyPr>
          <a:lstStyle>
            <a:lvl1pPr algn="l" defTabSz="922338">
              <a:defRPr sz="1200" b="0"/>
            </a:lvl1pPr>
          </a:lstStyle>
          <a:p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 b="0"/>
            </a:lvl1pPr>
          </a:lstStyle>
          <a:p>
            <a:endParaRPr lang="ru-RU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8892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b" anchorCtr="0" compatLnSpc="1">
            <a:prstTxWarp prst="textNoShape">
              <a:avLst/>
            </a:prstTxWarp>
          </a:bodyPr>
          <a:lstStyle>
            <a:lvl1pPr algn="l" defTabSz="922338">
              <a:defRPr sz="1200" b="0"/>
            </a:lvl1pPr>
          </a:lstStyle>
          <a:p>
            <a:endParaRPr lang="ru-RU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42450"/>
            <a:ext cx="28892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 b="0"/>
            </a:lvl1pPr>
          </a:lstStyle>
          <a:p>
            <a:fld id="{6781DE2E-DE0B-4B10-B5D3-67D3D015B68B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437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63525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4714875"/>
            <a:ext cx="5335588" cy="4467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855663" y="746125"/>
            <a:ext cx="4959350" cy="3719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920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889000" y="4713288"/>
            <a:ext cx="4891088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855663" y="746125"/>
            <a:ext cx="4959350" cy="3719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889000" y="4713288"/>
            <a:ext cx="4891088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855663" y="746125"/>
            <a:ext cx="4959350" cy="3719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329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889000" y="4713288"/>
            <a:ext cx="4891088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855663" y="746125"/>
            <a:ext cx="4959350" cy="3719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53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889000" y="4713288"/>
            <a:ext cx="4891088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855663" y="746125"/>
            <a:ext cx="4959350" cy="3719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944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889000" y="4713288"/>
            <a:ext cx="4891088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855663" y="746125"/>
            <a:ext cx="4959350" cy="3719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149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889000" y="4713288"/>
            <a:ext cx="4891088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855663" y="746125"/>
            <a:ext cx="4959350" cy="3719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739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889000" y="4713288"/>
            <a:ext cx="4891088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855663" y="746125"/>
            <a:ext cx="4959350" cy="3719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889000" y="4713288"/>
            <a:ext cx="4891088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855663" y="746125"/>
            <a:ext cx="4959350" cy="3719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763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889000" y="4713288"/>
            <a:ext cx="4891088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863600" y="773113"/>
            <a:ext cx="4954588" cy="371633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721225"/>
            <a:ext cx="4891088" cy="4487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49" tIns="46076" rIns="92149" bIns="46076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855663" y="746125"/>
            <a:ext cx="4959350" cy="3719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462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889000" y="4713288"/>
            <a:ext cx="4891088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855663" y="746125"/>
            <a:ext cx="4959350" cy="3719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889000" y="4713288"/>
            <a:ext cx="4891088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855663" y="746125"/>
            <a:ext cx="4959350" cy="3719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889000" y="4713288"/>
            <a:ext cx="4891088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855663" y="746125"/>
            <a:ext cx="4959350" cy="3719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889000" y="4713288"/>
            <a:ext cx="4891088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855663" y="746125"/>
            <a:ext cx="4959350" cy="3719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793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889000" y="4713288"/>
            <a:ext cx="4891088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898525" y="774700"/>
            <a:ext cx="4868863" cy="36528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69950" y="4759325"/>
            <a:ext cx="4919663" cy="4429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772" tIns="45386" rIns="90772" bIns="45386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855663" y="746125"/>
            <a:ext cx="4959350" cy="3719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203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889000" y="4713288"/>
            <a:ext cx="4891088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5</a:t>
            </a:r>
            <a:r>
              <a:rPr lang="en-US" baseline="30000"/>
              <a:t>th</a:t>
            </a:r>
            <a:r>
              <a:rPr lang="en-US"/>
              <a:t> CEG-CM meeting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43CE30-59F1-4E90-ABAE-E4C287C20C79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77615"/>
      </p:ext>
    </p:extLst>
  </p:cSld>
  <p:clrMapOvr>
    <a:masterClrMapping/>
  </p:clrMapOvr>
  <p:transition advClick="0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5</a:t>
            </a:r>
            <a:r>
              <a:rPr lang="en-US" baseline="30000"/>
              <a:t>th</a:t>
            </a:r>
            <a:r>
              <a:rPr lang="en-US"/>
              <a:t> CEG-CM meeting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60766-AD82-4850-B587-A79D321D108C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723093"/>
      </p:ext>
    </p:extLst>
  </p:cSld>
  <p:clrMapOvr>
    <a:masterClrMapping/>
  </p:clrMapOvr>
  <p:transition advClick="0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5</a:t>
            </a:r>
            <a:r>
              <a:rPr lang="en-US" baseline="30000"/>
              <a:t>th</a:t>
            </a:r>
            <a:r>
              <a:rPr lang="en-US"/>
              <a:t> CEG-CM meeting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77ECC9-9D39-4D23-8442-52AF7F3E91ED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801026"/>
      </p:ext>
    </p:extLst>
  </p:cSld>
  <p:clrMapOvr>
    <a:masterClrMapping/>
  </p:clrMapOvr>
  <p:transition advClick="0"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xt und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ClipArt-Platzhalt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>
          <a:xfrm>
            <a:off x="217488" y="6154738"/>
            <a:ext cx="3529012" cy="5381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               5</a:t>
            </a:r>
            <a:r>
              <a:rPr lang="en-US" baseline="30000"/>
              <a:t>th</a:t>
            </a:r>
            <a:r>
              <a:rPr lang="en-US"/>
              <a:t> CEG-CM meeting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>
          <a:xfrm>
            <a:off x="7043738" y="62372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6C9D87E-6C5C-4E95-9BFF-935FAF621B55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021205"/>
      </p:ext>
    </p:extLst>
  </p:cSld>
  <p:clrMapOvr>
    <a:masterClrMapping/>
  </p:clrMapOvr>
  <p:transition advClick="0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5</a:t>
            </a:r>
            <a:r>
              <a:rPr lang="en-US" baseline="30000"/>
              <a:t>th</a:t>
            </a:r>
            <a:r>
              <a:rPr lang="en-US"/>
              <a:t> CEG-CM meeting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2F30F4-9466-4F9D-BB18-D722A6A08D59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975128"/>
      </p:ext>
    </p:extLst>
  </p:cSld>
  <p:clrMapOvr>
    <a:masterClrMapping/>
  </p:clrMapOvr>
  <p:transition advClick="0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5</a:t>
            </a:r>
            <a:r>
              <a:rPr lang="en-US" baseline="30000"/>
              <a:t>th</a:t>
            </a:r>
            <a:r>
              <a:rPr lang="en-US"/>
              <a:t> CEG-CM meeting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39B9D0-0253-44D3-AC2A-EE0F8C4F4A5F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06323"/>
      </p:ext>
    </p:extLst>
  </p:cSld>
  <p:clrMapOvr>
    <a:masterClrMapping/>
  </p:clrMapOvr>
  <p:transition advClick="0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5</a:t>
            </a:r>
            <a:r>
              <a:rPr lang="en-US" baseline="30000"/>
              <a:t>th</a:t>
            </a:r>
            <a:r>
              <a:rPr lang="en-US"/>
              <a:t> CEG-CM meeting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F204FD-3139-41DB-9669-571069353666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910430"/>
      </p:ext>
    </p:extLst>
  </p:cSld>
  <p:clrMapOvr>
    <a:masterClrMapping/>
  </p:clrMapOvr>
  <p:transition advClick="0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5</a:t>
            </a:r>
            <a:r>
              <a:rPr lang="en-US" baseline="30000"/>
              <a:t>th</a:t>
            </a:r>
            <a:r>
              <a:rPr lang="en-US"/>
              <a:t> CEG-CM meeting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E089C1-73D7-48DF-8DAB-A2867D3DB58B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982437"/>
      </p:ext>
    </p:extLst>
  </p:cSld>
  <p:clrMapOvr>
    <a:masterClrMapping/>
  </p:clrMapOvr>
  <p:transition advClick="0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5</a:t>
            </a:r>
            <a:r>
              <a:rPr lang="en-US" baseline="30000"/>
              <a:t>th</a:t>
            </a:r>
            <a:r>
              <a:rPr lang="en-US"/>
              <a:t> CEG-CM meeting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5F5866-A5F0-4CC7-A695-D8ABDB2AEA3F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909335"/>
      </p:ext>
    </p:extLst>
  </p:cSld>
  <p:clrMapOvr>
    <a:masterClrMapping/>
  </p:clrMapOvr>
  <p:transition advClick="0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5</a:t>
            </a:r>
            <a:r>
              <a:rPr lang="en-US" baseline="30000"/>
              <a:t>th</a:t>
            </a:r>
            <a:r>
              <a:rPr lang="en-US"/>
              <a:t> CEG-CM meeting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3061ED9-D18F-473B-A38E-407AA8D8DD1F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18065"/>
      </p:ext>
    </p:extLst>
  </p:cSld>
  <p:clrMapOvr>
    <a:masterClrMapping/>
  </p:clrMapOvr>
  <p:transition advClick="0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5</a:t>
            </a:r>
            <a:r>
              <a:rPr lang="en-US" baseline="30000"/>
              <a:t>th</a:t>
            </a:r>
            <a:r>
              <a:rPr lang="en-US"/>
              <a:t> CEG-CM meeting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DFB2EB-9203-4FA4-BEA6-F0FF98F86D2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258466"/>
      </p:ext>
    </p:extLst>
  </p:cSld>
  <p:clrMapOvr>
    <a:masterClrMapping/>
  </p:clrMapOvr>
  <p:transition advClick="0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5</a:t>
            </a:r>
            <a:r>
              <a:rPr lang="en-US" baseline="30000"/>
              <a:t>th</a:t>
            </a:r>
            <a:r>
              <a:rPr lang="en-US"/>
              <a:t> CEG-CM meeting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D94B16-663A-4A50-865B-D169A48F1BB0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188029"/>
      </p:ext>
    </p:extLst>
  </p:cSld>
  <p:clrMapOvr>
    <a:masterClrMapping/>
  </p:clrMapOvr>
  <p:transition advClick="0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1C39F"/>
            </a:gs>
            <a:gs pos="35001">
              <a:srgbClr val="F0EBD5"/>
            </a:gs>
            <a:gs pos="100000">
              <a:srgbClr val="FFEFD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7488" y="6154738"/>
            <a:ext cx="3529012" cy="53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defTabSz="762000">
              <a:defRPr sz="1400">
                <a:solidFill>
                  <a:srgbClr val="000066"/>
                </a:solidFill>
                <a:latin typeface="+mn-lt"/>
              </a:defRPr>
            </a:lvl1pPr>
          </a:lstStyle>
          <a:p>
            <a:r>
              <a:rPr lang="en-US"/>
              <a:t>               5</a:t>
            </a:r>
            <a:r>
              <a:rPr lang="en-US" baseline="30000"/>
              <a:t>th</a:t>
            </a:r>
            <a:r>
              <a:rPr lang="en-US"/>
              <a:t> CEG-CM meeting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3738" y="6237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762000">
              <a:defRPr sz="1400" b="0">
                <a:solidFill>
                  <a:srgbClr val="000099"/>
                </a:solidFill>
                <a:latin typeface="+mn-lt"/>
              </a:defRPr>
            </a:lvl1pPr>
          </a:lstStyle>
          <a:p>
            <a:fld id="{F23F8E6A-932D-466C-9C95-8854F79845A0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350838" y="6178550"/>
            <a:ext cx="861695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596063" y="6259513"/>
            <a:ext cx="1560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00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l" defTabSz="762000"/>
            <a:r>
              <a:rPr lang="en-US" sz="1200">
                <a:solidFill>
                  <a:srgbClr val="000099"/>
                </a:solidFill>
                <a:latin typeface="Arial" pitchFamily="34" charset="0"/>
              </a:rPr>
              <a:t>Paris, France</a:t>
            </a:r>
            <a:br>
              <a:rPr lang="en-US" sz="1200">
                <a:solidFill>
                  <a:srgbClr val="000099"/>
                </a:solidFill>
                <a:latin typeface="Arial" pitchFamily="34" charset="0"/>
              </a:rPr>
            </a:br>
            <a:r>
              <a:rPr lang="en-US" sz="1200">
                <a:solidFill>
                  <a:srgbClr val="000099"/>
                </a:solidFill>
                <a:latin typeface="Arial" pitchFamily="34" charset="0"/>
              </a:rPr>
              <a:t>February 11-13, 2004</a:t>
            </a:r>
            <a:endParaRPr lang="en-GB" sz="1200">
              <a:solidFill>
                <a:srgbClr val="000099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advClick="0">
    <p:zoom dir="in"/>
  </p:transition>
  <p:timing>
    <p:tnLst>
      <p:par>
        <p:cTn id="1" dur="indefinite" restart="never" nodeType="tmRoot"/>
      </p:par>
    </p:tnLst>
  </p:timing>
  <p:hf hd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pitchFamily="34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pitchFamily="34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pitchFamily="34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pitchFamily="34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pitchFamily="34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pitchFamily="34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pitchFamily="34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pitchFamily="34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wmf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png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GB" sz="3200" b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Times New Roman" pitchFamily="18" charset="0"/>
              </a:rPr>
              <a:t>CORPHAD</a:t>
            </a:r>
            <a:r>
              <a:rPr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Times New Roman" pitchFamily="18" charset="0"/>
              </a:rPr>
              <a:t/>
            </a:r>
            <a:br>
              <a:rPr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Times New Roman" pitchFamily="18" charset="0"/>
              </a:rPr>
            </a:br>
            <a:r>
              <a:rPr lang="en-US" sz="1800" b="0">
                <a:latin typeface="Arial Black" pitchFamily="34" charset="0"/>
              </a:rPr>
              <a:t> </a:t>
            </a:r>
            <a:r>
              <a:rPr lang="en-US" sz="2600" b="0">
                <a:latin typeface="Arial Black" pitchFamily="34" charset="0"/>
                <a:cs typeface="Times New Roman" pitchFamily="18" charset="0"/>
              </a:rPr>
              <a:t>Programme Status</a:t>
            </a:r>
            <a:endParaRPr lang="en-GB" sz="1800" b="0">
              <a:latin typeface="Arial Black" pitchFamily="34" charset="0"/>
            </a:endParaRPr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565150" y="4233863"/>
            <a:ext cx="750887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en-GB" sz="2000">
                <a:latin typeface="Arial" pitchFamily="34" charset="0"/>
              </a:rPr>
              <a:t>Presented by S. Bechta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latin typeface="Arial" pitchFamily="34" charset="0"/>
              </a:rPr>
              <a:t>5</a:t>
            </a:r>
            <a:r>
              <a:rPr lang="en-US" sz="2000" baseline="30000">
                <a:latin typeface="Arial" pitchFamily="34" charset="0"/>
              </a:rPr>
              <a:t>th</a:t>
            </a:r>
            <a:r>
              <a:rPr lang="en-US" sz="2000">
                <a:latin typeface="Arial" pitchFamily="34" charset="0"/>
              </a:rPr>
              <a:t>  CEG-CM </a:t>
            </a:r>
            <a:r>
              <a:rPr lang="en-GB" sz="2000">
                <a:latin typeface="Arial" pitchFamily="34" charset="0"/>
              </a:rPr>
              <a:t>Meeting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endParaRPr lang="en-GB" sz="2000">
              <a:latin typeface="Arial" pitchFamily="34" charset="0"/>
            </a:endParaRPr>
          </a:p>
        </p:txBody>
      </p:sp>
      <p:sp>
        <p:nvSpPr>
          <p:cNvPr id="147466" name="Rectangle 10"/>
          <p:cNvSpPr>
            <a:spLocks noChangeArrowheads="1"/>
          </p:cNvSpPr>
          <p:nvPr/>
        </p:nvSpPr>
        <p:spPr bwMode="auto">
          <a:xfrm>
            <a:off x="1109663" y="165100"/>
            <a:ext cx="360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/>
            <a:r>
              <a:rPr lang="en-US" sz="1800">
                <a:latin typeface="Arial" pitchFamily="34" charset="0"/>
                <a:cs typeface="Times New Roman" pitchFamily="18" charset="0"/>
              </a:rPr>
              <a:t>A.P. Alexandrov </a:t>
            </a:r>
            <a:r>
              <a:rPr lang="en-GB" sz="1800">
                <a:latin typeface="Arial" pitchFamily="34" charset="0"/>
              </a:rPr>
              <a:t>Research</a:t>
            </a:r>
            <a:r>
              <a:rPr lang="en-US" sz="1800">
                <a:latin typeface="Arial" pitchFamily="34" charset="0"/>
              </a:rPr>
              <a:t> </a:t>
            </a:r>
            <a:r>
              <a:rPr lang="en-GB" sz="1800">
                <a:latin typeface="Arial" pitchFamily="34" charset="0"/>
              </a:rPr>
              <a:t>Institute</a:t>
            </a:r>
            <a:r>
              <a:rPr lang="en-US" sz="1800">
                <a:latin typeface="Arial" pitchFamily="34" charset="0"/>
              </a:rPr>
              <a:t> of Technology</a:t>
            </a:r>
            <a:endParaRPr lang="en-GB" sz="1800">
              <a:latin typeface="Arial" pitchFamily="34" charset="0"/>
            </a:endParaRPr>
          </a:p>
        </p:txBody>
      </p:sp>
      <p:sp>
        <p:nvSpPr>
          <p:cNvPr id="147467" name="Rectangle 11"/>
          <p:cNvSpPr>
            <a:spLocks noChangeArrowheads="1"/>
          </p:cNvSpPr>
          <p:nvPr/>
        </p:nvSpPr>
        <p:spPr bwMode="auto">
          <a:xfrm>
            <a:off x="4860925" y="193675"/>
            <a:ext cx="29114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/>
            <a:r>
              <a:rPr lang="en-GB" sz="1800">
                <a:latin typeface="Arial" pitchFamily="34" charset="0"/>
              </a:rPr>
              <a:t> </a:t>
            </a:r>
            <a:r>
              <a:rPr lang="en-US" sz="1800">
                <a:latin typeface="Arial" pitchFamily="34" charset="0"/>
              </a:rPr>
              <a:t>ISTC</a:t>
            </a:r>
            <a:r>
              <a:rPr lang="en-GB" sz="1800">
                <a:latin typeface="Arial" pitchFamily="34" charset="0"/>
              </a:rPr>
              <a:t> CORPHAD Project</a:t>
            </a:r>
            <a:endParaRPr lang="en-US" sz="1800">
              <a:latin typeface="Arial" pitchFamily="34" charset="0"/>
            </a:endParaRPr>
          </a:p>
          <a:p>
            <a:pPr algn="l"/>
            <a:r>
              <a:rPr lang="en-US" sz="1800">
                <a:latin typeface="Arial" pitchFamily="34" charset="0"/>
              </a:rPr>
              <a:t>#1950</a:t>
            </a:r>
            <a:endParaRPr lang="en-GB" sz="1800">
              <a:latin typeface="Arial" pitchFamily="34" charset="0"/>
            </a:endParaRPr>
          </a:p>
        </p:txBody>
      </p:sp>
      <p:pic>
        <p:nvPicPr>
          <p:cNvPr id="147468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7772400" y="0"/>
            <a:ext cx="1123950" cy="93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7469" name="Object 13"/>
          <p:cNvGraphicFramePr>
            <a:graphicFrameLocks noChangeAspect="1"/>
          </p:cNvGraphicFramePr>
          <p:nvPr/>
        </p:nvGraphicFramePr>
        <p:xfrm>
          <a:off x="217488" y="0"/>
          <a:ext cx="82073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72" name="CorelDRAW" r:id="rId6" imgW="515520" imgH="574200" progId="CorelDraw.Graphic.7">
                  <p:embed/>
                </p:oleObj>
              </mc:Choice>
              <mc:Fallback>
                <p:oleObj name="CorelDRAW" r:id="rId6" imgW="515520" imgH="574200" progId="CorelDraw.Graphic.7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488" y="0"/>
                        <a:ext cx="820737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5</a:t>
            </a:r>
            <a:r>
              <a:rPr lang="en-US" baseline="30000"/>
              <a:t>th</a:t>
            </a:r>
            <a:r>
              <a:rPr lang="en-US"/>
              <a:t> CEG-CM meeting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3568A4-DB5E-4A7E-B8FB-AD689950843F}" type="slidenum">
              <a:rPr lang="en-GB"/>
              <a:pPr/>
              <a:t>10</a:t>
            </a:fld>
            <a:endParaRPr lang="en-GB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555625" y="0"/>
            <a:ext cx="7772400" cy="1143000"/>
          </a:xfrm>
        </p:spPr>
        <p:txBody>
          <a:bodyPr/>
          <a:lstStyle/>
          <a:p>
            <a:pPr defTabSz="914400"/>
            <a:r>
              <a:rPr lang="en-GB"/>
              <a:t>3</a:t>
            </a:r>
            <a:r>
              <a:rPr lang="en-GB" baseline="30000"/>
              <a:t>rd</a:t>
            </a:r>
            <a:r>
              <a:rPr lang="en-GB"/>
              <a:t> CORPHAD Project Meeting</a:t>
            </a:r>
          </a:p>
        </p:txBody>
      </p:sp>
      <p:sp>
        <p:nvSpPr>
          <p:cNvPr id="178179" name="Rectangle 3"/>
          <p:cNvSpPr>
            <a:spLocks noChangeArrowheads="1"/>
          </p:cNvSpPr>
          <p:nvPr/>
        </p:nvSpPr>
        <p:spPr bwMode="auto">
          <a:xfrm>
            <a:off x="355600" y="1212850"/>
            <a:ext cx="8174038" cy="307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eaLnBrk="1" hangingPunct="1">
              <a:spcBef>
                <a:spcPct val="40000"/>
              </a:spcBef>
              <a:buSzPct val="85000"/>
            </a:pPr>
            <a:endParaRPr lang="en-US"/>
          </a:p>
        </p:txBody>
      </p:sp>
      <p:sp>
        <p:nvSpPr>
          <p:cNvPr id="178181" name="Rectangle 5"/>
          <p:cNvSpPr>
            <a:spLocks noGrp="1" noChangeArrowheads="1"/>
          </p:cNvSpPr>
          <p:nvPr>
            <p:ph idx="1"/>
          </p:nvPr>
        </p:nvSpPr>
        <p:spPr>
          <a:xfrm>
            <a:off x="234950" y="1066800"/>
            <a:ext cx="8909050" cy="4129088"/>
          </a:xfrm>
        </p:spPr>
        <p:txBody>
          <a:bodyPr/>
          <a:lstStyle/>
          <a:p>
            <a:pPr marL="457200" indent="-457200">
              <a:buFontTx/>
              <a:buNone/>
            </a:pPr>
            <a:r>
              <a:rPr lang="en-US"/>
              <a:t>List of presentations:</a:t>
            </a:r>
          </a:p>
          <a:p>
            <a:pPr marL="457200" indent="-457200"/>
            <a:r>
              <a:rPr lang="en-US"/>
              <a:t>Project status</a:t>
            </a:r>
          </a:p>
          <a:p>
            <a:pPr marL="457200" indent="-457200"/>
            <a:r>
              <a:rPr lang="en-US"/>
              <a:t>Phase diagram of the ZrO</a:t>
            </a:r>
            <a:r>
              <a:rPr lang="en-US" baseline="-25000"/>
              <a:t>2</a:t>
            </a:r>
            <a:r>
              <a:rPr lang="en-US"/>
              <a:t> – FeO system</a:t>
            </a:r>
            <a:endParaRPr lang="en-US" u="sng"/>
          </a:p>
          <a:p>
            <a:pPr marL="457200" indent="-457200"/>
            <a:r>
              <a:rPr lang="en-US"/>
              <a:t>Phase diagram of the UO</a:t>
            </a:r>
            <a:r>
              <a:rPr lang="en-US" baseline="-25000"/>
              <a:t>2</a:t>
            </a:r>
            <a:r>
              <a:rPr lang="en-US"/>
              <a:t> – FeO system</a:t>
            </a:r>
            <a:endParaRPr lang="en-US" u="sng"/>
          </a:p>
          <a:p>
            <a:pPr marL="457200" indent="-457200"/>
            <a:r>
              <a:rPr lang="en-US"/>
              <a:t>Measurement results of liquidus temperature in the U-Zr-O system</a:t>
            </a:r>
            <a:endParaRPr lang="en-US" u="sng"/>
          </a:p>
          <a:p>
            <a:pPr marL="457200" indent="-457200"/>
            <a:r>
              <a:rPr lang="en-US"/>
              <a:t>Phase diagram of the SiO</a:t>
            </a:r>
            <a:r>
              <a:rPr lang="en-US" baseline="-25000"/>
              <a:t>2 </a:t>
            </a:r>
            <a:r>
              <a:rPr lang="en-US"/>
              <a:t>– Fe</a:t>
            </a:r>
            <a:r>
              <a:rPr lang="en-US" baseline="-25000"/>
              <a:t>2</a:t>
            </a:r>
            <a:r>
              <a:rPr lang="en-US"/>
              <a:t>O</a:t>
            </a:r>
            <a:r>
              <a:rPr lang="en-US" baseline="-25000"/>
              <a:t>3 </a:t>
            </a:r>
            <a:r>
              <a:rPr lang="en-US"/>
              <a:t>system</a:t>
            </a:r>
            <a:endParaRPr lang="en-US" u="sng"/>
          </a:p>
          <a:p>
            <a:pPr marL="457200" indent="-457200"/>
            <a:r>
              <a:rPr lang="en-US"/>
              <a:t>Experimental matrix proposals for the period until next meeting</a:t>
            </a:r>
            <a:endParaRPr lang="en-US" u="sng"/>
          </a:p>
          <a:p>
            <a:pPr marL="457200" indent="-457200" algn="just">
              <a:spcBef>
                <a:spcPct val="55000"/>
              </a:spcBef>
            </a:pPr>
            <a:r>
              <a:rPr lang="en-US"/>
              <a:t>Preliminary melting point measurements of the U-Zr-O system using a modified set-up with Laser Heating</a:t>
            </a:r>
          </a:p>
          <a:p>
            <a:pPr marL="457200" indent="-457200" algn="just">
              <a:spcBef>
                <a:spcPct val="55000"/>
              </a:spcBef>
            </a:pPr>
            <a:endParaRPr lang="en-US" u="sng"/>
          </a:p>
          <a:p>
            <a:pPr marL="457200" indent="-457200">
              <a:buFontTx/>
              <a:buNone/>
            </a:pP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5</a:t>
            </a:r>
            <a:r>
              <a:rPr lang="en-US" baseline="30000"/>
              <a:t>th</a:t>
            </a:r>
            <a:r>
              <a:rPr lang="en-US"/>
              <a:t> CEG-CM meeting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158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45D47-86E0-4BA2-921A-D22B60875228}" type="slidenum">
              <a:rPr lang="en-GB"/>
              <a:pPr/>
              <a:t>11</a:t>
            </a:fld>
            <a:endParaRPr lang="en-GB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555625" y="0"/>
            <a:ext cx="7772400" cy="1143000"/>
          </a:xfrm>
        </p:spPr>
        <p:txBody>
          <a:bodyPr/>
          <a:lstStyle/>
          <a:p>
            <a:pPr defTabSz="914400"/>
            <a:r>
              <a:rPr lang="en-US"/>
              <a:t>Phase diagram of the ZrO</a:t>
            </a:r>
            <a:r>
              <a:rPr lang="en-US" baseline="-25000"/>
              <a:t>2</a:t>
            </a:r>
            <a:r>
              <a:rPr lang="en-US"/>
              <a:t> – FeO system</a:t>
            </a:r>
            <a:r>
              <a:rPr lang="en-US" u="sng"/>
              <a:t/>
            </a:r>
            <a:br>
              <a:rPr lang="en-US" u="sng"/>
            </a:br>
            <a:endParaRPr lang="en-GB" u="sng"/>
          </a:p>
        </p:txBody>
      </p:sp>
      <p:sp>
        <p:nvSpPr>
          <p:cNvPr id="180227" name="Rectangle 3"/>
          <p:cNvSpPr>
            <a:spLocks noChangeArrowheads="1"/>
          </p:cNvSpPr>
          <p:nvPr/>
        </p:nvSpPr>
        <p:spPr bwMode="auto">
          <a:xfrm>
            <a:off x="355600" y="1212850"/>
            <a:ext cx="8174038" cy="307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eaLnBrk="1" hangingPunct="1">
              <a:spcBef>
                <a:spcPct val="40000"/>
              </a:spcBef>
              <a:buSzPct val="85000"/>
            </a:pPr>
            <a:endParaRPr lang="en-US"/>
          </a:p>
        </p:txBody>
      </p:sp>
      <p:grpSp>
        <p:nvGrpSpPr>
          <p:cNvPr id="180229" name="Group 5"/>
          <p:cNvGrpSpPr>
            <a:grpSpLocks/>
          </p:cNvGrpSpPr>
          <p:nvPr/>
        </p:nvGrpSpPr>
        <p:grpSpPr bwMode="auto">
          <a:xfrm>
            <a:off x="1631950" y="706438"/>
            <a:ext cx="6102350" cy="4627562"/>
            <a:chOff x="1123" y="506"/>
            <a:chExt cx="4480" cy="3310"/>
          </a:xfrm>
        </p:grpSpPr>
        <p:sp>
          <p:nvSpPr>
            <p:cNvPr id="180230" name="Freeform 6"/>
            <p:cNvSpPr>
              <a:spLocks/>
            </p:cNvSpPr>
            <p:nvPr/>
          </p:nvSpPr>
          <p:spPr bwMode="auto">
            <a:xfrm>
              <a:off x="2244" y="718"/>
              <a:ext cx="1563" cy="1592"/>
            </a:xfrm>
            <a:custGeom>
              <a:avLst/>
              <a:gdLst>
                <a:gd name="T0" fmla="*/ 1563 w 1563"/>
                <a:gd name="T1" fmla="*/ 0 h 1592"/>
                <a:gd name="T2" fmla="*/ 0 w 1563"/>
                <a:gd name="T3" fmla="*/ 1592 h 1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63" h="1592">
                  <a:moveTo>
                    <a:pt x="1563" y="0"/>
                  </a:moveTo>
                  <a:cubicBezTo>
                    <a:pt x="1068" y="520"/>
                    <a:pt x="415" y="1000"/>
                    <a:pt x="0" y="1592"/>
                  </a:cubicBez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0231" name="Freeform 7"/>
            <p:cNvSpPr>
              <a:spLocks/>
            </p:cNvSpPr>
            <p:nvPr/>
          </p:nvSpPr>
          <p:spPr bwMode="auto">
            <a:xfrm>
              <a:off x="1896" y="2298"/>
              <a:ext cx="444" cy="846"/>
            </a:xfrm>
            <a:custGeom>
              <a:avLst/>
              <a:gdLst>
                <a:gd name="T0" fmla="*/ 444 w 444"/>
                <a:gd name="T1" fmla="*/ 0 h 846"/>
                <a:gd name="T2" fmla="*/ 0 w 444"/>
                <a:gd name="T3" fmla="*/ 846 h 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44" h="846">
                  <a:moveTo>
                    <a:pt x="444" y="0"/>
                  </a:moveTo>
                  <a:cubicBezTo>
                    <a:pt x="246" y="0"/>
                    <a:pt x="102" y="132"/>
                    <a:pt x="0" y="846"/>
                  </a:cubicBez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0232" name="Rectangle 8"/>
            <p:cNvSpPr>
              <a:spLocks noChangeAspect="1" noChangeArrowheads="1"/>
            </p:cNvSpPr>
            <p:nvPr/>
          </p:nvSpPr>
          <p:spPr bwMode="auto">
            <a:xfrm>
              <a:off x="3132" y="1762"/>
              <a:ext cx="45" cy="45"/>
            </a:xfrm>
            <a:prstGeom prst="rect">
              <a:avLst/>
            </a:prstGeom>
            <a:solidFill>
              <a:srgbClr val="FF6600"/>
            </a:solidFill>
            <a:ln w="12700" algn="ctr">
              <a:solidFill>
                <a:srgbClr val="80008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233" name="Line 9"/>
            <p:cNvSpPr>
              <a:spLocks noChangeShapeType="1"/>
            </p:cNvSpPr>
            <p:nvPr/>
          </p:nvSpPr>
          <p:spPr bwMode="auto">
            <a:xfrm>
              <a:off x="2283" y="2296"/>
              <a:ext cx="1491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0234" name="Line 10"/>
            <p:cNvSpPr>
              <a:spLocks noChangeShapeType="1"/>
            </p:cNvSpPr>
            <p:nvPr/>
          </p:nvSpPr>
          <p:spPr bwMode="auto">
            <a:xfrm>
              <a:off x="2650" y="1873"/>
              <a:ext cx="0" cy="416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 type="diamond" w="sm" len="sm"/>
              <a:tailEnd type="diamond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235" name="Line 11"/>
            <p:cNvSpPr>
              <a:spLocks noChangeShapeType="1"/>
            </p:cNvSpPr>
            <p:nvPr/>
          </p:nvSpPr>
          <p:spPr bwMode="auto">
            <a:xfrm>
              <a:off x="1542" y="3144"/>
              <a:ext cx="2238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0236" name="Line 12"/>
            <p:cNvSpPr>
              <a:spLocks noChangeShapeType="1"/>
            </p:cNvSpPr>
            <p:nvPr/>
          </p:nvSpPr>
          <p:spPr bwMode="auto">
            <a:xfrm>
              <a:off x="1602" y="2964"/>
              <a:ext cx="0" cy="113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 type="diamond" w="sm" len="sm"/>
              <a:tailEnd type="diamond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180237" name="Group 13"/>
            <p:cNvGrpSpPr>
              <a:grpSpLocks/>
            </p:cNvGrpSpPr>
            <p:nvPr/>
          </p:nvGrpSpPr>
          <p:grpSpPr bwMode="auto">
            <a:xfrm>
              <a:off x="1123" y="506"/>
              <a:ext cx="3100" cy="3310"/>
              <a:chOff x="75" y="650"/>
              <a:chExt cx="3100" cy="3310"/>
            </a:xfrm>
          </p:grpSpPr>
          <p:grpSp>
            <p:nvGrpSpPr>
              <p:cNvPr id="180238" name="Group 14"/>
              <p:cNvGrpSpPr>
                <a:grpSpLocks/>
              </p:cNvGrpSpPr>
              <p:nvPr/>
            </p:nvGrpSpPr>
            <p:grpSpPr bwMode="auto">
              <a:xfrm flipH="1">
                <a:off x="2733" y="831"/>
                <a:ext cx="36" cy="2827"/>
                <a:chOff x="489" y="831"/>
                <a:chExt cx="36" cy="2827"/>
              </a:xfrm>
            </p:grpSpPr>
            <p:sp>
              <p:nvSpPr>
                <p:cNvPr id="180239" name="Line 15"/>
                <p:cNvSpPr>
                  <a:spLocks noChangeShapeType="1"/>
                </p:cNvSpPr>
                <p:nvPr/>
              </p:nvSpPr>
              <p:spPr bwMode="auto">
                <a:xfrm>
                  <a:off x="490" y="831"/>
                  <a:ext cx="0" cy="2827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40" name="Line 16"/>
                <p:cNvSpPr>
                  <a:spLocks noChangeShapeType="1"/>
                </p:cNvSpPr>
                <p:nvPr/>
              </p:nvSpPr>
              <p:spPr bwMode="auto">
                <a:xfrm>
                  <a:off x="489" y="3308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41" name="Line 17"/>
                <p:cNvSpPr>
                  <a:spLocks noChangeShapeType="1"/>
                </p:cNvSpPr>
                <p:nvPr/>
              </p:nvSpPr>
              <p:spPr bwMode="auto">
                <a:xfrm>
                  <a:off x="489" y="3135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42" name="Line 18"/>
                <p:cNvSpPr>
                  <a:spLocks noChangeShapeType="1"/>
                </p:cNvSpPr>
                <p:nvPr/>
              </p:nvSpPr>
              <p:spPr bwMode="auto">
                <a:xfrm>
                  <a:off x="489" y="2962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43" name="Line 19"/>
                <p:cNvSpPr>
                  <a:spLocks noChangeShapeType="1"/>
                </p:cNvSpPr>
                <p:nvPr/>
              </p:nvSpPr>
              <p:spPr bwMode="auto">
                <a:xfrm>
                  <a:off x="489" y="2790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44" name="Line 20"/>
                <p:cNvSpPr>
                  <a:spLocks noChangeShapeType="1"/>
                </p:cNvSpPr>
                <p:nvPr/>
              </p:nvSpPr>
              <p:spPr bwMode="auto">
                <a:xfrm>
                  <a:off x="489" y="2617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45" name="Line 21"/>
                <p:cNvSpPr>
                  <a:spLocks noChangeShapeType="1"/>
                </p:cNvSpPr>
                <p:nvPr/>
              </p:nvSpPr>
              <p:spPr bwMode="auto">
                <a:xfrm>
                  <a:off x="489" y="2444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46" name="Line 22"/>
                <p:cNvSpPr>
                  <a:spLocks noChangeShapeType="1"/>
                </p:cNvSpPr>
                <p:nvPr/>
              </p:nvSpPr>
              <p:spPr bwMode="auto">
                <a:xfrm>
                  <a:off x="489" y="2272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47" name="Line 23"/>
                <p:cNvSpPr>
                  <a:spLocks noChangeShapeType="1"/>
                </p:cNvSpPr>
                <p:nvPr/>
              </p:nvSpPr>
              <p:spPr bwMode="auto">
                <a:xfrm>
                  <a:off x="489" y="2099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48" name="Line 24"/>
                <p:cNvSpPr>
                  <a:spLocks noChangeShapeType="1"/>
                </p:cNvSpPr>
                <p:nvPr/>
              </p:nvSpPr>
              <p:spPr bwMode="auto">
                <a:xfrm>
                  <a:off x="491" y="1926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49" name="Line 25"/>
                <p:cNvSpPr>
                  <a:spLocks noChangeShapeType="1"/>
                </p:cNvSpPr>
                <p:nvPr/>
              </p:nvSpPr>
              <p:spPr bwMode="auto">
                <a:xfrm>
                  <a:off x="491" y="1754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50" name="Line 26"/>
                <p:cNvSpPr>
                  <a:spLocks noChangeShapeType="1"/>
                </p:cNvSpPr>
                <p:nvPr/>
              </p:nvSpPr>
              <p:spPr bwMode="auto">
                <a:xfrm>
                  <a:off x="489" y="1581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51" name="Line 27"/>
                <p:cNvSpPr>
                  <a:spLocks noChangeShapeType="1"/>
                </p:cNvSpPr>
                <p:nvPr/>
              </p:nvSpPr>
              <p:spPr bwMode="auto">
                <a:xfrm>
                  <a:off x="489" y="1408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52" name="Line 28"/>
                <p:cNvSpPr>
                  <a:spLocks noChangeShapeType="1"/>
                </p:cNvSpPr>
                <p:nvPr/>
              </p:nvSpPr>
              <p:spPr bwMode="auto">
                <a:xfrm>
                  <a:off x="489" y="1236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53" name="Line 29"/>
                <p:cNvSpPr>
                  <a:spLocks noChangeShapeType="1"/>
                </p:cNvSpPr>
                <p:nvPr/>
              </p:nvSpPr>
              <p:spPr bwMode="auto">
                <a:xfrm>
                  <a:off x="489" y="1062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54" name="Line 30"/>
                <p:cNvSpPr>
                  <a:spLocks noChangeShapeType="1"/>
                </p:cNvSpPr>
                <p:nvPr/>
              </p:nvSpPr>
              <p:spPr bwMode="auto">
                <a:xfrm>
                  <a:off x="489" y="890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55" name="Line 31"/>
                <p:cNvSpPr>
                  <a:spLocks noChangeShapeType="1"/>
                </p:cNvSpPr>
                <p:nvPr/>
              </p:nvSpPr>
              <p:spPr bwMode="auto">
                <a:xfrm>
                  <a:off x="489" y="3480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56" name="Line 32"/>
                <p:cNvSpPr>
                  <a:spLocks noChangeShapeType="1"/>
                </p:cNvSpPr>
                <p:nvPr/>
              </p:nvSpPr>
              <p:spPr bwMode="auto">
                <a:xfrm>
                  <a:off x="489" y="3307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grpSp>
            <p:nvGrpSpPr>
              <p:cNvPr id="180257" name="Group 33"/>
              <p:cNvGrpSpPr>
                <a:grpSpLocks/>
              </p:cNvGrpSpPr>
              <p:nvPr/>
            </p:nvGrpSpPr>
            <p:grpSpPr bwMode="auto">
              <a:xfrm>
                <a:off x="489" y="831"/>
                <a:ext cx="36" cy="2827"/>
                <a:chOff x="489" y="831"/>
                <a:chExt cx="36" cy="2827"/>
              </a:xfrm>
            </p:grpSpPr>
            <p:sp>
              <p:nvSpPr>
                <p:cNvPr id="180258" name="Line 34"/>
                <p:cNvSpPr>
                  <a:spLocks noChangeShapeType="1"/>
                </p:cNvSpPr>
                <p:nvPr/>
              </p:nvSpPr>
              <p:spPr bwMode="auto">
                <a:xfrm>
                  <a:off x="490" y="831"/>
                  <a:ext cx="0" cy="2827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59" name="Line 35"/>
                <p:cNvSpPr>
                  <a:spLocks noChangeShapeType="1"/>
                </p:cNvSpPr>
                <p:nvPr/>
              </p:nvSpPr>
              <p:spPr bwMode="auto">
                <a:xfrm>
                  <a:off x="489" y="3308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60" name="Line 36"/>
                <p:cNvSpPr>
                  <a:spLocks noChangeShapeType="1"/>
                </p:cNvSpPr>
                <p:nvPr/>
              </p:nvSpPr>
              <p:spPr bwMode="auto">
                <a:xfrm>
                  <a:off x="489" y="3135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61" name="Line 37"/>
                <p:cNvSpPr>
                  <a:spLocks noChangeShapeType="1"/>
                </p:cNvSpPr>
                <p:nvPr/>
              </p:nvSpPr>
              <p:spPr bwMode="auto">
                <a:xfrm>
                  <a:off x="489" y="2962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62" name="Line 38"/>
                <p:cNvSpPr>
                  <a:spLocks noChangeShapeType="1"/>
                </p:cNvSpPr>
                <p:nvPr/>
              </p:nvSpPr>
              <p:spPr bwMode="auto">
                <a:xfrm>
                  <a:off x="489" y="2790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63" name="Line 39"/>
                <p:cNvSpPr>
                  <a:spLocks noChangeShapeType="1"/>
                </p:cNvSpPr>
                <p:nvPr/>
              </p:nvSpPr>
              <p:spPr bwMode="auto">
                <a:xfrm>
                  <a:off x="489" y="2617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64" name="Line 40"/>
                <p:cNvSpPr>
                  <a:spLocks noChangeShapeType="1"/>
                </p:cNvSpPr>
                <p:nvPr/>
              </p:nvSpPr>
              <p:spPr bwMode="auto">
                <a:xfrm>
                  <a:off x="489" y="2444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65" name="Line 41"/>
                <p:cNvSpPr>
                  <a:spLocks noChangeShapeType="1"/>
                </p:cNvSpPr>
                <p:nvPr/>
              </p:nvSpPr>
              <p:spPr bwMode="auto">
                <a:xfrm>
                  <a:off x="489" y="2272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66" name="Line 42"/>
                <p:cNvSpPr>
                  <a:spLocks noChangeShapeType="1"/>
                </p:cNvSpPr>
                <p:nvPr/>
              </p:nvSpPr>
              <p:spPr bwMode="auto">
                <a:xfrm>
                  <a:off x="489" y="2099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67" name="Line 43"/>
                <p:cNvSpPr>
                  <a:spLocks noChangeShapeType="1"/>
                </p:cNvSpPr>
                <p:nvPr/>
              </p:nvSpPr>
              <p:spPr bwMode="auto">
                <a:xfrm>
                  <a:off x="491" y="1926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68" name="Line 44"/>
                <p:cNvSpPr>
                  <a:spLocks noChangeShapeType="1"/>
                </p:cNvSpPr>
                <p:nvPr/>
              </p:nvSpPr>
              <p:spPr bwMode="auto">
                <a:xfrm>
                  <a:off x="491" y="1754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69" name="Line 45"/>
                <p:cNvSpPr>
                  <a:spLocks noChangeShapeType="1"/>
                </p:cNvSpPr>
                <p:nvPr/>
              </p:nvSpPr>
              <p:spPr bwMode="auto">
                <a:xfrm>
                  <a:off x="489" y="1581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70" name="Line 46"/>
                <p:cNvSpPr>
                  <a:spLocks noChangeShapeType="1"/>
                </p:cNvSpPr>
                <p:nvPr/>
              </p:nvSpPr>
              <p:spPr bwMode="auto">
                <a:xfrm>
                  <a:off x="489" y="1408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71" name="Line 47"/>
                <p:cNvSpPr>
                  <a:spLocks noChangeShapeType="1"/>
                </p:cNvSpPr>
                <p:nvPr/>
              </p:nvSpPr>
              <p:spPr bwMode="auto">
                <a:xfrm>
                  <a:off x="489" y="1236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72" name="Line 48"/>
                <p:cNvSpPr>
                  <a:spLocks noChangeShapeType="1"/>
                </p:cNvSpPr>
                <p:nvPr/>
              </p:nvSpPr>
              <p:spPr bwMode="auto">
                <a:xfrm>
                  <a:off x="489" y="1062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73" name="Line 49"/>
                <p:cNvSpPr>
                  <a:spLocks noChangeShapeType="1"/>
                </p:cNvSpPr>
                <p:nvPr/>
              </p:nvSpPr>
              <p:spPr bwMode="auto">
                <a:xfrm>
                  <a:off x="489" y="890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74" name="Line 50"/>
                <p:cNvSpPr>
                  <a:spLocks noChangeShapeType="1"/>
                </p:cNvSpPr>
                <p:nvPr/>
              </p:nvSpPr>
              <p:spPr bwMode="auto">
                <a:xfrm>
                  <a:off x="489" y="3480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0275" name="Line 51"/>
                <p:cNvSpPr>
                  <a:spLocks noChangeShapeType="1"/>
                </p:cNvSpPr>
                <p:nvPr/>
              </p:nvSpPr>
              <p:spPr bwMode="auto">
                <a:xfrm>
                  <a:off x="489" y="3307"/>
                  <a:ext cx="34" cy="0"/>
                </a:xfrm>
                <a:prstGeom prst="line">
                  <a:avLst/>
                </a:prstGeom>
                <a:noFill/>
                <a:ln w="15875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sp>
            <p:nvSpPr>
              <p:cNvPr id="180276" name="Text Box 52"/>
              <p:cNvSpPr txBox="1">
                <a:spLocks noChangeArrowheads="1"/>
              </p:cNvSpPr>
              <p:nvPr/>
            </p:nvSpPr>
            <p:spPr bwMode="auto">
              <a:xfrm>
                <a:off x="346" y="650"/>
                <a:ext cx="304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r>
                  <a:rPr lang="ru-RU" sz="1600">
                    <a:solidFill>
                      <a:srgbClr val="000099"/>
                    </a:solidFill>
                    <a:latin typeface="Arial" pitchFamily="34" charset="0"/>
                  </a:rPr>
                  <a:t>T, </a:t>
                </a:r>
                <a:r>
                  <a:rPr lang="ru-RU" sz="1600">
                    <a:solidFill>
                      <a:srgbClr val="000099"/>
                    </a:solidFill>
                    <a:latin typeface="Arial" pitchFamily="34" charset="0"/>
                    <a:sym typeface="Symbol" pitchFamily="18" charset="2"/>
                  </a:rPr>
                  <a:t></a:t>
                </a:r>
                <a:r>
                  <a:rPr lang="ru-RU" sz="1600">
                    <a:solidFill>
                      <a:srgbClr val="000099"/>
                    </a:solidFill>
                    <a:latin typeface="Arial" pitchFamily="34" charset="0"/>
                  </a:rPr>
                  <a:t>С</a:t>
                </a:r>
              </a:p>
            </p:txBody>
          </p:sp>
          <p:sp>
            <p:nvSpPr>
              <p:cNvPr id="180277" name="Text Box 53"/>
              <p:cNvSpPr txBox="1">
                <a:spLocks noChangeArrowheads="1"/>
              </p:cNvSpPr>
              <p:nvPr/>
            </p:nvSpPr>
            <p:spPr bwMode="auto">
              <a:xfrm>
                <a:off x="296" y="3707"/>
                <a:ext cx="2659" cy="2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algn="l">
                  <a:tabLst>
                    <a:tab pos="295275" algn="ctr"/>
                    <a:tab pos="1038225" algn="ctr"/>
                    <a:tab pos="1752600" algn="ctr"/>
                    <a:tab pos="2476500" algn="ctr"/>
                    <a:tab pos="3209925" algn="ctr"/>
                    <a:tab pos="3914775" algn="ctr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algn="l">
                  <a:tabLst>
                    <a:tab pos="295275" algn="ctr"/>
                    <a:tab pos="1038225" algn="ctr"/>
                    <a:tab pos="1752600" algn="ctr"/>
                    <a:tab pos="2476500" algn="ctr"/>
                    <a:tab pos="3209925" algn="ctr"/>
                    <a:tab pos="3914775" algn="ctr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algn="l">
                  <a:tabLst>
                    <a:tab pos="295275" algn="ctr"/>
                    <a:tab pos="1038225" algn="ctr"/>
                    <a:tab pos="1752600" algn="ctr"/>
                    <a:tab pos="2476500" algn="ctr"/>
                    <a:tab pos="3209925" algn="ctr"/>
                    <a:tab pos="3914775" algn="ctr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algn="l">
                  <a:tabLst>
                    <a:tab pos="295275" algn="ctr"/>
                    <a:tab pos="1038225" algn="ctr"/>
                    <a:tab pos="1752600" algn="ctr"/>
                    <a:tab pos="2476500" algn="ctr"/>
                    <a:tab pos="3209925" algn="ctr"/>
                    <a:tab pos="3914775" algn="ctr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algn="l">
                  <a:tabLst>
                    <a:tab pos="295275" algn="ctr"/>
                    <a:tab pos="1038225" algn="ctr"/>
                    <a:tab pos="1752600" algn="ctr"/>
                    <a:tab pos="2476500" algn="ctr"/>
                    <a:tab pos="3209925" algn="ctr"/>
                    <a:tab pos="3914775" algn="ctr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95275" algn="ctr"/>
                    <a:tab pos="1038225" algn="ctr"/>
                    <a:tab pos="1752600" algn="ctr"/>
                    <a:tab pos="2476500" algn="ctr"/>
                    <a:tab pos="3209925" algn="ctr"/>
                    <a:tab pos="3914775" algn="ctr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95275" algn="ctr"/>
                    <a:tab pos="1038225" algn="ctr"/>
                    <a:tab pos="1752600" algn="ctr"/>
                    <a:tab pos="2476500" algn="ctr"/>
                    <a:tab pos="3209925" algn="ctr"/>
                    <a:tab pos="3914775" algn="ctr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95275" algn="ctr"/>
                    <a:tab pos="1038225" algn="ctr"/>
                    <a:tab pos="1752600" algn="ctr"/>
                    <a:tab pos="2476500" algn="ctr"/>
                    <a:tab pos="3209925" algn="ctr"/>
                    <a:tab pos="3914775" algn="ctr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95275" algn="ctr"/>
                    <a:tab pos="1038225" algn="ctr"/>
                    <a:tab pos="1752600" algn="ctr"/>
                    <a:tab pos="2476500" algn="ctr"/>
                    <a:tab pos="3209925" algn="ctr"/>
                    <a:tab pos="3914775" algn="ctr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ru-RU" sz="1400" b="0">
                    <a:latin typeface="Arial" pitchFamily="34" charset="0"/>
                  </a:rPr>
                  <a:t>	</a:t>
                </a:r>
                <a:r>
                  <a:rPr lang="en-US" sz="1600">
                    <a:solidFill>
                      <a:srgbClr val="000099"/>
                    </a:solidFill>
                    <a:latin typeface="Arial" pitchFamily="34" charset="0"/>
                  </a:rPr>
                  <a:t>FeO	</a:t>
                </a:r>
                <a:r>
                  <a:rPr lang="ru-RU" sz="1600" b="0">
                    <a:solidFill>
                      <a:srgbClr val="000099"/>
                    </a:solidFill>
                    <a:latin typeface="Arial" pitchFamily="34" charset="0"/>
                  </a:rPr>
                  <a:t>20	40	60	80	</a:t>
                </a:r>
                <a:r>
                  <a:rPr lang="en-US" sz="1600">
                    <a:solidFill>
                      <a:srgbClr val="000099"/>
                    </a:solidFill>
                    <a:latin typeface="Arial" pitchFamily="34" charset="0"/>
                  </a:rPr>
                  <a:t>ZrO</a:t>
                </a:r>
                <a:r>
                  <a:rPr lang="en-US" sz="1600" baseline="-25000">
                    <a:solidFill>
                      <a:srgbClr val="000099"/>
                    </a:solidFill>
                    <a:latin typeface="Arial" pitchFamily="34" charset="0"/>
                  </a:rPr>
                  <a:t>2</a:t>
                </a:r>
              </a:p>
              <a:p>
                <a:pPr algn="ctr"/>
                <a:r>
                  <a:rPr lang="en-US" sz="1600" b="0">
                    <a:solidFill>
                      <a:srgbClr val="000099"/>
                    </a:solidFill>
                    <a:latin typeface="Arial" pitchFamily="34" charset="0"/>
                  </a:rPr>
                  <a:t>mass </a:t>
                </a:r>
                <a:r>
                  <a:rPr lang="ru-RU" sz="1600" b="0">
                    <a:solidFill>
                      <a:srgbClr val="000099"/>
                    </a:solidFill>
                    <a:latin typeface="Arial" pitchFamily="34" charset="0"/>
                  </a:rPr>
                  <a:t>%</a:t>
                </a:r>
              </a:p>
            </p:txBody>
          </p:sp>
          <p:grpSp>
            <p:nvGrpSpPr>
              <p:cNvPr id="180278" name="Group 54"/>
              <p:cNvGrpSpPr>
                <a:grpSpLocks/>
              </p:cNvGrpSpPr>
              <p:nvPr/>
            </p:nvGrpSpPr>
            <p:grpSpPr bwMode="auto">
              <a:xfrm>
                <a:off x="490" y="3620"/>
                <a:ext cx="2278" cy="34"/>
                <a:chOff x="490" y="3434"/>
                <a:chExt cx="2278" cy="34"/>
              </a:xfrm>
            </p:grpSpPr>
            <p:sp>
              <p:nvSpPr>
                <p:cNvPr id="180279" name="Line 55"/>
                <p:cNvSpPr>
                  <a:spLocks noChangeShapeType="1"/>
                </p:cNvSpPr>
                <p:nvPr/>
              </p:nvSpPr>
              <p:spPr bwMode="auto">
                <a:xfrm>
                  <a:off x="490" y="3468"/>
                  <a:ext cx="2278" cy="0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grpSp>
              <p:nvGrpSpPr>
                <p:cNvPr id="180280" name="Group 56"/>
                <p:cNvGrpSpPr>
                  <a:grpSpLocks/>
                </p:cNvGrpSpPr>
                <p:nvPr/>
              </p:nvGrpSpPr>
              <p:grpSpPr bwMode="auto">
                <a:xfrm>
                  <a:off x="721" y="3434"/>
                  <a:ext cx="1819" cy="34"/>
                  <a:chOff x="1927" y="3164"/>
                  <a:chExt cx="1819" cy="34"/>
                </a:xfrm>
              </p:grpSpPr>
              <p:sp>
                <p:nvSpPr>
                  <p:cNvPr id="180281" name="Line 57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138" y="3181"/>
                    <a:ext cx="34" cy="0"/>
                  </a:xfrm>
                  <a:prstGeom prst="line">
                    <a:avLst/>
                  </a:prstGeom>
                  <a:noFill/>
                  <a:ln w="15875">
                    <a:solidFill>
                      <a:srgbClr val="00008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0282" name="Line 58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1910" y="3181"/>
                    <a:ext cx="34" cy="0"/>
                  </a:xfrm>
                  <a:prstGeom prst="line">
                    <a:avLst/>
                  </a:prstGeom>
                  <a:noFill/>
                  <a:ln w="15875">
                    <a:solidFill>
                      <a:srgbClr val="00008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0283" name="Line 59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363" y="3181"/>
                    <a:ext cx="34" cy="0"/>
                  </a:xfrm>
                  <a:prstGeom prst="line">
                    <a:avLst/>
                  </a:prstGeom>
                  <a:noFill/>
                  <a:ln w="15875">
                    <a:solidFill>
                      <a:srgbClr val="00008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0284" name="Line 60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591" y="3181"/>
                    <a:ext cx="34" cy="0"/>
                  </a:xfrm>
                  <a:prstGeom prst="line">
                    <a:avLst/>
                  </a:prstGeom>
                  <a:noFill/>
                  <a:ln w="15875">
                    <a:solidFill>
                      <a:srgbClr val="00008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0285" name="Line 61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818" y="3181"/>
                    <a:ext cx="34" cy="0"/>
                  </a:xfrm>
                  <a:prstGeom prst="line">
                    <a:avLst/>
                  </a:prstGeom>
                  <a:noFill/>
                  <a:ln w="15875">
                    <a:solidFill>
                      <a:srgbClr val="00008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0286" name="Line 62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3046" y="3181"/>
                    <a:ext cx="34" cy="0"/>
                  </a:xfrm>
                  <a:prstGeom prst="line">
                    <a:avLst/>
                  </a:prstGeom>
                  <a:noFill/>
                  <a:ln w="15875">
                    <a:solidFill>
                      <a:srgbClr val="00008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0287" name="Line 63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3274" y="3181"/>
                    <a:ext cx="34" cy="0"/>
                  </a:xfrm>
                  <a:prstGeom prst="line">
                    <a:avLst/>
                  </a:prstGeom>
                  <a:noFill/>
                  <a:ln w="15875">
                    <a:solidFill>
                      <a:srgbClr val="00008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0288" name="Line 64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3502" y="3181"/>
                    <a:ext cx="34" cy="0"/>
                  </a:xfrm>
                  <a:prstGeom prst="line">
                    <a:avLst/>
                  </a:prstGeom>
                  <a:noFill/>
                  <a:ln w="15875">
                    <a:solidFill>
                      <a:srgbClr val="00008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0289" name="Line 65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3729" y="3181"/>
                    <a:ext cx="34" cy="0"/>
                  </a:xfrm>
                  <a:prstGeom prst="line">
                    <a:avLst/>
                  </a:prstGeom>
                  <a:noFill/>
                  <a:ln w="15875">
                    <a:solidFill>
                      <a:srgbClr val="00008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</p:grpSp>
          </p:grpSp>
          <p:sp>
            <p:nvSpPr>
              <p:cNvPr id="180290" name="Text Box 66"/>
              <p:cNvSpPr txBox="1">
                <a:spLocks noChangeArrowheads="1"/>
              </p:cNvSpPr>
              <p:nvPr/>
            </p:nvSpPr>
            <p:spPr bwMode="auto">
              <a:xfrm>
                <a:off x="75" y="3219"/>
                <a:ext cx="3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r"/>
                <a:r>
                  <a:rPr lang="ru-RU" sz="1600" b="0">
                    <a:solidFill>
                      <a:srgbClr val="000099"/>
                    </a:solidFill>
                    <a:latin typeface="Arial" pitchFamily="34" charset="0"/>
                  </a:rPr>
                  <a:t>1300</a:t>
                </a:r>
              </a:p>
            </p:txBody>
          </p:sp>
          <p:sp>
            <p:nvSpPr>
              <p:cNvPr id="180291" name="Text Box 67"/>
              <p:cNvSpPr txBox="1">
                <a:spLocks noChangeArrowheads="1"/>
              </p:cNvSpPr>
              <p:nvPr/>
            </p:nvSpPr>
            <p:spPr bwMode="auto">
              <a:xfrm>
                <a:off x="75" y="2884"/>
                <a:ext cx="3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r"/>
                <a:r>
                  <a:rPr lang="ru-RU" sz="1600" b="0">
                    <a:solidFill>
                      <a:srgbClr val="000099"/>
                    </a:solidFill>
                    <a:latin typeface="Arial" pitchFamily="34" charset="0"/>
                  </a:rPr>
                  <a:t>1500</a:t>
                </a:r>
              </a:p>
            </p:txBody>
          </p:sp>
          <p:sp>
            <p:nvSpPr>
              <p:cNvPr id="180292" name="Text Box 68"/>
              <p:cNvSpPr txBox="1">
                <a:spLocks noChangeArrowheads="1"/>
              </p:cNvSpPr>
              <p:nvPr/>
            </p:nvSpPr>
            <p:spPr bwMode="auto">
              <a:xfrm>
                <a:off x="75" y="2521"/>
                <a:ext cx="3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r"/>
                <a:r>
                  <a:rPr lang="ru-RU" sz="1600" b="0">
                    <a:solidFill>
                      <a:srgbClr val="000099"/>
                    </a:solidFill>
                    <a:latin typeface="Arial" pitchFamily="34" charset="0"/>
                  </a:rPr>
                  <a:t>1700</a:t>
                </a:r>
              </a:p>
            </p:txBody>
          </p:sp>
          <p:sp>
            <p:nvSpPr>
              <p:cNvPr id="180293" name="Text Box 69"/>
              <p:cNvSpPr txBox="1">
                <a:spLocks noChangeArrowheads="1"/>
              </p:cNvSpPr>
              <p:nvPr/>
            </p:nvSpPr>
            <p:spPr bwMode="auto">
              <a:xfrm>
                <a:off x="75" y="2203"/>
                <a:ext cx="3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r"/>
                <a:r>
                  <a:rPr lang="ru-RU" sz="1600" b="0">
                    <a:solidFill>
                      <a:srgbClr val="000099"/>
                    </a:solidFill>
                    <a:latin typeface="Arial" pitchFamily="34" charset="0"/>
                  </a:rPr>
                  <a:t>1900</a:t>
                </a:r>
              </a:p>
            </p:txBody>
          </p:sp>
          <p:sp>
            <p:nvSpPr>
              <p:cNvPr id="180294" name="Text Box 70"/>
              <p:cNvSpPr txBox="1">
                <a:spLocks noChangeArrowheads="1"/>
              </p:cNvSpPr>
              <p:nvPr/>
            </p:nvSpPr>
            <p:spPr bwMode="auto">
              <a:xfrm>
                <a:off x="75" y="1840"/>
                <a:ext cx="3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r"/>
                <a:r>
                  <a:rPr lang="ru-RU" sz="1600" b="0">
                    <a:solidFill>
                      <a:srgbClr val="000099"/>
                    </a:solidFill>
                    <a:latin typeface="Arial" pitchFamily="34" charset="0"/>
                  </a:rPr>
                  <a:t>2100</a:t>
                </a:r>
              </a:p>
            </p:txBody>
          </p:sp>
          <p:sp>
            <p:nvSpPr>
              <p:cNvPr id="180295" name="Text Box 71"/>
              <p:cNvSpPr txBox="1">
                <a:spLocks noChangeArrowheads="1"/>
              </p:cNvSpPr>
              <p:nvPr/>
            </p:nvSpPr>
            <p:spPr bwMode="auto">
              <a:xfrm>
                <a:off x="75" y="1496"/>
                <a:ext cx="3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r"/>
                <a:r>
                  <a:rPr lang="ru-RU" sz="1600" b="0">
                    <a:solidFill>
                      <a:srgbClr val="000099"/>
                    </a:solidFill>
                    <a:latin typeface="Arial" pitchFamily="34" charset="0"/>
                  </a:rPr>
                  <a:t>2300</a:t>
                </a:r>
              </a:p>
            </p:txBody>
          </p:sp>
          <p:sp>
            <p:nvSpPr>
              <p:cNvPr id="180296" name="Text Box 72"/>
              <p:cNvSpPr txBox="1">
                <a:spLocks noChangeArrowheads="1"/>
              </p:cNvSpPr>
              <p:nvPr/>
            </p:nvSpPr>
            <p:spPr bwMode="auto">
              <a:xfrm>
                <a:off x="75" y="1160"/>
                <a:ext cx="3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r"/>
                <a:r>
                  <a:rPr lang="ru-RU" sz="1600" b="0">
                    <a:solidFill>
                      <a:srgbClr val="000099"/>
                    </a:solidFill>
                    <a:latin typeface="Arial" pitchFamily="34" charset="0"/>
                  </a:rPr>
                  <a:t>2500</a:t>
                </a:r>
              </a:p>
            </p:txBody>
          </p:sp>
          <p:sp>
            <p:nvSpPr>
              <p:cNvPr id="180297" name="Text Box 73"/>
              <p:cNvSpPr txBox="1">
                <a:spLocks noChangeArrowheads="1"/>
              </p:cNvSpPr>
              <p:nvPr/>
            </p:nvSpPr>
            <p:spPr bwMode="auto">
              <a:xfrm>
                <a:off x="75" y="824"/>
                <a:ext cx="3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r"/>
                <a:r>
                  <a:rPr lang="ru-RU" sz="1600" b="0">
                    <a:solidFill>
                      <a:srgbClr val="000099"/>
                    </a:solidFill>
                    <a:latin typeface="Arial" pitchFamily="34" charset="0"/>
                  </a:rPr>
                  <a:t>2700</a:t>
                </a:r>
              </a:p>
            </p:txBody>
          </p:sp>
          <p:sp>
            <p:nvSpPr>
              <p:cNvPr id="180298" name="Text Box 74"/>
              <p:cNvSpPr txBox="1">
                <a:spLocks noChangeArrowheads="1"/>
              </p:cNvSpPr>
              <p:nvPr/>
            </p:nvSpPr>
            <p:spPr bwMode="auto">
              <a:xfrm>
                <a:off x="2783" y="3219"/>
                <a:ext cx="3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l"/>
                <a:r>
                  <a:rPr lang="ru-RU" sz="1600" b="0">
                    <a:solidFill>
                      <a:srgbClr val="000099"/>
                    </a:solidFill>
                    <a:latin typeface="Arial" pitchFamily="34" charset="0"/>
                  </a:rPr>
                  <a:t>1300</a:t>
                </a:r>
              </a:p>
            </p:txBody>
          </p:sp>
          <p:sp>
            <p:nvSpPr>
              <p:cNvPr id="180299" name="Text Box 75"/>
              <p:cNvSpPr txBox="1">
                <a:spLocks noChangeArrowheads="1"/>
              </p:cNvSpPr>
              <p:nvPr/>
            </p:nvSpPr>
            <p:spPr bwMode="auto">
              <a:xfrm>
                <a:off x="2783" y="2884"/>
                <a:ext cx="3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l"/>
                <a:r>
                  <a:rPr lang="ru-RU" sz="1600" b="0">
                    <a:solidFill>
                      <a:srgbClr val="000099"/>
                    </a:solidFill>
                    <a:latin typeface="Arial" pitchFamily="34" charset="0"/>
                  </a:rPr>
                  <a:t>1500</a:t>
                </a:r>
              </a:p>
            </p:txBody>
          </p:sp>
          <p:sp>
            <p:nvSpPr>
              <p:cNvPr id="180300" name="Text Box 76"/>
              <p:cNvSpPr txBox="1">
                <a:spLocks noChangeArrowheads="1"/>
              </p:cNvSpPr>
              <p:nvPr/>
            </p:nvSpPr>
            <p:spPr bwMode="auto">
              <a:xfrm>
                <a:off x="2783" y="2521"/>
                <a:ext cx="3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l"/>
                <a:r>
                  <a:rPr lang="ru-RU" sz="1600" b="0">
                    <a:solidFill>
                      <a:srgbClr val="000099"/>
                    </a:solidFill>
                    <a:latin typeface="Arial" pitchFamily="34" charset="0"/>
                  </a:rPr>
                  <a:t>1700</a:t>
                </a:r>
              </a:p>
            </p:txBody>
          </p:sp>
          <p:sp>
            <p:nvSpPr>
              <p:cNvPr id="180301" name="Text Box 77"/>
              <p:cNvSpPr txBox="1">
                <a:spLocks noChangeArrowheads="1"/>
              </p:cNvSpPr>
              <p:nvPr/>
            </p:nvSpPr>
            <p:spPr bwMode="auto">
              <a:xfrm>
                <a:off x="2783" y="2203"/>
                <a:ext cx="3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l"/>
                <a:r>
                  <a:rPr lang="ru-RU" sz="1600" b="0">
                    <a:solidFill>
                      <a:srgbClr val="000099"/>
                    </a:solidFill>
                    <a:latin typeface="Arial" pitchFamily="34" charset="0"/>
                  </a:rPr>
                  <a:t>1900</a:t>
                </a:r>
              </a:p>
            </p:txBody>
          </p:sp>
          <p:sp>
            <p:nvSpPr>
              <p:cNvPr id="180302" name="Text Box 78"/>
              <p:cNvSpPr txBox="1">
                <a:spLocks noChangeArrowheads="1"/>
              </p:cNvSpPr>
              <p:nvPr/>
            </p:nvSpPr>
            <p:spPr bwMode="auto">
              <a:xfrm>
                <a:off x="2783" y="1840"/>
                <a:ext cx="3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l"/>
                <a:r>
                  <a:rPr lang="ru-RU" sz="1600" b="0">
                    <a:solidFill>
                      <a:srgbClr val="000099"/>
                    </a:solidFill>
                    <a:latin typeface="Arial" pitchFamily="34" charset="0"/>
                  </a:rPr>
                  <a:t>2100</a:t>
                </a:r>
              </a:p>
            </p:txBody>
          </p:sp>
          <p:sp>
            <p:nvSpPr>
              <p:cNvPr id="180303" name="Text Box 79"/>
              <p:cNvSpPr txBox="1">
                <a:spLocks noChangeArrowheads="1"/>
              </p:cNvSpPr>
              <p:nvPr/>
            </p:nvSpPr>
            <p:spPr bwMode="auto">
              <a:xfrm>
                <a:off x="2783" y="1496"/>
                <a:ext cx="3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l"/>
                <a:r>
                  <a:rPr lang="ru-RU" sz="1600" b="0">
                    <a:solidFill>
                      <a:srgbClr val="000099"/>
                    </a:solidFill>
                    <a:latin typeface="Arial" pitchFamily="34" charset="0"/>
                  </a:rPr>
                  <a:t>2300</a:t>
                </a:r>
              </a:p>
            </p:txBody>
          </p:sp>
          <p:sp>
            <p:nvSpPr>
              <p:cNvPr id="180304" name="Text Box 80"/>
              <p:cNvSpPr txBox="1">
                <a:spLocks noChangeArrowheads="1"/>
              </p:cNvSpPr>
              <p:nvPr/>
            </p:nvSpPr>
            <p:spPr bwMode="auto">
              <a:xfrm>
                <a:off x="2783" y="1160"/>
                <a:ext cx="3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l"/>
                <a:r>
                  <a:rPr lang="ru-RU" sz="1600" b="0">
                    <a:solidFill>
                      <a:srgbClr val="000099"/>
                    </a:solidFill>
                    <a:latin typeface="Arial" pitchFamily="34" charset="0"/>
                  </a:rPr>
                  <a:t>2500</a:t>
                </a:r>
              </a:p>
            </p:txBody>
          </p:sp>
          <p:sp>
            <p:nvSpPr>
              <p:cNvPr id="180305" name="Text Box 81"/>
              <p:cNvSpPr txBox="1">
                <a:spLocks noChangeArrowheads="1"/>
              </p:cNvSpPr>
              <p:nvPr/>
            </p:nvSpPr>
            <p:spPr bwMode="auto">
              <a:xfrm>
                <a:off x="2783" y="824"/>
                <a:ext cx="3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l"/>
                <a:r>
                  <a:rPr lang="ru-RU" sz="1600" b="0">
                    <a:solidFill>
                      <a:srgbClr val="000099"/>
                    </a:solidFill>
                    <a:latin typeface="Arial" pitchFamily="34" charset="0"/>
                  </a:rPr>
                  <a:t>2700</a:t>
                </a:r>
              </a:p>
            </p:txBody>
          </p:sp>
          <p:sp>
            <p:nvSpPr>
              <p:cNvPr id="180306" name="Text Box 82"/>
              <p:cNvSpPr txBox="1">
                <a:spLocks noChangeArrowheads="1"/>
              </p:cNvSpPr>
              <p:nvPr/>
            </p:nvSpPr>
            <p:spPr bwMode="auto">
              <a:xfrm>
                <a:off x="75" y="3582"/>
                <a:ext cx="3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r"/>
                <a:r>
                  <a:rPr lang="ru-RU" sz="1600" b="0">
                    <a:solidFill>
                      <a:srgbClr val="000099"/>
                    </a:solidFill>
                    <a:latin typeface="Arial" pitchFamily="34" charset="0"/>
                  </a:rPr>
                  <a:t>1</a:t>
                </a:r>
                <a:r>
                  <a:rPr lang="en-US" sz="1600" b="0">
                    <a:solidFill>
                      <a:srgbClr val="000099"/>
                    </a:solidFill>
                    <a:latin typeface="Arial" pitchFamily="34" charset="0"/>
                  </a:rPr>
                  <a:t>1</a:t>
                </a:r>
                <a:r>
                  <a:rPr lang="ru-RU" sz="1600" b="0">
                    <a:solidFill>
                      <a:srgbClr val="000099"/>
                    </a:solidFill>
                    <a:latin typeface="Arial" pitchFamily="34" charset="0"/>
                  </a:rPr>
                  <a:t>00</a:t>
                </a:r>
              </a:p>
            </p:txBody>
          </p:sp>
          <p:sp>
            <p:nvSpPr>
              <p:cNvPr id="180307" name="Text Box 83"/>
              <p:cNvSpPr txBox="1">
                <a:spLocks noChangeArrowheads="1"/>
              </p:cNvSpPr>
              <p:nvPr/>
            </p:nvSpPr>
            <p:spPr bwMode="auto">
              <a:xfrm>
                <a:off x="2783" y="3578"/>
                <a:ext cx="3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l"/>
                <a:r>
                  <a:rPr lang="ru-RU" sz="1600" b="0">
                    <a:solidFill>
                      <a:srgbClr val="000099"/>
                    </a:solidFill>
                    <a:latin typeface="Arial" pitchFamily="34" charset="0"/>
                  </a:rPr>
                  <a:t>1100</a:t>
                </a:r>
              </a:p>
            </p:txBody>
          </p:sp>
        </p:grpSp>
        <p:sp>
          <p:nvSpPr>
            <p:cNvPr id="180308" name="Freeform 84"/>
            <p:cNvSpPr>
              <a:spLocks/>
            </p:cNvSpPr>
            <p:nvPr/>
          </p:nvSpPr>
          <p:spPr bwMode="auto">
            <a:xfrm>
              <a:off x="1534" y="3030"/>
              <a:ext cx="354" cy="114"/>
            </a:xfrm>
            <a:custGeom>
              <a:avLst/>
              <a:gdLst>
                <a:gd name="T0" fmla="*/ 0 w 354"/>
                <a:gd name="T1" fmla="*/ 0 h 72"/>
                <a:gd name="T2" fmla="*/ 354 w 354"/>
                <a:gd name="T3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4" h="72">
                  <a:moveTo>
                    <a:pt x="0" y="0"/>
                  </a:moveTo>
                  <a:cubicBezTo>
                    <a:pt x="120" y="36"/>
                    <a:pt x="198" y="30"/>
                    <a:pt x="354" y="72"/>
                  </a:cubicBez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0309" name="Oval 85"/>
            <p:cNvSpPr>
              <a:spLocks noChangeAspect="1" noChangeArrowheads="1"/>
            </p:cNvSpPr>
            <p:nvPr/>
          </p:nvSpPr>
          <p:spPr bwMode="auto">
            <a:xfrm>
              <a:off x="1504" y="3010"/>
              <a:ext cx="68" cy="6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0310" name="Line 86"/>
            <p:cNvSpPr>
              <a:spLocks noChangeShapeType="1"/>
            </p:cNvSpPr>
            <p:nvPr/>
          </p:nvSpPr>
          <p:spPr bwMode="auto">
            <a:xfrm flipV="1">
              <a:off x="2914" y="1494"/>
              <a:ext cx="0" cy="1795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0311" name="Line 87"/>
            <p:cNvSpPr>
              <a:spLocks noChangeShapeType="1"/>
            </p:cNvSpPr>
            <p:nvPr/>
          </p:nvSpPr>
          <p:spPr bwMode="auto">
            <a:xfrm flipV="1">
              <a:off x="2675" y="1746"/>
              <a:ext cx="0" cy="1543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0312" name="Rectangle 88"/>
            <p:cNvSpPr>
              <a:spLocks noChangeArrowheads="1"/>
            </p:cNvSpPr>
            <p:nvPr/>
          </p:nvSpPr>
          <p:spPr bwMode="auto">
            <a:xfrm>
              <a:off x="3770" y="3297"/>
              <a:ext cx="382" cy="1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660066"/>
                  </a:solidFill>
                </a:rPr>
                <a:t>1172</a:t>
              </a:r>
              <a:endParaRPr lang="ru-RU" sz="1200">
                <a:solidFill>
                  <a:srgbClr val="660066"/>
                </a:solidFill>
              </a:endParaRPr>
            </a:p>
          </p:txBody>
        </p:sp>
        <p:sp>
          <p:nvSpPr>
            <p:cNvPr id="180313" name="Rectangle 89"/>
            <p:cNvSpPr>
              <a:spLocks noChangeArrowheads="1"/>
            </p:cNvSpPr>
            <p:nvPr/>
          </p:nvSpPr>
          <p:spPr bwMode="auto">
            <a:xfrm>
              <a:off x="3777" y="1261"/>
              <a:ext cx="382" cy="1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660066"/>
                  </a:solidFill>
                </a:rPr>
                <a:t>2347</a:t>
              </a:r>
              <a:endParaRPr lang="ru-RU" sz="1200">
                <a:solidFill>
                  <a:srgbClr val="660066"/>
                </a:solidFill>
              </a:endParaRPr>
            </a:p>
          </p:txBody>
        </p:sp>
        <p:sp>
          <p:nvSpPr>
            <p:cNvPr id="180314" name="Rectangle 90"/>
            <p:cNvSpPr>
              <a:spLocks noChangeArrowheads="1"/>
            </p:cNvSpPr>
            <p:nvPr/>
          </p:nvSpPr>
          <p:spPr bwMode="auto">
            <a:xfrm>
              <a:off x="3621" y="543"/>
              <a:ext cx="382" cy="1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660066"/>
                  </a:solidFill>
                </a:rPr>
                <a:t>2710</a:t>
              </a:r>
              <a:endParaRPr lang="ru-RU" sz="1200">
                <a:solidFill>
                  <a:srgbClr val="660066"/>
                </a:solidFill>
              </a:endParaRPr>
            </a:p>
          </p:txBody>
        </p:sp>
        <p:sp>
          <p:nvSpPr>
            <p:cNvPr id="180315" name="Rectangle 91"/>
            <p:cNvSpPr>
              <a:spLocks noChangeArrowheads="1"/>
            </p:cNvSpPr>
            <p:nvPr/>
          </p:nvSpPr>
          <p:spPr bwMode="auto">
            <a:xfrm>
              <a:off x="1195" y="2948"/>
              <a:ext cx="383" cy="1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660066"/>
                  </a:solidFill>
                </a:rPr>
                <a:t>1377</a:t>
              </a:r>
              <a:endParaRPr lang="ru-RU" sz="1200">
                <a:solidFill>
                  <a:srgbClr val="660066"/>
                </a:solidFill>
              </a:endParaRPr>
            </a:p>
          </p:txBody>
        </p:sp>
        <p:sp>
          <p:nvSpPr>
            <p:cNvPr id="180316" name="Line 92"/>
            <p:cNvSpPr>
              <a:spLocks noChangeShapeType="1"/>
            </p:cNvSpPr>
            <p:nvPr/>
          </p:nvSpPr>
          <p:spPr bwMode="auto">
            <a:xfrm flipV="1">
              <a:off x="2112" y="2383"/>
              <a:ext cx="0" cy="906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0317" name="AutoShape 93"/>
            <p:cNvSpPr>
              <a:spLocks noChangeArrowheads="1"/>
            </p:cNvSpPr>
            <p:nvPr/>
          </p:nvSpPr>
          <p:spPr bwMode="auto">
            <a:xfrm>
              <a:off x="1872" y="3084"/>
              <a:ext cx="68" cy="68"/>
            </a:xfrm>
            <a:prstGeom prst="triangle">
              <a:avLst>
                <a:gd name="adj" fmla="val 50000"/>
              </a:avLst>
            </a:prstGeom>
            <a:solidFill>
              <a:srgbClr val="FFFF00">
                <a:alpha val="80000"/>
              </a:srgbClr>
            </a:solidFill>
            <a:ln w="19050" algn="ctr">
              <a:solidFill>
                <a:srgbClr val="80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318" name="Oval 94"/>
            <p:cNvSpPr>
              <a:spLocks noChangeArrowheads="1"/>
            </p:cNvSpPr>
            <p:nvPr/>
          </p:nvSpPr>
          <p:spPr bwMode="auto">
            <a:xfrm>
              <a:off x="4281" y="1719"/>
              <a:ext cx="68" cy="68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80319" name="Text Box 95"/>
            <p:cNvSpPr txBox="1">
              <a:spLocks noChangeArrowheads="1"/>
            </p:cNvSpPr>
            <p:nvPr/>
          </p:nvSpPr>
          <p:spPr bwMode="auto">
            <a:xfrm>
              <a:off x="4382" y="1654"/>
              <a:ext cx="1201" cy="2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800000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/>
              <a:r>
                <a:rPr lang="en-US" sz="1400">
                  <a:solidFill>
                    <a:srgbClr val="660066"/>
                  </a:solidFill>
                </a:rPr>
                <a:t>IVTANTHERMO</a:t>
              </a:r>
              <a:endParaRPr lang="en-US" sz="1400">
                <a:solidFill>
                  <a:srgbClr val="660066"/>
                </a:solidFill>
                <a:cs typeface="Arial" pitchFamily="34" charset="0"/>
              </a:endParaRPr>
            </a:p>
          </p:txBody>
        </p:sp>
        <p:sp>
          <p:nvSpPr>
            <p:cNvPr id="180320" name="AutoShape 96"/>
            <p:cNvSpPr>
              <a:spLocks noChangeArrowheads="1"/>
            </p:cNvSpPr>
            <p:nvPr/>
          </p:nvSpPr>
          <p:spPr bwMode="auto">
            <a:xfrm>
              <a:off x="4286" y="1933"/>
              <a:ext cx="68" cy="68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19050" algn="ctr">
              <a:solidFill>
                <a:srgbClr val="80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321" name="Text Box 97"/>
            <p:cNvSpPr txBox="1">
              <a:spLocks noChangeArrowheads="1"/>
            </p:cNvSpPr>
            <p:nvPr/>
          </p:nvSpPr>
          <p:spPr bwMode="auto">
            <a:xfrm>
              <a:off x="4382" y="1878"/>
              <a:ext cx="1201" cy="2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800000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/>
              <a:r>
                <a:rPr lang="en-US" sz="1400">
                  <a:solidFill>
                    <a:srgbClr val="990000"/>
                  </a:solidFill>
                </a:rPr>
                <a:t>DTA</a:t>
              </a:r>
              <a:endParaRPr lang="en-US" sz="1400">
                <a:solidFill>
                  <a:srgbClr val="990000"/>
                </a:solidFill>
                <a:cs typeface="Arial" pitchFamily="34" charset="0"/>
              </a:endParaRPr>
            </a:p>
          </p:txBody>
        </p:sp>
        <p:sp>
          <p:nvSpPr>
            <p:cNvPr id="180322" name="AutoShape 98"/>
            <p:cNvSpPr>
              <a:spLocks noChangeArrowheads="1"/>
            </p:cNvSpPr>
            <p:nvPr/>
          </p:nvSpPr>
          <p:spPr bwMode="auto">
            <a:xfrm>
              <a:off x="1572" y="3000"/>
              <a:ext cx="68" cy="68"/>
            </a:xfrm>
            <a:prstGeom prst="diamond">
              <a:avLst/>
            </a:prstGeom>
            <a:solidFill>
              <a:srgbClr val="CCFFFF">
                <a:alpha val="80000"/>
              </a:srgbClr>
            </a:solidFill>
            <a:ln w="19050" algn="ctr">
              <a:solidFill>
                <a:srgbClr val="008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323" name="AutoShape 99"/>
            <p:cNvSpPr>
              <a:spLocks noChangeArrowheads="1"/>
            </p:cNvSpPr>
            <p:nvPr/>
          </p:nvSpPr>
          <p:spPr bwMode="auto">
            <a:xfrm>
              <a:off x="1866" y="3060"/>
              <a:ext cx="68" cy="68"/>
            </a:xfrm>
            <a:prstGeom prst="diamond">
              <a:avLst/>
            </a:prstGeom>
            <a:solidFill>
              <a:srgbClr val="CCFFFF">
                <a:alpha val="80000"/>
              </a:srgbClr>
            </a:solidFill>
            <a:ln w="19050" algn="ctr">
              <a:solidFill>
                <a:srgbClr val="008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324" name="AutoShape 100"/>
            <p:cNvSpPr>
              <a:spLocks noChangeArrowheads="1"/>
            </p:cNvSpPr>
            <p:nvPr/>
          </p:nvSpPr>
          <p:spPr bwMode="auto">
            <a:xfrm>
              <a:off x="1572" y="3059"/>
              <a:ext cx="68" cy="68"/>
            </a:xfrm>
            <a:prstGeom prst="diamond">
              <a:avLst/>
            </a:prstGeom>
            <a:solidFill>
              <a:srgbClr val="CCFFFF">
                <a:alpha val="80000"/>
              </a:srgbClr>
            </a:solidFill>
            <a:ln w="19050" algn="ctr">
              <a:solidFill>
                <a:srgbClr val="008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325" name="AutoShape 101"/>
            <p:cNvSpPr>
              <a:spLocks noChangeArrowheads="1"/>
            </p:cNvSpPr>
            <p:nvPr/>
          </p:nvSpPr>
          <p:spPr bwMode="auto">
            <a:xfrm>
              <a:off x="4279" y="2228"/>
              <a:ext cx="68" cy="68"/>
            </a:xfrm>
            <a:prstGeom prst="diamond">
              <a:avLst/>
            </a:prstGeom>
            <a:solidFill>
              <a:srgbClr val="CCFFFF">
                <a:alpha val="80000"/>
              </a:srgbClr>
            </a:solidFill>
            <a:ln w="19050" algn="ctr">
              <a:solidFill>
                <a:srgbClr val="008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326" name="AutoShape 102"/>
            <p:cNvSpPr>
              <a:spLocks noChangeArrowheads="1"/>
            </p:cNvSpPr>
            <p:nvPr/>
          </p:nvSpPr>
          <p:spPr bwMode="auto">
            <a:xfrm>
              <a:off x="2626" y="3078"/>
              <a:ext cx="68" cy="68"/>
            </a:xfrm>
            <a:prstGeom prst="diamond">
              <a:avLst/>
            </a:prstGeom>
            <a:solidFill>
              <a:srgbClr val="CCFFFF">
                <a:alpha val="80000"/>
              </a:srgbClr>
            </a:solidFill>
            <a:ln w="19050" algn="ctr">
              <a:solidFill>
                <a:srgbClr val="008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327" name="AutoShape 103"/>
            <p:cNvSpPr>
              <a:spLocks noChangeArrowheads="1"/>
            </p:cNvSpPr>
            <p:nvPr/>
          </p:nvSpPr>
          <p:spPr bwMode="auto">
            <a:xfrm>
              <a:off x="2626" y="2179"/>
              <a:ext cx="68" cy="68"/>
            </a:xfrm>
            <a:prstGeom prst="diamond">
              <a:avLst/>
            </a:prstGeom>
            <a:solidFill>
              <a:srgbClr val="CCFFFF">
                <a:alpha val="80000"/>
              </a:srgbClr>
            </a:solidFill>
            <a:ln w="19050" algn="ctr">
              <a:solidFill>
                <a:srgbClr val="008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328" name="AutoShape 104"/>
            <p:cNvSpPr>
              <a:spLocks noChangeArrowheads="1"/>
            </p:cNvSpPr>
            <p:nvPr/>
          </p:nvSpPr>
          <p:spPr bwMode="auto">
            <a:xfrm>
              <a:off x="2626" y="3084"/>
              <a:ext cx="68" cy="68"/>
            </a:xfrm>
            <a:prstGeom prst="triangle">
              <a:avLst>
                <a:gd name="adj" fmla="val 50000"/>
              </a:avLst>
            </a:prstGeom>
            <a:solidFill>
              <a:srgbClr val="FFFF00">
                <a:alpha val="80000"/>
              </a:srgbClr>
            </a:solidFill>
            <a:ln w="19050" algn="ctr">
              <a:solidFill>
                <a:srgbClr val="80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329" name="Rectangle 105"/>
            <p:cNvSpPr>
              <a:spLocks noChangeAspect="1" noChangeArrowheads="1"/>
            </p:cNvSpPr>
            <p:nvPr/>
          </p:nvSpPr>
          <p:spPr bwMode="auto">
            <a:xfrm>
              <a:off x="2626" y="2049"/>
              <a:ext cx="45" cy="45"/>
            </a:xfrm>
            <a:prstGeom prst="rect">
              <a:avLst/>
            </a:prstGeom>
            <a:solidFill>
              <a:srgbClr val="FF6600"/>
            </a:solidFill>
            <a:ln w="12700" algn="ctr">
              <a:solidFill>
                <a:srgbClr val="80008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330" name="Rectangle 106"/>
            <p:cNvSpPr>
              <a:spLocks noChangeAspect="1" noChangeArrowheads="1"/>
            </p:cNvSpPr>
            <p:nvPr/>
          </p:nvSpPr>
          <p:spPr bwMode="auto">
            <a:xfrm>
              <a:off x="4298" y="2545"/>
              <a:ext cx="45" cy="45"/>
            </a:xfrm>
            <a:prstGeom prst="rect">
              <a:avLst/>
            </a:prstGeom>
            <a:solidFill>
              <a:srgbClr val="FF6600"/>
            </a:solidFill>
            <a:ln w="12700" algn="ctr">
              <a:solidFill>
                <a:srgbClr val="80008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331" name="AutoShape 107"/>
            <p:cNvSpPr>
              <a:spLocks noChangeArrowheads="1"/>
            </p:cNvSpPr>
            <p:nvPr/>
          </p:nvSpPr>
          <p:spPr bwMode="auto">
            <a:xfrm>
              <a:off x="3124" y="1749"/>
              <a:ext cx="68" cy="68"/>
            </a:xfrm>
            <a:prstGeom prst="diamond">
              <a:avLst/>
            </a:prstGeom>
            <a:solidFill>
              <a:srgbClr val="CCFFFF">
                <a:alpha val="80000"/>
              </a:srgbClr>
            </a:solidFill>
            <a:ln w="19050" algn="ctr">
              <a:solidFill>
                <a:srgbClr val="008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332" name="Line 108"/>
            <p:cNvSpPr>
              <a:spLocks noChangeShapeType="1"/>
            </p:cNvSpPr>
            <p:nvPr/>
          </p:nvSpPr>
          <p:spPr bwMode="auto">
            <a:xfrm>
              <a:off x="3156" y="1431"/>
              <a:ext cx="0" cy="623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 type="diamond" w="sm" len="sm"/>
              <a:tailEnd type="diamond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333" name="Line 109"/>
            <p:cNvSpPr>
              <a:spLocks noChangeShapeType="1"/>
            </p:cNvSpPr>
            <p:nvPr/>
          </p:nvSpPr>
          <p:spPr bwMode="auto">
            <a:xfrm>
              <a:off x="1542" y="3448"/>
              <a:ext cx="2268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0334" name="Line 110"/>
            <p:cNvSpPr>
              <a:spLocks noChangeShapeType="1"/>
            </p:cNvSpPr>
            <p:nvPr/>
          </p:nvSpPr>
          <p:spPr bwMode="auto">
            <a:xfrm flipV="1">
              <a:off x="3777" y="2985"/>
              <a:ext cx="0" cy="46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0335" name="Line 111"/>
            <p:cNvSpPr>
              <a:spLocks noChangeShapeType="1"/>
            </p:cNvSpPr>
            <p:nvPr/>
          </p:nvSpPr>
          <p:spPr bwMode="auto">
            <a:xfrm flipV="1">
              <a:off x="3777" y="3384"/>
              <a:ext cx="33" cy="6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0336" name="Rectangle 112"/>
            <p:cNvSpPr>
              <a:spLocks noChangeArrowheads="1"/>
            </p:cNvSpPr>
            <p:nvPr/>
          </p:nvSpPr>
          <p:spPr bwMode="auto">
            <a:xfrm>
              <a:off x="3032" y="3306"/>
              <a:ext cx="448" cy="1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FF0000"/>
                  </a:solidFill>
                </a:rPr>
                <a:t>&lt;1172</a:t>
              </a:r>
              <a:endParaRPr lang="ru-RU" sz="1200">
                <a:solidFill>
                  <a:srgbClr val="FF0000"/>
                </a:solidFill>
              </a:endParaRPr>
            </a:p>
          </p:txBody>
        </p:sp>
        <p:sp>
          <p:nvSpPr>
            <p:cNvPr id="180337" name="Line 113"/>
            <p:cNvSpPr>
              <a:spLocks noChangeShapeType="1"/>
            </p:cNvSpPr>
            <p:nvPr/>
          </p:nvSpPr>
          <p:spPr bwMode="auto">
            <a:xfrm flipV="1">
              <a:off x="3777" y="2214"/>
              <a:ext cx="0" cy="77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0338" name="Freeform 114"/>
            <p:cNvSpPr>
              <a:spLocks/>
            </p:cNvSpPr>
            <p:nvPr/>
          </p:nvSpPr>
          <p:spPr bwMode="auto">
            <a:xfrm>
              <a:off x="3774" y="1344"/>
              <a:ext cx="33" cy="871"/>
            </a:xfrm>
            <a:custGeom>
              <a:avLst/>
              <a:gdLst>
                <a:gd name="T0" fmla="*/ 3 w 33"/>
                <a:gd name="T1" fmla="*/ 864 h 864"/>
                <a:gd name="T2" fmla="*/ 33 w 33"/>
                <a:gd name="T3" fmla="*/ 0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3" h="864">
                  <a:moveTo>
                    <a:pt x="3" y="864"/>
                  </a:moveTo>
                  <a:cubicBezTo>
                    <a:pt x="0" y="366"/>
                    <a:pt x="3" y="294"/>
                    <a:pt x="33" y="0"/>
                  </a:cubicBez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0339" name="Rectangle 115"/>
            <p:cNvSpPr>
              <a:spLocks noChangeArrowheads="1"/>
            </p:cNvSpPr>
            <p:nvPr/>
          </p:nvSpPr>
          <p:spPr bwMode="auto">
            <a:xfrm>
              <a:off x="3111" y="2141"/>
              <a:ext cx="448" cy="1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FF0000"/>
                  </a:solidFill>
                </a:rPr>
                <a:t>&gt;1800</a:t>
              </a:r>
              <a:endParaRPr lang="ru-RU" sz="1200">
                <a:solidFill>
                  <a:srgbClr val="FF0000"/>
                </a:solidFill>
              </a:endParaRPr>
            </a:p>
          </p:txBody>
        </p:sp>
        <p:sp>
          <p:nvSpPr>
            <p:cNvPr id="180340" name="Freeform 116"/>
            <p:cNvSpPr>
              <a:spLocks/>
            </p:cNvSpPr>
            <p:nvPr/>
          </p:nvSpPr>
          <p:spPr bwMode="auto">
            <a:xfrm>
              <a:off x="3689" y="733"/>
              <a:ext cx="126" cy="1571"/>
            </a:xfrm>
            <a:custGeom>
              <a:avLst/>
              <a:gdLst>
                <a:gd name="T0" fmla="*/ 120 w 120"/>
                <a:gd name="T1" fmla="*/ 0 h 1031"/>
                <a:gd name="T2" fmla="*/ 7 w 120"/>
                <a:gd name="T3" fmla="*/ 1031 h 10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0" h="1031">
                  <a:moveTo>
                    <a:pt x="120" y="0"/>
                  </a:moveTo>
                  <a:cubicBezTo>
                    <a:pt x="49" y="323"/>
                    <a:pt x="0" y="542"/>
                    <a:pt x="7" y="1031"/>
                  </a:cubicBez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0341" name="Freeform 117"/>
            <p:cNvSpPr>
              <a:spLocks/>
            </p:cNvSpPr>
            <p:nvPr/>
          </p:nvSpPr>
          <p:spPr bwMode="auto">
            <a:xfrm>
              <a:off x="3697" y="1339"/>
              <a:ext cx="111" cy="959"/>
            </a:xfrm>
            <a:custGeom>
              <a:avLst/>
              <a:gdLst>
                <a:gd name="T0" fmla="*/ 136 w 136"/>
                <a:gd name="T1" fmla="*/ 0 h 929"/>
                <a:gd name="T2" fmla="*/ 0 w 136"/>
                <a:gd name="T3" fmla="*/ 929 h 9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36" h="929">
                  <a:moveTo>
                    <a:pt x="136" y="0"/>
                  </a:moveTo>
                  <a:cubicBezTo>
                    <a:pt x="65" y="271"/>
                    <a:pt x="24" y="533"/>
                    <a:pt x="0" y="929"/>
                  </a:cubicBez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0342" name="Oval 118"/>
            <p:cNvSpPr>
              <a:spLocks noChangeAspect="1" noChangeArrowheads="1"/>
            </p:cNvSpPr>
            <p:nvPr/>
          </p:nvSpPr>
          <p:spPr bwMode="auto">
            <a:xfrm>
              <a:off x="3781" y="1316"/>
              <a:ext cx="68" cy="6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0343" name="Oval 119"/>
            <p:cNvSpPr>
              <a:spLocks noChangeAspect="1" noChangeArrowheads="1"/>
            </p:cNvSpPr>
            <p:nvPr/>
          </p:nvSpPr>
          <p:spPr bwMode="auto">
            <a:xfrm>
              <a:off x="3779" y="3353"/>
              <a:ext cx="68" cy="6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0344" name="AutoShape 120"/>
            <p:cNvSpPr>
              <a:spLocks noChangeArrowheads="1"/>
            </p:cNvSpPr>
            <p:nvPr/>
          </p:nvSpPr>
          <p:spPr bwMode="auto">
            <a:xfrm>
              <a:off x="3732" y="3084"/>
              <a:ext cx="84" cy="84"/>
            </a:xfrm>
            <a:prstGeom prst="plus">
              <a:avLst>
                <a:gd name="adj" fmla="val 39287"/>
              </a:avLst>
            </a:prstGeom>
            <a:solidFill>
              <a:srgbClr val="00FFFF"/>
            </a:solidFill>
            <a:ln w="12700" algn="ctr">
              <a:solidFill>
                <a:srgbClr val="008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345" name="AutoShape 121"/>
            <p:cNvSpPr>
              <a:spLocks noChangeArrowheads="1"/>
            </p:cNvSpPr>
            <p:nvPr/>
          </p:nvSpPr>
          <p:spPr bwMode="auto">
            <a:xfrm>
              <a:off x="4286" y="2749"/>
              <a:ext cx="84" cy="84"/>
            </a:xfrm>
            <a:prstGeom prst="plus">
              <a:avLst>
                <a:gd name="adj" fmla="val 39287"/>
              </a:avLst>
            </a:prstGeom>
            <a:solidFill>
              <a:srgbClr val="00FFFF"/>
            </a:solidFill>
            <a:ln w="12700" algn="ctr">
              <a:solidFill>
                <a:srgbClr val="008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346" name="Rectangle 122"/>
            <p:cNvSpPr>
              <a:spLocks noChangeArrowheads="1"/>
            </p:cNvSpPr>
            <p:nvPr/>
          </p:nvSpPr>
          <p:spPr bwMode="auto">
            <a:xfrm>
              <a:off x="4382" y="2694"/>
              <a:ext cx="723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400">
                  <a:solidFill>
                    <a:srgbClr val="000099"/>
                  </a:solidFill>
                </a:rPr>
                <a:t>SEM/EDX</a:t>
              </a:r>
              <a:endParaRPr lang="ru-RU" sz="1400">
                <a:solidFill>
                  <a:srgbClr val="000099"/>
                </a:solidFill>
              </a:endParaRPr>
            </a:p>
          </p:txBody>
        </p:sp>
        <p:sp>
          <p:nvSpPr>
            <p:cNvPr id="180347" name="AutoShape 123"/>
            <p:cNvSpPr>
              <a:spLocks noChangeArrowheads="1"/>
            </p:cNvSpPr>
            <p:nvPr/>
          </p:nvSpPr>
          <p:spPr bwMode="auto">
            <a:xfrm>
              <a:off x="3648" y="2166"/>
              <a:ext cx="84" cy="84"/>
            </a:xfrm>
            <a:prstGeom prst="plus">
              <a:avLst>
                <a:gd name="adj" fmla="val 39287"/>
              </a:avLst>
            </a:prstGeom>
            <a:solidFill>
              <a:srgbClr val="00FFFF"/>
            </a:solidFill>
            <a:ln w="12700" algn="ctr">
              <a:solidFill>
                <a:srgbClr val="008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348" name="AutoShape 124"/>
            <p:cNvSpPr>
              <a:spLocks noChangeArrowheads="1"/>
            </p:cNvSpPr>
            <p:nvPr/>
          </p:nvSpPr>
          <p:spPr bwMode="auto">
            <a:xfrm>
              <a:off x="3664" y="1731"/>
              <a:ext cx="84" cy="84"/>
            </a:xfrm>
            <a:prstGeom prst="plus">
              <a:avLst>
                <a:gd name="adj" fmla="val 39287"/>
              </a:avLst>
            </a:prstGeom>
            <a:solidFill>
              <a:srgbClr val="00FFFF"/>
            </a:solidFill>
            <a:ln w="12700" algn="ctr">
              <a:solidFill>
                <a:srgbClr val="008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349" name="AutoShape 125"/>
            <p:cNvSpPr>
              <a:spLocks noChangeArrowheads="1"/>
            </p:cNvSpPr>
            <p:nvPr/>
          </p:nvSpPr>
          <p:spPr bwMode="auto">
            <a:xfrm>
              <a:off x="1866" y="3103"/>
              <a:ext cx="68" cy="68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19050" algn="ctr">
              <a:solidFill>
                <a:srgbClr val="80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350" name="Oval 126"/>
            <p:cNvSpPr>
              <a:spLocks noChangeAspect="1" noChangeArrowheads="1"/>
            </p:cNvSpPr>
            <p:nvPr/>
          </p:nvSpPr>
          <p:spPr bwMode="auto">
            <a:xfrm>
              <a:off x="3733" y="2264"/>
              <a:ext cx="68" cy="68"/>
            </a:xfrm>
            <a:prstGeom prst="ellipse">
              <a:avLst/>
            </a:prstGeom>
            <a:solidFill>
              <a:schemeClr val="bg1"/>
            </a:solidFill>
            <a:ln w="1905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0351" name="Oval 127"/>
            <p:cNvSpPr>
              <a:spLocks noChangeAspect="1" noChangeArrowheads="1"/>
            </p:cNvSpPr>
            <p:nvPr/>
          </p:nvSpPr>
          <p:spPr bwMode="auto">
            <a:xfrm>
              <a:off x="4305" y="3116"/>
              <a:ext cx="68" cy="68"/>
            </a:xfrm>
            <a:prstGeom prst="ellipse">
              <a:avLst/>
            </a:prstGeom>
            <a:solidFill>
              <a:schemeClr val="bg1"/>
            </a:solidFill>
            <a:ln w="1905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0352" name="Rectangle 128"/>
            <p:cNvSpPr>
              <a:spLocks noChangeArrowheads="1"/>
            </p:cNvSpPr>
            <p:nvPr/>
          </p:nvSpPr>
          <p:spPr bwMode="auto">
            <a:xfrm>
              <a:off x="4305" y="2860"/>
              <a:ext cx="1298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800000"/>
                  </a:solidFill>
                  <a:latin typeface="Arial Unicode MS" pitchFamily="34" charset="-128"/>
                </a:rPr>
                <a:t>W.A.Fischer, A.Hoffman, Archiv Eisenhüttenw., </a:t>
              </a:r>
            </a:p>
            <a:p>
              <a:r>
                <a:rPr lang="en-US" sz="1400">
                  <a:solidFill>
                    <a:srgbClr val="800000"/>
                  </a:solidFill>
                  <a:latin typeface="Arial Unicode MS" pitchFamily="34" charset="-128"/>
                </a:rPr>
                <a:t>28 </a:t>
              </a:r>
              <a:r>
                <a:rPr lang="ru-RU" sz="1400">
                  <a:solidFill>
                    <a:srgbClr val="800000"/>
                  </a:solidFill>
                  <a:latin typeface="Arial Unicode MS" pitchFamily="34" charset="-128"/>
                </a:rPr>
                <a:t>№</a:t>
              </a:r>
              <a:r>
                <a:rPr lang="en-US" sz="1400">
                  <a:solidFill>
                    <a:srgbClr val="800000"/>
                  </a:solidFill>
                  <a:latin typeface="Arial Unicode MS" pitchFamily="34" charset="-128"/>
                </a:rPr>
                <a:t>739, 1957</a:t>
              </a:r>
            </a:p>
          </p:txBody>
        </p:sp>
        <p:sp>
          <p:nvSpPr>
            <p:cNvPr id="180353" name="Oval 129"/>
            <p:cNvSpPr>
              <a:spLocks noChangeAspect="1" noChangeArrowheads="1"/>
            </p:cNvSpPr>
            <p:nvPr/>
          </p:nvSpPr>
          <p:spPr bwMode="auto">
            <a:xfrm>
              <a:off x="3773" y="680"/>
              <a:ext cx="68" cy="68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80354" name="Text Box 130"/>
            <p:cNvSpPr txBox="1">
              <a:spLocks noChangeArrowheads="1"/>
            </p:cNvSpPr>
            <p:nvPr/>
          </p:nvSpPr>
          <p:spPr bwMode="auto">
            <a:xfrm>
              <a:off x="2067" y="1015"/>
              <a:ext cx="80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715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7145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2860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>
                  <a:solidFill>
                    <a:srgbClr val="000099"/>
                  </a:solidFill>
                  <a:latin typeface="Times New Roman CYR" charset="-52"/>
                </a:rPr>
                <a:t>Liquid</a:t>
              </a:r>
              <a:endParaRPr lang="ru-RU">
                <a:solidFill>
                  <a:srgbClr val="000099"/>
                </a:solidFill>
                <a:latin typeface="Times New Roman CYR" charset="-52"/>
              </a:endParaRPr>
            </a:p>
          </p:txBody>
        </p:sp>
        <p:sp>
          <p:nvSpPr>
            <p:cNvPr id="180355" name="Rectangle 131"/>
            <p:cNvSpPr>
              <a:spLocks noChangeArrowheads="1"/>
            </p:cNvSpPr>
            <p:nvPr/>
          </p:nvSpPr>
          <p:spPr bwMode="auto">
            <a:xfrm>
              <a:off x="4382" y="2109"/>
              <a:ext cx="1122" cy="3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1400">
                  <a:solidFill>
                    <a:srgbClr val="008000"/>
                  </a:solidFill>
                </a:rPr>
                <a:t>Galakhov microfurnace</a:t>
              </a:r>
              <a:endParaRPr lang="ru-RU" sz="1400"/>
            </a:p>
          </p:txBody>
        </p:sp>
        <p:sp>
          <p:nvSpPr>
            <p:cNvPr id="180356" name="Rectangle 132"/>
            <p:cNvSpPr>
              <a:spLocks noChangeArrowheads="1"/>
            </p:cNvSpPr>
            <p:nvPr/>
          </p:nvSpPr>
          <p:spPr bwMode="auto">
            <a:xfrm>
              <a:off x="4382" y="2461"/>
              <a:ext cx="593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400">
                  <a:solidFill>
                    <a:srgbClr val="800080"/>
                  </a:solidFill>
                </a:rPr>
                <a:t>CCVPA</a:t>
              </a:r>
              <a:endParaRPr lang="ru-RU" sz="1400">
                <a:solidFill>
                  <a:srgbClr val="800080"/>
                </a:solidFill>
              </a:endParaRPr>
            </a:p>
          </p:txBody>
        </p:sp>
        <p:sp>
          <p:nvSpPr>
            <p:cNvPr id="180357" name="AutoShape 133"/>
            <p:cNvSpPr>
              <a:spLocks noChangeArrowheads="1"/>
            </p:cNvSpPr>
            <p:nvPr/>
          </p:nvSpPr>
          <p:spPr bwMode="auto">
            <a:xfrm>
              <a:off x="1580" y="3084"/>
              <a:ext cx="68" cy="68"/>
            </a:xfrm>
            <a:prstGeom prst="triangle">
              <a:avLst>
                <a:gd name="adj" fmla="val 50000"/>
              </a:avLst>
            </a:prstGeom>
            <a:solidFill>
              <a:srgbClr val="FFFF00">
                <a:alpha val="80000"/>
              </a:srgbClr>
            </a:solidFill>
            <a:ln w="19050" algn="ctr">
              <a:solidFill>
                <a:srgbClr val="80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358" name="AutoShape 134"/>
            <p:cNvSpPr>
              <a:spLocks noChangeArrowheads="1"/>
            </p:cNvSpPr>
            <p:nvPr/>
          </p:nvSpPr>
          <p:spPr bwMode="auto">
            <a:xfrm>
              <a:off x="1574" y="3070"/>
              <a:ext cx="68" cy="68"/>
            </a:xfrm>
            <a:prstGeom prst="triangle">
              <a:avLst>
                <a:gd name="adj" fmla="val 50000"/>
              </a:avLst>
            </a:prstGeom>
            <a:solidFill>
              <a:srgbClr val="FFFF00">
                <a:alpha val="80000"/>
              </a:srgbClr>
            </a:solidFill>
            <a:ln w="19050" algn="ctr">
              <a:solidFill>
                <a:srgbClr val="80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359" name="Line 135"/>
            <p:cNvSpPr>
              <a:spLocks noChangeShapeType="1"/>
            </p:cNvSpPr>
            <p:nvPr/>
          </p:nvSpPr>
          <p:spPr bwMode="auto">
            <a:xfrm flipV="1">
              <a:off x="3358" y="909"/>
              <a:ext cx="0" cy="2380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0360" name="Line 136"/>
            <p:cNvSpPr>
              <a:spLocks noChangeShapeType="1"/>
            </p:cNvSpPr>
            <p:nvPr/>
          </p:nvSpPr>
          <p:spPr bwMode="auto">
            <a:xfrm flipV="1">
              <a:off x="2328" y="2208"/>
              <a:ext cx="0" cy="108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0361" name="Line 137"/>
            <p:cNvSpPr>
              <a:spLocks noChangeShapeType="1"/>
            </p:cNvSpPr>
            <p:nvPr/>
          </p:nvSpPr>
          <p:spPr bwMode="auto">
            <a:xfrm>
              <a:off x="2610" y="1756"/>
              <a:ext cx="0" cy="143"/>
            </a:xfrm>
            <a:prstGeom prst="line">
              <a:avLst/>
            </a:prstGeom>
            <a:noFill/>
            <a:ln w="19050">
              <a:solidFill>
                <a:srgbClr val="333300"/>
              </a:solidFill>
              <a:round/>
              <a:headEnd type="oval" w="sm" len="sm"/>
              <a:tailEnd type="oval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362" name="Rectangle 138"/>
            <p:cNvSpPr>
              <a:spLocks noChangeAspect="1" noChangeArrowheads="1"/>
            </p:cNvSpPr>
            <p:nvPr/>
          </p:nvSpPr>
          <p:spPr bwMode="auto">
            <a:xfrm>
              <a:off x="4298" y="1393"/>
              <a:ext cx="45" cy="45"/>
            </a:xfrm>
            <a:prstGeom prst="rect">
              <a:avLst/>
            </a:prstGeom>
            <a:solidFill>
              <a:srgbClr val="800080"/>
            </a:solidFill>
            <a:ln w="12700" algn="ctr">
              <a:solidFill>
                <a:srgbClr val="9933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363" name="Rectangle 139"/>
            <p:cNvSpPr>
              <a:spLocks noChangeAspect="1" noChangeArrowheads="1"/>
            </p:cNvSpPr>
            <p:nvPr/>
          </p:nvSpPr>
          <p:spPr bwMode="auto">
            <a:xfrm>
              <a:off x="2586" y="1805"/>
              <a:ext cx="45" cy="45"/>
            </a:xfrm>
            <a:prstGeom prst="rect">
              <a:avLst/>
            </a:prstGeom>
            <a:solidFill>
              <a:srgbClr val="800080"/>
            </a:solidFill>
            <a:ln w="12700" algn="ctr">
              <a:solidFill>
                <a:srgbClr val="9933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364" name="Oval 140"/>
            <p:cNvSpPr>
              <a:spLocks noChangeAspect="1" noChangeArrowheads="1"/>
            </p:cNvSpPr>
            <p:nvPr/>
          </p:nvSpPr>
          <p:spPr bwMode="auto">
            <a:xfrm>
              <a:off x="1986" y="2550"/>
              <a:ext cx="45" cy="45"/>
            </a:xfrm>
            <a:prstGeom prst="ellipse">
              <a:avLst/>
            </a:prstGeom>
            <a:solidFill>
              <a:schemeClr val="bg1"/>
            </a:solidFill>
            <a:ln w="1905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0365" name="Oval 141"/>
            <p:cNvSpPr>
              <a:spLocks noChangeAspect="1" noChangeArrowheads="1"/>
            </p:cNvSpPr>
            <p:nvPr/>
          </p:nvSpPr>
          <p:spPr bwMode="auto">
            <a:xfrm>
              <a:off x="2280" y="2208"/>
              <a:ext cx="45" cy="45"/>
            </a:xfrm>
            <a:prstGeom prst="ellipse">
              <a:avLst/>
            </a:prstGeom>
            <a:solidFill>
              <a:schemeClr val="bg1"/>
            </a:solidFill>
            <a:ln w="1905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0366" name="Line 142"/>
            <p:cNvSpPr>
              <a:spLocks noChangeShapeType="1"/>
            </p:cNvSpPr>
            <p:nvPr/>
          </p:nvSpPr>
          <p:spPr bwMode="auto">
            <a:xfrm>
              <a:off x="2250" y="2320"/>
              <a:ext cx="0" cy="143"/>
            </a:xfrm>
            <a:prstGeom prst="line">
              <a:avLst/>
            </a:prstGeom>
            <a:noFill/>
            <a:ln w="19050">
              <a:solidFill>
                <a:srgbClr val="333300"/>
              </a:solidFill>
              <a:round/>
              <a:headEnd type="oval" w="sm" len="sm"/>
              <a:tailEnd type="oval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367" name="Rectangle 143"/>
            <p:cNvSpPr>
              <a:spLocks noChangeAspect="1" noChangeArrowheads="1"/>
            </p:cNvSpPr>
            <p:nvPr/>
          </p:nvSpPr>
          <p:spPr bwMode="auto">
            <a:xfrm>
              <a:off x="2226" y="2369"/>
              <a:ext cx="45" cy="45"/>
            </a:xfrm>
            <a:prstGeom prst="rect">
              <a:avLst/>
            </a:prstGeom>
            <a:solidFill>
              <a:srgbClr val="800080"/>
            </a:solidFill>
            <a:ln w="12700" algn="ctr">
              <a:solidFill>
                <a:srgbClr val="9933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368" name="Line 144"/>
            <p:cNvSpPr>
              <a:spLocks noChangeShapeType="1"/>
            </p:cNvSpPr>
            <p:nvPr/>
          </p:nvSpPr>
          <p:spPr bwMode="auto">
            <a:xfrm>
              <a:off x="2084" y="2356"/>
              <a:ext cx="0" cy="143"/>
            </a:xfrm>
            <a:prstGeom prst="line">
              <a:avLst/>
            </a:prstGeom>
            <a:noFill/>
            <a:ln w="19050">
              <a:solidFill>
                <a:srgbClr val="333300"/>
              </a:solidFill>
              <a:round/>
              <a:headEnd type="oval" w="sm" len="sm"/>
              <a:tailEnd type="oval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369" name="Rectangle 145"/>
            <p:cNvSpPr>
              <a:spLocks noChangeAspect="1" noChangeArrowheads="1"/>
            </p:cNvSpPr>
            <p:nvPr/>
          </p:nvSpPr>
          <p:spPr bwMode="auto">
            <a:xfrm>
              <a:off x="2060" y="2417"/>
              <a:ext cx="45" cy="45"/>
            </a:xfrm>
            <a:prstGeom prst="rect">
              <a:avLst/>
            </a:prstGeom>
            <a:solidFill>
              <a:srgbClr val="800080"/>
            </a:solidFill>
            <a:ln w="12700" algn="ctr">
              <a:solidFill>
                <a:srgbClr val="9933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370" name="Line 146"/>
            <p:cNvSpPr>
              <a:spLocks noChangeShapeType="1"/>
            </p:cNvSpPr>
            <p:nvPr/>
          </p:nvSpPr>
          <p:spPr bwMode="auto">
            <a:xfrm>
              <a:off x="2934" y="1486"/>
              <a:ext cx="0" cy="143"/>
            </a:xfrm>
            <a:prstGeom prst="line">
              <a:avLst/>
            </a:prstGeom>
            <a:noFill/>
            <a:ln w="19050">
              <a:solidFill>
                <a:srgbClr val="333300"/>
              </a:solidFill>
              <a:round/>
              <a:headEnd type="oval" w="sm" len="sm"/>
              <a:tailEnd type="oval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371" name="Rectangle 147"/>
            <p:cNvSpPr>
              <a:spLocks noChangeAspect="1" noChangeArrowheads="1"/>
            </p:cNvSpPr>
            <p:nvPr/>
          </p:nvSpPr>
          <p:spPr bwMode="auto">
            <a:xfrm>
              <a:off x="2910" y="1535"/>
              <a:ext cx="45" cy="45"/>
            </a:xfrm>
            <a:prstGeom prst="rect">
              <a:avLst/>
            </a:prstGeom>
            <a:solidFill>
              <a:srgbClr val="800080"/>
            </a:solidFill>
            <a:ln w="12700" algn="ctr">
              <a:solidFill>
                <a:srgbClr val="9933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372" name="Line 148"/>
            <p:cNvSpPr>
              <a:spLocks noChangeShapeType="1"/>
            </p:cNvSpPr>
            <p:nvPr/>
          </p:nvSpPr>
          <p:spPr bwMode="auto">
            <a:xfrm>
              <a:off x="3456" y="1060"/>
              <a:ext cx="0" cy="143"/>
            </a:xfrm>
            <a:prstGeom prst="line">
              <a:avLst/>
            </a:prstGeom>
            <a:noFill/>
            <a:ln w="19050">
              <a:solidFill>
                <a:srgbClr val="333300"/>
              </a:solidFill>
              <a:round/>
              <a:headEnd type="oval" w="sm" len="sm"/>
              <a:tailEnd type="oval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373" name="Rectangle 149"/>
            <p:cNvSpPr>
              <a:spLocks noChangeAspect="1" noChangeArrowheads="1"/>
            </p:cNvSpPr>
            <p:nvPr/>
          </p:nvSpPr>
          <p:spPr bwMode="auto">
            <a:xfrm>
              <a:off x="3432" y="1109"/>
              <a:ext cx="45" cy="45"/>
            </a:xfrm>
            <a:prstGeom prst="rect">
              <a:avLst/>
            </a:prstGeom>
            <a:solidFill>
              <a:srgbClr val="800080"/>
            </a:solidFill>
            <a:ln w="12700" algn="ctr">
              <a:solidFill>
                <a:srgbClr val="9933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180374" name="Group 150"/>
            <p:cNvGrpSpPr>
              <a:grpSpLocks/>
            </p:cNvGrpSpPr>
            <p:nvPr/>
          </p:nvGrpSpPr>
          <p:grpSpPr bwMode="auto">
            <a:xfrm>
              <a:off x="3162" y="1518"/>
              <a:ext cx="693" cy="1913"/>
              <a:chOff x="3162" y="1518"/>
              <a:chExt cx="693" cy="1913"/>
            </a:xfrm>
          </p:grpSpPr>
          <p:sp>
            <p:nvSpPr>
              <p:cNvPr id="180375" name="Rectangle 151"/>
              <p:cNvSpPr>
                <a:spLocks noChangeArrowheads="1"/>
              </p:cNvSpPr>
              <p:nvPr/>
            </p:nvSpPr>
            <p:spPr bwMode="auto">
              <a:xfrm>
                <a:off x="3233" y="2634"/>
                <a:ext cx="559" cy="2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0099"/>
                    </a:solidFill>
                    <a:latin typeface="Arial" pitchFamily="34" charset="0"/>
                  </a:rPr>
                  <a:t>t-ZrO</a:t>
                </a:r>
                <a:r>
                  <a:rPr lang="en-US" sz="1600" baseline="-25000">
                    <a:solidFill>
                      <a:srgbClr val="000099"/>
                    </a:solidFill>
                    <a:latin typeface="Arial" pitchFamily="34" charset="0"/>
                  </a:rPr>
                  <a:t>2</a:t>
                </a:r>
              </a:p>
            </p:txBody>
          </p:sp>
          <p:sp>
            <p:nvSpPr>
              <p:cNvPr id="180376" name="Line 152"/>
              <p:cNvSpPr>
                <a:spLocks noChangeShapeType="1"/>
              </p:cNvSpPr>
              <p:nvPr/>
            </p:nvSpPr>
            <p:spPr bwMode="auto">
              <a:xfrm>
                <a:off x="3666" y="2725"/>
                <a:ext cx="147" cy="73"/>
              </a:xfrm>
              <a:prstGeom prst="line">
                <a:avLst/>
              </a:prstGeom>
              <a:noFill/>
              <a:ln w="9525">
                <a:solidFill>
                  <a:srgbClr val="00008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0377" name="Line 153"/>
              <p:cNvSpPr>
                <a:spLocks noChangeShapeType="1"/>
              </p:cNvSpPr>
              <p:nvPr/>
            </p:nvSpPr>
            <p:spPr bwMode="auto">
              <a:xfrm flipV="1">
                <a:off x="3612" y="1518"/>
                <a:ext cx="128" cy="82"/>
              </a:xfrm>
              <a:prstGeom prst="line">
                <a:avLst/>
              </a:prstGeom>
              <a:noFill/>
              <a:ln w="9525">
                <a:solidFill>
                  <a:srgbClr val="00008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0378" name="Rectangle 154"/>
              <p:cNvSpPr>
                <a:spLocks noChangeArrowheads="1"/>
              </p:cNvSpPr>
              <p:nvPr/>
            </p:nvSpPr>
            <p:spPr bwMode="auto">
              <a:xfrm>
                <a:off x="3162" y="1537"/>
                <a:ext cx="592" cy="2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0099"/>
                    </a:solidFill>
                    <a:latin typeface="Arial" pitchFamily="34" charset="0"/>
                  </a:rPr>
                  <a:t>c-ZrO</a:t>
                </a:r>
                <a:r>
                  <a:rPr lang="en-US" sz="1600" baseline="-25000">
                    <a:solidFill>
                      <a:srgbClr val="000099"/>
                    </a:solidFill>
                    <a:latin typeface="Arial" pitchFamily="34" charset="0"/>
                  </a:rPr>
                  <a:t>2</a:t>
                </a:r>
              </a:p>
            </p:txBody>
          </p:sp>
          <p:sp>
            <p:nvSpPr>
              <p:cNvPr id="180379" name="Line 155"/>
              <p:cNvSpPr>
                <a:spLocks noChangeShapeType="1"/>
              </p:cNvSpPr>
              <p:nvPr/>
            </p:nvSpPr>
            <p:spPr bwMode="auto">
              <a:xfrm>
                <a:off x="3693" y="3379"/>
                <a:ext cx="96" cy="52"/>
              </a:xfrm>
              <a:prstGeom prst="line">
                <a:avLst/>
              </a:prstGeom>
              <a:noFill/>
              <a:ln w="9525">
                <a:solidFill>
                  <a:srgbClr val="00008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0380" name="Rectangle 156"/>
              <p:cNvSpPr>
                <a:spLocks noChangeArrowheads="1"/>
              </p:cNvSpPr>
              <p:nvPr/>
            </p:nvSpPr>
            <p:spPr bwMode="auto">
              <a:xfrm>
                <a:off x="3213" y="3189"/>
                <a:ext cx="642" cy="2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0099"/>
                    </a:solidFill>
                    <a:latin typeface="Arial" pitchFamily="34" charset="0"/>
                  </a:rPr>
                  <a:t>m-ZrO</a:t>
                </a:r>
                <a:r>
                  <a:rPr lang="en-US" sz="1600" baseline="-25000">
                    <a:solidFill>
                      <a:srgbClr val="000099"/>
                    </a:solidFill>
                    <a:latin typeface="Arial" pitchFamily="34" charset="0"/>
                  </a:rPr>
                  <a:t>2</a:t>
                </a:r>
              </a:p>
            </p:txBody>
          </p:sp>
        </p:grpSp>
      </p:grpSp>
      <p:sp>
        <p:nvSpPr>
          <p:cNvPr id="180382" name="Rectangle 158"/>
          <p:cNvSpPr>
            <a:spLocks noChangeArrowheads="1"/>
          </p:cNvSpPr>
          <p:nvPr/>
        </p:nvSpPr>
        <p:spPr bwMode="auto">
          <a:xfrm>
            <a:off x="6191250" y="1851025"/>
            <a:ext cx="23828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663300"/>
                </a:solidFill>
              </a:rPr>
              <a:t>CCVPA New technique</a:t>
            </a:r>
            <a:endParaRPr lang="ru-RU" sz="1600">
              <a:solidFill>
                <a:srgbClr val="66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5</a:t>
            </a:r>
            <a:r>
              <a:rPr lang="en-US" baseline="30000"/>
              <a:t>th</a:t>
            </a:r>
            <a:r>
              <a:rPr lang="en-US"/>
              <a:t> CEG-CM meeting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11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3E02A6-D837-4303-AEEB-ED0893CC1033}" type="slidenum">
              <a:rPr lang="en-GB"/>
              <a:pPr/>
              <a:t>12</a:t>
            </a:fld>
            <a:endParaRPr lang="en-GB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555625" y="0"/>
            <a:ext cx="7772400" cy="1143000"/>
          </a:xfrm>
        </p:spPr>
        <p:txBody>
          <a:bodyPr/>
          <a:lstStyle/>
          <a:p>
            <a:pPr defTabSz="914400"/>
            <a:r>
              <a:rPr lang="en-US"/>
              <a:t>Phase diagram of the UO</a:t>
            </a:r>
            <a:r>
              <a:rPr lang="en-US" baseline="-25000"/>
              <a:t>2</a:t>
            </a:r>
            <a:r>
              <a:rPr lang="en-US"/>
              <a:t> – FeO system</a:t>
            </a:r>
            <a:endParaRPr lang="en-GB"/>
          </a:p>
        </p:txBody>
      </p:sp>
      <p:sp>
        <p:nvSpPr>
          <p:cNvPr id="182275" name="Rectangle 3"/>
          <p:cNvSpPr>
            <a:spLocks noChangeArrowheads="1"/>
          </p:cNvSpPr>
          <p:nvPr/>
        </p:nvSpPr>
        <p:spPr bwMode="auto">
          <a:xfrm>
            <a:off x="355600" y="1212850"/>
            <a:ext cx="8174038" cy="307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eaLnBrk="1" hangingPunct="1">
              <a:spcBef>
                <a:spcPct val="40000"/>
              </a:spcBef>
              <a:buSzPct val="85000"/>
            </a:pPr>
            <a:endParaRPr lang="en-US"/>
          </a:p>
        </p:txBody>
      </p:sp>
      <p:sp>
        <p:nvSpPr>
          <p:cNvPr id="182280" name="Rectangle 8"/>
          <p:cNvSpPr>
            <a:spLocks noChangeArrowheads="1"/>
          </p:cNvSpPr>
          <p:nvPr/>
        </p:nvSpPr>
        <p:spPr bwMode="auto">
          <a:xfrm>
            <a:off x="957263" y="5241925"/>
            <a:ext cx="7958137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defTabSz="762000">
              <a:buClr>
                <a:schemeClr val="tx1"/>
              </a:buClr>
              <a:buFont typeface="Wingdings" pitchFamily="2" charset="2"/>
              <a:buChar char="§"/>
            </a:pPr>
            <a:endParaRPr lang="en-GB" sz="1600" b="0">
              <a:latin typeface="Arial" pitchFamily="34" charset="0"/>
            </a:endParaRPr>
          </a:p>
          <a:p>
            <a:pPr algn="l" defTabSz="762000">
              <a:buClr>
                <a:schemeClr val="tx1"/>
              </a:buClr>
              <a:buFont typeface="Wingdings" pitchFamily="2" charset="2"/>
              <a:buChar char="§"/>
            </a:pPr>
            <a:r>
              <a:rPr lang="en-GB" sz="1600" b="0">
                <a:latin typeface="Arial" pitchFamily="34" charset="0"/>
              </a:rPr>
              <a:t>  </a:t>
            </a:r>
            <a:r>
              <a:rPr lang="en-US" sz="1600">
                <a:latin typeface="Arial" pitchFamily="34" charset="0"/>
              </a:rPr>
              <a:t>The error of pyrometer temperature measurements is ±1 relative %</a:t>
            </a:r>
            <a:endParaRPr lang="ru-RU" sz="1600">
              <a:latin typeface="Arial" pitchFamily="34" charset="0"/>
            </a:endParaRPr>
          </a:p>
          <a:p>
            <a:pPr algn="l" defTabSz="762000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>
                <a:latin typeface="Arial" pitchFamily="34" charset="0"/>
              </a:rPr>
              <a:t> The error of FeO concentration measurements is ±3 relative % </a:t>
            </a:r>
          </a:p>
        </p:txBody>
      </p:sp>
      <p:grpSp>
        <p:nvGrpSpPr>
          <p:cNvPr id="182282" name="Group 10"/>
          <p:cNvGrpSpPr>
            <a:grpSpLocks/>
          </p:cNvGrpSpPr>
          <p:nvPr/>
        </p:nvGrpSpPr>
        <p:grpSpPr bwMode="auto">
          <a:xfrm>
            <a:off x="784225" y="811213"/>
            <a:ext cx="7394575" cy="4487862"/>
            <a:chOff x="494" y="511"/>
            <a:chExt cx="4658" cy="2827"/>
          </a:xfrm>
        </p:grpSpPr>
        <p:graphicFrame>
          <p:nvGraphicFramePr>
            <p:cNvPr id="182283" name="Object 11"/>
            <p:cNvGraphicFramePr>
              <a:graphicFrameLocks noChangeAspect="1"/>
            </p:cNvGraphicFramePr>
            <p:nvPr/>
          </p:nvGraphicFramePr>
          <p:xfrm>
            <a:off x="494" y="511"/>
            <a:ext cx="4658" cy="28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2287" name="Bitmap Image" r:id="rId4" imgW="9716856" imgH="5877745" progId="Paint.Picture">
                    <p:embed/>
                  </p:oleObj>
                </mc:Choice>
                <mc:Fallback>
                  <p:oleObj name="Bitmap Image" r:id="rId4" imgW="9716856" imgH="5877745" progId="Paint.Picture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4" y="511"/>
                          <a:ext cx="4658" cy="282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2284" name="Text Box 12"/>
            <p:cNvSpPr txBox="1">
              <a:spLocks noChangeArrowheads="1"/>
            </p:cNvSpPr>
            <p:nvPr/>
          </p:nvSpPr>
          <p:spPr bwMode="auto">
            <a:xfrm>
              <a:off x="870" y="2184"/>
              <a:ext cx="568" cy="144"/>
            </a:xfrm>
            <a:prstGeom prst="rect">
              <a:avLst/>
            </a:prstGeom>
            <a:solidFill>
              <a:srgbClr val="FFFFFF">
                <a:alpha val="46001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8000" tIns="10800" rIns="18000" bIns="10800"/>
            <a:lstStyle/>
            <a:p>
              <a:pPr algn="l"/>
              <a:r>
                <a:rPr lang="ru-RU" sz="1200" b="0">
                  <a:latin typeface="Arial" pitchFamily="34" charset="0"/>
                </a:rPr>
                <a:t>FeO/UO</a:t>
              </a:r>
              <a:r>
                <a:rPr lang="ru-RU" sz="1200" b="0" baseline="-25000">
                  <a:latin typeface="Arial" pitchFamily="34" charset="0"/>
                </a:rPr>
                <a:t>2</a:t>
              </a:r>
              <a:r>
                <a:rPr lang="ru-RU" sz="1200" b="0">
                  <a:latin typeface="Arial" pitchFamily="34" charset="0"/>
                </a:rPr>
                <a:t> ss</a:t>
              </a:r>
              <a:endParaRPr lang="ru-RU" sz="1200">
                <a:latin typeface="Arial" pitchFamily="34" charset="0"/>
              </a:endParaRPr>
            </a:p>
          </p:txBody>
        </p:sp>
        <p:sp>
          <p:nvSpPr>
            <p:cNvPr id="182285" name="Text Box 13"/>
            <p:cNvSpPr txBox="1">
              <a:spLocks noChangeArrowheads="1"/>
            </p:cNvSpPr>
            <p:nvPr/>
          </p:nvSpPr>
          <p:spPr bwMode="auto">
            <a:xfrm>
              <a:off x="1782" y="1752"/>
              <a:ext cx="1080" cy="216"/>
            </a:xfrm>
            <a:prstGeom prst="rect">
              <a:avLst/>
            </a:prstGeom>
            <a:solidFill>
              <a:srgbClr val="FFFFFF">
                <a:alpha val="45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r>
                <a:rPr lang="ru-RU" sz="1200" b="0">
                  <a:latin typeface="Arial" pitchFamily="34" charset="0"/>
                </a:rPr>
                <a:t>FeO/UO</a:t>
              </a:r>
              <a:r>
                <a:rPr lang="ru-RU" sz="1200" b="0" baseline="-25000">
                  <a:latin typeface="Arial" pitchFamily="34" charset="0"/>
                </a:rPr>
                <a:t>2</a:t>
              </a:r>
              <a:r>
                <a:rPr lang="ru-RU" sz="1200" b="0">
                  <a:latin typeface="Arial" pitchFamily="34" charset="0"/>
                </a:rPr>
                <a:t> ss +liquid</a:t>
              </a:r>
              <a:endParaRPr lang="ru-RU" sz="1800">
                <a:latin typeface="Arial" pitchFamily="34" charset="0"/>
              </a:endParaRPr>
            </a:p>
          </p:txBody>
        </p:sp>
        <p:sp>
          <p:nvSpPr>
            <p:cNvPr id="182286" name="Text Box 14"/>
            <p:cNvSpPr txBox="1">
              <a:spLocks noChangeArrowheads="1"/>
            </p:cNvSpPr>
            <p:nvPr/>
          </p:nvSpPr>
          <p:spPr bwMode="auto">
            <a:xfrm>
              <a:off x="3110" y="1032"/>
              <a:ext cx="432" cy="216"/>
            </a:xfrm>
            <a:prstGeom prst="rect">
              <a:avLst/>
            </a:prstGeom>
            <a:solidFill>
              <a:srgbClr val="FFFFFF">
                <a:alpha val="41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r>
                <a:rPr lang="ru-RU" sz="1200" b="0">
                  <a:latin typeface="Arial" pitchFamily="34" charset="0"/>
                </a:rPr>
                <a:t>liquid</a:t>
              </a:r>
              <a:endParaRPr lang="ru-RU" sz="1800"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5</a:t>
            </a:r>
            <a:r>
              <a:rPr lang="en-US" baseline="30000"/>
              <a:t>th</a:t>
            </a:r>
            <a:r>
              <a:rPr lang="en-US"/>
              <a:t> CEG-CM meeting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199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B1E7DE-ECC7-4F53-9842-1482FBC451CA}" type="slidenum">
              <a:rPr lang="en-GB"/>
              <a:pPr/>
              <a:t>13</a:t>
            </a:fld>
            <a:endParaRPr lang="en-GB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555625" y="0"/>
            <a:ext cx="7772400" cy="1143000"/>
          </a:xfrm>
        </p:spPr>
        <p:txBody>
          <a:bodyPr/>
          <a:lstStyle/>
          <a:p>
            <a:pPr defTabSz="914400"/>
            <a:r>
              <a:rPr lang="en-US"/>
              <a:t>Phase diagram of the SiO</a:t>
            </a:r>
            <a:r>
              <a:rPr lang="en-US" baseline="-25000"/>
              <a:t>2 </a:t>
            </a:r>
            <a:r>
              <a:rPr lang="en-US"/>
              <a:t>– FeO</a:t>
            </a:r>
            <a:r>
              <a:rPr lang="en-US" baseline="-25000"/>
              <a:t>y </a:t>
            </a:r>
            <a:r>
              <a:rPr lang="en-US"/>
              <a:t>system</a:t>
            </a:r>
            <a:endParaRPr lang="en-GB"/>
          </a:p>
        </p:txBody>
      </p:sp>
      <p:sp>
        <p:nvSpPr>
          <p:cNvPr id="184323" name="Rectangle 3"/>
          <p:cNvSpPr>
            <a:spLocks noChangeArrowheads="1"/>
          </p:cNvSpPr>
          <p:nvPr/>
        </p:nvSpPr>
        <p:spPr bwMode="auto">
          <a:xfrm>
            <a:off x="355600" y="1212850"/>
            <a:ext cx="8174038" cy="307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eaLnBrk="1" hangingPunct="1">
              <a:spcBef>
                <a:spcPct val="40000"/>
              </a:spcBef>
              <a:buSzPct val="85000"/>
            </a:pPr>
            <a:endParaRPr lang="en-US"/>
          </a:p>
        </p:txBody>
      </p:sp>
      <p:grpSp>
        <p:nvGrpSpPr>
          <p:cNvPr id="184519" name="Group 199"/>
          <p:cNvGrpSpPr>
            <a:grpSpLocks/>
          </p:cNvGrpSpPr>
          <p:nvPr/>
        </p:nvGrpSpPr>
        <p:grpSpPr bwMode="auto">
          <a:xfrm>
            <a:off x="0" y="838200"/>
            <a:ext cx="8856663" cy="5219700"/>
            <a:chOff x="0" y="528"/>
            <a:chExt cx="5579" cy="3288"/>
          </a:xfrm>
        </p:grpSpPr>
        <p:grpSp>
          <p:nvGrpSpPr>
            <p:cNvPr id="184520" name="Group 200"/>
            <p:cNvGrpSpPr>
              <a:grpSpLocks noChangeAspect="1"/>
            </p:cNvGrpSpPr>
            <p:nvPr/>
          </p:nvGrpSpPr>
          <p:grpSpPr bwMode="auto">
            <a:xfrm>
              <a:off x="0" y="528"/>
              <a:ext cx="4203" cy="3288"/>
              <a:chOff x="3606" y="641"/>
              <a:chExt cx="4215" cy="3297"/>
            </a:xfrm>
          </p:grpSpPr>
          <p:sp>
            <p:nvSpPr>
              <p:cNvPr id="184521" name="Rectangle 201"/>
              <p:cNvSpPr>
                <a:spLocks noChangeAspect="1" noChangeArrowheads="1"/>
              </p:cNvSpPr>
              <p:nvPr/>
            </p:nvSpPr>
            <p:spPr bwMode="auto">
              <a:xfrm>
                <a:off x="3606" y="3516"/>
                <a:ext cx="85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r>
                  <a:rPr lang="en-US" sz="1600">
                    <a:solidFill>
                      <a:srgbClr val="000099"/>
                    </a:solidFill>
                    <a:latin typeface="Arial" pitchFamily="34" charset="0"/>
                  </a:rPr>
                  <a:t>FeO </a:t>
                </a:r>
              </a:p>
            </p:txBody>
          </p:sp>
          <p:grpSp>
            <p:nvGrpSpPr>
              <p:cNvPr id="184522" name="Group 202"/>
              <p:cNvGrpSpPr>
                <a:grpSpLocks noChangeAspect="1"/>
              </p:cNvGrpSpPr>
              <p:nvPr/>
            </p:nvGrpSpPr>
            <p:grpSpPr bwMode="auto">
              <a:xfrm>
                <a:off x="4053" y="641"/>
                <a:ext cx="3768" cy="3297"/>
                <a:chOff x="5018" y="431"/>
                <a:chExt cx="4109" cy="3596"/>
              </a:xfrm>
            </p:grpSpPr>
            <p:sp>
              <p:nvSpPr>
                <p:cNvPr id="184523" name="Rectangle 203"/>
                <p:cNvSpPr>
                  <a:spLocks noChangeAspect="1" noChangeArrowheads="1"/>
                </p:cNvSpPr>
                <p:nvPr/>
              </p:nvSpPr>
              <p:spPr bwMode="auto">
                <a:xfrm>
                  <a:off x="5365" y="3685"/>
                  <a:ext cx="218" cy="1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en-US" sz="1600" b="0">
                      <a:solidFill>
                        <a:srgbClr val="000099"/>
                      </a:solidFill>
                      <a:latin typeface="Arial" pitchFamily="34" charset="0"/>
                    </a:rPr>
                    <a:t>10</a:t>
                  </a:r>
                  <a:endParaRPr lang="ru-RU" sz="1600" b="0">
                    <a:solidFill>
                      <a:srgbClr val="000099"/>
                    </a:solidFill>
                    <a:latin typeface="Arial" pitchFamily="34" charset="0"/>
                  </a:endParaRPr>
                </a:p>
              </p:txBody>
            </p:sp>
            <p:grpSp>
              <p:nvGrpSpPr>
                <p:cNvPr id="184524" name="Group 204"/>
                <p:cNvGrpSpPr>
                  <a:grpSpLocks noChangeAspect="1"/>
                </p:cNvGrpSpPr>
                <p:nvPr/>
              </p:nvGrpSpPr>
              <p:grpSpPr bwMode="auto">
                <a:xfrm>
                  <a:off x="5317" y="747"/>
                  <a:ext cx="3012" cy="3013"/>
                  <a:chOff x="5317" y="747"/>
                  <a:chExt cx="3012" cy="3013"/>
                </a:xfrm>
              </p:grpSpPr>
              <p:sp>
                <p:nvSpPr>
                  <p:cNvPr id="184525" name="Line 205"/>
                  <p:cNvSpPr>
                    <a:spLocks noChangeAspect="1" noChangeShapeType="1"/>
                  </p:cNvSpPr>
                  <p:nvPr/>
                </p:nvSpPr>
                <p:spPr bwMode="auto">
                  <a:xfrm rot="-1800000">
                    <a:off x="7392" y="748"/>
                    <a:ext cx="1" cy="3012"/>
                  </a:xfrm>
                  <a:prstGeom prst="line">
                    <a:avLst/>
                  </a:prstGeom>
                  <a:noFill/>
                  <a:ln w="12700">
                    <a:solidFill>
                      <a:srgbClr val="C0C0C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4526" name="Line 206"/>
                  <p:cNvSpPr>
                    <a:spLocks noChangeAspect="1" noChangeShapeType="1"/>
                  </p:cNvSpPr>
                  <p:nvPr/>
                </p:nvSpPr>
                <p:spPr bwMode="auto">
                  <a:xfrm rot="-1800000">
                    <a:off x="7143" y="1061"/>
                    <a:ext cx="1" cy="2676"/>
                  </a:xfrm>
                  <a:prstGeom prst="line">
                    <a:avLst/>
                  </a:prstGeom>
                  <a:noFill/>
                  <a:ln w="12700">
                    <a:solidFill>
                      <a:srgbClr val="C0C0C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4527" name="Line 207"/>
                  <p:cNvSpPr>
                    <a:spLocks noChangeAspect="1" noChangeShapeType="1"/>
                  </p:cNvSpPr>
                  <p:nvPr/>
                </p:nvSpPr>
                <p:spPr bwMode="auto">
                  <a:xfrm rot="-1800000">
                    <a:off x="6895" y="1367"/>
                    <a:ext cx="1" cy="2348"/>
                  </a:xfrm>
                  <a:prstGeom prst="line">
                    <a:avLst/>
                  </a:prstGeom>
                  <a:noFill/>
                  <a:ln w="12700">
                    <a:solidFill>
                      <a:srgbClr val="C0C0C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4528" name="Line 208"/>
                  <p:cNvSpPr>
                    <a:spLocks noChangeAspect="1" noChangeShapeType="1"/>
                  </p:cNvSpPr>
                  <p:nvPr/>
                </p:nvSpPr>
                <p:spPr bwMode="auto">
                  <a:xfrm rot="-1800000">
                    <a:off x="6641" y="1687"/>
                    <a:ext cx="1" cy="2006"/>
                  </a:xfrm>
                  <a:prstGeom prst="line">
                    <a:avLst/>
                  </a:prstGeom>
                  <a:noFill/>
                  <a:ln w="12700">
                    <a:solidFill>
                      <a:srgbClr val="C0C0C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4529" name="Line 209"/>
                  <p:cNvSpPr>
                    <a:spLocks noChangeAspect="1" noChangeShapeType="1"/>
                  </p:cNvSpPr>
                  <p:nvPr/>
                </p:nvSpPr>
                <p:spPr bwMode="auto">
                  <a:xfrm rot="-1800000">
                    <a:off x="6389" y="1995"/>
                    <a:ext cx="1" cy="1675"/>
                  </a:xfrm>
                  <a:prstGeom prst="line">
                    <a:avLst/>
                  </a:prstGeom>
                  <a:noFill/>
                  <a:ln w="12700">
                    <a:solidFill>
                      <a:srgbClr val="C0C0C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4530" name="Line 210"/>
                  <p:cNvSpPr>
                    <a:spLocks noChangeAspect="1" noChangeShapeType="1"/>
                  </p:cNvSpPr>
                  <p:nvPr/>
                </p:nvSpPr>
                <p:spPr bwMode="auto">
                  <a:xfrm rot="-1800000">
                    <a:off x="6135" y="2305"/>
                    <a:ext cx="1" cy="1343"/>
                  </a:xfrm>
                  <a:prstGeom prst="line">
                    <a:avLst/>
                  </a:prstGeom>
                  <a:noFill/>
                  <a:ln w="12700">
                    <a:solidFill>
                      <a:srgbClr val="C0C0C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4531" name="Line 211"/>
                  <p:cNvSpPr>
                    <a:spLocks noChangeAspect="1" noChangeShapeType="1"/>
                  </p:cNvSpPr>
                  <p:nvPr/>
                </p:nvSpPr>
                <p:spPr bwMode="auto">
                  <a:xfrm rot="-1800000">
                    <a:off x="5888" y="2619"/>
                    <a:ext cx="1" cy="1005"/>
                  </a:xfrm>
                  <a:prstGeom prst="line">
                    <a:avLst/>
                  </a:prstGeom>
                  <a:noFill/>
                  <a:ln w="12700">
                    <a:solidFill>
                      <a:srgbClr val="C0C0C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4532" name="Line 212"/>
                  <p:cNvSpPr>
                    <a:spLocks noChangeAspect="1" noChangeShapeType="1"/>
                  </p:cNvSpPr>
                  <p:nvPr/>
                </p:nvSpPr>
                <p:spPr bwMode="auto">
                  <a:xfrm rot="-1800000">
                    <a:off x="5637" y="2933"/>
                    <a:ext cx="0" cy="669"/>
                  </a:xfrm>
                  <a:prstGeom prst="line">
                    <a:avLst/>
                  </a:prstGeom>
                  <a:noFill/>
                  <a:ln w="12700">
                    <a:solidFill>
                      <a:srgbClr val="C0C0C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4533" name="Line 213"/>
                  <p:cNvSpPr>
                    <a:spLocks noChangeAspect="1" noChangeShapeType="1"/>
                  </p:cNvSpPr>
                  <p:nvPr/>
                </p:nvSpPr>
                <p:spPr bwMode="auto">
                  <a:xfrm rot="-1800000">
                    <a:off x="5384" y="3244"/>
                    <a:ext cx="0" cy="336"/>
                  </a:xfrm>
                  <a:prstGeom prst="line">
                    <a:avLst/>
                  </a:prstGeom>
                  <a:noFill/>
                  <a:ln w="12700">
                    <a:solidFill>
                      <a:srgbClr val="C0C0C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4534" name="Line 214"/>
                  <p:cNvSpPr>
                    <a:spLocks noChangeAspect="1" noChangeShapeType="1"/>
                  </p:cNvSpPr>
                  <p:nvPr/>
                </p:nvSpPr>
                <p:spPr bwMode="auto">
                  <a:xfrm rot="1800000" flipH="1">
                    <a:off x="6229" y="747"/>
                    <a:ext cx="1" cy="3012"/>
                  </a:xfrm>
                  <a:prstGeom prst="line">
                    <a:avLst/>
                  </a:prstGeom>
                  <a:noFill/>
                  <a:ln w="12700">
                    <a:solidFill>
                      <a:srgbClr val="C0C0C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4535" name="Line 215"/>
                  <p:cNvSpPr>
                    <a:spLocks noChangeAspect="1" noChangeShapeType="1"/>
                  </p:cNvSpPr>
                  <p:nvPr/>
                </p:nvSpPr>
                <p:spPr bwMode="auto">
                  <a:xfrm rot="1800000" flipH="1">
                    <a:off x="6478" y="1060"/>
                    <a:ext cx="1" cy="2676"/>
                  </a:xfrm>
                  <a:prstGeom prst="line">
                    <a:avLst/>
                  </a:prstGeom>
                  <a:noFill/>
                  <a:ln w="12700">
                    <a:solidFill>
                      <a:srgbClr val="C0C0C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4536" name="Line 216"/>
                  <p:cNvSpPr>
                    <a:spLocks noChangeAspect="1" noChangeShapeType="1"/>
                  </p:cNvSpPr>
                  <p:nvPr/>
                </p:nvSpPr>
                <p:spPr bwMode="auto">
                  <a:xfrm rot="1800000" flipH="1">
                    <a:off x="6726" y="1366"/>
                    <a:ext cx="1" cy="2348"/>
                  </a:xfrm>
                  <a:prstGeom prst="line">
                    <a:avLst/>
                  </a:prstGeom>
                  <a:noFill/>
                  <a:ln w="12700">
                    <a:solidFill>
                      <a:srgbClr val="C0C0C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4537" name="Line 217"/>
                  <p:cNvSpPr>
                    <a:spLocks noChangeAspect="1" noChangeShapeType="1"/>
                  </p:cNvSpPr>
                  <p:nvPr/>
                </p:nvSpPr>
                <p:spPr bwMode="auto">
                  <a:xfrm rot="1800000" flipH="1">
                    <a:off x="6980" y="1686"/>
                    <a:ext cx="1" cy="2006"/>
                  </a:xfrm>
                  <a:prstGeom prst="line">
                    <a:avLst/>
                  </a:prstGeom>
                  <a:noFill/>
                  <a:ln w="12700">
                    <a:solidFill>
                      <a:srgbClr val="C0C0C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4538" name="Line 218"/>
                  <p:cNvSpPr>
                    <a:spLocks noChangeAspect="1" noChangeShapeType="1"/>
                  </p:cNvSpPr>
                  <p:nvPr/>
                </p:nvSpPr>
                <p:spPr bwMode="auto">
                  <a:xfrm rot="1800000" flipH="1">
                    <a:off x="7232" y="1994"/>
                    <a:ext cx="1" cy="1675"/>
                  </a:xfrm>
                  <a:prstGeom prst="line">
                    <a:avLst/>
                  </a:prstGeom>
                  <a:noFill/>
                  <a:ln w="12700">
                    <a:solidFill>
                      <a:srgbClr val="C0C0C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4539" name="Line 219"/>
                  <p:cNvSpPr>
                    <a:spLocks noChangeAspect="1" noChangeShapeType="1"/>
                  </p:cNvSpPr>
                  <p:nvPr/>
                </p:nvSpPr>
                <p:spPr bwMode="auto">
                  <a:xfrm rot="1800000" flipH="1">
                    <a:off x="7486" y="2304"/>
                    <a:ext cx="1" cy="1343"/>
                  </a:xfrm>
                  <a:prstGeom prst="line">
                    <a:avLst/>
                  </a:prstGeom>
                  <a:noFill/>
                  <a:ln w="12700">
                    <a:solidFill>
                      <a:srgbClr val="C0C0C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4540" name="Line 220"/>
                  <p:cNvSpPr>
                    <a:spLocks noChangeAspect="1" noChangeShapeType="1"/>
                  </p:cNvSpPr>
                  <p:nvPr/>
                </p:nvSpPr>
                <p:spPr bwMode="auto">
                  <a:xfrm rot="1800000" flipH="1">
                    <a:off x="7733" y="2618"/>
                    <a:ext cx="1" cy="1005"/>
                  </a:xfrm>
                  <a:prstGeom prst="line">
                    <a:avLst/>
                  </a:prstGeom>
                  <a:noFill/>
                  <a:ln w="12700">
                    <a:solidFill>
                      <a:srgbClr val="C0C0C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4541" name="Line 221"/>
                  <p:cNvSpPr>
                    <a:spLocks noChangeAspect="1" noChangeShapeType="1"/>
                  </p:cNvSpPr>
                  <p:nvPr/>
                </p:nvSpPr>
                <p:spPr bwMode="auto">
                  <a:xfrm rot="1800000" flipH="1">
                    <a:off x="7985" y="2932"/>
                    <a:ext cx="0" cy="669"/>
                  </a:xfrm>
                  <a:prstGeom prst="line">
                    <a:avLst/>
                  </a:prstGeom>
                  <a:noFill/>
                  <a:ln w="12700">
                    <a:solidFill>
                      <a:srgbClr val="C0C0C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4542" name="Line 222"/>
                  <p:cNvSpPr>
                    <a:spLocks noChangeAspect="1" noChangeShapeType="1"/>
                  </p:cNvSpPr>
                  <p:nvPr/>
                </p:nvSpPr>
                <p:spPr bwMode="auto">
                  <a:xfrm rot="1800000" flipH="1">
                    <a:off x="8238" y="3243"/>
                    <a:ext cx="0" cy="336"/>
                  </a:xfrm>
                  <a:prstGeom prst="line">
                    <a:avLst/>
                  </a:prstGeom>
                  <a:noFill/>
                  <a:ln w="12700">
                    <a:solidFill>
                      <a:srgbClr val="C0C0C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4543" name="Line 223"/>
                  <p:cNvSpPr>
                    <a:spLocks noChangeAspect="1" noChangeShapeType="1"/>
                  </p:cNvSpPr>
                  <p:nvPr/>
                </p:nvSpPr>
                <p:spPr bwMode="auto">
                  <a:xfrm rot="16200000" flipH="1">
                    <a:off x="6822" y="1751"/>
                    <a:ext cx="1" cy="3012"/>
                  </a:xfrm>
                  <a:prstGeom prst="line">
                    <a:avLst/>
                  </a:prstGeom>
                  <a:noFill/>
                  <a:ln w="12700">
                    <a:solidFill>
                      <a:srgbClr val="C0C0C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4544" name="Line 224"/>
                  <p:cNvSpPr>
                    <a:spLocks noChangeAspect="1" noChangeShapeType="1"/>
                  </p:cNvSpPr>
                  <p:nvPr/>
                </p:nvSpPr>
                <p:spPr bwMode="auto">
                  <a:xfrm rot="16200000" flipH="1">
                    <a:off x="6823" y="1631"/>
                    <a:ext cx="1" cy="2676"/>
                  </a:xfrm>
                  <a:prstGeom prst="line">
                    <a:avLst/>
                  </a:prstGeom>
                  <a:noFill/>
                  <a:ln w="12700">
                    <a:solidFill>
                      <a:srgbClr val="C0C0C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4545" name="Line 225"/>
                  <p:cNvSpPr>
                    <a:spLocks noChangeAspect="1" noChangeShapeType="1"/>
                  </p:cNvSpPr>
                  <p:nvPr/>
                </p:nvSpPr>
                <p:spPr bwMode="auto">
                  <a:xfrm rot="16200000" flipH="1">
                    <a:off x="6822" y="1509"/>
                    <a:ext cx="1" cy="2348"/>
                  </a:xfrm>
                  <a:prstGeom prst="line">
                    <a:avLst/>
                  </a:prstGeom>
                  <a:noFill/>
                  <a:ln w="12700">
                    <a:solidFill>
                      <a:srgbClr val="C0C0C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4546" name="Line 226"/>
                  <p:cNvSpPr>
                    <a:spLocks noChangeAspect="1" noChangeShapeType="1"/>
                  </p:cNvSpPr>
                  <p:nvPr/>
                </p:nvSpPr>
                <p:spPr bwMode="auto">
                  <a:xfrm rot="16200000" flipH="1">
                    <a:off x="6824" y="1386"/>
                    <a:ext cx="1" cy="2006"/>
                  </a:xfrm>
                  <a:prstGeom prst="line">
                    <a:avLst/>
                  </a:prstGeom>
                  <a:noFill/>
                  <a:ln w="12700">
                    <a:solidFill>
                      <a:srgbClr val="C0C0C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4547" name="Line 227"/>
                  <p:cNvSpPr>
                    <a:spLocks noChangeAspect="1" noChangeShapeType="1"/>
                  </p:cNvSpPr>
                  <p:nvPr/>
                </p:nvSpPr>
                <p:spPr bwMode="auto">
                  <a:xfrm rot="16200000" flipH="1">
                    <a:off x="6821" y="1261"/>
                    <a:ext cx="1" cy="1675"/>
                  </a:xfrm>
                  <a:prstGeom prst="line">
                    <a:avLst/>
                  </a:prstGeom>
                  <a:noFill/>
                  <a:ln w="12700">
                    <a:solidFill>
                      <a:srgbClr val="C0C0C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4548" name="Line 228"/>
                  <p:cNvSpPr>
                    <a:spLocks noChangeAspect="1" noChangeShapeType="1"/>
                  </p:cNvSpPr>
                  <p:nvPr/>
                </p:nvSpPr>
                <p:spPr bwMode="auto">
                  <a:xfrm rot="16200000" flipH="1">
                    <a:off x="6819" y="1135"/>
                    <a:ext cx="1" cy="1343"/>
                  </a:xfrm>
                  <a:prstGeom prst="line">
                    <a:avLst/>
                  </a:prstGeom>
                  <a:noFill/>
                  <a:ln w="12700">
                    <a:solidFill>
                      <a:srgbClr val="C0C0C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4549" name="Line 229"/>
                  <p:cNvSpPr>
                    <a:spLocks noChangeAspect="1" noChangeShapeType="1"/>
                  </p:cNvSpPr>
                  <p:nvPr/>
                </p:nvSpPr>
                <p:spPr bwMode="auto">
                  <a:xfrm rot="16200000" flipH="1">
                    <a:off x="6821" y="1017"/>
                    <a:ext cx="1" cy="1005"/>
                  </a:xfrm>
                  <a:prstGeom prst="line">
                    <a:avLst/>
                  </a:prstGeom>
                  <a:noFill/>
                  <a:ln w="12700">
                    <a:solidFill>
                      <a:srgbClr val="C0C0C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4550" name="Line 230"/>
                  <p:cNvSpPr>
                    <a:spLocks noChangeAspect="1" noChangeShapeType="1"/>
                  </p:cNvSpPr>
                  <p:nvPr/>
                </p:nvSpPr>
                <p:spPr bwMode="auto">
                  <a:xfrm rot="16200000" flipH="1">
                    <a:off x="6823" y="895"/>
                    <a:ext cx="0" cy="669"/>
                  </a:xfrm>
                  <a:prstGeom prst="line">
                    <a:avLst/>
                  </a:prstGeom>
                  <a:noFill/>
                  <a:ln w="12700">
                    <a:solidFill>
                      <a:srgbClr val="C0C0C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184551" name="Line 231"/>
                  <p:cNvSpPr>
                    <a:spLocks noChangeAspect="1" noChangeShapeType="1"/>
                  </p:cNvSpPr>
                  <p:nvPr/>
                </p:nvSpPr>
                <p:spPr bwMode="auto">
                  <a:xfrm rot="16200000" flipH="1">
                    <a:off x="6821" y="771"/>
                    <a:ext cx="0" cy="336"/>
                  </a:xfrm>
                  <a:prstGeom prst="line">
                    <a:avLst/>
                  </a:prstGeom>
                  <a:noFill/>
                  <a:ln w="12700">
                    <a:solidFill>
                      <a:srgbClr val="C0C0C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</p:grpSp>
            <p:sp>
              <p:nvSpPr>
                <p:cNvPr id="184552" name="Line 232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5228" y="3239"/>
                  <a:ext cx="86" cy="1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4553" name="Line 233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5395" y="2950"/>
                  <a:ext cx="86" cy="1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4554" name="Line 234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5562" y="2660"/>
                  <a:ext cx="86" cy="1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4555" name="Line 235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5730" y="2370"/>
                  <a:ext cx="86" cy="2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4556" name="Line 236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5897" y="2081"/>
                  <a:ext cx="86" cy="1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4557" name="Line 237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6065" y="1790"/>
                  <a:ext cx="86" cy="1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4558" name="Line 238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6233" y="1499"/>
                  <a:ext cx="86" cy="1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4559" name="Line 239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6400" y="1209"/>
                  <a:ext cx="86" cy="1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4560" name="Line 240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6567" y="919"/>
                  <a:ext cx="86" cy="1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4561" name="Line 241"/>
                <p:cNvSpPr>
                  <a:spLocks noChangeAspect="1" noChangeShapeType="1"/>
                </p:cNvSpPr>
                <p:nvPr/>
              </p:nvSpPr>
              <p:spPr bwMode="auto">
                <a:xfrm rot="19800000" flipH="1">
                  <a:off x="8312" y="3239"/>
                  <a:ext cx="84" cy="1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4562" name="Line 242"/>
                <p:cNvSpPr>
                  <a:spLocks noChangeAspect="1" noChangeShapeType="1"/>
                </p:cNvSpPr>
                <p:nvPr/>
              </p:nvSpPr>
              <p:spPr bwMode="auto">
                <a:xfrm rot="19800000" flipH="1">
                  <a:off x="8145" y="2950"/>
                  <a:ext cx="86" cy="1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4563" name="Line 243"/>
                <p:cNvSpPr>
                  <a:spLocks noChangeAspect="1" noChangeShapeType="1"/>
                </p:cNvSpPr>
                <p:nvPr/>
              </p:nvSpPr>
              <p:spPr bwMode="auto">
                <a:xfrm rot="19800000" flipH="1">
                  <a:off x="7977" y="2660"/>
                  <a:ext cx="86" cy="1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4564" name="Line 244"/>
                <p:cNvSpPr>
                  <a:spLocks noChangeAspect="1" noChangeShapeType="1"/>
                </p:cNvSpPr>
                <p:nvPr/>
              </p:nvSpPr>
              <p:spPr bwMode="auto">
                <a:xfrm rot="19800000" flipH="1">
                  <a:off x="7810" y="2370"/>
                  <a:ext cx="86" cy="2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4565" name="Line 245"/>
                <p:cNvSpPr>
                  <a:spLocks noChangeAspect="1" noChangeShapeType="1"/>
                </p:cNvSpPr>
                <p:nvPr/>
              </p:nvSpPr>
              <p:spPr bwMode="auto">
                <a:xfrm rot="19800000" flipH="1">
                  <a:off x="7643" y="2081"/>
                  <a:ext cx="86" cy="1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4566" name="Line 246"/>
                <p:cNvSpPr>
                  <a:spLocks noChangeAspect="1" noChangeShapeType="1"/>
                </p:cNvSpPr>
                <p:nvPr/>
              </p:nvSpPr>
              <p:spPr bwMode="auto">
                <a:xfrm rot="19800000" flipH="1">
                  <a:off x="7475" y="1790"/>
                  <a:ext cx="86" cy="1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4567" name="Line 247"/>
                <p:cNvSpPr>
                  <a:spLocks noChangeAspect="1" noChangeShapeType="1"/>
                </p:cNvSpPr>
                <p:nvPr/>
              </p:nvSpPr>
              <p:spPr bwMode="auto">
                <a:xfrm rot="19800000" flipH="1">
                  <a:off x="7307" y="1499"/>
                  <a:ext cx="86" cy="1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4568" name="Line 248"/>
                <p:cNvSpPr>
                  <a:spLocks noChangeAspect="1" noChangeShapeType="1"/>
                </p:cNvSpPr>
                <p:nvPr/>
              </p:nvSpPr>
              <p:spPr bwMode="auto">
                <a:xfrm rot="19800000" flipH="1">
                  <a:off x="7140" y="1209"/>
                  <a:ext cx="86" cy="1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4569" name="Line 249"/>
                <p:cNvSpPr>
                  <a:spLocks noChangeAspect="1" noChangeShapeType="1"/>
                </p:cNvSpPr>
                <p:nvPr/>
              </p:nvSpPr>
              <p:spPr bwMode="auto">
                <a:xfrm rot="19800000" flipH="1">
                  <a:off x="6972" y="919"/>
                  <a:ext cx="86" cy="1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4570" name="Rectangle 250"/>
                <p:cNvSpPr>
                  <a:spLocks noChangeAspect="1" noChangeArrowheads="1"/>
                </p:cNvSpPr>
                <p:nvPr/>
              </p:nvSpPr>
              <p:spPr bwMode="auto">
                <a:xfrm>
                  <a:off x="8298" y="3551"/>
                  <a:ext cx="829" cy="1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en-US" sz="1600">
                      <a:solidFill>
                        <a:srgbClr val="000099"/>
                      </a:solidFill>
                      <a:latin typeface="Arial" pitchFamily="34" charset="0"/>
                    </a:rPr>
                    <a:t>Fe</a:t>
                  </a:r>
                  <a:r>
                    <a:rPr lang="en-US" sz="1600" baseline="-25000">
                      <a:solidFill>
                        <a:srgbClr val="000099"/>
                      </a:solidFill>
                      <a:latin typeface="Arial" pitchFamily="34" charset="0"/>
                    </a:rPr>
                    <a:t>2</a:t>
                  </a:r>
                  <a:r>
                    <a:rPr lang="en-US" sz="1600">
                      <a:solidFill>
                        <a:srgbClr val="000099"/>
                      </a:solidFill>
                      <a:latin typeface="Arial" pitchFamily="34" charset="0"/>
                    </a:rPr>
                    <a:t>O</a:t>
                  </a:r>
                  <a:r>
                    <a:rPr lang="en-US" sz="1600" baseline="-25000">
                      <a:solidFill>
                        <a:srgbClr val="000099"/>
                      </a:solidFill>
                      <a:latin typeface="Arial" pitchFamily="34" charset="0"/>
                    </a:rPr>
                    <a:t>3</a:t>
                  </a:r>
                </a:p>
              </p:txBody>
            </p:sp>
            <p:sp>
              <p:nvSpPr>
                <p:cNvPr id="184571" name="Rectangle 251"/>
                <p:cNvSpPr>
                  <a:spLocks noChangeAspect="1" noChangeArrowheads="1"/>
                </p:cNvSpPr>
                <p:nvPr/>
              </p:nvSpPr>
              <p:spPr bwMode="auto">
                <a:xfrm>
                  <a:off x="6471" y="441"/>
                  <a:ext cx="685" cy="1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en-US" sz="1600">
                      <a:solidFill>
                        <a:srgbClr val="000099"/>
                      </a:solidFill>
                      <a:latin typeface="Arial" pitchFamily="34" charset="0"/>
                    </a:rPr>
                    <a:t>SiO</a:t>
                  </a:r>
                  <a:r>
                    <a:rPr lang="en-US" sz="1600" baseline="-25000">
                      <a:solidFill>
                        <a:srgbClr val="000099"/>
                      </a:solidFill>
                      <a:latin typeface="Arial" pitchFamily="34" charset="0"/>
                    </a:rPr>
                    <a:t>2</a:t>
                  </a:r>
                </a:p>
              </p:txBody>
            </p:sp>
            <p:sp>
              <p:nvSpPr>
                <p:cNvPr id="184572" name="Line 252"/>
                <p:cNvSpPr>
                  <a:spLocks noChangeAspect="1" noChangeShapeType="1"/>
                </p:cNvSpPr>
                <p:nvPr/>
              </p:nvSpPr>
              <p:spPr bwMode="auto">
                <a:xfrm rot="1800000" flipH="1">
                  <a:off x="5976" y="432"/>
                  <a:ext cx="1" cy="3343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4573" name="Line 253"/>
                <p:cNvSpPr>
                  <a:spLocks noChangeAspect="1" noChangeShapeType="1"/>
                </p:cNvSpPr>
                <p:nvPr/>
              </p:nvSpPr>
              <p:spPr bwMode="auto">
                <a:xfrm rot="16200000" flipH="1">
                  <a:off x="6811" y="1880"/>
                  <a:ext cx="1" cy="3343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4574" name="Line 254"/>
                <p:cNvSpPr>
                  <a:spLocks noChangeAspect="1" noChangeShapeType="1"/>
                </p:cNvSpPr>
                <p:nvPr/>
              </p:nvSpPr>
              <p:spPr bwMode="auto">
                <a:xfrm rot="16200000">
                  <a:off x="8106" y="3594"/>
                  <a:ext cx="86" cy="1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4575" name="Line 255"/>
                <p:cNvSpPr>
                  <a:spLocks noChangeAspect="1" noChangeShapeType="1"/>
                </p:cNvSpPr>
                <p:nvPr/>
              </p:nvSpPr>
              <p:spPr bwMode="auto">
                <a:xfrm rot="16200000">
                  <a:off x="7772" y="3594"/>
                  <a:ext cx="86" cy="1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4576" name="Line 256"/>
                <p:cNvSpPr>
                  <a:spLocks noChangeAspect="1" noChangeShapeType="1"/>
                </p:cNvSpPr>
                <p:nvPr/>
              </p:nvSpPr>
              <p:spPr bwMode="auto">
                <a:xfrm rot="16200000">
                  <a:off x="7437" y="3594"/>
                  <a:ext cx="86" cy="1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4577" name="Line 257"/>
                <p:cNvSpPr>
                  <a:spLocks noChangeAspect="1" noChangeShapeType="1"/>
                </p:cNvSpPr>
                <p:nvPr/>
              </p:nvSpPr>
              <p:spPr bwMode="auto">
                <a:xfrm rot="16200000">
                  <a:off x="7102" y="3594"/>
                  <a:ext cx="86" cy="2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4578" name="Line 258"/>
                <p:cNvSpPr>
                  <a:spLocks noChangeAspect="1" noChangeShapeType="1"/>
                </p:cNvSpPr>
                <p:nvPr/>
              </p:nvSpPr>
              <p:spPr bwMode="auto">
                <a:xfrm rot="16200000">
                  <a:off x="6768" y="3594"/>
                  <a:ext cx="86" cy="1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4579" name="Line 259"/>
                <p:cNvSpPr>
                  <a:spLocks noChangeAspect="1" noChangeShapeType="1"/>
                </p:cNvSpPr>
                <p:nvPr/>
              </p:nvSpPr>
              <p:spPr bwMode="auto">
                <a:xfrm rot="16200000">
                  <a:off x="6432" y="3594"/>
                  <a:ext cx="86" cy="1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4580" name="Line 260"/>
                <p:cNvSpPr>
                  <a:spLocks noChangeAspect="1" noChangeShapeType="1"/>
                </p:cNvSpPr>
                <p:nvPr/>
              </p:nvSpPr>
              <p:spPr bwMode="auto">
                <a:xfrm rot="16200000">
                  <a:off x="6096" y="3594"/>
                  <a:ext cx="86" cy="1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4581" name="Line 261"/>
                <p:cNvSpPr>
                  <a:spLocks noChangeAspect="1" noChangeShapeType="1"/>
                </p:cNvSpPr>
                <p:nvPr/>
              </p:nvSpPr>
              <p:spPr bwMode="auto">
                <a:xfrm rot="16200000">
                  <a:off x="5762" y="3594"/>
                  <a:ext cx="86" cy="1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4582" name="Line 262"/>
                <p:cNvSpPr>
                  <a:spLocks noChangeAspect="1" noChangeShapeType="1"/>
                </p:cNvSpPr>
                <p:nvPr/>
              </p:nvSpPr>
              <p:spPr bwMode="auto">
                <a:xfrm rot="16200000">
                  <a:off x="5427" y="3594"/>
                  <a:ext cx="86" cy="1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4583" name="Line 263"/>
                <p:cNvSpPr>
                  <a:spLocks noChangeAspect="1" noChangeShapeType="1"/>
                </p:cNvSpPr>
                <p:nvPr/>
              </p:nvSpPr>
              <p:spPr bwMode="auto">
                <a:xfrm rot="-1800000">
                  <a:off x="7649" y="431"/>
                  <a:ext cx="1" cy="3343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4584" name="Rectangle 264"/>
                <p:cNvSpPr>
                  <a:spLocks noChangeAspect="1" noChangeArrowheads="1"/>
                </p:cNvSpPr>
                <p:nvPr/>
              </p:nvSpPr>
              <p:spPr bwMode="auto">
                <a:xfrm>
                  <a:off x="5710" y="3685"/>
                  <a:ext cx="219" cy="1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en-US" sz="1600" b="0">
                      <a:solidFill>
                        <a:srgbClr val="000099"/>
                      </a:solidFill>
                      <a:latin typeface="Arial" pitchFamily="34" charset="0"/>
                    </a:rPr>
                    <a:t>20</a:t>
                  </a:r>
                  <a:endParaRPr lang="ru-RU" sz="1600" b="0">
                    <a:solidFill>
                      <a:srgbClr val="000099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84585" name="Rectangle 265"/>
                <p:cNvSpPr>
                  <a:spLocks noChangeAspect="1" noChangeArrowheads="1"/>
                </p:cNvSpPr>
                <p:nvPr/>
              </p:nvSpPr>
              <p:spPr bwMode="auto">
                <a:xfrm>
                  <a:off x="6038" y="3685"/>
                  <a:ext cx="218" cy="1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en-US" sz="1600" b="0">
                      <a:solidFill>
                        <a:srgbClr val="000099"/>
                      </a:solidFill>
                      <a:latin typeface="Arial" pitchFamily="34" charset="0"/>
                    </a:rPr>
                    <a:t>30</a:t>
                  </a:r>
                  <a:endParaRPr lang="ru-RU" sz="1600" b="0">
                    <a:solidFill>
                      <a:srgbClr val="000099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84586" name="Rectangle 266"/>
                <p:cNvSpPr>
                  <a:spLocks noChangeAspect="1" noChangeArrowheads="1"/>
                </p:cNvSpPr>
                <p:nvPr/>
              </p:nvSpPr>
              <p:spPr bwMode="auto">
                <a:xfrm>
                  <a:off x="6384" y="3685"/>
                  <a:ext cx="217" cy="1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en-US" sz="1600" b="0">
                      <a:solidFill>
                        <a:srgbClr val="000099"/>
                      </a:solidFill>
                      <a:latin typeface="Arial" pitchFamily="34" charset="0"/>
                    </a:rPr>
                    <a:t>40</a:t>
                  </a:r>
                  <a:endParaRPr lang="ru-RU" sz="1600" b="0">
                    <a:solidFill>
                      <a:srgbClr val="000099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84587" name="Rectangle 267"/>
                <p:cNvSpPr>
                  <a:spLocks noChangeAspect="1" noChangeArrowheads="1"/>
                </p:cNvSpPr>
                <p:nvPr/>
              </p:nvSpPr>
              <p:spPr bwMode="auto">
                <a:xfrm>
                  <a:off x="6720" y="3685"/>
                  <a:ext cx="218" cy="1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en-US" sz="1600" b="0">
                      <a:solidFill>
                        <a:srgbClr val="000099"/>
                      </a:solidFill>
                      <a:latin typeface="Arial" pitchFamily="34" charset="0"/>
                    </a:rPr>
                    <a:t>50</a:t>
                  </a:r>
                  <a:endParaRPr lang="ru-RU" sz="1600" b="0">
                    <a:solidFill>
                      <a:srgbClr val="000099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84588" name="Rectangle 268"/>
                <p:cNvSpPr>
                  <a:spLocks noChangeAspect="1" noChangeArrowheads="1"/>
                </p:cNvSpPr>
                <p:nvPr/>
              </p:nvSpPr>
              <p:spPr bwMode="auto">
                <a:xfrm>
                  <a:off x="7046" y="3685"/>
                  <a:ext cx="218" cy="1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en-US" sz="1600" b="0">
                      <a:solidFill>
                        <a:srgbClr val="000099"/>
                      </a:solidFill>
                      <a:latin typeface="Arial" pitchFamily="34" charset="0"/>
                    </a:rPr>
                    <a:t>60</a:t>
                  </a:r>
                  <a:endParaRPr lang="ru-RU" sz="1600" b="0">
                    <a:solidFill>
                      <a:srgbClr val="000099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84589" name="Rectangle 269"/>
                <p:cNvSpPr>
                  <a:spLocks noChangeAspect="1" noChangeArrowheads="1"/>
                </p:cNvSpPr>
                <p:nvPr/>
              </p:nvSpPr>
              <p:spPr bwMode="auto">
                <a:xfrm>
                  <a:off x="7372" y="3685"/>
                  <a:ext cx="218" cy="1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endParaRPr lang="ru-RU" sz="1600" b="0">
                    <a:solidFill>
                      <a:srgbClr val="000099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84590" name="Rectangle 270"/>
                <p:cNvSpPr>
                  <a:spLocks noChangeAspect="1" noChangeArrowheads="1"/>
                </p:cNvSpPr>
                <p:nvPr/>
              </p:nvSpPr>
              <p:spPr bwMode="auto">
                <a:xfrm>
                  <a:off x="7717" y="3685"/>
                  <a:ext cx="218" cy="1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en-US" sz="1600" b="0">
                      <a:solidFill>
                        <a:srgbClr val="000099"/>
                      </a:solidFill>
                      <a:latin typeface="Arial" pitchFamily="34" charset="0"/>
                    </a:rPr>
                    <a:t>80</a:t>
                  </a:r>
                  <a:endParaRPr lang="ru-RU" sz="1600" b="0">
                    <a:solidFill>
                      <a:srgbClr val="000099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84591" name="Rectangle 271"/>
                <p:cNvSpPr>
                  <a:spLocks noChangeAspect="1" noChangeArrowheads="1"/>
                </p:cNvSpPr>
                <p:nvPr/>
              </p:nvSpPr>
              <p:spPr bwMode="auto">
                <a:xfrm>
                  <a:off x="8063" y="3685"/>
                  <a:ext cx="218" cy="1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en-US" sz="1600" b="0">
                      <a:solidFill>
                        <a:srgbClr val="000099"/>
                      </a:solidFill>
                      <a:latin typeface="Arial" pitchFamily="34" charset="0"/>
                    </a:rPr>
                    <a:t>90</a:t>
                  </a:r>
                  <a:endParaRPr lang="ru-RU" sz="1600" b="0">
                    <a:solidFill>
                      <a:srgbClr val="000099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84592" name="Rectangle 272"/>
                <p:cNvSpPr>
                  <a:spLocks noChangeAspect="1" noChangeArrowheads="1"/>
                </p:cNvSpPr>
                <p:nvPr/>
              </p:nvSpPr>
              <p:spPr bwMode="auto">
                <a:xfrm>
                  <a:off x="8423" y="3164"/>
                  <a:ext cx="218" cy="1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en-US" sz="1600" b="0">
                      <a:solidFill>
                        <a:srgbClr val="000099"/>
                      </a:solidFill>
                      <a:latin typeface="Arial" pitchFamily="34" charset="0"/>
                    </a:rPr>
                    <a:t>10</a:t>
                  </a:r>
                  <a:endParaRPr lang="ru-RU" sz="1600" b="0">
                    <a:solidFill>
                      <a:srgbClr val="000099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84593" name="Rectangle 273"/>
                <p:cNvSpPr>
                  <a:spLocks noChangeAspect="1" noChangeArrowheads="1"/>
                </p:cNvSpPr>
                <p:nvPr/>
              </p:nvSpPr>
              <p:spPr bwMode="auto">
                <a:xfrm>
                  <a:off x="8242" y="2875"/>
                  <a:ext cx="218" cy="1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en-US" sz="1600" b="0">
                      <a:solidFill>
                        <a:srgbClr val="000099"/>
                      </a:solidFill>
                      <a:latin typeface="Arial" pitchFamily="34" charset="0"/>
                    </a:rPr>
                    <a:t>20</a:t>
                  </a:r>
                  <a:endParaRPr lang="ru-RU" sz="1600" b="0">
                    <a:solidFill>
                      <a:srgbClr val="000099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84594" name="Rectangle 274"/>
                <p:cNvSpPr>
                  <a:spLocks noChangeAspect="1" noChangeArrowheads="1"/>
                </p:cNvSpPr>
                <p:nvPr/>
              </p:nvSpPr>
              <p:spPr bwMode="auto">
                <a:xfrm>
                  <a:off x="8078" y="2586"/>
                  <a:ext cx="218" cy="1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en-US" sz="1600" b="0">
                      <a:solidFill>
                        <a:srgbClr val="000099"/>
                      </a:solidFill>
                      <a:latin typeface="Arial" pitchFamily="34" charset="0"/>
                    </a:rPr>
                    <a:t>30</a:t>
                  </a:r>
                  <a:endParaRPr lang="ru-RU" sz="1600" b="0">
                    <a:solidFill>
                      <a:srgbClr val="000099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84595" name="Rectangle 275"/>
                <p:cNvSpPr>
                  <a:spLocks noChangeAspect="1" noChangeArrowheads="1"/>
                </p:cNvSpPr>
                <p:nvPr/>
              </p:nvSpPr>
              <p:spPr bwMode="auto">
                <a:xfrm>
                  <a:off x="7906" y="2297"/>
                  <a:ext cx="217" cy="1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en-US" sz="1600" b="0">
                      <a:solidFill>
                        <a:srgbClr val="000099"/>
                      </a:solidFill>
                      <a:latin typeface="Arial" pitchFamily="34" charset="0"/>
                    </a:rPr>
                    <a:t>40</a:t>
                  </a:r>
                  <a:endParaRPr lang="ru-RU" sz="1600" b="0">
                    <a:solidFill>
                      <a:srgbClr val="000099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84596" name="Rectangle 276"/>
                <p:cNvSpPr>
                  <a:spLocks noChangeAspect="1" noChangeArrowheads="1"/>
                </p:cNvSpPr>
                <p:nvPr/>
              </p:nvSpPr>
              <p:spPr bwMode="auto">
                <a:xfrm>
                  <a:off x="7743" y="2009"/>
                  <a:ext cx="217" cy="1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en-US" sz="1600" b="0">
                      <a:solidFill>
                        <a:srgbClr val="000099"/>
                      </a:solidFill>
                      <a:latin typeface="Arial" pitchFamily="34" charset="0"/>
                    </a:rPr>
                    <a:t>50</a:t>
                  </a:r>
                  <a:endParaRPr lang="ru-RU" sz="1600" b="0">
                    <a:solidFill>
                      <a:srgbClr val="000099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84597" name="Rectangle 277"/>
                <p:cNvSpPr>
                  <a:spLocks noChangeAspect="1" noChangeArrowheads="1"/>
                </p:cNvSpPr>
                <p:nvPr/>
              </p:nvSpPr>
              <p:spPr bwMode="auto">
                <a:xfrm>
                  <a:off x="7578" y="1720"/>
                  <a:ext cx="218" cy="1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en-US" sz="1600" b="0">
                      <a:solidFill>
                        <a:srgbClr val="000099"/>
                      </a:solidFill>
                      <a:latin typeface="Arial" pitchFamily="34" charset="0"/>
                    </a:rPr>
                    <a:t>60</a:t>
                  </a:r>
                  <a:endParaRPr lang="ru-RU" sz="1600" b="0">
                    <a:solidFill>
                      <a:srgbClr val="000099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84598" name="Rectangle 278"/>
                <p:cNvSpPr>
                  <a:spLocks noChangeAspect="1" noChangeArrowheads="1"/>
                </p:cNvSpPr>
                <p:nvPr/>
              </p:nvSpPr>
              <p:spPr bwMode="auto">
                <a:xfrm>
                  <a:off x="7395" y="1431"/>
                  <a:ext cx="218" cy="1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en-US" sz="1600" b="0">
                      <a:solidFill>
                        <a:srgbClr val="000099"/>
                      </a:solidFill>
                      <a:latin typeface="Arial" pitchFamily="34" charset="0"/>
                    </a:rPr>
                    <a:t>70</a:t>
                  </a:r>
                  <a:endParaRPr lang="ru-RU" sz="1600" b="0">
                    <a:solidFill>
                      <a:srgbClr val="000099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84599" name="Rectangle 279"/>
                <p:cNvSpPr>
                  <a:spLocks noChangeAspect="1" noChangeArrowheads="1"/>
                </p:cNvSpPr>
                <p:nvPr/>
              </p:nvSpPr>
              <p:spPr bwMode="auto">
                <a:xfrm>
                  <a:off x="7232" y="1142"/>
                  <a:ext cx="218" cy="1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en-US" sz="1600" b="0">
                      <a:solidFill>
                        <a:srgbClr val="000099"/>
                      </a:solidFill>
                      <a:latin typeface="Arial" pitchFamily="34" charset="0"/>
                    </a:rPr>
                    <a:t>80</a:t>
                  </a:r>
                  <a:endParaRPr lang="ru-RU" sz="1600" b="0">
                    <a:solidFill>
                      <a:srgbClr val="000099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84600" name="Rectangle 280"/>
                <p:cNvSpPr>
                  <a:spLocks noChangeAspect="1" noChangeArrowheads="1"/>
                </p:cNvSpPr>
                <p:nvPr/>
              </p:nvSpPr>
              <p:spPr bwMode="auto">
                <a:xfrm>
                  <a:off x="7067" y="854"/>
                  <a:ext cx="218" cy="1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en-US" sz="1600" b="0">
                      <a:solidFill>
                        <a:srgbClr val="000099"/>
                      </a:solidFill>
                      <a:latin typeface="Arial" pitchFamily="34" charset="0"/>
                    </a:rPr>
                    <a:t>90</a:t>
                  </a:r>
                  <a:endParaRPr lang="ru-RU" sz="1600" b="0">
                    <a:solidFill>
                      <a:srgbClr val="000099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84601" name="Rectangle 281"/>
                <p:cNvSpPr>
                  <a:spLocks noChangeAspect="1" noChangeArrowheads="1"/>
                </p:cNvSpPr>
                <p:nvPr/>
              </p:nvSpPr>
              <p:spPr bwMode="auto">
                <a:xfrm>
                  <a:off x="6361" y="853"/>
                  <a:ext cx="219" cy="1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en-US" sz="1600" b="0">
                      <a:solidFill>
                        <a:srgbClr val="000099"/>
                      </a:solidFill>
                      <a:latin typeface="Arial" pitchFamily="34" charset="0"/>
                    </a:rPr>
                    <a:t>10</a:t>
                  </a:r>
                  <a:endParaRPr lang="ru-RU" sz="1600" b="0">
                    <a:solidFill>
                      <a:srgbClr val="000099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84602" name="Rectangle 282"/>
                <p:cNvSpPr>
                  <a:spLocks noChangeAspect="1" noChangeArrowheads="1"/>
                </p:cNvSpPr>
                <p:nvPr/>
              </p:nvSpPr>
              <p:spPr bwMode="auto">
                <a:xfrm>
                  <a:off x="6189" y="1132"/>
                  <a:ext cx="218" cy="1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en-US" sz="1600" b="0">
                      <a:solidFill>
                        <a:srgbClr val="000099"/>
                      </a:solidFill>
                      <a:latin typeface="Arial" pitchFamily="34" charset="0"/>
                    </a:rPr>
                    <a:t>20</a:t>
                  </a:r>
                  <a:endParaRPr lang="ru-RU" sz="1600" b="0">
                    <a:solidFill>
                      <a:srgbClr val="000099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84603" name="Rectangle 283"/>
                <p:cNvSpPr>
                  <a:spLocks noChangeAspect="1" noChangeArrowheads="1"/>
                </p:cNvSpPr>
                <p:nvPr/>
              </p:nvSpPr>
              <p:spPr bwMode="auto">
                <a:xfrm>
                  <a:off x="6026" y="1429"/>
                  <a:ext cx="218" cy="1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en-US" sz="1600" b="0">
                      <a:solidFill>
                        <a:srgbClr val="000099"/>
                      </a:solidFill>
                      <a:latin typeface="Arial" pitchFamily="34" charset="0"/>
                    </a:rPr>
                    <a:t>30</a:t>
                  </a:r>
                  <a:endParaRPr lang="ru-RU" sz="1600" b="0">
                    <a:solidFill>
                      <a:srgbClr val="000099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84604" name="Rectangle 284"/>
                <p:cNvSpPr>
                  <a:spLocks noChangeAspect="1" noChangeArrowheads="1"/>
                </p:cNvSpPr>
                <p:nvPr/>
              </p:nvSpPr>
              <p:spPr bwMode="auto">
                <a:xfrm>
                  <a:off x="5863" y="1717"/>
                  <a:ext cx="218" cy="1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en-US" sz="1600" b="0">
                      <a:solidFill>
                        <a:srgbClr val="000099"/>
                      </a:solidFill>
                      <a:latin typeface="Arial" pitchFamily="34" charset="0"/>
                    </a:rPr>
                    <a:t>40</a:t>
                  </a:r>
                  <a:endParaRPr lang="ru-RU" sz="1600" b="0">
                    <a:solidFill>
                      <a:srgbClr val="000099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84605" name="Rectangle 285"/>
                <p:cNvSpPr>
                  <a:spLocks noChangeAspect="1" noChangeArrowheads="1"/>
                </p:cNvSpPr>
                <p:nvPr/>
              </p:nvSpPr>
              <p:spPr bwMode="auto">
                <a:xfrm>
                  <a:off x="5700" y="2014"/>
                  <a:ext cx="218" cy="1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en-US" sz="1600" b="0">
                      <a:solidFill>
                        <a:srgbClr val="000099"/>
                      </a:solidFill>
                      <a:latin typeface="Arial" pitchFamily="34" charset="0"/>
                    </a:rPr>
                    <a:t>50</a:t>
                  </a:r>
                  <a:endParaRPr lang="ru-RU" sz="1600" b="0">
                    <a:solidFill>
                      <a:srgbClr val="000099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84606" name="Rectangle 286"/>
                <p:cNvSpPr>
                  <a:spLocks noChangeAspect="1" noChangeArrowheads="1"/>
                </p:cNvSpPr>
                <p:nvPr/>
              </p:nvSpPr>
              <p:spPr bwMode="auto">
                <a:xfrm>
                  <a:off x="5517" y="2302"/>
                  <a:ext cx="217" cy="1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en-US" sz="1600" b="0">
                      <a:solidFill>
                        <a:srgbClr val="000099"/>
                      </a:solidFill>
                      <a:latin typeface="Arial" pitchFamily="34" charset="0"/>
                    </a:rPr>
                    <a:t>60</a:t>
                  </a:r>
                  <a:endParaRPr lang="ru-RU" sz="1600" b="0">
                    <a:solidFill>
                      <a:srgbClr val="000099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84607" name="Rectangle 287"/>
                <p:cNvSpPr>
                  <a:spLocks noChangeAspect="1" noChangeArrowheads="1"/>
                </p:cNvSpPr>
                <p:nvPr/>
              </p:nvSpPr>
              <p:spPr bwMode="auto">
                <a:xfrm>
                  <a:off x="5364" y="2571"/>
                  <a:ext cx="218" cy="1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endParaRPr lang="ru-RU" sz="1600" b="0">
                    <a:solidFill>
                      <a:srgbClr val="000099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84608" name="Rectangle 288"/>
                <p:cNvSpPr>
                  <a:spLocks noChangeAspect="1" noChangeArrowheads="1"/>
                </p:cNvSpPr>
                <p:nvPr/>
              </p:nvSpPr>
              <p:spPr bwMode="auto">
                <a:xfrm>
                  <a:off x="5191" y="2879"/>
                  <a:ext cx="218" cy="1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en-US" sz="1600" b="0">
                      <a:solidFill>
                        <a:srgbClr val="000099"/>
                      </a:solidFill>
                      <a:latin typeface="Arial" pitchFamily="34" charset="0"/>
                    </a:rPr>
                    <a:t>80</a:t>
                  </a:r>
                  <a:endParaRPr lang="ru-RU" sz="1600" b="0">
                    <a:solidFill>
                      <a:srgbClr val="000099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84609" name="Rectangle 289"/>
                <p:cNvSpPr>
                  <a:spLocks noChangeAspect="1" noChangeArrowheads="1"/>
                </p:cNvSpPr>
                <p:nvPr/>
              </p:nvSpPr>
              <p:spPr bwMode="auto">
                <a:xfrm>
                  <a:off x="5018" y="3156"/>
                  <a:ext cx="218" cy="1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en-US" sz="1600" b="0">
                      <a:solidFill>
                        <a:srgbClr val="000099"/>
                      </a:solidFill>
                      <a:latin typeface="Arial" pitchFamily="34" charset="0"/>
                    </a:rPr>
                    <a:t>90</a:t>
                  </a:r>
                  <a:endParaRPr lang="ru-RU" sz="1600" b="0">
                    <a:solidFill>
                      <a:srgbClr val="000099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84610" name="Rectangle 290"/>
                <p:cNvSpPr>
                  <a:spLocks noChangeAspect="1" noChangeArrowheads="1"/>
                </p:cNvSpPr>
                <p:nvPr/>
              </p:nvSpPr>
              <p:spPr bwMode="auto">
                <a:xfrm>
                  <a:off x="6402" y="3859"/>
                  <a:ext cx="829" cy="1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r>
                    <a:rPr lang="en-US" sz="1600">
                      <a:solidFill>
                        <a:srgbClr val="000099"/>
                      </a:solidFill>
                      <a:latin typeface="Arial" pitchFamily="34" charset="0"/>
                    </a:rPr>
                    <a:t>mass %</a:t>
                  </a:r>
                  <a:endParaRPr lang="en-US" sz="1600" baseline="-25000">
                    <a:solidFill>
                      <a:srgbClr val="000099"/>
                    </a:solidFill>
                    <a:latin typeface="Arial" pitchFamily="34" charset="0"/>
                  </a:endParaRPr>
                </a:p>
              </p:txBody>
            </p:sp>
          </p:grpSp>
        </p:grpSp>
        <p:grpSp>
          <p:nvGrpSpPr>
            <p:cNvPr id="184611" name="Group 291"/>
            <p:cNvGrpSpPr>
              <a:grpSpLocks/>
            </p:cNvGrpSpPr>
            <p:nvPr/>
          </p:nvGrpSpPr>
          <p:grpSpPr bwMode="auto">
            <a:xfrm>
              <a:off x="313" y="719"/>
              <a:ext cx="5266" cy="2843"/>
              <a:chOff x="313" y="719"/>
              <a:chExt cx="5266" cy="2843"/>
            </a:xfrm>
          </p:grpSpPr>
          <p:sp>
            <p:nvSpPr>
              <p:cNvPr id="184612" name="Text Box 292"/>
              <p:cNvSpPr txBox="1">
                <a:spLocks noChangeArrowheads="1"/>
              </p:cNvSpPr>
              <p:nvPr/>
            </p:nvSpPr>
            <p:spPr bwMode="auto">
              <a:xfrm>
                <a:off x="2995" y="962"/>
                <a:ext cx="2584" cy="7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800000"/>
                    </a:solidFill>
                    <a:prstDash val="dash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l">
                  <a:lnSpc>
                    <a:spcPct val="120000"/>
                  </a:lnSpc>
                </a:pPr>
                <a:r>
                  <a:rPr lang="ru-RU" sz="1400">
                    <a:solidFill>
                      <a:srgbClr val="800000"/>
                    </a:solidFill>
                    <a:latin typeface="Arial" pitchFamily="34" charset="0"/>
                  </a:rPr>
                  <a:t>eutectic</a:t>
                </a:r>
                <a:r>
                  <a:rPr lang="ru-RU" sz="1600">
                    <a:latin typeface="Arial Unicode MS" pitchFamily="34" charset="-128"/>
                  </a:rPr>
                  <a:t> </a:t>
                </a:r>
                <a:r>
                  <a:rPr lang="en-US" sz="1400">
                    <a:solidFill>
                      <a:srgbClr val="800000"/>
                    </a:solidFill>
                    <a:latin typeface="Arial" pitchFamily="34" charset="0"/>
                  </a:rPr>
                  <a:t>composition: </a:t>
                </a:r>
              </a:p>
              <a:p>
                <a:pPr algn="l">
                  <a:lnSpc>
                    <a:spcPct val="120000"/>
                  </a:lnSpc>
                </a:pPr>
                <a:r>
                  <a:rPr lang="en-US" sz="1400">
                    <a:solidFill>
                      <a:srgbClr val="800000"/>
                    </a:solidFill>
                    <a:latin typeface="Arial" pitchFamily="34" charset="0"/>
                  </a:rPr>
                  <a:t>79.55 mass% Fe</a:t>
                </a:r>
                <a:r>
                  <a:rPr lang="en-US" sz="1400" baseline="-25000">
                    <a:solidFill>
                      <a:srgbClr val="800000"/>
                    </a:solidFill>
                    <a:latin typeface="Arial" pitchFamily="34" charset="0"/>
                  </a:rPr>
                  <a:t>3</a:t>
                </a:r>
                <a:r>
                  <a:rPr lang="en-US" sz="1400">
                    <a:solidFill>
                      <a:srgbClr val="800000"/>
                    </a:solidFill>
                    <a:latin typeface="Arial" pitchFamily="34" charset="0"/>
                  </a:rPr>
                  <a:t>O</a:t>
                </a:r>
                <a:r>
                  <a:rPr lang="en-US" sz="1400" baseline="-25000">
                    <a:solidFill>
                      <a:srgbClr val="800000"/>
                    </a:solidFill>
                    <a:latin typeface="Arial" pitchFamily="34" charset="0"/>
                  </a:rPr>
                  <a:t>4</a:t>
                </a:r>
                <a:r>
                  <a:rPr lang="en-US" sz="1400">
                    <a:solidFill>
                      <a:srgbClr val="800000"/>
                    </a:solidFill>
                    <a:latin typeface="Arial" pitchFamily="34" charset="0"/>
                  </a:rPr>
                  <a:t> according Muan diagram</a:t>
                </a:r>
              </a:p>
              <a:p>
                <a:pPr algn="l">
                  <a:lnSpc>
                    <a:spcPct val="120000"/>
                  </a:lnSpc>
                </a:pPr>
                <a:r>
                  <a:rPr lang="en-US" sz="1400">
                    <a:solidFill>
                      <a:srgbClr val="800000"/>
                    </a:solidFill>
                    <a:latin typeface="Arial" pitchFamily="34" charset="0"/>
                  </a:rPr>
                  <a:t>86.50 mass% Fe</a:t>
                </a:r>
                <a:r>
                  <a:rPr lang="en-US" sz="1400" baseline="-25000">
                    <a:solidFill>
                      <a:srgbClr val="800000"/>
                    </a:solidFill>
                    <a:latin typeface="Arial" pitchFamily="34" charset="0"/>
                  </a:rPr>
                  <a:t>3</a:t>
                </a:r>
                <a:r>
                  <a:rPr lang="en-US" sz="1400">
                    <a:solidFill>
                      <a:srgbClr val="800000"/>
                    </a:solidFill>
                    <a:latin typeface="Arial" pitchFamily="34" charset="0"/>
                  </a:rPr>
                  <a:t>O</a:t>
                </a:r>
                <a:r>
                  <a:rPr lang="en-US" sz="1400" baseline="-25000">
                    <a:solidFill>
                      <a:srgbClr val="800000"/>
                    </a:solidFill>
                    <a:latin typeface="Arial" pitchFamily="34" charset="0"/>
                  </a:rPr>
                  <a:t>4</a:t>
                </a:r>
                <a:r>
                  <a:rPr lang="en-US" sz="1400">
                    <a:solidFill>
                      <a:srgbClr val="800000"/>
                    </a:solidFill>
                    <a:latin typeface="Arial" pitchFamily="34" charset="0"/>
                  </a:rPr>
                  <a:t> according present investigation</a:t>
                </a:r>
              </a:p>
            </p:txBody>
          </p:sp>
          <p:sp>
            <p:nvSpPr>
              <p:cNvPr id="184613" name="Oval 293"/>
              <p:cNvSpPr>
                <a:spLocks noChangeAspect="1" noChangeArrowheads="1"/>
              </p:cNvSpPr>
              <p:nvPr/>
            </p:nvSpPr>
            <p:spPr bwMode="auto">
              <a:xfrm>
                <a:off x="2630" y="3345"/>
                <a:ext cx="45" cy="45"/>
              </a:xfrm>
              <a:prstGeom prst="ellipse">
                <a:avLst/>
              </a:prstGeom>
              <a:solidFill>
                <a:srgbClr val="FFFF99"/>
              </a:solidFill>
              <a:ln w="19050" algn="ctr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14" name="Freeform 294"/>
              <p:cNvSpPr>
                <a:spLocks/>
              </p:cNvSpPr>
              <p:nvPr/>
            </p:nvSpPr>
            <p:spPr bwMode="auto">
              <a:xfrm>
                <a:off x="2002" y="2981"/>
                <a:ext cx="1004" cy="382"/>
              </a:xfrm>
              <a:custGeom>
                <a:avLst/>
                <a:gdLst>
                  <a:gd name="T0" fmla="*/ 0 w 1004"/>
                  <a:gd name="T1" fmla="*/ 382 h 382"/>
                  <a:gd name="T2" fmla="*/ 1004 w 1004"/>
                  <a:gd name="T3" fmla="*/ 168 h 3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04" h="382">
                    <a:moveTo>
                      <a:pt x="0" y="382"/>
                    </a:moveTo>
                    <a:cubicBezTo>
                      <a:pt x="268" y="102"/>
                      <a:pt x="494" y="0"/>
                      <a:pt x="1004" y="168"/>
                    </a:cubicBezTo>
                  </a:path>
                </a:pathLst>
              </a:custGeom>
              <a:noFill/>
              <a:ln w="12700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15" name="Freeform 295"/>
              <p:cNvSpPr>
                <a:spLocks/>
              </p:cNvSpPr>
              <p:nvPr/>
            </p:nvSpPr>
            <p:spPr bwMode="auto">
              <a:xfrm>
                <a:off x="2900" y="2975"/>
                <a:ext cx="224" cy="384"/>
              </a:xfrm>
              <a:custGeom>
                <a:avLst/>
                <a:gdLst>
                  <a:gd name="T0" fmla="*/ 224 w 224"/>
                  <a:gd name="T1" fmla="*/ 384 h 384"/>
                  <a:gd name="T2" fmla="*/ 0 w 224"/>
                  <a:gd name="T3" fmla="*/ 0 h 3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24" h="384">
                    <a:moveTo>
                      <a:pt x="224" y="384"/>
                    </a:moveTo>
                    <a:cubicBezTo>
                      <a:pt x="106" y="150"/>
                      <a:pt x="0" y="0"/>
                      <a:pt x="0" y="0"/>
                    </a:cubicBezTo>
                  </a:path>
                </a:pathLst>
              </a:custGeom>
              <a:noFill/>
              <a:ln w="12700" cap="flat" cmpd="sng">
                <a:solidFill>
                  <a:schemeClr val="accent2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16" name="AutoShape 296"/>
              <p:cNvSpPr>
                <a:spLocks noChangeArrowheads="1"/>
              </p:cNvSpPr>
              <p:nvPr/>
            </p:nvSpPr>
            <p:spPr bwMode="auto">
              <a:xfrm rot="-1800000">
                <a:off x="1437" y="2915"/>
                <a:ext cx="42" cy="60"/>
              </a:xfrm>
              <a:prstGeom prst="triangle">
                <a:avLst>
                  <a:gd name="adj" fmla="val 50000"/>
                </a:avLst>
              </a:prstGeom>
              <a:solidFill>
                <a:schemeClr val="accent2"/>
              </a:solidFill>
              <a:ln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84617" name="Freeform 297"/>
              <p:cNvSpPr>
                <a:spLocks/>
              </p:cNvSpPr>
              <p:nvPr/>
            </p:nvSpPr>
            <p:spPr bwMode="auto">
              <a:xfrm>
                <a:off x="2904" y="2879"/>
                <a:ext cx="432" cy="96"/>
              </a:xfrm>
              <a:custGeom>
                <a:avLst/>
                <a:gdLst>
                  <a:gd name="T0" fmla="*/ 432 w 432"/>
                  <a:gd name="T1" fmla="*/ 0 h 96"/>
                  <a:gd name="T2" fmla="*/ 0 w 432"/>
                  <a:gd name="T3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32" h="96">
                    <a:moveTo>
                      <a:pt x="432" y="0"/>
                    </a:moveTo>
                    <a:cubicBezTo>
                      <a:pt x="218" y="24"/>
                      <a:pt x="0" y="96"/>
                      <a:pt x="0" y="96"/>
                    </a:cubicBezTo>
                  </a:path>
                </a:pathLst>
              </a:custGeom>
              <a:noFill/>
              <a:ln w="12700" cap="flat" cmpd="sng">
                <a:solidFill>
                  <a:schemeClr val="accent2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18" name="AutoShape 298"/>
              <p:cNvSpPr>
                <a:spLocks noChangeArrowheads="1"/>
              </p:cNvSpPr>
              <p:nvPr/>
            </p:nvSpPr>
            <p:spPr bwMode="auto">
              <a:xfrm rot="15300000">
                <a:off x="3082" y="2889"/>
                <a:ext cx="42" cy="60"/>
              </a:xfrm>
              <a:prstGeom prst="triangle">
                <a:avLst>
                  <a:gd name="adj" fmla="val 50000"/>
                </a:avLst>
              </a:prstGeom>
              <a:solidFill>
                <a:schemeClr val="accent2"/>
              </a:solidFill>
              <a:ln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84619" name="Freeform 299"/>
              <p:cNvSpPr>
                <a:spLocks/>
              </p:cNvSpPr>
              <p:nvPr/>
            </p:nvSpPr>
            <p:spPr bwMode="auto">
              <a:xfrm>
                <a:off x="2972" y="2953"/>
                <a:ext cx="42" cy="198"/>
              </a:xfrm>
              <a:custGeom>
                <a:avLst/>
                <a:gdLst>
                  <a:gd name="T0" fmla="*/ 42 w 42"/>
                  <a:gd name="T1" fmla="*/ 198 h 198"/>
                  <a:gd name="T2" fmla="*/ 0 w 42"/>
                  <a:gd name="T3" fmla="*/ 0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2" h="198">
                    <a:moveTo>
                      <a:pt x="42" y="198"/>
                    </a:moveTo>
                    <a:cubicBezTo>
                      <a:pt x="6" y="104"/>
                      <a:pt x="0" y="0"/>
                      <a:pt x="0" y="0"/>
                    </a:cubicBezTo>
                  </a:path>
                </a:pathLst>
              </a:custGeom>
              <a:noFill/>
              <a:ln w="12700" cap="flat" cmpd="sng">
                <a:solidFill>
                  <a:schemeClr val="accent2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20" name="Line 300"/>
              <p:cNvSpPr>
                <a:spLocks noChangeShapeType="1"/>
              </p:cNvSpPr>
              <p:nvPr/>
            </p:nvSpPr>
            <p:spPr bwMode="auto">
              <a:xfrm flipH="1" flipV="1">
                <a:off x="1334" y="2773"/>
                <a:ext cx="418" cy="582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21" name="Freeform 301"/>
              <p:cNvSpPr>
                <a:spLocks/>
              </p:cNvSpPr>
              <p:nvPr/>
            </p:nvSpPr>
            <p:spPr bwMode="auto">
              <a:xfrm>
                <a:off x="1684" y="2621"/>
                <a:ext cx="412" cy="634"/>
              </a:xfrm>
              <a:custGeom>
                <a:avLst/>
                <a:gdLst>
                  <a:gd name="T0" fmla="*/ 0 w 412"/>
                  <a:gd name="T1" fmla="*/ 634 h 634"/>
                  <a:gd name="T2" fmla="*/ 218 w 412"/>
                  <a:gd name="T3" fmla="*/ 326 h 634"/>
                  <a:gd name="T4" fmla="*/ 412 w 412"/>
                  <a:gd name="T5" fmla="*/ 0 h 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2" h="634">
                    <a:moveTo>
                      <a:pt x="0" y="634"/>
                    </a:moveTo>
                    <a:cubicBezTo>
                      <a:pt x="34" y="582"/>
                      <a:pt x="149" y="432"/>
                      <a:pt x="218" y="326"/>
                    </a:cubicBezTo>
                    <a:cubicBezTo>
                      <a:pt x="287" y="220"/>
                      <a:pt x="372" y="68"/>
                      <a:pt x="412" y="0"/>
                    </a:cubicBezTo>
                  </a:path>
                </a:pathLst>
              </a:custGeom>
              <a:noFill/>
              <a:ln w="12700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22" name="Line 302"/>
              <p:cNvSpPr>
                <a:spLocks noChangeShapeType="1"/>
              </p:cNvSpPr>
              <p:nvPr/>
            </p:nvSpPr>
            <p:spPr bwMode="auto">
              <a:xfrm flipV="1">
                <a:off x="1530" y="2491"/>
                <a:ext cx="210" cy="544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23" name="Freeform 303"/>
              <p:cNvSpPr>
                <a:spLocks/>
              </p:cNvSpPr>
              <p:nvPr/>
            </p:nvSpPr>
            <p:spPr bwMode="auto">
              <a:xfrm>
                <a:off x="1386" y="2443"/>
                <a:ext cx="136" cy="400"/>
              </a:xfrm>
              <a:custGeom>
                <a:avLst/>
                <a:gdLst>
                  <a:gd name="T0" fmla="*/ 0 w 136"/>
                  <a:gd name="T1" fmla="*/ 400 h 400"/>
                  <a:gd name="T2" fmla="*/ 136 w 136"/>
                  <a:gd name="T3" fmla="*/ 0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36" h="400">
                    <a:moveTo>
                      <a:pt x="0" y="400"/>
                    </a:moveTo>
                    <a:cubicBezTo>
                      <a:pt x="0" y="400"/>
                      <a:pt x="68" y="200"/>
                      <a:pt x="136" y="0"/>
                    </a:cubicBezTo>
                  </a:path>
                </a:pathLst>
              </a:custGeom>
              <a:noFill/>
              <a:ln w="12700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24" name="Line 304"/>
              <p:cNvSpPr>
                <a:spLocks noChangeShapeType="1"/>
              </p:cNvSpPr>
              <p:nvPr/>
            </p:nvSpPr>
            <p:spPr bwMode="auto">
              <a:xfrm flipH="1" flipV="1">
                <a:off x="1022" y="2729"/>
                <a:ext cx="312" cy="46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25" name="Line 305"/>
              <p:cNvSpPr>
                <a:spLocks noChangeShapeType="1"/>
              </p:cNvSpPr>
              <p:nvPr/>
            </p:nvSpPr>
            <p:spPr bwMode="auto">
              <a:xfrm flipV="1">
                <a:off x="1334" y="2441"/>
                <a:ext cx="100" cy="334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26" name="Line 306"/>
              <p:cNvSpPr>
                <a:spLocks noChangeShapeType="1"/>
              </p:cNvSpPr>
              <p:nvPr/>
            </p:nvSpPr>
            <p:spPr bwMode="auto">
              <a:xfrm flipH="1" flipV="1">
                <a:off x="1012" y="2769"/>
                <a:ext cx="372" cy="76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27" name="Oval 307"/>
              <p:cNvSpPr>
                <a:spLocks noChangeAspect="1" noChangeArrowheads="1"/>
              </p:cNvSpPr>
              <p:nvPr/>
            </p:nvSpPr>
            <p:spPr bwMode="auto">
              <a:xfrm>
                <a:off x="984" y="2559"/>
                <a:ext cx="45" cy="45"/>
              </a:xfrm>
              <a:prstGeom prst="ellipse">
                <a:avLst/>
              </a:prstGeom>
              <a:solidFill>
                <a:srgbClr val="FFFF99"/>
              </a:solidFill>
              <a:ln w="19050" algn="ctr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28" name="Freeform 308"/>
              <p:cNvSpPr>
                <a:spLocks/>
              </p:cNvSpPr>
              <p:nvPr/>
            </p:nvSpPr>
            <p:spPr bwMode="auto">
              <a:xfrm>
                <a:off x="1350" y="3259"/>
                <a:ext cx="330" cy="100"/>
              </a:xfrm>
              <a:custGeom>
                <a:avLst/>
                <a:gdLst>
                  <a:gd name="T0" fmla="*/ 330 w 330"/>
                  <a:gd name="T1" fmla="*/ 0 h 100"/>
                  <a:gd name="T2" fmla="*/ 0 w 330"/>
                  <a:gd name="T3" fmla="*/ 10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30" h="100">
                    <a:moveTo>
                      <a:pt x="330" y="0"/>
                    </a:moveTo>
                    <a:cubicBezTo>
                      <a:pt x="126" y="30"/>
                      <a:pt x="44" y="74"/>
                      <a:pt x="0" y="100"/>
                    </a:cubicBezTo>
                  </a:path>
                </a:pathLst>
              </a:custGeom>
              <a:noFill/>
              <a:ln w="12700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29" name="Freeform 309"/>
              <p:cNvSpPr>
                <a:spLocks/>
              </p:cNvSpPr>
              <p:nvPr/>
            </p:nvSpPr>
            <p:spPr bwMode="auto">
              <a:xfrm>
                <a:off x="922" y="3017"/>
                <a:ext cx="602" cy="50"/>
              </a:xfrm>
              <a:custGeom>
                <a:avLst/>
                <a:gdLst>
                  <a:gd name="T0" fmla="*/ 602 w 602"/>
                  <a:gd name="T1" fmla="*/ 18 h 50"/>
                  <a:gd name="T2" fmla="*/ 0 w 602"/>
                  <a:gd name="T3" fmla="*/ 5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02" h="50">
                    <a:moveTo>
                      <a:pt x="602" y="18"/>
                    </a:moveTo>
                    <a:cubicBezTo>
                      <a:pt x="282" y="0"/>
                      <a:pt x="0" y="50"/>
                      <a:pt x="0" y="50"/>
                    </a:cubicBezTo>
                  </a:path>
                </a:pathLst>
              </a:custGeom>
              <a:noFill/>
              <a:ln w="12700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30" name="Freeform 310"/>
              <p:cNvSpPr>
                <a:spLocks/>
              </p:cNvSpPr>
              <p:nvPr/>
            </p:nvSpPr>
            <p:spPr bwMode="auto">
              <a:xfrm>
                <a:off x="818" y="2285"/>
                <a:ext cx="384" cy="1070"/>
              </a:xfrm>
              <a:custGeom>
                <a:avLst/>
                <a:gdLst>
                  <a:gd name="T0" fmla="*/ 0 w 384"/>
                  <a:gd name="T1" fmla="*/ 1070 h 1070"/>
                  <a:gd name="T2" fmla="*/ 384 w 384"/>
                  <a:gd name="T3" fmla="*/ 0 h 10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84" h="1070">
                    <a:moveTo>
                      <a:pt x="0" y="1070"/>
                    </a:moveTo>
                    <a:cubicBezTo>
                      <a:pt x="104" y="522"/>
                      <a:pt x="98" y="498"/>
                      <a:pt x="384" y="0"/>
                    </a:cubicBezTo>
                  </a:path>
                </a:pathLst>
              </a:custGeom>
              <a:noFill/>
              <a:ln w="12700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31" name="Freeform 311"/>
              <p:cNvSpPr>
                <a:spLocks/>
              </p:cNvSpPr>
              <p:nvPr/>
            </p:nvSpPr>
            <p:spPr bwMode="auto">
              <a:xfrm>
                <a:off x="900" y="2297"/>
                <a:ext cx="296" cy="1058"/>
              </a:xfrm>
              <a:custGeom>
                <a:avLst/>
                <a:gdLst>
                  <a:gd name="T0" fmla="*/ 2 w 296"/>
                  <a:gd name="T1" fmla="*/ 1058 h 1058"/>
                  <a:gd name="T2" fmla="*/ 296 w 296"/>
                  <a:gd name="T3" fmla="*/ 0 h 10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96" h="1058">
                    <a:moveTo>
                      <a:pt x="2" y="1058"/>
                    </a:moveTo>
                    <a:cubicBezTo>
                      <a:pt x="0" y="808"/>
                      <a:pt x="10" y="498"/>
                      <a:pt x="296" y="0"/>
                    </a:cubicBezTo>
                  </a:path>
                </a:pathLst>
              </a:custGeom>
              <a:noFill/>
              <a:ln w="12700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32" name="Freeform 312"/>
              <p:cNvSpPr>
                <a:spLocks/>
              </p:cNvSpPr>
              <p:nvPr/>
            </p:nvSpPr>
            <p:spPr bwMode="auto">
              <a:xfrm>
                <a:off x="920" y="2183"/>
                <a:ext cx="344" cy="880"/>
              </a:xfrm>
              <a:custGeom>
                <a:avLst/>
                <a:gdLst>
                  <a:gd name="T0" fmla="*/ 0 w 344"/>
                  <a:gd name="T1" fmla="*/ 880 h 880"/>
                  <a:gd name="T2" fmla="*/ 344 w 344"/>
                  <a:gd name="T3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44" h="880">
                    <a:moveTo>
                      <a:pt x="0" y="880"/>
                    </a:moveTo>
                    <a:cubicBezTo>
                      <a:pt x="48" y="646"/>
                      <a:pt x="140" y="392"/>
                      <a:pt x="344" y="0"/>
                    </a:cubicBezTo>
                  </a:path>
                </a:pathLst>
              </a:custGeom>
              <a:noFill/>
              <a:ln w="12700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33" name="Freeform 313"/>
              <p:cNvSpPr>
                <a:spLocks/>
              </p:cNvSpPr>
              <p:nvPr/>
            </p:nvSpPr>
            <p:spPr bwMode="auto">
              <a:xfrm>
                <a:off x="1042" y="2533"/>
                <a:ext cx="70" cy="136"/>
              </a:xfrm>
              <a:custGeom>
                <a:avLst/>
                <a:gdLst>
                  <a:gd name="T0" fmla="*/ 52 w 70"/>
                  <a:gd name="T1" fmla="*/ 0 h 136"/>
                  <a:gd name="T2" fmla="*/ 0 w 70"/>
                  <a:gd name="T3" fmla="*/ 136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0" h="136">
                    <a:moveTo>
                      <a:pt x="52" y="0"/>
                    </a:moveTo>
                    <a:cubicBezTo>
                      <a:pt x="70" y="62"/>
                      <a:pt x="46" y="122"/>
                      <a:pt x="0" y="136"/>
                    </a:cubicBezTo>
                  </a:path>
                </a:pathLst>
              </a:custGeom>
              <a:noFill/>
              <a:ln w="12700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34" name="Freeform 314"/>
              <p:cNvSpPr>
                <a:spLocks/>
              </p:cNvSpPr>
              <p:nvPr/>
            </p:nvSpPr>
            <p:spPr bwMode="auto">
              <a:xfrm>
                <a:off x="1188" y="2343"/>
                <a:ext cx="248" cy="100"/>
              </a:xfrm>
              <a:custGeom>
                <a:avLst/>
                <a:gdLst>
                  <a:gd name="T0" fmla="*/ 248 w 248"/>
                  <a:gd name="T1" fmla="*/ 100 h 100"/>
                  <a:gd name="T2" fmla="*/ 0 w 248"/>
                  <a:gd name="T3" fmla="*/ 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48" h="100">
                    <a:moveTo>
                      <a:pt x="248" y="100"/>
                    </a:moveTo>
                    <a:cubicBezTo>
                      <a:pt x="132" y="32"/>
                      <a:pt x="0" y="0"/>
                      <a:pt x="0" y="0"/>
                    </a:cubicBezTo>
                  </a:path>
                </a:pathLst>
              </a:custGeom>
              <a:noFill/>
              <a:ln w="12700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35" name="Freeform 315"/>
              <p:cNvSpPr>
                <a:spLocks/>
              </p:cNvSpPr>
              <p:nvPr/>
            </p:nvSpPr>
            <p:spPr bwMode="auto">
              <a:xfrm>
                <a:off x="1436" y="2411"/>
                <a:ext cx="1478" cy="564"/>
              </a:xfrm>
              <a:custGeom>
                <a:avLst/>
                <a:gdLst>
                  <a:gd name="T0" fmla="*/ 0 w 1478"/>
                  <a:gd name="T1" fmla="*/ 30 h 564"/>
                  <a:gd name="T2" fmla="*/ 1478 w 1478"/>
                  <a:gd name="T3" fmla="*/ 564 h 5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78" h="564">
                    <a:moveTo>
                      <a:pt x="0" y="30"/>
                    </a:moveTo>
                    <a:cubicBezTo>
                      <a:pt x="238" y="0"/>
                      <a:pt x="656" y="216"/>
                      <a:pt x="1478" y="564"/>
                    </a:cubicBezTo>
                  </a:path>
                </a:pathLst>
              </a:custGeom>
              <a:noFill/>
              <a:ln w="12700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36" name="Freeform 316"/>
              <p:cNvSpPr>
                <a:spLocks/>
              </p:cNvSpPr>
              <p:nvPr/>
            </p:nvSpPr>
            <p:spPr bwMode="auto">
              <a:xfrm>
                <a:off x="1252" y="2201"/>
                <a:ext cx="1722" cy="746"/>
              </a:xfrm>
              <a:custGeom>
                <a:avLst/>
                <a:gdLst>
                  <a:gd name="T0" fmla="*/ 1722 w 1722"/>
                  <a:gd name="T1" fmla="*/ 746 h 746"/>
                  <a:gd name="T2" fmla="*/ 0 w 1722"/>
                  <a:gd name="T3" fmla="*/ 0 h 7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722" h="746">
                    <a:moveTo>
                      <a:pt x="1722" y="746"/>
                    </a:moveTo>
                    <a:cubicBezTo>
                      <a:pt x="852" y="324"/>
                      <a:pt x="0" y="0"/>
                      <a:pt x="0" y="0"/>
                    </a:cubicBezTo>
                  </a:path>
                </a:pathLst>
              </a:custGeom>
              <a:noFill/>
              <a:ln w="12700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37" name="Freeform 317"/>
              <p:cNvSpPr>
                <a:spLocks/>
              </p:cNvSpPr>
              <p:nvPr/>
            </p:nvSpPr>
            <p:spPr bwMode="auto">
              <a:xfrm>
                <a:off x="1306" y="2085"/>
                <a:ext cx="1392" cy="710"/>
              </a:xfrm>
              <a:custGeom>
                <a:avLst/>
                <a:gdLst>
                  <a:gd name="T0" fmla="*/ 0 w 1392"/>
                  <a:gd name="T1" fmla="*/ 0 h 710"/>
                  <a:gd name="T2" fmla="*/ 1392 w 1392"/>
                  <a:gd name="T3" fmla="*/ 710 h 7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392" h="710">
                    <a:moveTo>
                      <a:pt x="0" y="0"/>
                    </a:moveTo>
                    <a:cubicBezTo>
                      <a:pt x="130" y="80"/>
                      <a:pt x="650" y="366"/>
                      <a:pt x="1392" y="710"/>
                    </a:cubicBezTo>
                  </a:path>
                </a:pathLst>
              </a:custGeom>
              <a:noFill/>
              <a:ln w="12700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38" name="Freeform 318"/>
              <p:cNvSpPr>
                <a:spLocks/>
              </p:cNvSpPr>
              <p:nvPr/>
            </p:nvSpPr>
            <p:spPr bwMode="auto">
              <a:xfrm>
                <a:off x="1478" y="1807"/>
                <a:ext cx="1200" cy="940"/>
              </a:xfrm>
              <a:custGeom>
                <a:avLst/>
                <a:gdLst>
                  <a:gd name="T0" fmla="*/ 1200 w 1200"/>
                  <a:gd name="T1" fmla="*/ 940 h 940"/>
                  <a:gd name="T2" fmla="*/ 0 w 1200"/>
                  <a:gd name="T3" fmla="*/ 0 h 9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200" h="940">
                    <a:moveTo>
                      <a:pt x="1200" y="940"/>
                    </a:moveTo>
                    <a:cubicBezTo>
                      <a:pt x="488" y="614"/>
                      <a:pt x="284" y="370"/>
                      <a:pt x="0" y="0"/>
                    </a:cubicBezTo>
                  </a:path>
                </a:pathLst>
              </a:custGeom>
              <a:noFill/>
              <a:ln w="76200" cap="flat" cmpd="sng">
                <a:pattFill prst="pct80">
                  <a:fgClr>
                    <a:schemeClr val="accent2"/>
                  </a:fgClr>
                  <a:bgClr>
                    <a:srgbClr val="FFFFFF"/>
                  </a:bgClr>
                </a:patt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39" name="Freeform 319"/>
              <p:cNvSpPr>
                <a:spLocks/>
              </p:cNvSpPr>
              <p:nvPr/>
            </p:nvSpPr>
            <p:spPr bwMode="auto">
              <a:xfrm>
                <a:off x="1234" y="2249"/>
                <a:ext cx="1696" cy="712"/>
              </a:xfrm>
              <a:custGeom>
                <a:avLst/>
                <a:gdLst>
                  <a:gd name="T0" fmla="*/ 1696 w 1696"/>
                  <a:gd name="T1" fmla="*/ 712 h 712"/>
                  <a:gd name="T2" fmla="*/ 0 w 1696"/>
                  <a:gd name="T3" fmla="*/ 0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696" h="712">
                    <a:moveTo>
                      <a:pt x="1696" y="712"/>
                    </a:moveTo>
                    <a:cubicBezTo>
                      <a:pt x="704" y="226"/>
                      <a:pt x="0" y="0"/>
                      <a:pt x="0" y="0"/>
                    </a:cubicBezTo>
                  </a:path>
                </a:pathLst>
              </a:custGeom>
              <a:noFill/>
              <a:ln w="12700" cap="flat" cmpd="sng">
                <a:solidFill>
                  <a:schemeClr val="accent2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40" name="Freeform 320"/>
              <p:cNvSpPr>
                <a:spLocks/>
              </p:cNvSpPr>
              <p:nvPr/>
            </p:nvSpPr>
            <p:spPr bwMode="auto">
              <a:xfrm>
                <a:off x="1220" y="2273"/>
                <a:ext cx="874" cy="344"/>
              </a:xfrm>
              <a:custGeom>
                <a:avLst/>
                <a:gdLst>
                  <a:gd name="T0" fmla="*/ 874 w 874"/>
                  <a:gd name="T1" fmla="*/ 344 h 344"/>
                  <a:gd name="T2" fmla="*/ 0 w 874"/>
                  <a:gd name="T3" fmla="*/ 0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74" h="344">
                    <a:moveTo>
                      <a:pt x="874" y="344"/>
                    </a:moveTo>
                    <a:cubicBezTo>
                      <a:pt x="436" y="130"/>
                      <a:pt x="0" y="0"/>
                      <a:pt x="0" y="0"/>
                    </a:cubicBezTo>
                  </a:path>
                </a:pathLst>
              </a:custGeom>
              <a:noFill/>
              <a:ln w="12700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41" name="Freeform 321"/>
              <p:cNvSpPr>
                <a:spLocks/>
              </p:cNvSpPr>
              <p:nvPr/>
            </p:nvSpPr>
            <p:spPr bwMode="auto">
              <a:xfrm>
                <a:off x="1202" y="2303"/>
                <a:ext cx="470" cy="166"/>
              </a:xfrm>
              <a:custGeom>
                <a:avLst/>
                <a:gdLst>
                  <a:gd name="T0" fmla="*/ 470 w 470"/>
                  <a:gd name="T1" fmla="*/ 166 h 166"/>
                  <a:gd name="T2" fmla="*/ 0 w 470"/>
                  <a:gd name="T3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70" h="166">
                    <a:moveTo>
                      <a:pt x="470" y="166"/>
                    </a:moveTo>
                    <a:cubicBezTo>
                      <a:pt x="246" y="72"/>
                      <a:pt x="0" y="0"/>
                      <a:pt x="0" y="0"/>
                    </a:cubicBezTo>
                  </a:path>
                </a:pathLst>
              </a:custGeom>
              <a:noFill/>
              <a:ln w="12700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42" name="Freeform 322"/>
              <p:cNvSpPr>
                <a:spLocks/>
              </p:cNvSpPr>
              <p:nvPr/>
            </p:nvSpPr>
            <p:spPr bwMode="auto">
              <a:xfrm>
                <a:off x="1210" y="2345"/>
                <a:ext cx="312" cy="96"/>
              </a:xfrm>
              <a:custGeom>
                <a:avLst/>
                <a:gdLst>
                  <a:gd name="T0" fmla="*/ 312 w 312"/>
                  <a:gd name="T1" fmla="*/ 96 h 96"/>
                  <a:gd name="T2" fmla="*/ 0 w 312"/>
                  <a:gd name="T3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12" h="96">
                    <a:moveTo>
                      <a:pt x="312" y="96"/>
                    </a:moveTo>
                    <a:cubicBezTo>
                      <a:pt x="164" y="42"/>
                      <a:pt x="0" y="0"/>
                      <a:pt x="0" y="0"/>
                    </a:cubicBezTo>
                  </a:path>
                </a:pathLst>
              </a:custGeom>
              <a:noFill/>
              <a:ln w="12700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43" name="Line 323"/>
              <p:cNvSpPr>
                <a:spLocks noChangeShapeType="1"/>
              </p:cNvSpPr>
              <p:nvPr/>
            </p:nvSpPr>
            <p:spPr bwMode="auto">
              <a:xfrm>
                <a:off x="2046" y="797"/>
                <a:ext cx="102" cy="82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44" name="Line 324"/>
              <p:cNvSpPr>
                <a:spLocks noChangeShapeType="1"/>
              </p:cNvSpPr>
              <p:nvPr/>
            </p:nvSpPr>
            <p:spPr bwMode="auto">
              <a:xfrm>
                <a:off x="2040" y="809"/>
                <a:ext cx="108" cy="106"/>
              </a:xfrm>
              <a:prstGeom prst="line">
                <a:avLst/>
              </a:prstGeom>
              <a:noFill/>
              <a:ln w="76200">
                <a:pattFill prst="pct80">
                  <a:fgClr>
                    <a:schemeClr val="accent2"/>
                  </a:fgClr>
                  <a:bgClr>
                    <a:srgbClr val="FFFFFF"/>
                  </a:bgClr>
                </a:patt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45" name="Oval 325"/>
              <p:cNvSpPr>
                <a:spLocks noChangeAspect="1" noChangeArrowheads="1"/>
              </p:cNvSpPr>
              <p:nvPr/>
            </p:nvSpPr>
            <p:spPr bwMode="auto">
              <a:xfrm>
                <a:off x="2750" y="3029"/>
                <a:ext cx="27" cy="27"/>
              </a:xfrm>
              <a:prstGeom prst="ellipse">
                <a:avLst/>
              </a:prstGeom>
              <a:solidFill>
                <a:srgbClr val="FFFF99"/>
              </a:solidFill>
              <a:ln w="9525" algn="ctr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46" name="Oval 326"/>
              <p:cNvSpPr>
                <a:spLocks noChangeAspect="1" noChangeArrowheads="1"/>
              </p:cNvSpPr>
              <p:nvPr/>
            </p:nvSpPr>
            <p:spPr bwMode="auto">
              <a:xfrm>
                <a:off x="2862" y="3023"/>
                <a:ext cx="27" cy="27"/>
              </a:xfrm>
              <a:prstGeom prst="ellipse">
                <a:avLst/>
              </a:prstGeom>
              <a:solidFill>
                <a:srgbClr val="FFFF99"/>
              </a:solidFill>
              <a:ln w="9525" algn="ctr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47" name="Oval 327"/>
              <p:cNvSpPr>
                <a:spLocks noChangeAspect="1" noChangeArrowheads="1"/>
              </p:cNvSpPr>
              <p:nvPr/>
            </p:nvSpPr>
            <p:spPr bwMode="auto">
              <a:xfrm>
                <a:off x="2830" y="2961"/>
                <a:ext cx="27" cy="27"/>
              </a:xfrm>
              <a:prstGeom prst="ellipse">
                <a:avLst/>
              </a:prstGeom>
              <a:solidFill>
                <a:srgbClr val="FFFF99"/>
              </a:solidFill>
              <a:ln w="9525" algn="ctr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48" name="Oval 328"/>
              <p:cNvSpPr>
                <a:spLocks noChangeAspect="1" noChangeArrowheads="1"/>
              </p:cNvSpPr>
              <p:nvPr/>
            </p:nvSpPr>
            <p:spPr bwMode="auto">
              <a:xfrm>
                <a:off x="2572" y="2803"/>
                <a:ext cx="27" cy="27"/>
              </a:xfrm>
              <a:prstGeom prst="ellipse">
                <a:avLst/>
              </a:prstGeom>
              <a:solidFill>
                <a:srgbClr val="FFFF99"/>
              </a:solidFill>
              <a:ln w="9525" algn="ctr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49" name="Oval 329"/>
              <p:cNvSpPr>
                <a:spLocks noChangeAspect="1" noChangeArrowheads="1"/>
              </p:cNvSpPr>
              <p:nvPr/>
            </p:nvSpPr>
            <p:spPr bwMode="auto">
              <a:xfrm>
                <a:off x="1550" y="3165"/>
                <a:ext cx="27" cy="27"/>
              </a:xfrm>
              <a:prstGeom prst="ellipse">
                <a:avLst/>
              </a:prstGeom>
              <a:solidFill>
                <a:srgbClr val="FFFF99"/>
              </a:solidFill>
              <a:ln w="9525" algn="ctr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50" name="Oval 330"/>
              <p:cNvSpPr>
                <a:spLocks noChangeAspect="1" noChangeArrowheads="1"/>
              </p:cNvSpPr>
              <p:nvPr/>
            </p:nvSpPr>
            <p:spPr bwMode="auto">
              <a:xfrm>
                <a:off x="1420" y="3147"/>
                <a:ext cx="27" cy="27"/>
              </a:xfrm>
              <a:prstGeom prst="ellipse">
                <a:avLst/>
              </a:prstGeom>
              <a:solidFill>
                <a:srgbClr val="FFFF99"/>
              </a:solidFill>
              <a:ln w="9525" algn="ctr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51" name="Oval 331"/>
              <p:cNvSpPr>
                <a:spLocks noChangeAspect="1" noChangeArrowheads="1"/>
              </p:cNvSpPr>
              <p:nvPr/>
            </p:nvSpPr>
            <p:spPr bwMode="auto">
              <a:xfrm>
                <a:off x="1554" y="3033"/>
                <a:ext cx="27" cy="27"/>
              </a:xfrm>
              <a:prstGeom prst="ellipse">
                <a:avLst/>
              </a:prstGeom>
              <a:solidFill>
                <a:srgbClr val="FFFF99"/>
              </a:solidFill>
              <a:ln w="9525" algn="ctr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52" name="Oval 332"/>
              <p:cNvSpPr>
                <a:spLocks noChangeAspect="1" noChangeArrowheads="1"/>
              </p:cNvSpPr>
              <p:nvPr/>
            </p:nvSpPr>
            <p:spPr bwMode="auto">
              <a:xfrm>
                <a:off x="1412" y="3001"/>
                <a:ext cx="27" cy="27"/>
              </a:xfrm>
              <a:prstGeom prst="ellipse">
                <a:avLst/>
              </a:prstGeom>
              <a:solidFill>
                <a:srgbClr val="FFFF99"/>
              </a:solidFill>
              <a:ln w="9525" algn="ctr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53" name="Oval 333"/>
              <p:cNvSpPr>
                <a:spLocks noChangeAspect="1" noChangeArrowheads="1"/>
              </p:cNvSpPr>
              <p:nvPr/>
            </p:nvSpPr>
            <p:spPr bwMode="auto">
              <a:xfrm>
                <a:off x="1502" y="2909"/>
                <a:ext cx="27" cy="27"/>
              </a:xfrm>
              <a:prstGeom prst="ellipse">
                <a:avLst/>
              </a:prstGeom>
              <a:solidFill>
                <a:srgbClr val="FFFF99"/>
              </a:solidFill>
              <a:ln w="9525" algn="ctr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54" name="Oval 334"/>
              <p:cNvSpPr>
                <a:spLocks noChangeAspect="1" noChangeArrowheads="1"/>
              </p:cNvSpPr>
              <p:nvPr/>
            </p:nvSpPr>
            <p:spPr bwMode="auto">
              <a:xfrm>
                <a:off x="1582" y="2759"/>
                <a:ext cx="27" cy="27"/>
              </a:xfrm>
              <a:prstGeom prst="ellipse">
                <a:avLst/>
              </a:prstGeom>
              <a:solidFill>
                <a:srgbClr val="FFFF99"/>
              </a:solidFill>
              <a:ln w="9525" algn="ctr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55" name="Oval 335"/>
              <p:cNvSpPr>
                <a:spLocks noChangeAspect="1" noChangeArrowheads="1"/>
              </p:cNvSpPr>
              <p:nvPr/>
            </p:nvSpPr>
            <p:spPr bwMode="auto">
              <a:xfrm>
                <a:off x="1724" y="2675"/>
                <a:ext cx="27" cy="27"/>
              </a:xfrm>
              <a:prstGeom prst="ellipse">
                <a:avLst/>
              </a:prstGeom>
              <a:solidFill>
                <a:srgbClr val="FFFF99"/>
              </a:solidFill>
              <a:ln w="9525" algn="ctr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56" name="Oval 336"/>
              <p:cNvSpPr>
                <a:spLocks noChangeAspect="1" noChangeArrowheads="1"/>
              </p:cNvSpPr>
              <p:nvPr/>
            </p:nvSpPr>
            <p:spPr bwMode="auto">
              <a:xfrm>
                <a:off x="1406" y="2719"/>
                <a:ext cx="27" cy="27"/>
              </a:xfrm>
              <a:prstGeom prst="ellipse">
                <a:avLst/>
              </a:prstGeom>
              <a:solidFill>
                <a:srgbClr val="FFFF99"/>
              </a:solidFill>
              <a:ln w="9525" algn="ctr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57" name="Oval 337"/>
              <p:cNvSpPr>
                <a:spLocks noChangeAspect="1" noChangeArrowheads="1"/>
              </p:cNvSpPr>
              <p:nvPr/>
            </p:nvSpPr>
            <p:spPr bwMode="auto">
              <a:xfrm>
                <a:off x="1270" y="3009"/>
                <a:ext cx="27" cy="27"/>
              </a:xfrm>
              <a:prstGeom prst="ellipse">
                <a:avLst/>
              </a:prstGeom>
              <a:solidFill>
                <a:srgbClr val="FFFF99"/>
              </a:solidFill>
              <a:ln w="9525" algn="ctr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58" name="Oval 338"/>
              <p:cNvSpPr>
                <a:spLocks noChangeAspect="1" noChangeArrowheads="1"/>
              </p:cNvSpPr>
              <p:nvPr/>
            </p:nvSpPr>
            <p:spPr bwMode="auto">
              <a:xfrm>
                <a:off x="1218" y="2893"/>
                <a:ext cx="27" cy="27"/>
              </a:xfrm>
              <a:prstGeom prst="ellipse">
                <a:avLst/>
              </a:prstGeom>
              <a:solidFill>
                <a:srgbClr val="FFFF99"/>
              </a:solidFill>
              <a:ln w="9525" algn="ctr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59" name="Oval 339"/>
              <p:cNvSpPr>
                <a:spLocks noChangeAspect="1" noChangeArrowheads="1"/>
              </p:cNvSpPr>
              <p:nvPr/>
            </p:nvSpPr>
            <p:spPr bwMode="auto">
              <a:xfrm>
                <a:off x="1124" y="2867"/>
                <a:ext cx="27" cy="27"/>
              </a:xfrm>
              <a:prstGeom prst="ellipse">
                <a:avLst/>
              </a:prstGeom>
              <a:solidFill>
                <a:srgbClr val="FFFF99"/>
              </a:solidFill>
              <a:ln w="9525" algn="ctr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60" name="Oval 340"/>
              <p:cNvSpPr>
                <a:spLocks noChangeAspect="1" noChangeArrowheads="1"/>
              </p:cNvSpPr>
              <p:nvPr/>
            </p:nvSpPr>
            <p:spPr bwMode="auto">
              <a:xfrm>
                <a:off x="1078" y="2983"/>
                <a:ext cx="27" cy="27"/>
              </a:xfrm>
              <a:prstGeom prst="ellipse">
                <a:avLst/>
              </a:prstGeom>
              <a:solidFill>
                <a:srgbClr val="FFFF99"/>
              </a:solidFill>
              <a:ln w="9525" algn="ctr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61" name="Oval 341"/>
              <p:cNvSpPr>
                <a:spLocks noChangeAspect="1" noChangeArrowheads="1"/>
              </p:cNvSpPr>
              <p:nvPr/>
            </p:nvSpPr>
            <p:spPr bwMode="auto">
              <a:xfrm>
                <a:off x="1086" y="3099"/>
                <a:ext cx="27" cy="27"/>
              </a:xfrm>
              <a:prstGeom prst="ellipse">
                <a:avLst/>
              </a:prstGeom>
              <a:solidFill>
                <a:srgbClr val="FFFF99"/>
              </a:solidFill>
              <a:ln w="9525" algn="ctr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62" name="Oval 342"/>
              <p:cNvSpPr>
                <a:spLocks noChangeAspect="1" noChangeArrowheads="1"/>
              </p:cNvSpPr>
              <p:nvPr/>
            </p:nvSpPr>
            <p:spPr bwMode="auto">
              <a:xfrm>
                <a:off x="1226" y="2797"/>
                <a:ext cx="27" cy="27"/>
              </a:xfrm>
              <a:prstGeom prst="ellipse">
                <a:avLst/>
              </a:prstGeom>
              <a:solidFill>
                <a:srgbClr val="FFFF99"/>
              </a:solidFill>
              <a:ln w="9525" algn="ctr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63" name="Oval 343"/>
              <p:cNvSpPr>
                <a:spLocks noChangeAspect="1" noChangeArrowheads="1"/>
              </p:cNvSpPr>
              <p:nvPr/>
            </p:nvSpPr>
            <p:spPr bwMode="auto">
              <a:xfrm>
                <a:off x="1248" y="2735"/>
                <a:ext cx="27" cy="27"/>
              </a:xfrm>
              <a:prstGeom prst="ellipse">
                <a:avLst/>
              </a:prstGeom>
              <a:solidFill>
                <a:srgbClr val="FFFF99"/>
              </a:solidFill>
              <a:ln w="9525" algn="ctr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64" name="Oval 344"/>
              <p:cNvSpPr>
                <a:spLocks noChangeAspect="1" noChangeArrowheads="1"/>
              </p:cNvSpPr>
              <p:nvPr/>
            </p:nvSpPr>
            <p:spPr bwMode="auto">
              <a:xfrm>
                <a:off x="1152" y="2701"/>
                <a:ext cx="27" cy="27"/>
              </a:xfrm>
              <a:prstGeom prst="ellipse">
                <a:avLst/>
              </a:prstGeom>
              <a:solidFill>
                <a:srgbClr val="FFFF99"/>
              </a:solidFill>
              <a:ln w="9525" algn="ctr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65" name="Oval 345"/>
              <p:cNvSpPr>
                <a:spLocks noChangeAspect="1" noChangeArrowheads="1"/>
              </p:cNvSpPr>
              <p:nvPr/>
            </p:nvSpPr>
            <p:spPr bwMode="auto">
              <a:xfrm>
                <a:off x="1326" y="2635"/>
                <a:ext cx="27" cy="27"/>
              </a:xfrm>
              <a:prstGeom prst="ellipse">
                <a:avLst/>
              </a:prstGeom>
              <a:solidFill>
                <a:srgbClr val="FFFF99"/>
              </a:solidFill>
              <a:ln w="9525" algn="ctr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66" name="Oval 346"/>
              <p:cNvSpPr>
                <a:spLocks noChangeAspect="1" noChangeArrowheads="1"/>
              </p:cNvSpPr>
              <p:nvPr/>
            </p:nvSpPr>
            <p:spPr bwMode="auto">
              <a:xfrm>
                <a:off x="1338" y="2455"/>
                <a:ext cx="27" cy="27"/>
              </a:xfrm>
              <a:prstGeom prst="ellipse">
                <a:avLst/>
              </a:prstGeom>
              <a:solidFill>
                <a:srgbClr val="FFFF99"/>
              </a:solidFill>
              <a:ln w="9525" algn="ctr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67" name="Oval 347"/>
              <p:cNvSpPr>
                <a:spLocks noChangeAspect="1" noChangeArrowheads="1"/>
              </p:cNvSpPr>
              <p:nvPr/>
            </p:nvSpPr>
            <p:spPr bwMode="auto">
              <a:xfrm>
                <a:off x="1242" y="2429"/>
                <a:ext cx="27" cy="27"/>
              </a:xfrm>
              <a:prstGeom prst="ellipse">
                <a:avLst/>
              </a:prstGeom>
              <a:solidFill>
                <a:srgbClr val="FFFF99"/>
              </a:solidFill>
              <a:ln w="9525" algn="ctr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68" name="Oval 348"/>
              <p:cNvSpPr>
                <a:spLocks noChangeAspect="1" noChangeArrowheads="1"/>
              </p:cNvSpPr>
              <p:nvPr/>
            </p:nvSpPr>
            <p:spPr bwMode="auto">
              <a:xfrm>
                <a:off x="1480" y="2459"/>
                <a:ext cx="27" cy="27"/>
              </a:xfrm>
              <a:prstGeom prst="ellipse">
                <a:avLst/>
              </a:prstGeom>
              <a:solidFill>
                <a:srgbClr val="FFFF99"/>
              </a:solidFill>
              <a:ln w="9525" algn="ctr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69" name="Oval 349"/>
              <p:cNvSpPr>
                <a:spLocks noChangeAspect="1" noChangeArrowheads="1"/>
              </p:cNvSpPr>
              <p:nvPr/>
            </p:nvSpPr>
            <p:spPr bwMode="auto">
              <a:xfrm>
                <a:off x="1698" y="2497"/>
                <a:ext cx="27" cy="27"/>
              </a:xfrm>
              <a:prstGeom prst="ellipse">
                <a:avLst/>
              </a:prstGeom>
              <a:solidFill>
                <a:srgbClr val="FFFF99"/>
              </a:solidFill>
              <a:ln w="9525" algn="ctr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70" name="Oval 350"/>
              <p:cNvSpPr>
                <a:spLocks noChangeAspect="1" noChangeArrowheads="1"/>
              </p:cNvSpPr>
              <p:nvPr/>
            </p:nvSpPr>
            <p:spPr bwMode="auto">
              <a:xfrm>
                <a:off x="1482" y="2411"/>
                <a:ext cx="27" cy="27"/>
              </a:xfrm>
              <a:prstGeom prst="ellipse">
                <a:avLst/>
              </a:prstGeom>
              <a:solidFill>
                <a:srgbClr val="FFFF99"/>
              </a:solidFill>
              <a:ln w="9525" algn="ctr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71" name="Oval 351"/>
              <p:cNvSpPr>
                <a:spLocks noChangeAspect="1" noChangeArrowheads="1"/>
              </p:cNvSpPr>
              <p:nvPr/>
            </p:nvSpPr>
            <p:spPr bwMode="auto">
              <a:xfrm>
                <a:off x="1398" y="2395"/>
                <a:ext cx="27" cy="27"/>
              </a:xfrm>
              <a:prstGeom prst="ellipse">
                <a:avLst/>
              </a:prstGeom>
              <a:solidFill>
                <a:srgbClr val="FFFF99"/>
              </a:solidFill>
              <a:ln w="9525" algn="ctr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72" name="Oval 352"/>
              <p:cNvSpPr>
                <a:spLocks noChangeAspect="1" noChangeArrowheads="1"/>
              </p:cNvSpPr>
              <p:nvPr/>
            </p:nvSpPr>
            <p:spPr bwMode="auto">
              <a:xfrm>
                <a:off x="1564" y="2409"/>
                <a:ext cx="27" cy="27"/>
              </a:xfrm>
              <a:prstGeom prst="ellipse">
                <a:avLst/>
              </a:prstGeom>
              <a:solidFill>
                <a:srgbClr val="FFFF99"/>
              </a:solidFill>
              <a:ln w="9525" algn="ctr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73" name="Oval 353"/>
              <p:cNvSpPr>
                <a:spLocks noChangeAspect="1" noChangeArrowheads="1"/>
              </p:cNvSpPr>
              <p:nvPr/>
            </p:nvSpPr>
            <p:spPr bwMode="auto">
              <a:xfrm>
                <a:off x="1624" y="2355"/>
                <a:ext cx="27" cy="27"/>
              </a:xfrm>
              <a:prstGeom prst="ellipse">
                <a:avLst/>
              </a:prstGeom>
              <a:solidFill>
                <a:srgbClr val="FFFF99"/>
              </a:solidFill>
              <a:ln w="9525" algn="ctr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74" name="Rectangle 354"/>
              <p:cNvSpPr>
                <a:spLocks noChangeArrowheads="1"/>
              </p:cNvSpPr>
              <p:nvPr/>
            </p:nvSpPr>
            <p:spPr bwMode="auto">
              <a:xfrm>
                <a:off x="3007" y="3060"/>
                <a:ext cx="510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solidFill>
                      <a:srgbClr val="000099"/>
                    </a:solidFill>
                    <a:latin typeface="Arial" pitchFamily="34" charset="0"/>
                  </a:rPr>
                  <a:t>hematite</a:t>
                </a:r>
                <a:endParaRPr lang="ru-RU" sz="1200">
                  <a:solidFill>
                    <a:srgbClr val="000099"/>
                  </a:solidFill>
                  <a:latin typeface="Arial" pitchFamily="34" charset="0"/>
                </a:endParaRPr>
              </a:p>
            </p:txBody>
          </p:sp>
          <p:sp>
            <p:nvSpPr>
              <p:cNvPr id="184675" name="AutoShape 355"/>
              <p:cNvSpPr>
                <a:spLocks noChangeArrowheads="1"/>
              </p:cNvSpPr>
              <p:nvPr/>
            </p:nvSpPr>
            <p:spPr bwMode="auto">
              <a:xfrm rot="19800000">
                <a:off x="3020" y="3169"/>
                <a:ext cx="42" cy="60"/>
              </a:xfrm>
              <a:prstGeom prst="triangle">
                <a:avLst>
                  <a:gd name="adj" fmla="val 50000"/>
                </a:avLst>
              </a:prstGeom>
              <a:solidFill>
                <a:schemeClr val="accent2"/>
              </a:solidFill>
              <a:ln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84676" name="AutoShape 356"/>
              <p:cNvSpPr>
                <a:spLocks noChangeArrowheads="1"/>
              </p:cNvSpPr>
              <p:nvPr/>
            </p:nvSpPr>
            <p:spPr bwMode="auto">
              <a:xfrm rot="17831129">
                <a:off x="2730" y="2876"/>
                <a:ext cx="42" cy="60"/>
              </a:xfrm>
              <a:prstGeom prst="triangle">
                <a:avLst>
                  <a:gd name="adj" fmla="val 50000"/>
                </a:avLst>
              </a:prstGeom>
              <a:solidFill>
                <a:schemeClr val="accent2"/>
              </a:solidFill>
              <a:ln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84677" name="AutoShape 357"/>
              <p:cNvSpPr>
                <a:spLocks noChangeArrowheads="1"/>
              </p:cNvSpPr>
              <p:nvPr/>
            </p:nvSpPr>
            <p:spPr bwMode="auto">
              <a:xfrm rot="28800000">
                <a:off x="2836" y="2920"/>
                <a:ext cx="42" cy="60"/>
              </a:xfrm>
              <a:prstGeom prst="triangle">
                <a:avLst>
                  <a:gd name="adj" fmla="val 50000"/>
                </a:avLst>
              </a:prstGeom>
              <a:solidFill>
                <a:schemeClr val="accent2"/>
              </a:solidFill>
              <a:ln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84678" name="Rectangle 358"/>
              <p:cNvSpPr>
                <a:spLocks noChangeArrowheads="1"/>
              </p:cNvSpPr>
              <p:nvPr/>
            </p:nvSpPr>
            <p:spPr bwMode="auto">
              <a:xfrm>
                <a:off x="1905" y="2872"/>
                <a:ext cx="56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solidFill>
                      <a:srgbClr val="000099"/>
                    </a:solidFill>
                    <a:latin typeface="Arial" pitchFamily="34" charset="0"/>
                  </a:rPr>
                  <a:t>magnetite</a:t>
                </a:r>
                <a:endParaRPr lang="ru-RU" sz="1200">
                  <a:solidFill>
                    <a:srgbClr val="000099"/>
                  </a:solidFill>
                  <a:latin typeface="Arial" pitchFamily="34" charset="0"/>
                </a:endParaRPr>
              </a:p>
            </p:txBody>
          </p:sp>
          <p:sp>
            <p:nvSpPr>
              <p:cNvPr id="184679" name="Rectangle 359"/>
              <p:cNvSpPr>
                <a:spLocks noChangeArrowheads="1"/>
              </p:cNvSpPr>
              <p:nvPr/>
            </p:nvSpPr>
            <p:spPr bwMode="auto">
              <a:xfrm>
                <a:off x="1049" y="2987"/>
                <a:ext cx="44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solidFill>
                      <a:srgbClr val="000099"/>
                    </a:solidFill>
                    <a:latin typeface="Arial" pitchFamily="34" charset="0"/>
                  </a:rPr>
                  <a:t>wustite</a:t>
                </a:r>
                <a:endParaRPr lang="ru-RU" sz="1200">
                  <a:solidFill>
                    <a:srgbClr val="000099"/>
                  </a:solidFill>
                  <a:latin typeface="Arial" pitchFamily="34" charset="0"/>
                </a:endParaRPr>
              </a:p>
            </p:txBody>
          </p:sp>
          <p:sp>
            <p:nvSpPr>
              <p:cNvPr id="184680" name="Oval 360"/>
              <p:cNvSpPr>
                <a:spLocks noChangeAspect="1" noChangeArrowheads="1"/>
              </p:cNvSpPr>
              <p:nvPr/>
            </p:nvSpPr>
            <p:spPr bwMode="auto">
              <a:xfrm>
                <a:off x="1168" y="3125"/>
                <a:ext cx="27" cy="27"/>
              </a:xfrm>
              <a:prstGeom prst="ellipse">
                <a:avLst/>
              </a:prstGeom>
              <a:solidFill>
                <a:srgbClr val="FFFF99"/>
              </a:solidFill>
              <a:ln w="9525" algn="ctr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81" name="Rectangle 361"/>
              <p:cNvSpPr>
                <a:spLocks noChangeArrowheads="1"/>
              </p:cNvSpPr>
              <p:nvPr/>
            </p:nvSpPr>
            <p:spPr bwMode="auto">
              <a:xfrm rot="-2700000">
                <a:off x="985" y="2494"/>
                <a:ext cx="44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solidFill>
                      <a:srgbClr val="000099"/>
                    </a:solidFill>
                    <a:latin typeface="Arial" pitchFamily="34" charset="0"/>
                  </a:rPr>
                  <a:t>fayalite</a:t>
                </a:r>
                <a:endParaRPr lang="ru-RU" sz="1200">
                  <a:solidFill>
                    <a:srgbClr val="000099"/>
                  </a:solidFill>
                  <a:latin typeface="Arial" pitchFamily="34" charset="0"/>
                </a:endParaRPr>
              </a:p>
            </p:txBody>
          </p:sp>
          <p:sp>
            <p:nvSpPr>
              <p:cNvPr id="184682" name="Rectangle 362"/>
              <p:cNvSpPr>
                <a:spLocks noChangeArrowheads="1"/>
              </p:cNvSpPr>
              <p:nvPr/>
            </p:nvSpPr>
            <p:spPr bwMode="auto">
              <a:xfrm>
                <a:off x="2353" y="3370"/>
                <a:ext cx="65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99"/>
                    </a:solidFill>
                    <a:latin typeface="Arial" pitchFamily="34" charset="0"/>
                  </a:rPr>
                  <a:t>FeO</a:t>
                </a:r>
                <a:r>
                  <a:rPr lang="en-US" sz="1400">
                    <a:solidFill>
                      <a:srgbClr val="000099"/>
                    </a:solidFill>
                    <a:latin typeface="Arial" pitchFamily="34" charset="0"/>
                    <a:sym typeface="Symbol" pitchFamily="18" charset="2"/>
                  </a:rPr>
                  <a:t>Fe</a:t>
                </a:r>
                <a:r>
                  <a:rPr lang="en-US" sz="1400" baseline="-25000">
                    <a:solidFill>
                      <a:srgbClr val="000099"/>
                    </a:solidFill>
                    <a:latin typeface="Arial" pitchFamily="34" charset="0"/>
                    <a:sym typeface="Symbol" pitchFamily="18" charset="2"/>
                  </a:rPr>
                  <a:t>2</a:t>
                </a:r>
                <a:r>
                  <a:rPr lang="en-US" sz="1400">
                    <a:solidFill>
                      <a:srgbClr val="000099"/>
                    </a:solidFill>
                    <a:latin typeface="Arial" pitchFamily="34" charset="0"/>
                    <a:sym typeface="Symbol" pitchFamily="18" charset="2"/>
                  </a:rPr>
                  <a:t>O</a:t>
                </a:r>
                <a:r>
                  <a:rPr lang="en-US" sz="1400" baseline="-25000">
                    <a:solidFill>
                      <a:srgbClr val="000099"/>
                    </a:solidFill>
                    <a:latin typeface="Arial" pitchFamily="34" charset="0"/>
                    <a:sym typeface="Symbol" pitchFamily="18" charset="2"/>
                  </a:rPr>
                  <a:t>3</a:t>
                </a:r>
                <a:endParaRPr lang="en-US" sz="1400">
                  <a:solidFill>
                    <a:srgbClr val="000099"/>
                  </a:solidFill>
                  <a:latin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184683" name="Rectangle 363"/>
              <p:cNvSpPr>
                <a:spLocks noChangeArrowheads="1"/>
              </p:cNvSpPr>
              <p:nvPr/>
            </p:nvSpPr>
            <p:spPr bwMode="auto">
              <a:xfrm>
                <a:off x="1663" y="1670"/>
                <a:ext cx="62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solidFill>
                      <a:srgbClr val="000099"/>
                    </a:solidFill>
                    <a:latin typeface="Arial" pitchFamily="34" charset="0"/>
                  </a:rPr>
                  <a:t>cristobalite</a:t>
                </a:r>
                <a:endParaRPr lang="ru-RU" sz="1200">
                  <a:solidFill>
                    <a:srgbClr val="000099"/>
                  </a:solidFill>
                  <a:latin typeface="Arial" pitchFamily="34" charset="0"/>
                </a:endParaRPr>
              </a:p>
            </p:txBody>
          </p:sp>
          <p:sp>
            <p:nvSpPr>
              <p:cNvPr id="184684" name="Rectangle 364"/>
              <p:cNvSpPr>
                <a:spLocks noChangeArrowheads="1"/>
              </p:cNvSpPr>
              <p:nvPr/>
            </p:nvSpPr>
            <p:spPr bwMode="auto">
              <a:xfrm rot="-3617211">
                <a:off x="638" y="3049"/>
                <a:ext cx="275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 b="0">
                    <a:solidFill>
                      <a:srgbClr val="000099"/>
                    </a:solidFill>
                    <a:latin typeface="Arial" pitchFamily="34" charset="0"/>
                  </a:rPr>
                  <a:t>iron</a:t>
                </a:r>
                <a:endParaRPr lang="ru-RU" sz="1200" b="0">
                  <a:solidFill>
                    <a:srgbClr val="000099"/>
                  </a:solidFill>
                  <a:latin typeface="Arial" pitchFamily="34" charset="0"/>
                </a:endParaRPr>
              </a:p>
            </p:txBody>
          </p:sp>
          <p:sp>
            <p:nvSpPr>
              <p:cNvPr id="184685" name="Rectangle 365"/>
              <p:cNvSpPr>
                <a:spLocks noChangeArrowheads="1"/>
              </p:cNvSpPr>
              <p:nvPr/>
            </p:nvSpPr>
            <p:spPr bwMode="auto">
              <a:xfrm>
                <a:off x="313" y="2486"/>
                <a:ext cx="687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solidFill>
                      <a:srgbClr val="000099"/>
                    </a:solidFill>
                    <a:latin typeface="Arial" pitchFamily="34" charset="0"/>
                  </a:rPr>
                  <a:t>2 FeO</a:t>
                </a:r>
                <a:r>
                  <a:rPr lang="en-US" sz="1400">
                    <a:solidFill>
                      <a:srgbClr val="000099"/>
                    </a:solidFill>
                    <a:latin typeface="Arial" pitchFamily="34" charset="0"/>
                    <a:sym typeface="Symbol" pitchFamily="18" charset="2"/>
                  </a:rPr>
                  <a:t>SiO</a:t>
                </a:r>
                <a:r>
                  <a:rPr lang="en-US" sz="1400" baseline="-25000">
                    <a:solidFill>
                      <a:srgbClr val="000099"/>
                    </a:solidFill>
                    <a:latin typeface="Arial" pitchFamily="34" charset="0"/>
                    <a:sym typeface="Symbol" pitchFamily="18" charset="2"/>
                  </a:rPr>
                  <a:t>2</a:t>
                </a:r>
                <a:endParaRPr lang="en-US" sz="1400">
                  <a:solidFill>
                    <a:srgbClr val="000099"/>
                  </a:solidFill>
                  <a:latin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184686" name="Rectangle 366"/>
              <p:cNvSpPr>
                <a:spLocks noChangeArrowheads="1"/>
              </p:cNvSpPr>
              <p:nvPr/>
            </p:nvSpPr>
            <p:spPr bwMode="auto">
              <a:xfrm>
                <a:off x="2406" y="2965"/>
                <a:ext cx="316" cy="1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800">
                    <a:solidFill>
                      <a:schemeClr val="accent2"/>
                    </a:solidFill>
                    <a:latin typeface="Arial" pitchFamily="34" charset="0"/>
                  </a:rPr>
                  <a:t>1500</a:t>
                </a:r>
              </a:p>
            </p:txBody>
          </p:sp>
          <p:sp>
            <p:nvSpPr>
              <p:cNvPr id="184687" name="Rectangle 367"/>
              <p:cNvSpPr>
                <a:spLocks noChangeArrowheads="1"/>
              </p:cNvSpPr>
              <p:nvPr/>
            </p:nvSpPr>
            <p:spPr bwMode="auto">
              <a:xfrm rot="-3600000">
                <a:off x="1714" y="2837"/>
                <a:ext cx="316" cy="1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800">
                    <a:solidFill>
                      <a:schemeClr val="accent2"/>
                    </a:solidFill>
                    <a:latin typeface="Arial" pitchFamily="34" charset="0"/>
                  </a:rPr>
                  <a:t>1400</a:t>
                </a:r>
              </a:p>
            </p:txBody>
          </p:sp>
          <p:sp>
            <p:nvSpPr>
              <p:cNvPr id="184688" name="Rectangle 368"/>
              <p:cNvSpPr>
                <a:spLocks noChangeArrowheads="1"/>
              </p:cNvSpPr>
              <p:nvPr/>
            </p:nvSpPr>
            <p:spPr bwMode="auto">
              <a:xfrm rot="-4134404">
                <a:off x="1473" y="2582"/>
                <a:ext cx="316" cy="1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800">
                    <a:solidFill>
                      <a:schemeClr val="accent2"/>
                    </a:solidFill>
                    <a:latin typeface="Arial" pitchFamily="34" charset="0"/>
                  </a:rPr>
                  <a:t>1300</a:t>
                </a:r>
              </a:p>
            </p:txBody>
          </p:sp>
          <p:sp>
            <p:nvSpPr>
              <p:cNvPr id="184689" name="Rectangle 369"/>
              <p:cNvSpPr>
                <a:spLocks noChangeArrowheads="1"/>
              </p:cNvSpPr>
              <p:nvPr/>
            </p:nvSpPr>
            <p:spPr bwMode="auto">
              <a:xfrm rot="-4261670">
                <a:off x="1272" y="2528"/>
                <a:ext cx="316" cy="1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800">
                    <a:solidFill>
                      <a:schemeClr val="accent2"/>
                    </a:solidFill>
                    <a:latin typeface="Arial" pitchFamily="34" charset="0"/>
                  </a:rPr>
                  <a:t>1200</a:t>
                </a:r>
              </a:p>
            </p:txBody>
          </p:sp>
          <p:sp>
            <p:nvSpPr>
              <p:cNvPr id="184690" name="Freeform 370"/>
              <p:cNvSpPr>
                <a:spLocks/>
              </p:cNvSpPr>
              <p:nvPr/>
            </p:nvSpPr>
            <p:spPr bwMode="auto">
              <a:xfrm>
                <a:off x="2093" y="719"/>
                <a:ext cx="556" cy="2626"/>
              </a:xfrm>
              <a:custGeom>
                <a:avLst/>
                <a:gdLst>
                  <a:gd name="T0" fmla="*/ 0 w 556"/>
                  <a:gd name="T1" fmla="*/ 0 h 2626"/>
                  <a:gd name="T2" fmla="*/ 556 w 556"/>
                  <a:gd name="T3" fmla="*/ 2626 h 2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56" h="2626">
                    <a:moveTo>
                      <a:pt x="0" y="0"/>
                    </a:moveTo>
                    <a:lnTo>
                      <a:pt x="556" y="2626"/>
                    </a:lnTo>
                  </a:path>
                </a:pathLst>
              </a:custGeom>
              <a:noFill/>
              <a:ln w="158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91" name="Line 371"/>
              <p:cNvSpPr>
                <a:spLocks noChangeShapeType="1"/>
              </p:cNvSpPr>
              <p:nvPr/>
            </p:nvSpPr>
            <p:spPr bwMode="auto">
              <a:xfrm>
                <a:off x="2088" y="724"/>
                <a:ext cx="739" cy="263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92" name="Oval 372"/>
              <p:cNvSpPr>
                <a:spLocks noChangeArrowheads="1"/>
              </p:cNvSpPr>
              <p:nvPr/>
            </p:nvSpPr>
            <p:spPr bwMode="auto">
              <a:xfrm>
                <a:off x="2800" y="3087"/>
                <a:ext cx="50" cy="5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93" name="Oval 373"/>
              <p:cNvSpPr>
                <a:spLocks noChangeArrowheads="1"/>
              </p:cNvSpPr>
              <p:nvPr/>
            </p:nvSpPr>
            <p:spPr bwMode="auto">
              <a:xfrm>
                <a:off x="2717" y="3174"/>
                <a:ext cx="50" cy="5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94" name="Oval 374"/>
              <p:cNvSpPr>
                <a:spLocks noChangeArrowheads="1"/>
              </p:cNvSpPr>
              <p:nvPr/>
            </p:nvSpPr>
            <p:spPr bwMode="auto">
              <a:xfrm>
                <a:off x="2710" y="3064"/>
                <a:ext cx="50" cy="5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95" name="Oval 375"/>
              <p:cNvSpPr>
                <a:spLocks noChangeArrowheads="1"/>
              </p:cNvSpPr>
              <p:nvPr/>
            </p:nvSpPr>
            <p:spPr bwMode="auto">
              <a:xfrm>
                <a:off x="2684" y="3034"/>
                <a:ext cx="50" cy="5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96" name="Oval 376"/>
              <p:cNvSpPr>
                <a:spLocks noChangeArrowheads="1"/>
              </p:cNvSpPr>
              <p:nvPr/>
            </p:nvSpPr>
            <p:spPr bwMode="auto">
              <a:xfrm>
                <a:off x="2709" y="3022"/>
                <a:ext cx="50" cy="5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97" name="Oval 377"/>
              <p:cNvSpPr>
                <a:spLocks noChangeArrowheads="1"/>
              </p:cNvSpPr>
              <p:nvPr/>
            </p:nvSpPr>
            <p:spPr bwMode="auto">
              <a:xfrm>
                <a:off x="2765" y="3179"/>
                <a:ext cx="50" cy="50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698" name="Text Box 378"/>
              <p:cNvSpPr txBox="1">
                <a:spLocks noChangeArrowheads="1"/>
              </p:cNvSpPr>
              <p:nvPr/>
            </p:nvSpPr>
            <p:spPr bwMode="auto">
              <a:xfrm>
                <a:off x="2662" y="3198"/>
                <a:ext cx="196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r>
                  <a:rPr lang="ru-RU" sz="1200" b="0">
                    <a:solidFill>
                      <a:srgbClr val="FF0000"/>
                    </a:solidFill>
                    <a:latin typeface="Arial Unicode MS" pitchFamily="34" charset="-128"/>
                  </a:rPr>
                  <a:t>2</a:t>
                </a:r>
                <a:endParaRPr lang="en-US">
                  <a:latin typeface="Arial Unicode MS" pitchFamily="34" charset="-128"/>
                </a:endParaRPr>
              </a:p>
            </p:txBody>
          </p:sp>
          <p:sp>
            <p:nvSpPr>
              <p:cNvPr id="184699" name="Text Box 379"/>
              <p:cNvSpPr txBox="1">
                <a:spLocks noChangeArrowheads="1"/>
              </p:cNvSpPr>
              <p:nvPr/>
            </p:nvSpPr>
            <p:spPr bwMode="auto">
              <a:xfrm>
                <a:off x="2757" y="3100"/>
                <a:ext cx="196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r>
                  <a:rPr lang="ru-RU" sz="1200" b="0">
                    <a:solidFill>
                      <a:srgbClr val="FF0000"/>
                    </a:solidFill>
                    <a:latin typeface="Arial Unicode MS" pitchFamily="34" charset="-128"/>
                  </a:rPr>
                  <a:t>4</a:t>
                </a:r>
                <a:endParaRPr lang="en-US">
                  <a:latin typeface="Arial Unicode MS" pitchFamily="34" charset="-128"/>
                </a:endParaRPr>
              </a:p>
            </p:txBody>
          </p:sp>
          <p:sp>
            <p:nvSpPr>
              <p:cNvPr id="184700" name="Text Box 380"/>
              <p:cNvSpPr txBox="1">
                <a:spLocks noChangeArrowheads="1"/>
              </p:cNvSpPr>
              <p:nvPr/>
            </p:nvSpPr>
            <p:spPr bwMode="auto">
              <a:xfrm>
                <a:off x="2567" y="3064"/>
                <a:ext cx="273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r>
                  <a:rPr lang="ru-RU" sz="1200" b="0">
                    <a:solidFill>
                      <a:srgbClr val="FF0000"/>
                    </a:solidFill>
                    <a:latin typeface="Arial Unicode MS" pitchFamily="34" charset="-128"/>
                  </a:rPr>
                  <a:t>12</a:t>
                </a:r>
                <a:endParaRPr lang="en-US">
                  <a:latin typeface="Arial Unicode MS" pitchFamily="34" charset="-128"/>
                </a:endParaRPr>
              </a:p>
            </p:txBody>
          </p:sp>
          <p:sp>
            <p:nvSpPr>
              <p:cNvPr id="184701" name="Text Box 381"/>
              <p:cNvSpPr txBox="1">
                <a:spLocks noChangeArrowheads="1"/>
              </p:cNvSpPr>
              <p:nvPr/>
            </p:nvSpPr>
            <p:spPr bwMode="auto">
              <a:xfrm>
                <a:off x="2519" y="2996"/>
                <a:ext cx="273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r>
                  <a:rPr lang="ru-RU" sz="1200" b="0">
                    <a:solidFill>
                      <a:srgbClr val="FF0000"/>
                    </a:solidFill>
                    <a:latin typeface="Arial Unicode MS" pitchFamily="34" charset="-128"/>
                  </a:rPr>
                  <a:t>13</a:t>
                </a:r>
                <a:endParaRPr lang="en-US">
                  <a:latin typeface="Arial Unicode MS" pitchFamily="34" charset="-128"/>
                </a:endParaRPr>
              </a:p>
            </p:txBody>
          </p:sp>
          <p:sp>
            <p:nvSpPr>
              <p:cNvPr id="184702" name="Text Box 382"/>
              <p:cNvSpPr txBox="1">
                <a:spLocks noChangeArrowheads="1"/>
              </p:cNvSpPr>
              <p:nvPr/>
            </p:nvSpPr>
            <p:spPr bwMode="auto">
              <a:xfrm>
                <a:off x="2621" y="2907"/>
                <a:ext cx="27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r>
                  <a:rPr lang="ru-RU" sz="1200" b="0">
                    <a:solidFill>
                      <a:srgbClr val="FF0000"/>
                    </a:solidFill>
                    <a:latin typeface="Arial Unicode MS" pitchFamily="34" charset="-128"/>
                  </a:rPr>
                  <a:t>14</a:t>
                </a:r>
                <a:endParaRPr lang="en-US">
                  <a:latin typeface="Arial Unicode MS" pitchFamily="34" charset="-128"/>
                </a:endParaRPr>
              </a:p>
            </p:txBody>
          </p:sp>
          <p:sp>
            <p:nvSpPr>
              <p:cNvPr id="184703" name="Text Box 383"/>
              <p:cNvSpPr txBox="1">
                <a:spLocks noChangeArrowheads="1"/>
              </p:cNvSpPr>
              <p:nvPr/>
            </p:nvSpPr>
            <p:spPr bwMode="auto">
              <a:xfrm>
                <a:off x="2717" y="3198"/>
                <a:ext cx="196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r>
                  <a:rPr lang="ru-RU" sz="1200" b="0">
                    <a:solidFill>
                      <a:srgbClr val="003300"/>
                    </a:solidFill>
                    <a:latin typeface="Arial Unicode MS" pitchFamily="34" charset="-128"/>
                  </a:rPr>
                  <a:t>2</a:t>
                </a:r>
                <a:endParaRPr lang="en-US">
                  <a:latin typeface="Arial Unicode MS" pitchFamily="34" charset="-128"/>
                </a:endParaRPr>
              </a:p>
            </p:txBody>
          </p:sp>
          <p:sp>
            <p:nvSpPr>
              <p:cNvPr id="184704" name="AutoShape 384"/>
              <p:cNvSpPr>
                <a:spLocks noChangeArrowheads="1"/>
              </p:cNvSpPr>
              <p:nvPr/>
            </p:nvSpPr>
            <p:spPr bwMode="auto">
              <a:xfrm rot="2667346">
                <a:off x="2480" y="2755"/>
                <a:ext cx="113" cy="113"/>
              </a:xfrm>
              <a:prstGeom prst="plus">
                <a:avLst>
                  <a:gd name="adj" fmla="val 50000"/>
                </a:avLst>
              </a:prstGeom>
              <a:solidFill>
                <a:srgbClr val="FFFFFF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705" name="AutoShape 385"/>
              <p:cNvSpPr>
                <a:spLocks noChangeArrowheads="1"/>
              </p:cNvSpPr>
              <p:nvPr/>
            </p:nvSpPr>
            <p:spPr bwMode="auto">
              <a:xfrm rot="2667346">
                <a:off x="2637" y="2824"/>
                <a:ext cx="113" cy="113"/>
              </a:xfrm>
              <a:prstGeom prst="plus">
                <a:avLst>
                  <a:gd name="adj" fmla="val 50000"/>
                </a:avLst>
              </a:prstGeom>
              <a:solidFill>
                <a:srgbClr val="FFFFFF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4706" name="AutoShape 386"/>
              <p:cNvSpPr>
                <a:spLocks noChangeArrowheads="1"/>
              </p:cNvSpPr>
              <p:nvPr/>
            </p:nvSpPr>
            <p:spPr bwMode="auto">
              <a:xfrm rot="900000">
                <a:off x="897" y="3029"/>
                <a:ext cx="42" cy="60"/>
              </a:xfrm>
              <a:prstGeom prst="triangle">
                <a:avLst>
                  <a:gd name="adj" fmla="val 50000"/>
                </a:avLst>
              </a:prstGeom>
              <a:solidFill>
                <a:schemeClr val="accent2"/>
              </a:solidFill>
              <a:ln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84707" name="Text Box 387"/>
              <p:cNvSpPr txBox="1">
                <a:spLocks noChangeArrowheads="1"/>
              </p:cNvSpPr>
              <p:nvPr/>
            </p:nvSpPr>
            <p:spPr bwMode="auto">
              <a:xfrm>
                <a:off x="3816" y="1828"/>
                <a:ext cx="1320" cy="8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800000"/>
                    </a:solidFill>
                    <a:prstDash val="dash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algn="l">
                  <a:tabLst>
                    <a:tab pos="2667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algn="l">
                  <a:tabLst>
                    <a:tab pos="2667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algn="l">
                  <a:tabLst>
                    <a:tab pos="2667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algn="l">
                  <a:tabLst>
                    <a:tab pos="2667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algn="l">
                  <a:tabLst>
                    <a:tab pos="2667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667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667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667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667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en-US" sz="1400">
                    <a:solidFill>
                      <a:srgbClr val="333399"/>
                    </a:solidFill>
                    <a:latin typeface="Arial" pitchFamily="34" charset="0"/>
                  </a:rPr>
                  <a:t>2	– 92 mass% Fe</a:t>
                </a:r>
                <a:r>
                  <a:rPr lang="en-US" sz="1400" baseline="-25000">
                    <a:solidFill>
                      <a:srgbClr val="333399"/>
                    </a:solidFill>
                    <a:latin typeface="Arial" pitchFamily="34" charset="0"/>
                  </a:rPr>
                  <a:t>2</a:t>
                </a:r>
                <a:r>
                  <a:rPr lang="en-US" sz="1400">
                    <a:solidFill>
                      <a:srgbClr val="333399"/>
                    </a:solidFill>
                    <a:latin typeface="Arial" pitchFamily="34" charset="0"/>
                  </a:rPr>
                  <a:t>O</a:t>
                </a:r>
                <a:r>
                  <a:rPr lang="en-US" sz="1400" baseline="-25000">
                    <a:solidFill>
                      <a:srgbClr val="333399"/>
                    </a:solidFill>
                    <a:latin typeface="Arial" pitchFamily="34" charset="0"/>
                  </a:rPr>
                  <a:t>3</a:t>
                </a:r>
                <a:endParaRPr lang="en-US" sz="1400">
                  <a:solidFill>
                    <a:srgbClr val="333399"/>
                  </a:solidFill>
                  <a:latin typeface="Arial" pitchFamily="34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sz="1400">
                    <a:solidFill>
                      <a:srgbClr val="333399"/>
                    </a:solidFill>
                    <a:latin typeface="Arial" pitchFamily="34" charset="0"/>
                  </a:rPr>
                  <a:t>4	– 90 mass% Fe</a:t>
                </a:r>
                <a:r>
                  <a:rPr lang="en-US" sz="1400" baseline="-25000">
                    <a:solidFill>
                      <a:srgbClr val="333399"/>
                    </a:solidFill>
                    <a:latin typeface="Arial" pitchFamily="34" charset="0"/>
                  </a:rPr>
                  <a:t>2</a:t>
                </a:r>
                <a:r>
                  <a:rPr lang="en-US" sz="1400">
                    <a:solidFill>
                      <a:srgbClr val="333399"/>
                    </a:solidFill>
                    <a:latin typeface="Arial" pitchFamily="34" charset="0"/>
                  </a:rPr>
                  <a:t>O</a:t>
                </a:r>
                <a:r>
                  <a:rPr lang="en-US" sz="1400" baseline="-25000">
                    <a:solidFill>
                      <a:srgbClr val="333399"/>
                    </a:solidFill>
                    <a:latin typeface="Arial" pitchFamily="34" charset="0"/>
                  </a:rPr>
                  <a:t>3</a:t>
                </a:r>
                <a:r>
                  <a:rPr lang="en-US" sz="1400">
                    <a:solidFill>
                      <a:srgbClr val="333399"/>
                    </a:solidFill>
                    <a:latin typeface="Arial" pitchFamily="34" charset="0"/>
                  </a:rPr>
                  <a:t> 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sz="1400">
                    <a:solidFill>
                      <a:srgbClr val="333399"/>
                    </a:solidFill>
                    <a:latin typeface="Arial" pitchFamily="34" charset="0"/>
                  </a:rPr>
                  <a:t>12	– 89 mass% Fe</a:t>
                </a:r>
                <a:r>
                  <a:rPr lang="en-US" sz="1400" baseline="-25000">
                    <a:solidFill>
                      <a:srgbClr val="333399"/>
                    </a:solidFill>
                    <a:latin typeface="Arial" pitchFamily="34" charset="0"/>
                  </a:rPr>
                  <a:t>2</a:t>
                </a:r>
                <a:r>
                  <a:rPr lang="en-US" sz="1400">
                    <a:solidFill>
                      <a:srgbClr val="333399"/>
                    </a:solidFill>
                    <a:latin typeface="Arial" pitchFamily="34" charset="0"/>
                  </a:rPr>
                  <a:t>O</a:t>
                </a:r>
                <a:r>
                  <a:rPr lang="en-US" sz="1400" baseline="-25000">
                    <a:solidFill>
                      <a:srgbClr val="333399"/>
                    </a:solidFill>
                    <a:latin typeface="Arial" pitchFamily="34" charset="0"/>
                  </a:rPr>
                  <a:t>3</a:t>
                </a:r>
                <a:r>
                  <a:rPr lang="en-US" sz="1400">
                    <a:solidFill>
                      <a:srgbClr val="333399"/>
                    </a:solidFill>
                    <a:latin typeface="Arial" pitchFamily="34" charset="0"/>
                  </a:rPr>
                  <a:t> 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sz="1400">
                    <a:solidFill>
                      <a:srgbClr val="333399"/>
                    </a:solidFill>
                    <a:latin typeface="Arial" pitchFamily="34" charset="0"/>
                  </a:rPr>
                  <a:t>13	– 88 mass% Fe</a:t>
                </a:r>
                <a:r>
                  <a:rPr lang="en-US" sz="1400" baseline="-25000">
                    <a:solidFill>
                      <a:srgbClr val="333399"/>
                    </a:solidFill>
                    <a:latin typeface="Arial" pitchFamily="34" charset="0"/>
                  </a:rPr>
                  <a:t>2</a:t>
                </a:r>
                <a:r>
                  <a:rPr lang="en-US" sz="1400">
                    <a:solidFill>
                      <a:srgbClr val="333399"/>
                    </a:solidFill>
                    <a:latin typeface="Arial" pitchFamily="34" charset="0"/>
                  </a:rPr>
                  <a:t>O</a:t>
                </a:r>
                <a:r>
                  <a:rPr lang="en-US" sz="1400" baseline="-25000">
                    <a:solidFill>
                      <a:srgbClr val="333399"/>
                    </a:solidFill>
                    <a:latin typeface="Arial" pitchFamily="34" charset="0"/>
                  </a:rPr>
                  <a:t>3</a:t>
                </a:r>
                <a:endParaRPr lang="en-US" sz="1400">
                  <a:solidFill>
                    <a:srgbClr val="333399"/>
                  </a:solidFill>
                  <a:latin typeface="Arial" pitchFamily="34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sz="1400">
                    <a:solidFill>
                      <a:srgbClr val="333399"/>
                    </a:solidFill>
                    <a:latin typeface="Arial" pitchFamily="34" charset="0"/>
                  </a:rPr>
                  <a:t>14	– 87 mass% Fe</a:t>
                </a:r>
                <a:r>
                  <a:rPr lang="en-US" sz="1400" baseline="-25000">
                    <a:solidFill>
                      <a:srgbClr val="333399"/>
                    </a:solidFill>
                    <a:latin typeface="Arial" pitchFamily="34" charset="0"/>
                  </a:rPr>
                  <a:t>2</a:t>
                </a:r>
                <a:r>
                  <a:rPr lang="en-US" sz="1400">
                    <a:solidFill>
                      <a:srgbClr val="333399"/>
                    </a:solidFill>
                    <a:latin typeface="Arial" pitchFamily="34" charset="0"/>
                  </a:rPr>
                  <a:t>O</a:t>
                </a:r>
                <a:r>
                  <a:rPr lang="en-US" sz="1400" baseline="-25000">
                    <a:solidFill>
                      <a:srgbClr val="333399"/>
                    </a:solidFill>
                    <a:latin typeface="Arial" pitchFamily="34" charset="0"/>
                  </a:rPr>
                  <a:t>3</a:t>
                </a:r>
                <a:endParaRPr lang="en-US" sz="1400">
                  <a:solidFill>
                    <a:srgbClr val="333399"/>
                  </a:solidFill>
                  <a:latin typeface="Arial" pitchFamily="34" charset="0"/>
                </a:endParaRPr>
              </a:p>
            </p:txBody>
          </p:sp>
          <p:grpSp>
            <p:nvGrpSpPr>
              <p:cNvPr id="184708" name="Group 388"/>
              <p:cNvGrpSpPr>
                <a:grpSpLocks/>
              </p:cNvGrpSpPr>
              <p:nvPr/>
            </p:nvGrpSpPr>
            <p:grpSpPr bwMode="auto">
              <a:xfrm>
                <a:off x="4107" y="2748"/>
                <a:ext cx="705" cy="384"/>
                <a:chOff x="4107" y="2856"/>
                <a:chExt cx="705" cy="384"/>
              </a:xfrm>
            </p:grpSpPr>
            <p:sp>
              <p:nvSpPr>
                <p:cNvPr id="184709" name="Oval 389"/>
                <p:cNvSpPr>
                  <a:spLocks noChangeArrowheads="1"/>
                </p:cNvSpPr>
                <p:nvPr/>
              </p:nvSpPr>
              <p:spPr bwMode="auto">
                <a:xfrm>
                  <a:off x="4107" y="2933"/>
                  <a:ext cx="50" cy="5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4710" name="Oval 390"/>
                <p:cNvSpPr>
                  <a:spLocks noChangeArrowheads="1"/>
                </p:cNvSpPr>
                <p:nvPr/>
              </p:nvSpPr>
              <p:spPr bwMode="auto">
                <a:xfrm>
                  <a:off x="4107" y="3127"/>
                  <a:ext cx="50" cy="50"/>
                </a:xfrm>
                <a:prstGeom prst="ellipse">
                  <a:avLst/>
                </a:prstGeom>
                <a:solidFill>
                  <a:srgbClr val="008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4711" name="Rectangle 391"/>
                <p:cNvSpPr>
                  <a:spLocks noChangeArrowheads="1"/>
                </p:cNvSpPr>
                <p:nvPr/>
              </p:nvSpPr>
              <p:spPr bwMode="auto">
                <a:xfrm>
                  <a:off x="4220" y="2856"/>
                  <a:ext cx="346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400">
                      <a:solidFill>
                        <a:srgbClr val="333399"/>
                      </a:solidFill>
                      <a:latin typeface="Arial" pitchFamily="34" charset="0"/>
                    </a:rPr>
                    <a:t>– air</a:t>
                  </a:r>
                </a:p>
              </p:txBody>
            </p:sp>
            <p:sp>
              <p:nvSpPr>
                <p:cNvPr id="184712" name="Rectangle 392"/>
                <p:cNvSpPr>
                  <a:spLocks noChangeArrowheads="1"/>
                </p:cNvSpPr>
                <p:nvPr/>
              </p:nvSpPr>
              <p:spPr bwMode="auto">
                <a:xfrm>
                  <a:off x="4213" y="3048"/>
                  <a:ext cx="599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400">
                      <a:solidFill>
                        <a:srgbClr val="333399"/>
                      </a:solidFill>
                      <a:latin typeface="Arial" pitchFamily="34" charset="0"/>
                    </a:rPr>
                    <a:t>– oxygen</a:t>
                  </a: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5</a:t>
            </a:r>
            <a:r>
              <a:rPr lang="en-US" baseline="30000"/>
              <a:t>th</a:t>
            </a:r>
            <a:r>
              <a:rPr lang="en-US"/>
              <a:t> CEG-CM meeting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120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657E8B-DBDD-4147-A7F9-FE615C86FA9A}" type="slidenum">
              <a:rPr lang="en-GB"/>
              <a:pPr/>
              <a:t>14</a:t>
            </a:fld>
            <a:endParaRPr lang="en-GB"/>
          </a:p>
        </p:txBody>
      </p:sp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555625" y="0"/>
            <a:ext cx="7772400" cy="1143000"/>
          </a:xfrm>
        </p:spPr>
        <p:txBody>
          <a:bodyPr/>
          <a:lstStyle/>
          <a:p>
            <a:pPr defTabSz="914400"/>
            <a:r>
              <a:rPr lang="en-US"/>
              <a:t>Phase diagram of the SiO</a:t>
            </a:r>
            <a:r>
              <a:rPr lang="en-US" baseline="-25000"/>
              <a:t>2 </a:t>
            </a:r>
            <a:r>
              <a:rPr lang="en-US"/>
              <a:t>– Fe</a:t>
            </a:r>
            <a:r>
              <a:rPr lang="en-US" baseline="-25000"/>
              <a:t>2</a:t>
            </a:r>
            <a:r>
              <a:rPr lang="en-US"/>
              <a:t>O</a:t>
            </a:r>
            <a:r>
              <a:rPr lang="en-US" baseline="-25000"/>
              <a:t>3 </a:t>
            </a:r>
            <a:r>
              <a:rPr lang="en-US"/>
              <a:t>system</a:t>
            </a:r>
            <a:endParaRPr lang="en-GB"/>
          </a:p>
        </p:txBody>
      </p:sp>
      <p:sp>
        <p:nvSpPr>
          <p:cNvPr id="188419" name="Rectangle 3"/>
          <p:cNvSpPr>
            <a:spLocks noChangeArrowheads="1"/>
          </p:cNvSpPr>
          <p:nvPr/>
        </p:nvSpPr>
        <p:spPr bwMode="auto">
          <a:xfrm>
            <a:off x="355600" y="1212850"/>
            <a:ext cx="8174038" cy="307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eaLnBrk="1" hangingPunct="1">
              <a:spcBef>
                <a:spcPct val="40000"/>
              </a:spcBef>
              <a:buSzPct val="85000"/>
            </a:pPr>
            <a:endParaRPr lang="en-US"/>
          </a:p>
        </p:txBody>
      </p:sp>
      <p:grpSp>
        <p:nvGrpSpPr>
          <p:cNvPr id="188614" name="Group 198"/>
          <p:cNvGrpSpPr>
            <a:grpSpLocks/>
          </p:cNvGrpSpPr>
          <p:nvPr/>
        </p:nvGrpSpPr>
        <p:grpSpPr bwMode="auto">
          <a:xfrm>
            <a:off x="547688" y="1306513"/>
            <a:ext cx="8204200" cy="4221162"/>
            <a:chOff x="345" y="823"/>
            <a:chExt cx="5168" cy="2659"/>
          </a:xfrm>
        </p:grpSpPr>
        <p:sp>
          <p:nvSpPr>
            <p:cNvPr id="188615" name="Line 199"/>
            <p:cNvSpPr>
              <a:spLocks noChangeShapeType="1"/>
            </p:cNvSpPr>
            <p:nvPr/>
          </p:nvSpPr>
          <p:spPr bwMode="auto">
            <a:xfrm>
              <a:off x="801" y="2741"/>
              <a:ext cx="2458" cy="0"/>
            </a:xfrm>
            <a:prstGeom prst="line">
              <a:avLst/>
            </a:prstGeom>
            <a:noFill/>
            <a:ln w="2603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16" name="Freeform 200"/>
            <p:cNvSpPr>
              <a:spLocks noChangeAspect="1"/>
            </p:cNvSpPr>
            <p:nvPr/>
          </p:nvSpPr>
          <p:spPr bwMode="auto">
            <a:xfrm>
              <a:off x="3843" y="1380"/>
              <a:ext cx="45" cy="45"/>
            </a:xfrm>
            <a:custGeom>
              <a:avLst/>
              <a:gdLst>
                <a:gd name="T0" fmla="*/ 35 w 70"/>
                <a:gd name="T1" fmla="*/ 0 h 70"/>
                <a:gd name="T2" fmla="*/ 70 w 70"/>
                <a:gd name="T3" fmla="*/ 35 h 70"/>
                <a:gd name="T4" fmla="*/ 35 w 70"/>
                <a:gd name="T5" fmla="*/ 70 h 70"/>
                <a:gd name="T6" fmla="*/ 0 w 70"/>
                <a:gd name="T7" fmla="*/ 35 h 70"/>
                <a:gd name="T8" fmla="*/ 35 w 70"/>
                <a:gd name="T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70">
                  <a:moveTo>
                    <a:pt x="35" y="0"/>
                  </a:moveTo>
                  <a:lnTo>
                    <a:pt x="70" y="35"/>
                  </a:lnTo>
                  <a:lnTo>
                    <a:pt x="35" y="70"/>
                  </a:lnTo>
                  <a:lnTo>
                    <a:pt x="0" y="35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FF00"/>
            </a:solidFill>
            <a:ln w="1079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88617" name="Rectangle 201"/>
            <p:cNvSpPr>
              <a:spLocks noChangeArrowheads="1"/>
            </p:cNvSpPr>
            <p:nvPr/>
          </p:nvSpPr>
          <p:spPr bwMode="auto">
            <a:xfrm>
              <a:off x="2763" y="1047"/>
              <a:ext cx="257" cy="2053"/>
            </a:xfrm>
            <a:prstGeom prst="rect">
              <a:avLst/>
            </a:prstGeom>
            <a:gradFill rotWithShape="1">
              <a:gsLst>
                <a:gs pos="0">
                  <a:srgbClr val="FFFF99">
                    <a:alpha val="39000"/>
                  </a:srgbClr>
                </a:gs>
                <a:gs pos="50000">
                  <a:srgbClr val="FFFF00">
                    <a:alpha val="64000"/>
                  </a:srgbClr>
                </a:gs>
                <a:gs pos="100000">
                  <a:srgbClr val="FFFF99">
                    <a:alpha val="39000"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8618" name="Oval 202"/>
            <p:cNvSpPr>
              <a:spLocks noChangeAspect="1" noChangeArrowheads="1"/>
            </p:cNvSpPr>
            <p:nvPr/>
          </p:nvSpPr>
          <p:spPr bwMode="auto">
            <a:xfrm>
              <a:off x="1448" y="2362"/>
              <a:ext cx="45" cy="45"/>
            </a:xfrm>
            <a:prstGeom prst="ellipse">
              <a:avLst/>
            </a:prstGeom>
            <a:solidFill>
              <a:srgbClr val="FFCC00">
                <a:alpha val="53999"/>
              </a:srgbClr>
            </a:solidFill>
            <a:ln w="19050" algn="ctr">
              <a:solidFill>
                <a:srgbClr val="000080">
                  <a:alpha val="37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19" name="Oval 203"/>
            <p:cNvSpPr>
              <a:spLocks noChangeAspect="1" noChangeArrowheads="1"/>
            </p:cNvSpPr>
            <p:nvPr/>
          </p:nvSpPr>
          <p:spPr bwMode="auto">
            <a:xfrm>
              <a:off x="1271" y="2593"/>
              <a:ext cx="45" cy="45"/>
            </a:xfrm>
            <a:prstGeom prst="ellipse">
              <a:avLst/>
            </a:prstGeom>
            <a:solidFill>
              <a:srgbClr val="FFCC00">
                <a:alpha val="53999"/>
              </a:srgbClr>
            </a:solidFill>
            <a:ln w="19050" algn="ctr">
              <a:solidFill>
                <a:srgbClr val="000080">
                  <a:alpha val="37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20" name="Oval 204"/>
            <p:cNvSpPr>
              <a:spLocks noChangeAspect="1" noChangeArrowheads="1"/>
            </p:cNvSpPr>
            <p:nvPr/>
          </p:nvSpPr>
          <p:spPr bwMode="auto">
            <a:xfrm>
              <a:off x="896" y="2593"/>
              <a:ext cx="45" cy="45"/>
            </a:xfrm>
            <a:prstGeom prst="ellipse">
              <a:avLst/>
            </a:prstGeom>
            <a:solidFill>
              <a:srgbClr val="FFCC00">
                <a:alpha val="53999"/>
              </a:srgbClr>
            </a:solidFill>
            <a:ln w="19050" algn="ctr">
              <a:solidFill>
                <a:srgbClr val="000080">
                  <a:alpha val="37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21" name="Oval 205"/>
            <p:cNvSpPr>
              <a:spLocks noChangeArrowheads="1"/>
            </p:cNvSpPr>
            <p:nvPr/>
          </p:nvSpPr>
          <p:spPr bwMode="auto">
            <a:xfrm>
              <a:off x="3828" y="1080"/>
              <a:ext cx="68" cy="68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88622" name="Text Box 206"/>
            <p:cNvSpPr txBox="1">
              <a:spLocks noChangeArrowheads="1"/>
            </p:cNvSpPr>
            <p:nvPr/>
          </p:nvSpPr>
          <p:spPr bwMode="auto">
            <a:xfrm>
              <a:off x="3633" y="1892"/>
              <a:ext cx="1880" cy="10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800000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/>
              <a:r>
                <a:rPr lang="en-US" sz="1600">
                  <a:solidFill>
                    <a:srgbClr val="993300"/>
                  </a:solidFill>
                </a:rPr>
                <a:t>Eutectic point: </a:t>
              </a:r>
            </a:p>
            <a:p>
              <a:pPr algn="l"/>
              <a:r>
                <a:rPr lang="en-US" sz="1600">
                  <a:solidFill>
                    <a:srgbClr val="993300"/>
                  </a:solidFill>
                </a:rPr>
                <a:t>	1470</a:t>
              </a:r>
              <a:r>
                <a:rPr lang="en-US" sz="1600">
                  <a:solidFill>
                    <a:srgbClr val="993300"/>
                  </a:solidFill>
                  <a:sym typeface="Symbol" pitchFamily="18" charset="2"/>
                </a:rPr>
                <a:t>C</a:t>
              </a:r>
            </a:p>
            <a:p>
              <a:pPr algn="l"/>
              <a:r>
                <a:rPr lang="en-US" sz="1600">
                  <a:solidFill>
                    <a:srgbClr val="993300"/>
                  </a:solidFill>
                  <a:sym typeface="Symbol" pitchFamily="18" charset="2"/>
                </a:rPr>
                <a:t>	89 mass% Fe</a:t>
              </a:r>
              <a:r>
                <a:rPr lang="en-US" sz="1600" baseline="-25000">
                  <a:solidFill>
                    <a:srgbClr val="993300"/>
                  </a:solidFill>
                  <a:sym typeface="Symbol" pitchFamily="18" charset="2"/>
                </a:rPr>
                <a:t>2</a:t>
              </a:r>
              <a:r>
                <a:rPr lang="en-US" sz="1600">
                  <a:solidFill>
                    <a:srgbClr val="993300"/>
                  </a:solidFill>
                  <a:sym typeface="Symbol" pitchFamily="18" charset="2"/>
                </a:rPr>
                <a:t>O</a:t>
              </a:r>
              <a:r>
                <a:rPr lang="en-US" sz="1600" baseline="-25000">
                  <a:solidFill>
                    <a:srgbClr val="993300"/>
                  </a:solidFill>
                  <a:sym typeface="Symbol" pitchFamily="18" charset="2"/>
                </a:rPr>
                <a:t>3</a:t>
              </a:r>
            </a:p>
            <a:p>
              <a:pPr algn="l"/>
              <a:endParaRPr lang="en-US" sz="1600" baseline="-25000">
                <a:solidFill>
                  <a:srgbClr val="993300"/>
                </a:solidFill>
                <a:sym typeface="Symbol" pitchFamily="18" charset="2"/>
              </a:endParaRPr>
            </a:p>
            <a:p>
              <a:pPr algn="l"/>
              <a:endParaRPr lang="en-US" sz="800" baseline="-25000">
                <a:solidFill>
                  <a:srgbClr val="993300"/>
                </a:solidFill>
                <a:sym typeface="Symbol" pitchFamily="18" charset="2"/>
              </a:endParaRPr>
            </a:p>
            <a:p>
              <a:r>
                <a:rPr lang="en-US" sz="1600">
                  <a:solidFill>
                    <a:srgbClr val="993300"/>
                  </a:solidFill>
                </a:rPr>
                <a:t>1440</a:t>
              </a:r>
              <a:r>
                <a:rPr lang="en-US" sz="1600">
                  <a:solidFill>
                    <a:srgbClr val="993300"/>
                  </a:solidFill>
                  <a:sym typeface="Symbol" pitchFamily="18" charset="2"/>
                </a:rPr>
                <a:t>C</a:t>
              </a:r>
            </a:p>
            <a:p>
              <a:r>
                <a:rPr lang="en-US" sz="1600">
                  <a:solidFill>
                    <a:srgbClr val="993300"/>
                  </a:solidFill>
                  <a:sym typeface="Symbol" pitchFamily="18" charset="2"/>
                </a:rPr>
                <a:t>	88 mass% Fe</a:t>
              </a:r>
              <a:r>
                <a:rPr lang="en-US" sz="1600" baseline="-25000">
                  <a:solidFill>
                    <a:srgbClr val="993300"/>
                  </a:solidFill>
                  <a:sym typeface="Symbol" pitchFamily="18" charset="2"/>
                </a:rPr>
                <a:t>2</a:t>
              </a:r>
              <a:r>
                <a:rPr lang="en-US" sz="1600">
                  <a:solidFill>
                    <a:srgbClr val="993300"/>
                  </a:solidFill>
                  <a:sym typeface="Symbol" pitchFamily="18" charset="2"/>
                </a:rPr>
                <a:t>O</a:t>
              </a:r>
              <a:r>
                <a:rPr lang="en-US" sz="1600" baseline="-25000">
                  <a:solidFill>
                    <a:srgbClr val="993300"/>
                  </a:solidFill>
                  <a:sym typeface="Symbol" pitchFamily="18" charset="2"/>
                </a:rPr>
                <a:t>3</a:t>
              </a:r>
            </a:p>
          </p:txBody>
        </p:sp>
        <p:sp>
          <p:nvSpPr>
            <p:cNvPr id="188623" name="Freeform 207"/>
            <p:cNvSpPr>
              <a:spLocks/>
            </p:cNvSpPr>
            <p:nvPr/>
          </p:nvSpPr>
          <p:spPr bwMode="auto">
            <a:xfrm>
              <a:off x="791" y="2378"/>
              <a:ext cx="224" cy="238"/>
            </a:xfrm>
            <a:custGeom>
              <a:avLst/>
              <a:gdLst>
                <a:gd name="T0" fmla="*/ 0 w 224"/>
                <a:gd name="T1" fmla="*/ 0 h 238"/>
                <a:gd name="T2" fmla="*/ 221 w 224"/>
                <a:gd name="T3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4" h="238">
                  <a:moveTo>
                    <a:pt x="0" y="0"/>
                  </a:moveTo>
                  <a:cubicBezTo>
                    <a:pt x="68" y="4"/>
                    <a:pt x="224" y="154"/>
                    <a:pt x="221" y="238"/>
                  </a:cubicBezTo>
                </a:path>
              </a:pathLst>
            </a:custGeom>
            <a:noFill/>
            <a:ln w="25400" cap="flat" cmpd="sng">
              <a:solidFill>
                <a:srgbClr val="FF0000">
                  <a:alpha val="9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24" name="Text Box 208"/>
            <p:cNvSpPr txBox="1">
              <a:spLocks noChangeArrowheads="1"/>
            </p:cNvSpPr>
            <p:nvPr/>
          </p:nvSpPr>
          <p:spPr bwMode="auto">
            <a:xfrm>
              <a:off x="345" y="2439"/>
              <a:ext cx="426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600" b="0">
                  <a:solidFill>
                    <a:srgbClr val="000099"/>
                  </a:solidFill>
                  <a:latin typeface="Arial" pitchFamily="34" charset="0"/>
                </a:rPr>
                <a:t>1500</a:t>
              </a:r>
              <a:endParaRPr lang="ru-RU" sz="1600" b="0">
                <a:solidFill>
                  <a:srgbClr val="000099"/>
                </a:solidFill>
                <a:latin typeface="Arial" pitchFamily="34" charset="0"/>
              </a:endParaRPr>
            </a:p>
          </p:txBody>
        </p:sp>
        <p:sp>
          <p:nvSpPr>
            <p:cNvPr id="188625" name="Text Box 209"/>
            <p:cNvSpPr txBox="1">
              <a:spLocks noChangeArrowheads="1"/>
            </p:cNvSpPr>
            <p:nvPr/>
          </p:nvSpPr>
          <p:spPr bwMode="auto">
            <a:xfrm>
              <a:off x="345" y="2049"/>
              <a:ext cx="426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600" b="0">
                  <a:solidFill>
                    <a:srgbClr val="000099"/>
                  </a:solidFill>
                  <a:latin typeface="Arial" pitchFamily="34" charset="0"/>
                </a:rPr>
                <a:t>1600</a:t>
              </a:r>
              <a:endParaRPr lang="ru-RU" sz="1600" b="0">
                <a:solidFill>
                  <a:srgbClr val="000099"/>
                </a:solidFill>
                <a:latin typeface="Arial" pitchFamily="34" charset="0"/>
              </a:endParaRPr>
            </a:p>
          </p:txBody>
        </p:sp>
        <p:sp>
          <p:nvSpPr>
            <p:cNvPr id="188626" name="Text Box 210"/>
            <p:cNvSpPr txBox="1">
              <a:spLocks noChangeArrowheads="1"/>
            </p:cNvSpPr>
            <p:nvPr/>
          </p:nvSpPr>
          <p:spPr bwMode="auto">
            <a:xfrm>
              <a:off x="345" y="1853"/>
              <a:ext cx="426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endParaRPr lang="ru-RU" sz="1600" b="0">
                <a:solidFill>
                  <a:srgbClr val="800000"/>
                </a:solidFill>
                <a:latin typeface="Arial" pitchFamily="34" charset="0"/>
              </a:endParaRPr>
            </a:p>
          </p:txBody>
        </p:sp>
        <p:sp>
          <p:nvSpPr>
            <p:cNvPr id="188627" name="Text Box 211"/>
            <p:cNvSpPr txBox="1">
              <a:spLocks noChangeArrowheads="1"/>
            </p:cNvSpPr>
            <p:nvPr/>
          </p:nvSpPr>
          <p:spPr bwMode="auto">
            <a:xfrm>
              <a:off x="345" y="1461"/>
              <a:ext cx="426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endParaRPr lang="ru-RU" sz="1600" b="0">
                <a:solidFill>
                  <a:srgbClr val="800000"/>
                </a:solidFill>
                <a:latin typeface="Arial" pitchFamily="34" charset="0"/>
              </a:endParaRPr>
            </a:p>
          </p:txBody>
        </p:sp>
        <p:sp>
          <p:nvSpPr>
            <p:cNvPr id="188628" name="Text Box 212"/>
            <p:cNvSpPr txBox="1">
              <a:spLocks noChangeArrowheads="1"/>
            </p:cNvSpPr>
            <p:nvPr/>
          </p:nvSpPr>
          <p:spPr bwMode="auto">
            <a:xfrm>
              <a:off x="345" y="1264"/>
              <a:ext cx="426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600" b="0">
                  <a:solidFill>
                    <a:srgbClr val="000099"/>
                  </a:solidFill>
                  <a:latin typeface="Arial" pitchFamily="34" charset="0"/>
                </a:rPr>
                <a:t>18</a:t>
              </a:r>
              <a:r>
                <a:rPr lang="ru-RU" sz="1600" b="0">
                  <a:solidFill>
                    <a:srgbClr val="000099"/>
                  </a:solidFill>
                  <a:latin typeface="Arial" pitchFamily="34" charset="0"/>
                </a:rPr>
                <a:t>00</a:t>
              </a:r>
            </a:p>
          </p:txBody>
        </p:sp>
        <p:sp>
          <p:nvSpPr>
            <p:cNvPr id="188629" name="Text Box 213"/>
            <p:cNvSpPr txBox="1">
              <a:spLocks noChangeArrowheads="1"/>
            </p:cNvSpPr>
            <p:nvPr/>
          </p:nvSpPr>
          <p:spPr bwMode="auto">
            <a:xfrm>
              <a:off x="345" y="2828"/>
              <a:ext cx="426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600" b="0">
                  <a:solidFill>
                    <a:srgbClr val="000099"/>
                  </a:solidFill>
                  <a:latin typeface="Arial" pitchFamily="34" charset="0"/>
                </a:rPr>
                <a:t>1400</a:t>
              </a:r>
              <a:endParaRPr lang="ru-RU" sz="1600" b="0">
                <a:solidFill>
                  <a:srgbClr val="000099"/>
                </a:solidFill>
                <a:latin typeface="Arial" pitchFamily="34" charset="0"/>
              </a:endParaRPr>
            </a:p>
          </p:txBody>
        </p:sp>
        <p:sp>
          <p:nvSpPr>
            <p:cNvPr id="188630" name="Text Box 214"/>
            <p:cNvSpPr txBox="1">
              <a:spLocks noChangeArrowheads="1"/>
            </p:cNvSpPr>
            <p:nvPr/>
          </p:nvSpPr>
          <p:spPr bwMode="auto">
            <a:xfrm>
              <a:off x="345" y="2244"/>
              <a:ext cx="426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endParaRPr lang="ru-RU" sz="1600" b="0">
                <a:solidFill>
                  <a:srgbClr val="800000"/>
                </a:solidFill>
                <a:latin typeface="Arial" pitchFamily="34" charset="0"/>
              </a:endParaRPr>
            </a:p>
          </p:txBody>
        </p:sp>
        <p:sp>
          <p:nvSpPr>
            <p:cNvPr id="188631" name="Text Box 215"/>
            <p:cNvSpPr txBox="1">
              <a:spLocks noChangeArrowheads="1"/>
            </p:cNvSpPr>
            <p:nvPr/>
          </p:nvSpPr>
          <p:spPr bwMode="auto">
            <a:xfrm>
              <a:off x="345" y="1657"/>
              <a:ext cx="426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600" b="0">
                  <a:solidFill>
                    <a:srgbClr val="000099"/>
                  </a:solidFill>
                  <a:latin typeface="Arial" pitchFamily="34" charset="0"/>
                </a:rPr>
                <a:t>17</a:t>
              </a:r>
              <a:r>
                <a:rPr lang="ru-RU" sz="1600" b="0">
                  <a:solidFill>
                    <a:srgbClr val="000099"/>
                  </a:solidFill>
                  <a:latin typeface="Arial" pitchFamily="34" charset="0"/>
                </a:rPr>
                <a:t>00</a:t>
              </a:r>
            </a:p>
          </p:txBody>
        </p:sp>
        <p:sp>
          <p:nvSpPr>
            <p:cNvPr id="188632" name="Text Box 216"/>
            <p:cNvSpPr txBox="1">
              <a:spLocks noChangeArrowheads="1"/>
            </p:cNvSpPr>
            <p:nvPr/>
          </p:nvSpPr>
          <p:spPr bwMode="auto">
            <a:xfrm>
              <a:off x="345" y="1069"/>
              <a:ext cx="426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endParaRPr lang="ru-RU" sz="1600" b="0">
                <a:solidFill>
                  <a:srgbClr val="800000"/>
                </a:solidFill>
                <a:latin typeface="Arial" pitchFamily="34" charset="0"/>
              </a:endParaRPr>
            </a:p>
          </p:txBody>
        </p:sp>
        <p:sp>
          <p:nvSpPr>
            <p:cNvPr id="188633" name="Text Box 217"/>
            <p:cNvSpPr txBox="1">
              <a:spLocks noChangeArrowheads="1"/>
            </p:cNvSpPr>
            <p:nvPr/>
          </p:nvSpPr>
          <p:spPr bwMode="auto">
            <a:xfrm>
              <a:off x="579" y="823"/>
              <a:ext cx="518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ru-RU" sz="1600">
                  <a:solidFill>
                    <a:srgbClr val="000099"/>
                  </a:solidFill>
                  <a:latin typeface="Arial" pitchFamily="34" charset="0"/>
                </a:rPr>
                <a:t>T, </a:t>
              </a:r>
              <a:r>
                <a:rPr lang="ru-RU" sz="1600">
                  <a:solidFill>
                    <a:srgbClr val="000099"/>
                  </a:solidFill>
                  <a:latin typeface="Arial" pitchFamily="34" charset="0"/>
                  <a:sym typeface="Symbol" pitchFamily="18" charset="2"/>
                </a:rPr>
                <a:t></a:t>
              </a:r>
              <a:r>
                <a:rPr lang="ru-RU" sz="1600">
                  <a:solidFill>
                    <a:srgbClr val="000099"/>
                  </a:solidFill>
                  <a:latin typeface="Arial" pitchFamily="34" charset="0"/>
                </a:rPr>
                <a:t>С</a:t>
              </a:r>
            </a:p>
          </p:txBody>
        </p:sp>
        <p:sp>
          <p:nvSpPr>
            <p:cNvPr id="188634" name="Text Box 218"/>
            <p:cNvSpPr txBox="1">
              <a:spLocks noChangeArrowheads="1"/>
            </p:cNvSpPr>
            <p:nvPr/>
          </p:nvSpPr>
          <p:spPr bwMode="auto">
            <a:xfrm>
              <a:off x="584" y="3137"/>
              <a:ext cx="2884" cy="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algn="l">
                <a:tabLst>
                  <a:tab pos="330200" algn="ctr"/>
                  <a:tab pos="1117600" algn="ctr"/>
                  <a:tab pos="1905000" algn="ctr"/>
                  <a:tab pos="2679700" algn="ctr"/>
                  <a:tab pos="3467100" algn="ctr"/>
                  <a:tab pos="4254500" algn="ctr"/>
                  <a:tab pos="4933950" algn="ct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algn="l">
                <a:tabLst>
                  <a:tab pos="330200" algn="ctr"/>
                  <a:tab pos="1117600" algn="ctr"/>
                  <a:tab pos="1905000" algn="ctr"/>
                  <a:tab pos="2679700" algn="ctr"/>
                  <a:tab pos="3467100" algn="ctr"/>
                  <a:tab pos="4254500" algn="ctr"/>
                  <a:tab pos="4933950" algn="ct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algn="l">
                <a:tabLst>
                  <a:tab pos="330200" algn="ctr"/>
                  <a:tab pos="1117600" algn="ctr"/>
                  <a:tab pos="1905000" algn="ctr"/>
                  <a:tab pos="2679700" algn="ctr"/>
                  <a:tab pos="3467100" algn="ctr"/>
                  <a:tab pos="4254500" algn="ctr"/>
                  <a:tab pos="4933950" algn="ct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algn="l">
                <a:tabLst>
                  <a:tab pos="330200" algn="ctr"/>
                  <a:tab pos="1117600" algn="ctr"/>
                  <a:tab pos="1905000" algn="ctr"/>
                  <a:tab pos="2679700" algn="ctr"/>
                  <a:tab pos="3467100" algn="ctr"/>
                  <a:tab pos="4254500" algn="ctr"/>
                  <a:tab pos="4933950" algn="ct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algn="l">
                <a:tabLst>
                  <a:tab pos="330200" algn="ctr"/>
                  <a:tab pos="1117600" algn="ctr"/>
                  <a:tab pos="1905000" algn="ctr"/>
                  <a:tab pos="2679700" algn="ctr"/>
                  <a:tab pos="3467100" algn="ctr"/>
                  <a:tab pos="4254500" algn="ctr"/>
                  <a:tab pos="4933950" algn="ct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30200" algn="ctr"/>
                  <a:tab pos="1117600" algn="ctr"/>
                  <a:tab pos="1905000" algn="ctr"/>
                  <a:tab pos="2679700" algn="ctr"/>
                  <a:tab pos="3467100" algn="ctr"/>
                  <a:tab pos="4254500" algn="ctr"/>
                  <a:tab pos="4933950" algn="ct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30200" algn="ctr"/>
                  <a:tab pos="1117600" algn="ctr"/>
                  <a:tab pos="1905000" algn="ctr"/>
                  <a:tab pos="2679700" algn="ctr"/>
                  <a:tab pos="3467100" algn="ctr"/>
                  <a:tab pos="4254500" algn="ctr"/>
                  <a:tab pos="4933950" algn="ct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30200" algn="ctr"/>
                  <a:tab pos="1117600" algn="ctr"/>
                  <a:tab pos="1905000" algn="ctr"/>
                  <a:tab pos="2679700" algn="ctr"/>
                  <a:tab pos="3467100" algn="ctr"/>
                  <a:tab pos="4254500" algn="ctr"/>
                  <a:tab pos="4933950" algn="ct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30200" algn="ctr"/>
                  <a:tab pos="1117600" algn="ctr"/>
                  <a:tab pos="1905000" algn="ctr"/>
                  <a:tab pos="2679700" algn="ctr"/>
                  <a:tab pos="3467100" algn="ctr"/>
                  <a:tab pos="4254500" algn="ctr"/>
                  <a:tab pos="4933950" algn="ct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ru-RU" sz="1600" b="0">
                  <a:solidFill>
                    <a:srgbClr val="800000"/>
                  </a:solidFill>
                  <a:latin typeface="Arial" pitchFamily="34" charset="0"/>
                </a:rPr>
                <a:t>	</a:t>
              </a:r>
              <a:r>
                <a:rPr lang="en-US" sz="1600">
                  <a:solidFill>
                    <a:srgbClr val="000099"/>
                  </a:solidFill>
                  <a:latin typeface="Arial" pitchFamily="34" charset="0"/>
                </a:rPr>
                <a:t>Fe</a:t>
              </a:r>
              <a:r>
                <a:rPr lang="en-US" sz="1600" baseline="-25000">
                  <a:solidFill>
                    <a:srgbClr val="000099"/>
                  </a:solidFill>
                  <a:latin typeface="Arial" pitchFamily="34" charset="0"/>
                </a:rPr>
                <a:t>2</a:t>
              </a:r>
              <a:r>
                <a:rPr lang="en-US" sz="1600">
                  <a:solidFill>
                    <a:srgbClr val="000099"/>
                  </a:solidFill>
                  <a:latin typeface="Arial" pitchFamily="34" charset="0"/>
                </a:rPr>
                <a:t>O</a:t>
              </a:r>
              <a:r>
                <a:rPr lang="en-US" sz="1600" baseline="-25000">
                  <a:solidFill>
                    <a:srgbClr val="000099"/>
                  </a:solidFill>
                  <a:latin typeface="Arial" pitchFamily="34" charset="0"/>
                </a:rPr>
                <a:t>3</a:t>
              </a:r>
              <a:r>
                <a:rPr lang="en-US" sz="1600" b="0">
                  <a:solidFill>
                    <a:srgbClr val="800000"/>
                  </a:solidFill>
                  <a:latin typeface="Arial" pitchFamily="34" charset="0"/>
                </a:rPr>
                <a:t>	</a:t>
              </a:r>
              <a:r>
                <a:rPr lang="en-US" sz="1600" b="0">
                  <a:solidFill>
                    <a:srgbClr val="000099"/>
                  </a:solidFill>
                  <a:latin typeface="Arial" pitchFamily="34" charset="0"/>
                </a:rPr>
                <a:t>20</a:t>
              </a:r>
              <a:r>
                <a:rPr lang="ru-RU" sz="1600" b="0">
                  <a:solidFill>
                    <a:srgbClr val="800000"/>
                  </a:solidFill>
                  <a:latin typeface="Arial" pitchFamily="34" charset="0"/>
                </a:rPr>
                <a:t>	</a:t>
              </a:r>
              <a:r>
                <a:rPr lang="en-US" sz="1600" b="0">
                  <a:solidFill>
                    <a:srgbClr val="000099"/>
                  </a:solidFill>
                  <a:latin typeface="Arial" pitchFamily="34" charset="0"/>
                </a:rPr>
                <a:t>40</a:t>
              </a:r>
              <a:r>
                <a:rPr lang="ru-RU" sz="1600" b="0">
                  <a:solidFill>
                    <a:srgbClr val="800000"/>
                  </a:solidFill>
                  <a:latin typeface="Arial" pitchFamily="34" charset="0"/>
                </a:rPr>
                <a:t>	</a:t>
              </a:r>
              <a:r>
                <a:rPr lang="en-US" sz="1600" b="0">
                  <a:solidFill>
                    <a:srgbClr val="000099"/>
                  </a:solidFill>
                  <a:latin typeface="Arial" pitchFamily="34" charset="0"/>
                </a:rPr>
                <a:t>60</a:t>
              </a:r>
              <a:r>
                <a:rPr lang="en-US" sz="1600" b="0">
                  <a:solidFill>
                    <a:srgbClr val="800000"/>
                  </a:solidFill>
                  <a:latin typeface="Arial" pitchFamily="34" charset="0"/>
                </a:rPr>
                <a:t>	</a:t>
              </a:r>
              <a:r>
                <a:rPr lang="en-US" sz="1600" b="0">
                  <a:solidFill>
                    <a:srgbClr val="000099"/>
                  </a:solidFill>
                  <a:latin typeface="Arial" pitchFamily="34" charset="0"/>
                </a:rPr>
                <a:t>80</a:t>
              </a:r>
              <a:r>
                <a:rPr lang="ru-RU" sz="1600" b="0">
                  <a:solidFill>
                    <a:srgbClr val="800000"/>
                  </a:solidFill>
                  <a:latin typeface="Arial" pitchFamily="34" charset="0"/>
                </a:rPr>
                <a:t>	</a:t>
              </a:r>
              <a:r>
                <a:rPr lang="en-US" sz="1600">
                  <a:solidFill>
                    <a:srgbClr val="000099"/>
                  </a:solidFill>
                  <a:latin typeface="Arial" pitchFamily="34" charset="0"/>
                </a:rPr>
                <a:t>SiO</a:t>
              </a:r>
              <a:r>
                <a:rPr lang="en-US" sz="1600" baseline="-25000">
                  <a:solidFill>
                    <a:srgbClr val="000099"/>
                  </a:solidFill>
                  <a:latin typeface="Arial" pitchFamily="34" charset="0"/>
                </a:rPr>
                <a:t>2</a:t>
              </a:r>
            </a:p>
            <a:p>
              <a:pPr algn="ctr"/>
              <a:r>
                <a:rPr lang="en-US" sz="1600" b="0">
                  <a:solidFill>
                    <a:srgbClr val="000099"/>
                  </a:solidFill>
                  <a:latin typeface="Arial" pitchFamily="34" charset="0"/>
                </a:rPr>
                <a:t>mass </a:t>
              </a:r>
              <a:r>
                <a:rPr lang="ru-RU" sz="1600" b="0">
                  <a:solidFill>
                    <a:srgbClr val="000099"/>
                  </a:solidFill>
                  <a:latin typeface="Arial" pitchFamily="34" charset="0"/>
                </a:rPr>
                <a:t>%</a:t>
              </a:r>
            </a:p>
          </p:txBody>
        </p:sp>
        <p:sp>
          <p:nvSpPr>
            <p:cNvPr id="188635" name="Line 219"/>
            <p:cNvSpPr>
              <a:spLocks noChangeShapeType="1"/>
            </p:cNvSpPr>
            <p:nvPr/>
          </p:nvSpPr>
          <p:spPr bwMode="auto">
            <a:xfrm>
              <a:off x="795" y="3097"/>
              <a:ext cx="2468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188636" name="Group 220"/>
            <p:cNvGrpSpPr>
              <a:grpSpLocks/>
            </p:cNvGrpSpPr>
            <p:nvPr/>
          </p:nvGrpSpPr>
          <p:grpSpPr bwMode="auto">
            <a:xfrm>
              <a:off x="1045" y="3070"/>
              <a:ext cx="1971" cy="27"/>
              <a:chOff x="1927" y="3164"/>
              <a:chExt cx="1819" cy="34"/>
            </a:xfrm>
          </p:grpSpPr>
          <p:sp>
            <p:nvSpPr>
              <p:cNvPr id="188637" name="Line 221"/>
              <p:cNvSpPr>
                <a:spLocks noChangeShapeType="1"/>
              </p:cNvSpPr>
              <p:nvPr/>
            </p:nvSpPr>
            <p:spPr bwMode="auto">
              <a:xfrm rot="-5400000">
                <a:off x="2138" y="3181"/>
                <a:ext cx="34" cy="0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8638" name="Line 222"/>
              <p:cNvSpPr>
                <a:spLocks noChangeShapeType="1"/>
              </p:cNvSpPr>
              <p:nvPr/>
            </p:nvSpPr>
            <p:spPr bwMode="auto">
              <a:xfrm rot="-5400000">
                <a:off x="1910" y="3181"/>
                <a:ext cx="34" cy="0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8639" name="Line 223"/>
              <p:cNvSpPr>
                <a:spLocks noChangeShapeType="1"/>
              </p:cNvSpPr>
              <p:nvPr/>
            </p:nvSpPr>
            <p:spPr bwMode="auto">
              <a:xfrm rot="-5400000">
                <a:off x="2363" y="3181"/>
                <a:ext cx="34" cy="0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8640" name="Line 224"/>
              <p:cNvSpPr>
                <a:spLocks noChangeShapeType="1"/>
              </p:cNvSpPr>
              <p:nvPr/>
            </p:nvSpPr>
            <p:spPr bwMode="auto">
              <a:xfrm rot="-5400000">
                <a:off x="2591" y="3181"/>
                <a:ext cx="34" cy="0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8641" name="Line 225"/>
              <p:cNvSpPr>
                <a:spLocks noChangeShapeType="1"/>
              </p:cNvSpPr>
              <p:nvPr/>
            </p:nvSpPr>
            <p:spPr bwMode="auto">
              <a:xfrm rot="-5400000">
                <a:off x="2818" y="3181"/>
                <a:ext cx="34" cy="0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8642" name="Line 226"/>
              <p:cNvSpPr>
                <a:spLocks noChangeShapeType="1"/>
              </p:cNvSpPr>
              <p:nvPr/>
            </p:nvSpPr>
            <p:spPr bwMode="auto">
              <a:xfrm rot="-5400000">
                <a:off x="3046" y="3181"/>
                <a:ext cx="34" cy="0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8643" name="Line 227"/>
              <p:cNvSpPr>
                <a:spLocks noChangeShapeType="1"/>
              </p:cNvSpPr>
              <p:nvPr/>
            </p:nvSpPr>
            <p:spPr bwMode="auto">
              <a:xfrm rot="-5400000">
                <a:off x="3274" y="3181"/>
                <a:ext cx="34" cy="0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8644" name="Line 228"/>
              <p:cNvSpPr>
                <a:spLocks noChangeShapeType="1"/>
              </p:cNvSpPr>
              <p:nvPr/>
            </p:nvSpPr>
            <p:spPr bwMode="auto">
              <a:xfrm rot="-5400000">
                <a:off x="3502" y="3181"/>
                <a:ext cx="34" cy="0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8645" name="Line 229"/>
              <p:cNvSpPr>
                <a:spLocks noChangeShapeType="1"/>
              </p:cNvSpPr>
              <p:nvPr/>
            </p:nvSpPr>
            <p:spPr bwMode="auto">
              <a:xfrm rot="-5400000">
                <a:off x="3729" y="3181"/>
                <a:ext cx="34" cy="0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188646" name="Line 230"/>
            <p:cNvSpPr>
              <a:spLocks noChangeShapeType="1"/>
            </p:cNvSpPr>
            <p:nvPr/>
          </p:nvSpPr>
          <p:spPr bwMode="auto">
            <a:xfrm>
              <a:off x="796" y="1004"/>
              <a:ext cx="0" cy="2092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47" name="Line 231"/>
            <p:cNvSpPr>
              <a:spLocks noChangeShapeType="1"/>
            </p:cNvSpPr>
            <p:nvPr/>
          </p:nvSpPr>
          <p:spPr bwMode="auto">
            <a:xfrm>
              <a:off x="795" y="2715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48" name="Line 232"/>
            <p:cNvSpPr>
              <a:spLocks noChangeShapeType="1"/>
            </p:cNvSpPr>
            <p:nvPr/>
          </p:nvSpPr>
          <p:spPr bwMode="auto">
            <a:xfrm>
              <a:off x="795" y="2518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49" name="Line 233"/>
            <p:cNvSpPr>
              <a:spLocks noChangeShapeType="1"/>
            </p:cNvSpPr>
            <p:nvPr/>
          </p:nvSpPr>
          <p:spPr bwMode="auto">
            <a:xfrm>
              <a:off x="795" y="2123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50" name="Line 234"/>
            <p:cNvSpPr>
              <a:spLocks noChangeShapeType="1"/>
            </p:cNvSpPr>
            <p:nvPr/>
          </p:nvSpPr>
          <p:spPr bwMode="auto">
            <a:xfrm>
              <a:off x="795" y="1729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51" name="Line 235"/>
            <p:cNvSpPr>
              <a:spLocks noChangeShapeType="1"/>
            </p:cNvSpPr>
            <p:nvPr/>
          </p:nvSpPr>
          <p:spPr bwMode="auto">
            <a:xfrm>
              <a:off x="795" y="1335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52" name="Line 236"/>
            <p:cNvSpPr>
              <a:spLocks noChangeShapeType="1"/>
            </p:cNvSpPr>
            <p:nvPr/>
          </p:nvSpPr>
          <p:spPr bwMode="auto">
            <a:xfrm>
              <a:off x="795" y="2321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53" name="Line 237"/>
            <p:cNvSpPr>
              <a:spLocks noChangeShapeType="1"/>
            </p:cNvSpPr>
            <p:nvPr/>
          </p:nvSpPr>
          <p:spPr bwMode="auto">
            <a:xfrm>
              <a:off x="795" y="1926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54" name="Line 238"/>
            <p:cNvSpPr>
              <a:spLocks noChangeShapeType="1"/>
            </p:cNvSpPr>
            <p:nvPr/>
          </p:nvSpPr>
          <p:spPr bwMode="auto">
            <a:xfrm>
              <a:off x="797" y="1531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55" name="Line 239"/>
            <p:cNvSpPr>
              <a:spLocks noChangeShapeType="1"/>
            </p:cNvSpPr>
            <p:nvPr/>
          </p:nvSpPr>
          <p:spPr bwMode="auto">
            <a:xfrm>
              <a:off x="795" y="1139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56" name="Line 240"/>
            <p:cNvSpPr>
              <a:spLocks noChangeShapeType="1"/>
            </p:cNvSpPr>
            <p:nvPr/>
          </p:nvSpPr>
          <p:spPr bwMode="auto">
            <a:xfrm flipH="1">
              <a:off x="3230" y="2715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57" name="Line 241"/>
            <p:cNvSpPr>
              <a:spLocks noChangeShapeType="1"/>
            </p:cNvSpPr>
            <p:nvPr/>
          </p:nvSpPr>
          <p:spPr bwMode="auto">
            <a:xfrm flipH="1">
              <a:off x="3230" y="2518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58" name="Line 242"/>
            <p:cNvSpPr>
              <a:spLocks noChangeShapeType="1"/>
            </p:cNvSpPr>
            <p:nvPr/>
          </p:nvSpPr>
          <p:spPr bwMode="auto">
            <a:xfrm flipH="1">
              <a:off x="3230" y="2123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59" name="Line 243"/>
            <p:cNvSpPr>
              <a:spLocks noChangeShapeType="1"/>
            </p:cNvSpPr>
            <p:nvPr/>
          </p:nvSpPr>
          <p:spPr bwMode="auto">
            <a:xfrm flipH="1">
              <a:off x="3230" y="1729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60" name="Line 244"/>
            <p:cNvSpPr>
              <a:spLocks noChangeShapeType="1"/>
            </p:cNvSpPr>
            <p:nvPr/>
          </p:nvSpPr>
          <p:spPr bwMode="auto">
            <a:xfrm flipH="1">
              <a:off x="3230" y="1335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61" name="Line 245"/>
            <p:cNvSpPr>
              <a:spLocks noChangeShapeType="1"/>
            </p:cNvSpPr>
            <p:nvPr/>
          </p:nvSpPr>
          <p:spPr bwMode="auto">
            <a:xfrm flipH="1">
              <a:off x="3230" y="2321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62" name="Line 246"/>
            <p:cNvSpPr>
              <a:spLocks noChangeShapeType="1"/>
            </p:cNvSpPr>
            <p:nvPr/>
          </p:nvSpPr>
          <p:spPr bwMode="auto">
            <a:xfrm flipH="1">
              <a:off x="3230" y="1926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63" name="Line 247"/>
            <p:cNvSpPr>
              <a:spLocks noChangeShapeType="1"/>
            </p:cNvSpPr>
            <p:nvPr/>
          </p:nvSpPr>
          <p:spPr bwMode="auto">
            <a:xfrm flipH="1">
              <a:off x="3228" y="1531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64" name="Line 248"/>
            <p:cNvSpPr>
              <a:spLocks noChangeShapeType="1"/>
            </p:cNvSpPr>
            <p:nvPr/>
          </p:nvSpPr>
          <p:spPr bwMode="auto">
            <a:xfrm flipH="1">
              <a:off x="3230" y="1139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65" name="Line 249"/>
            <p:cNvSpPr>
              <a:spLocks noChangeShapeType="1"/>
            </p:cNvSpPr>
            <p:nvPr/>
          </p:nvSpPr>
          <p:spPr bwMode="auto">
            <a:xfrm>
              <a:off x="3263" y="996"/>
              <a:ext cx="0" cy="210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66" name="Text Box 250"/>
            <p:cNvSpPr txBox="1">
              <a:spLocks noChangeArrowheads="1"/>
            </p:cNvSpPr>
            <p:nvPr/>
          </p:nvSpPr>
          <p:spPr bwMode="auto">
            <a:xfrm>
              <a:off x="3287" y="2439"/>
              <a:ext cx="426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r>
                <a:rPr lang="en-US" sz="1600" b="0">
                  <a:solidFill>
                    <a:srgbClr val="000099"/>
                  </a:solidFill>
                  <a:latin typeface="Arial" pitchFamily="34" charset="0"/>
                </a:rPr>
                <a:t>1500</a:t>
              </a:r>
              <a:endParaRPr lang="ru-RU" sz="1600" b="0">
                <a:solidFill>
                  <a:srgbClr val="000099"/>
                </a:solidFill>
                <a:latin typeface="Arial" pitchFamily="34" charset="0"/>
              </a:endParaRPr>
            </a:p>
          </p:txBody>
        </p:sp>
        <p:sp>
          <p:nvSpPr>
            <p:cNvPr id="188667" name="Text Box 251"/>
            <p:cNvSpPr txBox="1">
              <a:spLocks noChangeArrowheads="1"/>
            </p:cNvSpPr>
            <p:nvPr/>
          </p:nvSpPr>
          <p:spPr bwMode="auto">
            <a:xfrm>
              <a:off x="3287" y="2049"/>
              <a:ext cx="426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r>
                <a:rPr lang="en-US" sz="1600" b="0">
                  <a:solidFill>
                    <a:srgbClr val="000099"/>
                  </a:solidFill>
                  <a:latin typeface="Arial" pitchFamily="34" charset="0"/>
                </a:rPr>
                <a:t>16</a:t>
              </a:r>
              <a:r>
                <a:rPr lang="ru-RU" sz="1600" b="0">
                  <a:solidFill>
                    <a:srgbClr val="000099"/>
                  </a:solidFill>
                  <a:latin typeface="Arial" pitchFamily="34" charset="0"/>
                </a:rPr>
                <a:t>00</a:t>
              </a:r>
            </a:p>
          </p:txBody>
        </p:sp>
        <p:sp>
          <p:nvSpPr>
            <p:cNvPr id="188668" name="Text Box 252"/>
            <p:cNvSpPr txBox="1">
              <a:spLocks noChangeArrowheads="1"/>
            </p:cNvSpPr>
            <p:nvPr/>
          </p:nvSpPr>
          <p:spPr bwMode="auto">
            <a:xfrm>
              <a:off x="3287" y="1853"/>
              <a:ext cx="426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endParaRPr lang="ru-RU" sz="1600" b="0">
                <a:solidFill>
                  <a:srgbClr val="800000"/>
                </a:solidFill>
                <a:latin typeface="Arial" pitchFamily="34" charset="0"/>
              </a:endParaRPr>
            </a:p>
          </p:txBody>
        </p:sp>
        <p:sp>
          <p:nvSpPr>
            <p:cNvPr id="188669" name="Text Box 253"/>
            <p:cNvSpPr txBox="1">
              <a:spLocks noChangeArrowheads="1"/>
            </p:cNvSpPr>
            <p:nvPr/>
          </p:nvSpPr>
          <p:spPr bwMode="auto">
            <a:xfrm>
              <a:off x="3287" y="1461"/>
              <a:ext cx="426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endParaRPr lang="ru-RU" sz="1600" b="0">
                <a:solidFill>
                  <a:srgbClr val="800000"/>
                </a:solidFill>
                <a:latin typeface="Arial" pitchFamily="34" charset="0"/>
              </a:endParaRPr>
            </a:p>
          </p:txBody>
        </p:sp>
        <p:sp>
          <p:nvSpPr>
            <p:cNvPr id="188670" name="Text Box 254"/>
            <p:cNvSpPr txBox="1">
              <a:spLocks noChangeArrowheads="1"/>
            </p:cNvSpPr>
            <p:nvPr/>
          </p:nvSpPr>
          <p:spPr bwMode="auto">
            <a:xfrm>
              <a:off x="3287" y="1264"/>
              <a:ext cx="426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r>
                <a:rPr lang="en-US" sz="1600" b="0">
                  <a:solidFill>
                    <a:srgbClr val="000099"/>
                  </a:solidFill>
                  <a:latin typeface="Arial" pitchFamily="34" charset="0"/>
                </a:rPr>
                <a:t>18</a:t>
              </a:r>
              <a:r>
                <a:rPr lang="ru-RU" sz="1600" b="0">
                  <a:solidFill>
                    <a:srgbClr val="000099"/>
                  </a:solidFill>
                  <a:latin typeface="Arial" pitchFamily="34" charset="0"/>
                </a:rPr>
                <a:t>00</a:t>
              </a:r>
            </a:p>
          </p:txBody>
        </p:sp>
        <p:sp>
          <p:nvSpPr>
            <p:cNvPr id="188671" name="Text Box 255"/>
            <p:cNvSpPr txBox="1">
              <a:spLocks noChangeArrowheads="1"/>
            </p:cNvSpPr>
            <p:nvPr/>
          </p:nvSpPr>
          <p:spPr bwMode="auto">
            <a:xfrm>
              <a:off x="3287" y="2828"/>
              <a:ext cx="426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r>
                <a:rPr lang="en-US" sz="1600" b="0">
                  <a:solidFill>
                    <a:srgbClr val="000099"/>
                  </a:solidFill>
                  <a:latin typeface="Arial" pitchFamily="34" charset="0"/>
                </a:rPr>
                <a:t>1400</a:t>
              </a:r>
              <a:endParaRPr lang="ru-RU" sz="1600" b="0">
                <a:solidFill>
                  <a:srgbClr val="000099"/>
                </a:solidFill>
                <a:latin typeface="Arial" pitchFamily="34" charset="0"/>
              </a:endParaRPr>
            </a:p>
          </p:txBody>
        </p:sp>
        <p:sp>
          <p:nvSpPr>
            <p:cNvPr id="188672" name="Text Box 256"/>
            <p:cNvSpPr txBox="1">
              <a:spLocks noChangeArrowheads="1"/>
            </p:cNvSpPr>
            <p:nvPr/>
          </p:nvSpPr>
          <p:spPr bwMode="auto">
            <a:xfrm>
              <a:off x="3287" y="2634"/>
              <a:ext cx="426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endParaRPr lang="ru-RU" sz="1600" b="0">
                <a:solidFill>
                  <a:srgbClr val="800000"/>
                </a:solidFill>
                <a:latin typeface="Arial" pitchFamily="34" charset="0"/>
              </a:endParaRPr>
            </a:p>
          </p:txBody>
        </p:sp>
        <p:sp>
          <p:nvSpPr>
            <p:cNvPr id="188673" name="Text Box 257"/>
            <p:cNvSpPr txBox="1">
              <a:spLocks noChangeArrowheads="1"/>
            </p:cNvSpPr>
            <p:nvPr/>
          </p:nvSpPr>
          <p:spPr bwMode="auto">
            <a:xfrm>
              <a:off x="3287" y="2244"/>
              <a:ext cx="426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endParaRPr lang="ru-RU" sz="1600" b="0">
                <a:solidFill>
                  <a:srgbClr val="800000"/>
                </a:solidFill>
                <a:latin typeface="Arial" pitchFamily="34" charset="0"/>
              </a:endParaRPr>
            </a:p>
          </p:txBody>
        </p:sp>
        <p:sp>
          <p:nvSpPr>
            <p:cNvPr id="188674" name="Text Box 258"/>
            <p:cNvSpPr txBox="1">
              <a:spLocks noChangeArrowheads="1"/>
            </p:cNvSpPr>
            <p:nvPr/>
          </p:nvSpPr>
          <p:spPr bwMode="auto">
            <a:xfrm>
              <a:off x="3287" y="1657"/>
              <a:ext cx="426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r>
                <a:rPr lang="en-US" sz="1600" b="0">
                  <a:solidFill>
                    <a:srgbClr val="000099"/>
                  </a:solidFill>
                  <a:latin typeface="Arial" pitchFamily="34" charset="0"/>
                </a:rPr>
                <a:t>17</a:t>
              </a:r>
              <a:r>
                <a:rPr lang="ru-RU" sz="1600" b="0">
                  <a:solidFill>
                    <a:srgbClr val="000099"/>
                  </a:solidFill>
                  <a:latin typeface="Arial" pitchFamily="34" charset="0"/>
                </a:rPr>
                <a:t>00</a:t>
              </a:r>
            </a:p>
          </p:txBody>
        </p:sp>
        <p:sp>
          <p:nvSpPr>
            <p:cNvPr id="188675" name="Text Box 259"/>
            <p:cNvSpPr txBox="1">
              <a:spLocks noChangeArrowheads="1"/>
            </p:cNvSpPr>
            <p:nvPr/>
          </p:nvSpPr>
          <p:spPr bwMode="auto">
            <a:xfrm>
              <a:off x="3287" y="1069"/>
              <a:ext cx="426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endParaRPr lang="ru-RU" sz="1600" b="0">
                <a:solidFill>
                  <a:srgbClr val="800000"/>
                </a:solidFill>
                <a:latin typeface="Arial" pitchFamily="34" charset="0"/>
              </a:endParaRPr>
            </a:p>
          </p:txBody>
        </p:sp>
        <p:sp>
          <p:nvSpPr>
            <p:cNvPr id="188676" name="Rectangle 260"/>
            <p:cNvSpPr>
              <a:spLocks noChangeArrowheads="1"/>
            </p:cNvSpPr>
            <p:nvPr/>
          </p:nvSpPr>
          <p:spPr bwMode="auto">
            <a:xfrm>
              <a:off x="3257" y="1498"/>
              <a:ext cx="260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rgbClr val="8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>
                  <a:solidFill>
                    <a:srgbClr val="003399"/>
                  </a:solidFill>
                  <a:latin typeface="Arial" pitchFamily="34" charset="0"/>
                </a:rPr>
                <a:t>1723</a:t>
              </a:r>
              <a:endParaRPr lang="ru-RU" sz="800">
                <a:solidFill>
                  <a:srgbClr val="003399"/>
                </a:solidFill>
                <a:latin typeface="Arial" pitchFamily="34" charset="0"/>
              </a:endParaRPr>
            </a:p>
          </p:txBody>
        </p:sp>
        <p:sp>
          <p:nvSpPr>
            <p:cNvPr id="188677" name="Line 261"/>
            <p:cNvSpPr>
              <a:spLocks noChangeShapeType="1"/>
            </p:cNvSpPr>
            <p:nvPr/>
          </p:nvSpPr>
          <p:spPr bwMode="auto">
            <a:xfrm>
              <a:off x="805" y="2616"/>
              <a:ext cx="1053" cy="0"/>
            </a:xfrm>
            <a:prstGeom prst="line">
              <a:avLst/>
            </a:prstGeom>
            <a:noFill/>
            <a:ln w="25400">
              <a:solidFill>
                <a:srgbClr val="FF0000">
                  <a:alpha val="9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78" name="Rectangle 262"/>
            <p:cNvSpPr>
              <a:spLocks noChangeArrowheads="1"/>
            </p:cNvSpPr>
            <p:nvPr/>
          </p:nvSpPr>
          <p:spPr bwMode="auto">
            <a:xfrm>
              <a:off x="512" y="2303"/>
              <a:ext cx="260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rgbClr val="8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>
                  <a:solidFill>
                    <a:srgbClr val="003399"/>
                  </a:solidFill>
                  <a:latin typeface="Arial" pitchFamily="34" charset="0"/>
                </a:rPr>
                <a:t>1539</a:t>
              </a:r>
              <a:endParaRPr lang="ru-RU" sz="800">
                <a:solidFill>
                  <a:srgbClr val="003399"/>
                </a:solidFill>
                <a:latin typeface="Arial" pitchFamily="34" charset="0"/>
              </a:endParaRPr>
            </a:p>
          </p:txBody>
        </p:sp>
        <p:sp>
          <p:nvSpPr>
            <p:cNvPr id="188679" name="Oval 263"/>
            <p:cNvSpPr>
              <a:spLocks noChangeArrowheads="1"/>
            </p:cNvSpPr>
            <p:nvPr/>
          </p:nvSpPr>
          <p:spPr bwMode="auto">
            <a:xfrm>
              <a:off x="758" y="2347"/>
              <a:ext cx="68" cy="6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0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80" name="Oval 264"/>
            <p:cNvSpPr>
              <a:spLocks noChangeArrowheads="1"/>
            </p:cNvSpPr>
            <p:nvPr/>
          </p:nvSpPr>
          <p:spPr bwMode="auto">
            <a:xfrm>
              <a:off x="3224" y="1603"/>
              <a:ext cx="68" cy="6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0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81" name="Oval 265"/>
            <p:cNvSpPr>
              <a:spLocks noChangeAspect="1" noChangeArrowheads="1"/>
            </p:cNvSpPr>
            <p:nvPr/>
          </p:nvSpPr>
          <p:spPr bwMode="auto">
            <a:xfrm>
              <a:off x="980" y="2593"/>
              <a:ext cx="45" cy="45"/>
            </a:xfrm>
            <a:prstGeom prst="ellipse">
              <a:avLst/>
            </a:prstGeom>
            <a:solidFill>
              <a:srgbClr val="FFCC00">
                <a:alpha val="53999"/>
              </a:srgbClr>
            </a:solidFill>
            <a:ln w="19050" algn="ctr">
              <a:solidFill>
                <a:srgbClr val="000080">
                  <a:alpha val="37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82" name="Oval 266"/>
            <p:cNvSpPr>
              <a:spLocks noChangeAspect="1" noChangeArrowheads="1"/>
            </p:cNvSpPr>
            <p:nvPr/>
          </p:nvSpPr>
          <p:spPr bwMode="auto">
            <a:xfrm>
              <a:off x="1004" y="2593"/>
              <a:ext cx="45" cy="45"/>
            </a:xfrm>
            <a:prstGeom prst="ellipse">
              <a:avLst/>
            </a:prstGeom>
            <a:solidFill>
              <a:srgbClr val="FFCC00">
                <a:alpha val="20000"/>
              </a:srgbClr>
            </a:solidFill>
            <a:ln w="19050" algn="ctr">
              <a:solidFill>
                <a:srgbClr val="000080">
                  <a:alpha val="2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83" name="Oval 267"/>
            <p:cNvSpPr>
              <a:spLocks noChangeAspect="1" noChangeArrowheads="1"/>
            </p:cNvSpPr>
            <p:nvPr/>
          </p:nvSpPr>
          <p:spPr bwMode="auto">
            <a:xfrm>
              <a:off x="1142" y="2593"/>
              <a:ext cx="45" cy="45"/>
            </a:xfrm>
            <a:prstGeom prst="ellipse">
              <a:avLst/>
            </a:prstGeom>
            <a:solidFill>
              <a:srgbClr val="FFCC00">
                <a:alpha val="53999"/>
              </a:srgbClr>
            </a:solidFill>
            <a:ln w="19050" algn="ctr">
              <a:solidFill>
                <a:srgbClr val="000080">
                  <a:alpha val="37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84" name="Oval 268"/>
            <p:cNvSpPr>
              <a:spLocks noChangeAspect="1" noChangeArrowheads="1"/>
            </p:cNvSpPr>
            <p:nvPr/>
          </p:nvSpPr>
          <p:spPr bwMode="auto">
            <a:xfrm>
              <a:off x="893" y="2401"/>
              <a:ext cx="45" cy="45"/>
            </a:xfrm>
            <a:prstGeom prst="ellipse">
              <a:avLst/>
            </a:prstGeom>
            <a:solidFill>
              <a:srgbClr val="FFCC00">
                <a:alpha val="53999"/>
              </a:srgbClr>
            </a:solidFill>
            <a:ln w="19050" algn="ctr">
              <a:solidFill>
                <a:srgbClr val="000080">
                  <a:alpha val="37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85" name="Oval 269"/>
            <p:cNvSpPr>
              <a:spLocks noChangeAspect="1" noChangeArrowheads="1"/>
            </p:cNvSpPr>
            <p:nvPr/>
          </p:nvSpPr>
          <p:spPr bwMode="auto">
            <a:xfrm>
              <a:off x="980" y="2491"/>
              <a:ext cx="45" cy="45"/>
            </a:xfrm>
            <a:prstGeom prst="ellipse">
              <a:avLst/>
            </a:prstGeom>
            <a:solidFill>
              <a:srgbClr val="FFCC00">
                <a:alpha val="53999"/>
              </a:srgbClr>
            </a:solidFill>
            <a:ln w="19050" algn="ctr">
              <a:solidFill>
                <a:srgbClr val="000080">
                  <a:alpha val="37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86" name="Oval 270"/>
            <p:cNvSpPr>
              <a:spLocks noChangeAspect="1" noChangeArrowheads="1"/>
            </p:cNvSpPr>
            <p:nvPr/>
          </p:nvSpPr>
          <p:spPr bwMode="auto">
            <a:xfrm>
              <a:off x="1142" y="2467"/>
              <a:ext cx="45" cy="45"/>
            </a:xfrm>
            <a:prstGeom prst="ellipse">
              <a:avLst/>
            </a:prstGeom>
            <a:solidFill>
              <a:srgbClr val="FFCC00">
                <a:alpha val="53999"/>
              </a:srgbClr>
            </a:solidFill>
            <a:ln w="19050" algn="ctr">
              <a:solidFill>
                <a:srgbClr val="000080">
                  <a:alpha val="37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87" name="Oval 271"/>
            <p:cNvSpPr>
              <a:spLocks noChangeAspect="1" noChangeArrowheads="1"/>
            </p:cNvSpPr>
            <p:nvPr/>
          </p:nvSpPr>
          <p:spPr bwMode="auto">
            <a:xfrm>
              <a:off x="1274" y="2347"/>
              <a:ext cx="45" cy="45"/>
            </a:xfrm>
            <a:prstGeom prst="ellipse">
              <a:avLst/>
            </a:prstGeom>
            <a:solidFill>
              <a:srgbClr val="FFCC00">
                <a:alpha val="53999"/>
              </a:srgbClr>
            </a:solidFill>
            <a:ln w="19050" algn="ctr">
              <a:solidFill>
                <a:srgbClr val="000080">
                  <a:alpha val="37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88" name="Line 272"/>
            <p:cNvSpPr>
              <a:spLocks noChangeShapeType="1"/>
            </p:cNvSpPr>
            <p:nvPr/>
          </p:nvSpPr>
          <p:spPr bwMode="auto">
            <a:xfrm>
              <a:off x="1861" y="2616"/>
              <a:ext cx="1389" cy="0"/>
            </a:xfrm>
            <a:prstGeom prst="line">
              <a:avLst/>
            </a:prstGeom>
            <a:noFill/>
            <a:ln w="25400">
              <a:solidFill>
                <a:srgbClr val="FF0000">
                  <a:alpha val="10001"/>
                </a:srgbClr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89" name="Oval 273"/>
            <p:cNvSpPr>
              <a:spLocks noChangeAspect="1" noChangeArrowheads="1"/>
            </p:cNvSpPr>
            <p:nvPr/>
          </p:nvSpPr>
          <p:spPr bwMode="auto">
            <a:xfrm>
              <a:off x="1004" y="2545"/>
              <a:ext cx="45" cy="45"/>
            </a:xfrm>
            <a:prstGeom prst="ellipse">
              <a:avLst/>
            </a:prstGeom>
            <a:solidFill>
              <a:srgbClr val="FFCC00">
                <a:alpha val="53999"/>
              </a:srgbClr>
            </a:solidFill>
            <a:ln w="19050" algn="ctr">
              <a:solidFill>
                <a:srgbClr val="000080">
                  <a:alpha val="37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90" name="Text Box 274"/>
            <p:cNvSpPr txBox="1">
              <a:spLocks noChangeArrowheads="1"/>
            </p:cNvSpPr>
            <p:nvPr/>
          </p:nvSpPr>
          <p:spPr bwMode="auto">
            <a:xfrm>
              <a:off x="1472" y="1181"/>
              <a:ext cx="6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715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7145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2860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>
                  <a:solidFill>
                    <a:srgbClr val="000099"/>
                  </a:solidFill>
                  <a:latin typeface="Times New Roman CYR" charset="-52"/>
                </a:rPr>
                <a:t>Liquid</a:t>
              </a:r>
              <a:endParaRPr lang="ru-RU">
                <a:solidFill>
                  <a:srgbClr val="000099"/>
                </a:solidFill>
                <a:latin typeface="Times New Roman CYR" charset="-52"/>
              </a:endParaRPr>
            </a:p>
          </p:txBody>
        </p:sp>
        <p:sp>
          <p:nvSpPr>
            <p:cNvPr id="188691" name="Rectangle 275"/>
            <p:cNvSpPr>
              <a:spLocks noChangeArrowheads="1"/>
            </p:cNvSpPr>
            <p:nvPr/>
          </p:nvSpPr>
          <p:spPr bwMode="auto">
            <a:xfrm>
              <a:off x="453" y="3092"/>
              <a:ext cx="674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1600" b="0">
                  <a:solidFill>
                    <a:srgbClr val="800000"/>
                  </a:solidFill>
                  <a:latin typeface="Arial" pitchFamily="34" charset="0"/>
                </a:rPr>
                <a:t>	</a:t>
              </a:r>
              <a:r>
                <a:rPr lang="en-US" sz="1600">
                  <a:solidFill>
                    <a:srgbClr val="000099"/>
                  </a:solidFill>
                  <a:latin typeface="Arial" pitchFamily="34" charset="0"/>
                </a:rPr>
                <a:t>(Fe</a:t>
              </a:r>
              <a:r>
                <a:rPr lang="en-US" sz="1600" baseline="-25000">
                  <a:solidFill>
                    <a:srgbClr val="000099"/>
                  </a:solidFill>
                  <a:latin typeface="Arial" pitchFamily="34" charset="0"/>
                </a:rPr>
                <a:t>3</a:t>
              </a:r>
              <a:r>
                <a:rPr lang="en-US" sz="1600">
                  <a:solidFill>
                    <a:srgbClr val="000099"/>
                  </a:solidFill>
                  <a:latin typeface="Arial" pitchFamily="34" charset="0"/>
                </a:rPr>
                <a:t>O</a:t>
              </a:r>
              <a:r>
                <a:rPr lang="en-US" sz="1600" baseline="-25000">
                  <a:solidFill>
                    <a:srgbClr val="000099"/>
                  </a:solidFill>
                  <a:latin typeface="Arial" pitchFamily="34" charset="0"/>
                </a:rPr>
                <a:t>4</a:t>
              </a:r>
              <a:r>
                <a:rPr lang="en-US" sz="1600">
                  <a:solidFill>
                    <a:srgbClr val="000099"/>
                  </a:solidFill>
                  <a:latin typeface="Arial" pitchFamily="34" charset="0"/>
                </a:rPr>
                <a:t>)</a:t>
              </a:r>
            </a:p>
          </p:txBody>
        </p:sp>
        <p:sp>
          <p:nvSpPr>
            <p:cNvPr id="188692" name="Freeform 276"/>
            <p:cNvSpPr>
              <a:spLocks noEditPoints="1"/>
            </p:cNvSpPr>
            <p:nvPr/>
          </p:nvSpPr>
          <p:spPr bwMode="auto">
            <a:xfrm>
              <a:off x="2893" y="1628"/>
              <a:ext cx="369" cy="749"/>
            </a:xfrm>
            <a:custGeom>
              <a:avLst/>
              <a:gdLst>
                <a:gd name="T0" fmla="*/ 1607 w 1607"/>
                <a:gd name="T1" fmla="*/ 21 h 1661"/>
                <a:gd name="T2" fmla="*/ 1520 w 1607"/>
                <a:gd name="T3" fmla="*/ 110 h 1661"/>
                <a:gd name="T4" fmla="*/ 1498 w 1607"/>
                <a:gd name="T5" fmla="*/ 88 h 1661"/>
                <a:gd name="T6" fmla="*/ 1584 w 1607"/>
                <a:gd name="T7" fmla="*/ 0 h 1661"/>
                <a:gd name="T8" fmla="*/ 1607 w 1607"/>
                <a:gd name="T9" fmla="*/ 21 h 1661"/>
                <a:gd name="T10" fmla="*/ 1455 w 1607"/>
                <a:gd name="T11" fmla="*/ 177 h 1661"/>
                <a:gd name="T12" fmla="*/ 1369 w 1607"/>
                <a:gd name="T13" fmla="*/ 266 h 1661"/>
                <a:gd name="T14" fmla="*/ 1347 w 1607"/>
                <a:gd name="T15" fmla="*/ 245 h 1661"/>
                <a:gd name="T16" fmla="*/ 1433 w 1607"/>
                <a:gd name="T17" fmla="*/ 156 h 1661"/>
                <a:gd name="T18" fmla="*/ 1455 w 1607"/>
                <a:gd name="T19" fmla="*/ 177 h 1661"/>
                <a:gd name="T20" fmla="*/ 1305 w 1607"/>
                <a:gd name="T21" fmla="*/ 333 h 1661"/>
                <a:gd name="T22" fmla="*/ 1219 w 1607"/>
                <a:gd name="T23" fmla="*/ 423 h 1661"/>
                <a:gd name="T24" fmla="*/ 1196 w 1607"/>
                <a:gd name="T25" fmla="*/ 401 h 1661"/>
                <a:gd name="T26" fmla="*/ 1282 w 1607"/>
                <a:gd name="T27" fmla="*/ 312 h 1661"/>
                <a:gd name="T28" fmla="*/ 1305 w 1607"/>
                <a:gd name="T29" fmla="*/ 333 h 1661"/>
                <a:gd name="T30" fmla="*/ 1154 w 1607"/>
                <a:gd name="T31" fmla="*/ 490 h 1661"/>
                <a:gd name="T32" fmla="*/ 1067 w 1607"/>
                <a:gd name="T33" fmla="*/ 579 h 1661"/>
                <a:gd name="T34" fmla="*/ 1045 w 1607"/>
                <a:gd name="T35" fmla="*/ 557 h 1661"/>
                <a:gd name="T36" fmla="*/ 1131 w 1607"/>
                <a:gd name="T37" fmla="*/ 469 h 1661"/>
                <a:gd name="T38" fmla="*/ 1154 w 1607"/>
                <a:gd name="T39" fmla="*/ 490 h 1661"/>
                <a:gd name="T40" fmla="*/ 1003 w 1607"/>
                <a:gd name="T41" fmla="*/ 646 h 1661"/>
                <a:gd name="T42" fmla="*/ 917 w 1607"/>
                <a:gd name="T43" fmla="*/ 736 h 1661"/>
                <a:gd name="T44" fmla="*/ 894 w 1607"/>
                <a:gd name="T45" fmla="*/ 714 h 1661"/>
                <a:gd name="T46" fmla="*/ 981 w 1607"/>
                <a:gd name="T47" fmla="*/ 625 h 1661"/>
                <a:gd name="T48" fmla="*/ 1003 w 1607"/>
                <a:gd name="T49" fmla="*/ 646 h 1661"/>
                <a:gd name="T50" fmla="*/ 852 w 1607"/>
                <a:gd name="T51" fmla="*/ 802 h 1661"/>
                <a:gd name="T52" fmla="*/ 766 w 1607"/>
                <a:gd name="T53" fmla="*/ 892 h 1661"/>
                <a:gd name="T54" fmla="*/ 743 w 1607"/>
                <a:gd name="T55" fmla="*/ 870 h 1661"/>
                <a:gd name="T56" fmla="*/ 829 w 1607"/>
                <a:gd name="T57" fmla="*/ 781 h 1661"/>
                <a:gd name="T58" fmla="*/ 852 w 1607"/>
                <a:gd name="T59" fmla="*/ 802 h 1661"/>
                <a:gd name="T60" fmla="*/ 701 w 1607"/>
                <a:gd name="T61" fmla="*/ 959 h 1661"/>
                <a:gd name="T62" fmla="*/ 615 w 1607"/>
                <a:gd name="T63" fmla="*/ 1048 h 1661"/>
                <a:gd name="T64" fmla="*/ 593 w 1607"/>
                <a:gd name="T65" fmla="*/ 1026 h 1661"/>
                <a:gd name="T66" fmla="*/ 679 w 1607"/>
                <a:gd name="T67" fmla="*/ 937 h 1661"/>
                <a:gd name="T68" fmla="*/ 701 w 1607"/>
                <a:gd name="T69" fmla="*/ 959 h 1661"/>
                <a:gd name="T70" fmla="*/ 550 w 1607"/>
                <a:gd name="T71" fmla="*/ 1115 h 1661"/>
                <a:gd name="T72" fmla="*/ 464 w 1607"/>
                <a:gd name="T73" fmla="*/ 1205 h 1661"/>
                <a:gd name="T74" fmla="*/ 441 w 1607"/>
                <a:gd name="T75" fmla="*/ 1183 h 1661"/>
                <a:gd name="T76" fmla="*/ 528 w 1607"/>
                <a:gd name="T77" fmla="*/ 1093 h 1661"/>
                <a:gd name="T78" fmla="*/ 550 w 1607"/>
                <a:gd name="T79" fmla="*/ 1115 h 1661"/>
                <a:gd name="T80" fmla="*/ 399 w 1607"/>
                <a:gd name="T81" fmla="*/ 1272 h 1661"/>
                <a:gd name="T82" fmla="*/ 313 w 1607"/>
                <a:gd name="T83" fmla="*/ 1361 h 1661"/>
                <a:gd name="T84" fmla="*/ 291 w 1607"/>
                <a:gd name="T85" fmla="*/ 1339 h 1661"/>
                <a:gd name="T86" fmla="*/ 376 w 1607"/>
                <a:gd name="T87" fmla="*/ 1250 h 1661"/>
                <a:gd name="T88" fmla="*/ 399 w 1607"/>
                <a:gd name="T89" fmla="*/ 1272 h 1661"/>
                <a:gd name="T90" fmla="*/ 248 w 1607"/>
                <a:gd name="T91" fmla="*/ 1428 h 1661"/>
                <a:gd name="T92" fmla="*/ 162 w 1607"/>
                <a:gd name="T93" fmla="*/ 1517 h 1661"/>
                <a:gd name="T94" fmla="*/ 140 w 1607"/>
                <a:gd name="T95" fmla="*/ 1496 h 1661"/>
                <a:gd name="T96" fmla="*/ 226 w 1607"/>
                <a:gd name="T97" fmla="*/ 1406 h 1661"/>
                <a:gd name="T98" fmla="*/ 248 w 1607"/>
                <a:gd name="T99" fmla="*/ 1428 h 1661"/>
                <a:gd name="T100" fmla="*/ 97 w 1607"/>
                <a:gd name="T101" fmla="*/ 1584 h 1661"/>
                <a:gd name="T102" fmla="*/ 23 w 1607"/>
                <a:gd name="T103" fmla="*/ 1661 h 1661"/>
                <a:gd name="T104" fmla="*/ 0 w 1607"/>
                <a:gd name="T105" fmla="*/ 1640 h 1661"/>
                <a:gd name="T106" fmla="*/ 75 w 1607"/>
                <a:gd name="T107" fmla="*/ 1563 h 1661"/>
                <a:gd name="T108" fmla="*/ 97 w 1607"/>
                <a:gd name="T109" fmla="*/ 1584 h 1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607" h="1661">
                  <a:moveTo>
                    <a:pt x="1607" y="21"/>
                  </a:moveTo>
                  <a:lnTo>
                    <a:pt x="1520" y="110"/>
                  </a:lnTo>
                  <a:lnTo>
                    <a:pt x="1498" y="88"/>
                  </a:lnTo>
                  <a:lnTo>
                    <a:pt x="1584" y="0"/>
                  </a:lnTo>
                  <a:lnTo>
                    <a:pt x="1607" y="21"/>
                  </a:lnTo>
                  <a:close/>
                  <a:moveTo>
                    <a:pt x="1455" y="177"/>
                  </a:moveTo>
                  <a:lnTo>
                    <a:pt x="1369" y="266"/>
                  </a:lnTo>
                  <a:lnTo>
                    <a:pt x="1347" y="245"/>
                  </a:lnTo>
                  <a:lnTo>
                    <a:pt x="1433" y="156"/>
                  </a:lnTo>
                  <a:lnTo>
                    <a:pt x="1455" y="177"/>
                  </a:lnTo>
                  <a:close/>
                  <a:moveTo>
                    <a:pt x="1305" y="333"/>
                  </a:moveTo>
                  <a:lnTo>
                    <a:pt x="1219" y="423"/>
                  </a:lnTo>
                  <a:lnTo>
                    <a:pt x="1196" y="401"/>
                  </a:lnTo>
                  <a:lnTo>
                    <a:pt x="1282" y="312"/>
                  </a:lnTo>
                  <a:lnTo>
                    <a:pt x="1305" y="333"/>
                  </a:lnTo>
                  <a:close/>
                  <a:moveTo>
                    <a:pt x="1154" y="490"/>
                  </a:moveTo>
                  <a:lnTo>
                    <a:pt x="1067" y="579"/>
                  </a:lnTo>
                  <a:lnTo>
                    <a:pt x="1045" y="557"/>
                  </a:lnTo>
                  <a:lnTo>
                    <a:pt x="1131" y="469"/>
                  </a:lnTo>
                  <a:lnTo>
                    <a:pt x="1154" y="490"/>
                  </a:lnTo>
                  <a:close/>
                  <a:moveTo>
                    <a:pt x="1003" y="646"/>
                  </a:moveTo>
                  <a:lnTo>
                    <a:pt x="917" y="736"/>
                  </a:lnTo>
                  <a:lnTo>
                    <a:pt x="894" y="714"/>
                  </a:lnTo>
                  <a:lnTo>
                    <a:pt x="981" y="625"/>
                  </a:lnTo>
                  <a:lnTo>
                    <a:pt x="1003" y="646"/>
                  </a:lnTo>
                  <a:close/>
                  <a:moveTo>
                    <a:pt x="852" y="802"/>
                  </a:moveTo>
                  <a:lnTo>
                    <a:pt x="766" y="892"/>
                  </a:lnTo>
                  <a:lnTo>
                    <a:pt x="743" y="870"/>
                  </a:lnTo>
                  <a:lnTo>
                    <a:pt x="829" y="781"/>
                  </a:lnTo>
                  <a:lnTo>
                    <a:pt x="852" y="802"/>
                  </a:lnTo>
                  <a:close/>
                  <a:moveTo>
                    <a:pt x="701" y="959"/>
                  </a:moveTo>
                  <a:lnTo>
                    <a:pt x="615" y="1048"/>
                  </a:lnTo>
                  <a:lnTo>
                    <a:pt x="593" y="1026"/>
                  </a:lnTo>
                  <a:lnTo>
                    <a:pt x="679" y="937"/>
                  </a:lnTo>
                  <a:lnTo>
                    <a:pt x="701" y="959"/>
                  </a:lnTo>
                  <a:close/>
                  <a:moveTo>
                    <a:pt x="550" y="1115"/>
                  </a:moveTo>
                  <a:lnTo>
                    <a:pt x="464" y="1205"/>
                  </a:lnTo>
                  <a:lnTo>
                    <a:pt x="441" y="1183"/>
                  </a:lnTo>
                  <a:lnTo>
                    <a:pt x="528" y="1093"/>
                  </a:lnTo>
                  <a:lnTo>
                    <a:pt x="550" y="1115"/>
                  </a:lnTo>
                  <a:close/>
                  <a:moveTo>
                    <a:pt x="399" y="1272"/>
                  </a:moveTo>
                  <a:lnTo>
                    <a:pt x="313" y="1361"/>
                  </a:lnTo>
                  <a:lnTo>
                    <a:pt x="291" y="1339"/>
                  </a:lnTo>
                  <a:lnTo>
                    <a:pt x="376" y="1250"/>
                  </a:lnTo>
                  <a:lnTo>
                    <a:pt x="399" y="1272"/>
                  </a:lnTo>
                  <a:close/>
                  <a:moveTo>
                    <a:pt x="248" y="1428"/>
                  </a:moveTo>
                  <a:lnTo>
                    <a:pt x="162" y="1517"/>
                  </a:lnTo>
                  <a:lnTo>
                    <a:pt x="140" y="1496"/>
                  </a:lnTo>
                  <a:lnTo>
                    <a:pt x="226" y="1406"/>
                  </a:lnTo>
                  <a:lnTo>
                    <a:pt x="248" y="1428"/>
                  </a:lnTo>
                  <a:close/>
                  <a:moveTo>
                    <a:pt x="97" y="1584"/>
                  </a:moveTo>
                  <a:lnTo>
                    <a:pt x="23" y="1661"/>
                  </a:lnTo>
                  <a:lnTo>
                    <a:pt x="0" y="1640"/>
                  </a:lnTo>
                  <a:lnTo>
                    <a:pt x="75" y="1563"/>
                  </a:lnTo>
                  <a:lnTo>
                    <a:pt x="97" y="1584"/>
                  </a:lnTo>
                  <a:close/>
                </a:path>
              </a:pathLst>
            </a:custGeom>
            <a:solidFill>
              <a:srgbClr val="FF0000"/>
            </a:solidFill>
            <a:ln w="7620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88693" name="Freeform 277"/>
            <p:cNvSpPr>
              <a:spLocks noEditPoints="1"/>
            </p:cNvSpPr>
            <p:nvPr/>
          </p:nvSpPr>
          <p:spPr bwMode="auto">
            <a:xfrm>
              <a:off x="2782" y="1875"/>
              <a:ext cx="117" cy="497"/>
            </a:xfrm>
            <a:custGeom>
              <a:avLst/>
              <a:gdLst>
                <a:gd name="T0" fmla="*/ 1149 w 1227"/>
                <a:gd name="T1" fmla="*/ 2101 h 2215"/>
                <a:gd name="T2" fmla="*/ 1227 w 1227"/>
                <a:gd name="T3" fmla="*/ 2203 h 2215"/>
                <a:gd name="T4" fmla="*/ 1113 w 1227"/>
                <a:gd name="T5" fmla="*/ 2015 h 2215"/>
                <a:gd name="T6" fmla="*/ 1092 w 1227"/>
                <a:gd name="T7" fmla="*/ 1889 h 2215"/>
                <a:gd name="T8" fmla="*/ 1113 w 1227"/>
                <a:gd name="T9" fmla="*/ 2015 h 2215"/>
                <a:gd name="T10" fmla="*/ 973 w 1227"/>
                <a:gd name="T11" fmla="*/ 1704 h 2215"/>
                <a:gd name="T12" fmla="*/ 1053 w 1227"/>
                <a:gd name="T13" fmla="*/ 1804 h 2215"/>
                <a:gd name="T14" fmla="*/ 933 w 1227"/>
                <a:gd name="T15" fmla="*/ 1620 h 2215"/>
                <a:gd name="T16" fmla="*/ 909 w 1227"/>
                <a:gd name="T17" fmla="*/ 1494 h 2215"/>
                <a:gd name="T18" fmla="*/ 933 w 1227"/>
                <a:gd name="T19" fmla="*/ 1620 h 2215"/>
                <a:gd name="T20" fmla="*/ 794 w 1227"/>
                <a:gd name="T21" fmla="*/ 1328 h 2215"/>
                <a:gd name="T22" fmla="*/ 814 w 1227"/>
                <a:gd name="T23" fmla="*/ 1299 h 2215"/>
                <a:gd name="T24" fmla="*/ 868 w 1227"/>
                <a:gd name="T25" fmla="*/ 1410 h 2215"/>
                <a:gd name="T26" fmla="*/ 744 w 1227"/>
                <a:gd name="T27" fmla="*/ 1230 h 2215"/>
                <a:gd name="T28" fmla="*/ 688 w 1227"/>
                <a:gd name="T29" fmla="*/ 1119 h 2215"/>
                <a:gd name="T30" fmla="*/ 734 w 1227"/>
                <a:gd name="T31" fmla="*/ 1139 h 2215"/>
                <a:gd name="T32" fmla="*/ 744 w 1227"/>
                <a:gd name="T33" fmla="*/ 1230 h 2215"/>
                <a:gd name="T34" fmla="*/ 618 w 1227"/>
                <a:gd name="T35" fmla="*/ 983 h 2215"/>
                <a:gd name="T36" fmla="*/ 614 w 1227"/>
                <a:gd name="T37" fmla="*/ 912 h 2215"/>
                <a:gd name="T38" fmla="*/ 673 w 1227"/>
                <a:gd name="T39" fmla="*/ 1022 h 2215"/>
                <a:gd name="T40" fmla="*/ 542 w 1227"/>
                <a:gd name="T41" fmla="*/ 845 h 2215"/>
                <a:gd name="T42" fmla="*/ 482 w 1227"/>
                <a:gd name="T43" fmla="*/ 737 h 2215"/>
                <a:gd name="T44" fmla="*/ 556 w 1227"/>
                <a:gd name="T45" fmla="*/ 805 h 2215"/>
                <a:gd name="T46" fmla="*/ 542 w 1227"/>
                <a:gd name="T47" fmla="*/ 845 h 2215"/>
                <a:gd name="T48" fmla="*/ 374 w 1227"/>
                <a:gd name="T49" fmla="*/ 549 h 2215"/>
                <a:gd name="T50" fmla="*/ 463 w 1227"/>
                <a:gd name="T51" fmla="*/ 640 h 2215"/>
                <a:gd name="T52" fmla="*/ 326 w 1227"/>
                <a:gd name="T53" fmla="*/ 470 h 2215"/>
                <a:gd name="T54" fmla="*/ 260 w 1227"/>
                <a:gd name="T55" fmla="*/ 365 h 2215"/>
                <a:gd name="T56" fmla="*/ 302 w 1227"/>
                <a:gd name="T57" fmla="*/ 371 h 2215"/>
                <a:gd name="T58" fmla="*/ 326 w 1227"/>
                <a:gd name="T59" fmla="*/ 470 h 2215"/>
                <a:gd name="T60" fmla="*/ 198 w 1227"/>
                <a:gd name="T61" fmla="*/ 270 h 2215"/>
                <a:gd name="T62" fmla="*/ 138 w 1227"/>
                <a:gd name="T63" fmla="*/ 186 h 2215"/>
                <a:gd name="T64" fmla="*/ 186 w 1227"/>
                <a:gd name="T65" fmla="*/ 199 h 2215"/>
                <a:gd name="T66" fmla="*/ 235 w 1227"/>
                <a:gd name="T67" fmla="*/ 270 h 2215"/>
                <a:gd name="T68" fmla="*/ 82 w 1227"/>
                <a:gd name="T69" fmla="*/ 112 h 2215"/>
                <a:gd name="T70" fmla="*/ 26 w 1227"/>
                <a:gd name="T71" fmla="*/ 48 h 2215"/>
                <a:gd name="T72" fmla="*/ 23 w 1227"/>
                <a:gd name="T73" fmla="*/ 0 h 2215"/>
                <a:gd name="T74" fmla="*/ 82 w 1227"/>
                <a:gd name="T75" fmla="*/ 64 h 2215"/>
                <a:gd name="T76" fmla="*/ 82 w 1227"/>
                <a:gd name="T77" fmla="*/ 112 h 2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227" h="2215">
                  <a:moveTo>
                    <a:pt x="1198" y="2215"/>
                  </a:moveTo>
                  <a:lnTo>
                    <a:pt x="1149" y="2101"/>
                  </a:lnTo>
                  <a:lnTo>
                    <a:pt x="1179" y="2089"/>
                  </a:lnTo>
                  <a:lnTo>
                    <a:pt x="1227" y="2203"/>
                  </a:lnTo>
                  <a:lnTo>
                    <a:pt x="1198" y="2215"/>
                  </a:lnTo>
                  <a:close/>
                  <a:moveTo>
                    <a:pt x="1113" y="2015"/>
                  </a:moveTo>
                  <a:lnTo>
                    <a:pt x="1064" y="1902"/>
                  </a:lnTo>
                  <a:lnTo>
                    <a:pt x="1092" y="1889"/>
                  </a:lnTo>
                  <a:lnTo>
                    <a:pt x="1141" y="2003"/>
                  </a:lnTo>
                  <a:lnTo>
                    <a:pt x="1113" y="2015"/>
                  </a:lnTo>
                  <a:close/>
                  <a:moveTo>
                    <a:pt x="1025" y="1817"/>
                  </a:moveTo>
                  <a:lnTo>
                    <a:pt x="973" y="1704"/>
                  </a:lnTo>
                  <a:lnTo>
                    <a:pt x="1001" y="1691"/>
                  </a:lnTo>
                  <a:lnTo>
                    <a:pt x="1053" y="1804"/>
                  </a:lnTo>
                  <a:lnTo>
                    <a:pt x="1025" y="1817"/>
                  </a:lnTo>
                  <a:close/>
                  <a:moveTo>
                    <a:pt x="933" y="1620"/>
                  </a:moveTo>
                  <a:lnTo>
                    <a:pt x="881" y="1507"/>
                  </a:lnTo>
                  <a:lnTo>
                    <a:pt x="909" y="1494"/>
                  </a:lnTo>
                  <a:lnTo>
                    <a:pt x="962" y="1607"/>
                  </a:lnTo>
                  <a:lnTo>
                    <a:pt x="933" y="1620"/>
                  </a:lnTo>
                  <a:close/>
                  <a:moveTo>
                    <a:pt x="841" y="1424"/>
                  </a:moveTo>
                  <a:lnTo>
                    <a:pt x="794" y="1328"/>
                  </a:lnTo>
                  <a:lnTo>
                    <a:pt x="786" y="1312"/>
                  </a:lnTo>
                  <a:lnTo>
                    <a:pt x="814" y="1299"/>
                  </a:lnTo>
                  <a:lnTo>
                    <a:pt x="823" y="1315"/>
                  </a:lnTo>
                  <a:lnTo>
                    <a:pt x="868" y="1410"/>
                  </a:lnTo>
                  <a:lnTo>
                    <a:pt x="841" y="1424"/>
                  </a:lnTo>
                  <a:close/>
                  <a:moveTo>
                    <a:pt x="744" y="1230"/>
                  </a:moveTo>
                  <a:lnTo>
                    <a:pt x="705" y="1153"/>
                  </a:lnTo>
                  <a:lnTo>
                    <a:pt x="688" y="1119"/>
                  </a:lnTo>
                  <a:lnTo>
                    <a:pt x="716" y="1104"/>
                  </a:lnTo>
                  <a:lnTo>
                    <a:pt x="734" y="1139"/>
                  </a:lnTo>
                  <a:lnTo>
                    <a:pt x="772" y="1215"/>
                  </a:lnTo>
                  <a:lnTo>
                    <a:pt x="744" y="1230"/>
                  </a:lnTo>
                  <a:close/>
                  <a:moveTo>
                    <a:pt x="645" y="1036"/>
                  </a:moveTo>
                  <a:lnTo>
                    <a:pt x="618" y="983"/>
                  </a:lnTo>
                  <a:lnTo>
                    <a:pt x="587" y="927"/>
                  </a:lnTo>
                  <a:lnTo>
                    <a:pt x="614" y="912"/>
                  </a:lnTo>
                  <a:lnTo>
                    <a:pt x="645" y="969"/>
                  </a:lnTo>
                  <a:lnTo>
                    <a:pt x="673" y="1022"/>
                  </a:lnTo>
                  <a:lnTo>
                    <a:pt x="645" y="1036"/>
                  </a:lnTo>
                  <a:close/>
                  <a:moveTo>
                    <a:pt x="542" y="845"/>
                  </a:moveTo>
                  <a:lnTo>
                    <a:pt x="529" y="820"/>
                  </a:lnTo>
                  <a:lnTo>
                    <a:pt x="482" y="737"/>
                  </a:lnTo>
                  <a:lnTo>
                    <a:pt x="510" y="722"/>
                  </a:lnTo>
                  <a:lnTo>
                    <a:pt x="556" y="805"/>
                  </a:lnTo>
                  <a:lnTo>
                    <a:pt x="570" y="830"/>
                  </a:lnTo>
                  <a:lnTo>
                    <a:pt x="542" y="845"/>
                  </a:lnTo>
                  <a:close/>
                  <a:moveTo>
                    <a:pt x="437" y="656"/>
                  </a:moveTo>
                  <a:lnTo>
                    <a:pt x="374" y="549"/>
                  </a:lnTo>
                  <a:lnTo>
                    <a:pt x="401" y="533"/>
                  </a:lnTo>
                  <a:lnTo>
                    <a:pt x="463" y="640"/>
                  </a:lnTo>
                  <a:lnTo>
                    <a:pt x="437" y="656"/>
                  </a:lnTo>
                  <a:close/>
                  <a:moveTo>
                    <a:pt x="326" y="470"/>
                  </a:moveTo>
                  <a:lnTo>
                    <a:pt x="275" y="388"/>
                  </a:lnTo>
                  <a:lnTo>
                    <a:pt x="260" y="365"/>
                  </a:lnTo>
                  <a:lnTo>
                    <a:pt x="286" y="347"/>
                  </a:lnTo>
                  <a:lnTo>
                    <a:pt x="302" y="371"/>
                  </a:lnTo>
                  <a:lnTo>
                    <a:pt x="352" y="453"/>
                  </a:lnTo>
                  <a:lnTo>
                    <a:pt x="326" y="470"/>
                  </a:lnTo>
                  <a:close/>
                  <a:moveTo>
                    <a:pt x="209" y="287"/>
                  </a:moveTo>
                  <a:lnTo>
                    <a:pt x="198" y="270"/>
                  </a:lnTo>
                  <a:lnTo>
                    <a:pt x="161" y="217"/>
                  </a:lnTo>
                  <a:lnTo>
                    <a:pt x="138" y="186"/>
                  </a:lnTo>
                  <a:lnTo>
                    <a:pt x="163" y="168"/>
                  </a:lnTo>
                  <a:lnTo>
                    <a:pt x="186" y="199"/>
                  </a:lnTo>
                  <a:lnTo>
                    <a:pt x="224" y="253"/>
                  </a:lnTo>
                  <a:lnTo>
                    <a:pt x="235" y="270"/>
                  </a:lnTo>
                  <a:lnTo>
                    <a:pt x="209" y="287"/>
                  </a:lnTo>
                  <a:close/>
                  <a:moveTo>
                    <a:pt x="82" y="112"/>
                  </a:moveTo>
                  <a:lnTo>
                    <a:pt x="58" y="83"/>
                  </a:lnTo>
                  <a:lnTo>
                    <a:pt x="26" y="48"/>
                  </a:lnTo>
                  <a:lnTo>
                    <a:pt x="0" y="21"/>
                  </a:lnTo>
                  <a:lnTo>
                    <a:pt x="23" y="0"/>
                  </a:lnTo>
                  <a:lnTo>
                    <a:pt x="50" y="27"/>
                  </a:lnTo>
                  <a:lnTo>
                    <a:pt x="82" y="64"/>
                  </a:lnTo>
                  <a:lnTo>
                    <a:pt x="106" y="93"/>
                  </a:lnTo>
                  <a:lnTo>
                    <a:pt x="82" y="112"/>
                  </a:lnTo>
                  <a:close/>
                </a:path>
              </a:pathLst>
            </a:custGeom>
            <a:solidFill>
              <a:srgbClr val="FF0000"/>
            </a:solidFill>
            <a:ln w="7620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88694" name="Freeform 278"/>
            <p:cNvSpPr>
              <a:spLocks noEditPoints="1"/>
            </p:cNvSpPr>
            <p:nvPr/>
          </p:nvSpPr>
          <p:spPr bwMode="auto">
            <a:xfrm>
              <a:off x="1075" y="1998"/>
              <a:ext cx="385" cy="625"/>
            </a:xfrm>
            <a:custGeom>
              <a:avLst/>
              <a:gdLst>
                <a:gd name="T0" fmla="*/ 30 w 2692"/>
                <a:gd name="T1" fmla="*/ 2348 h 2414"/>
                <a:gd name="T2" fmla="*/ 94 w 2692"/>
                <a:gd name="T3" fmla="*/ 2310 h 2414"/>
                <a:gd name="T4" fmla="*/ 27 w 2692"/>
                <a:gd name="T5" fmla="*/ 2414 h 2414"/>
                <a:gd name="T6" fmla="*/ 125 w 2692"/>
                <a:gd name="T7" fmla="*/ 2217 h 2414"/>
                <a:gd name="T8" fmla="*/ 204 w 2692"/>
                <a:gd name="T9" fmla="*/ 2121 h 2414"/>
                <a:gd name="T10" fmla="*/ 188 w 2692"/>
                <a:gd name="T11" fmla="*/ 2187 h 2414"/>
                <a:gd name="T12" fmla="*/ 125 w 2692"/>
                <a:gd name="T13" fmla="*/ 2217 h 2414"/>
                <a:gd name="T14" fmla="*/ 286 w 2692"/>
                <a:gd name="T15" fmla="*/ 2028 h 2414"/>
                <a:gd name="T16" fmla="*/ 372 w 2692"/>
                <a:gd name="T17" fmla="*/ 1980 h 2414"/>
                <a:gd name="T18" fmla="*/ 289 w 2692"/>
                <a:gd name="T19" fmla="*/ 2072 h 2414"/>
                <a:gd name="T20" fmla="*/ 413 w 2692"/>
                <a:gd name="T21" fmla="*/ 1891 h 2414"/>
                <a:gd name="T22" fmla="*/ 501 w 2692"/>
                <a:gd name="T23" fmla="*/ 1802 h 2414"/>
                <a:gd name="T24" fmla="*/ 451 w 2692"/>
                <a:gd name="T25" fmla="*/ 1896 h 2414"/>
                <a:gd name="T26" fmla="*/ 413 w 2692"/>
                <a:gd name="T27" fmla="*/ 1891 h 2414"/>
                <a:gd name="T28" fmla="*/ 590 w 2692"/>
                <a:gd name="T29" fmla="*/ 1712 h 2414"/>
                <a:gd name="T30" fmla="*/ 677 w 2692"/>
                <a:gd name="T31" fmla="*/ 1672 h 2414"/>
                <a:gd name="T32" fmla="*/ 589 w 2692"/>
                <a:gd name="T33" fmla="*/ 1758 h 2414"/>
                <a:gd name="T34" fmla="*/ 723 w 2692"/>
                <a:gd name="T35" fmla="*/ 1584 h 2414"/>
                <a:gd name="T36" fmla="*/ 813 w 2692"/>
                <a:gd name="T37" fmla="*/ 1499 h 2414"/>
                <a:gd name="T38" fmla="*/ 790 w 2692"/>
                <a:gd name="T39" fmla="*/ 1563 h 2414"/>
                <a:gd name="T40" fmla="*/ 723 w 2692"/>
                <a:gd name="T41" fmla="*/ 1584 h 2414"/>
                <a:gd name="T42" fmla="*/ 958 w 2692"/>
                <a:gd name="T43" fmla="*/ 1364 h 2414"/>
                <a:gd name="T44" fmla="*/ 993 w 2692"/>
                <a:gd name="T45" fmla="*/ 1374 h 2414"/>
                <a:gd name="T46" fmla="*/ 902 w 2692"/>
                <a:gd name="T47" fmla="*/ 1458 h 2414"/>
                <a:gd name="T48" fmla="*/ 1042 w 2692"/>
                <a:gd name="T49" fmla="*/ 1289 h 2414"/>
                <a:gd name="T50" fmla="*/ 1155 w 2692"/>
                <a:gd name="T51" fmla="*/ 1229 h 2414"/>
                <a:gd name="T52" fmla="*/ 1042 w 2692"/>
                <a:gd name="T53" fmla="*/ 1289 h 2414"/>
                <a:gd name="T54" fmla="*/ 1298 w 2692"/>
                <a:gd name="T55" fmla="*/ 1063 h 2414"/>
                <a:gd name="T56" fmla="*/ 1225 w 2692"/>
                <a:gd name="T57" fmla="*/ 1168 h 2414"/>
                <a:gd name="T58" fmla="*/ 1368 w 2692"/>
                <a:gd name="T59" fmla="*/ 1001 h 2414"/>
                <a:gd name="T60" fmla="*/ 1483 w 2692"/>
                <a:gd name="T61" fmla="*/ 945 h 2414"/>
                <a:gd name="T62" fmla="*/ 1368 w 2692"/>
                <a:gd name="T63" fmla="*/ 1001 h 2414"/>
                <a:gd name="T64" fmla="*/ 1573 w 2692"/>
                <a:gd name="T65" fmla="*/ 828 h 2414"/>
                <a:gd name="T66" fmla="*/ 1650 w 2692"/>
                <a:gd name="T67" fmla="*/ 805 h 2414"/>
                <a:gd name="T68" fmla="*/ 1555 w 2692"/>
                <a:gd name="T69" fmla="*/ 885 h 2414"/>
                <a:gd name="T70" fmla="*/ 1702 w 2692"/>
                <a:gd name="T71" fmla="*/ 723 h 2414"/>
                <a:gd name="T72" fmla="*/ 1799 w 2692"/>
                <a:gd name="T73" fmla="*/ 645 h 2414"/>
                <a:gd name="T74" fmla="*/ 1803 w 2692"/>
                <a:gd name="T75" fmla="*/ 681 h 2414"/>
                <a:gd name="T76" fmla="*/ 1702 w 2692"/>
                <a:gd name="T77" fmla="*/ 723 h 2414"/>
                <a:gd name="T78" fmla="*/ 1969 w 2692"/>
                <a:gd name="T79" fmla="*/ 509 h 2414"/>
                <a:gd name="T80" fmla="*/ 1891 w 2692"/>
                <a:gd name="T81" fmla="*/ 611 h 2414"/>
                <a:gd name="T82" fmla="*/ 2043 w 2692"/>
                <a:gd name="T83" fmla="*/ 452 h 2414"/>
                <a:gd name="T84" fmla="*/ 2160 w 2692"/>
                <a:gd name="T85" fmla="*/ 401 h 2414"/>
                <a:gd name="T86" fmla="*/ 2043 w 2692"/>
                <a:gd name="T87" fmla="*/ 452 h 2414"/>
                <a:gd name="T88" fmla="*/ 2317 w 2692"/>
                <a:gd name="T89" fmla="*/ 247 h 2414"/>
                <a:gd name="T90" fmla="*/ 2234 w 2692"/>
                <a:gd name="T91" fmla="*/ 345 h 2414"/>
                <a:gd name="T92" fmla="*/ 2392 w 2692"/>
                <a:gd name="T93" fmla="*/ 192 h 2414"/>
                <a:gd name="T94" fmla="*/ 2494 w 2692"/>
                <a:gd name="T95" fmla="*/ 120 h 2414"/>
                <a:gd name="T96" fmla="*/ 2488 w 2692"/>
                <a:gd name="T97" fmla="*/ 163 h 2414"/>
                <a:gd name="T98" fmla="*/ 2392 w 2692"/>
                <a:gd name="T99" fmla="*/ 192 h 2414"/>
                <a:gd name="T100" fmla="*/ 2641 w 2692"/>
                <a:gd name="T101" fmla="*/ 22 h 2414"/>
                <a:gd name="T102" fmla="*/ 2692 w 2692"/>
                <a:gd name="T103" fmla="*/ 26 h 2414"/>
                <a:gd name="T104" fmla="*/ 2588 w 2692"/>
                <a:gd name="T105" fmla="*/ 94 h 2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692" h="2414">
                  <a:moveTo>
                    <a:pt x="0" y="2398"/>
                  </a:moveTo>
                  <a:lnTo>
                    <a:pt x="30" y="2348"/>
                  </a:lnTo>
                  <a:lnTo>
                    <a:pt x="68" y="2293"/>
                  </a:lnTo>
                  <a:lnTo>
                    <a:pt x="94" y="2310"/>
                  </a:lnTo>
                  <a:lnTo>
                    <a:pt x="57" y="2363"/>
                  </a:lnTo>
                  <a:lnTo>
                    <a:pt x="27" y="2414"/>
                  </a:lnTo>
                  <a:lnTo>
                    <a:pt x="0" y="2398"/>
                  </a:lnTo>
                  <a:close/>
                  <a:moveTo>
                    <a:pt x="125" y="2217"/>
                  </a:moveTo>
                  <a:lnTo>
                    <a:pt x="164" y="2168"/>
                  </a:lnTo>
                  <a:lnTo>
                    <a:pt x="204" y="2121"/>
                  </a:lnTo>
                  <a:lnTo>
                    <a:pt x="228" y="2141"/>
                  </a:lnTo>
                  <a:lnTo>
                    <a:pt x="188" y="2187"/>
                  </a:lnTo>
                  <a:lnTo>
                    <a:pt x="149" y="2237"/>
                  </a:lnTo>
                  <a:lnTo>
                    <a:pt x="125" y="2217"/>
                  </a:lnTo>
                  <a:close/>
                  <a:moveTo>
                    <a:pt x="265" y="2051"/>
                  </a:moveTo>
                  <a:lnTo>
                    <a:pt x="286" y="2028"/>
                  </a:lnTo>
                  <a:lnTo>
                    <a:pt x="349" y="1959"/>
                  </a:lnTo>
                  <a:lnTo>
                    <a:pt x="372" y="1980"/>
                  </a:lnTo>
                  <a:lnTo>
                    <a:pt x="308" y="2049"/>
                  </a:lnTo>
                  <a:lnTo>
                    <a:pt x="289" y="2072"/>
                  </a:lnTo>
                  <a:lnTo>
                    <a:pt x="265" y="2051"/>
                  </a:lnTo>
                  <a:close/>
                  <a:moveTo>
                    <a:pt x="413" y="1891"/>
                  </a:moveTo>
                  <a:lnTo>
                    <a:pt x="428" y="1875"/>
                  </a:lnTo>
                  <a:lnTo>
                    <a:pt x="501" y="1802"/>
                  </a:lnTo>
                  <a:lnTo>
                    <a:pt x="522" y="1824"/>
                  </a:lnTo>
                  <a:lnTo>
                    <a:pt x="451" y="1896"/>
                  </a:lnTo>
                  <a:lnTo>
                    <a:pt x="436" y="1912"/>
                  </a:lnTo>
                  <a:lnTo>
                    <a:pt x="413" y="1891"/>
                  </a:lnTo>
                  <a:close/>
                  <a:moveTo>
                    <a:pt x="566" y="1736"/>
                  </a:moveTo>
                  <a:lnTo>
                    <a:pt x="590" y="1712"/>
                  </a:lnTo>
                  <a:lnTo>
                    <a:pt x="656" y="1649"/>
                  </a:lnTo>
                  <a:lnTo>
                    <a:pt x="677" y="1672"/>
                  </a:lnTo>
                  <a:lnTo>
                    <a:pt x="613" y="1734"/>
                  </a:lnTo>
                  <a:lnTo>
                    <a:pt x="589" y="1758"/>
                  </a:lnTo>
                  <a:lnTo>
                    <a:pt x="566" y="1736"/>
                  </a:lnTo>
                  <a:close/>
                  <a:moveTo>
                    <a:pt x="723" y="1584"/>
                  </a:moveTo>
                  <a:lnTo>
                    <a:pt x="768" y="1540"/>
                  </a:lnTo>
                  <a:lnTo>
                    <a:pt x="813" y="1499"/>
                  </a:lnTo>
                  <a:lnTo>
                    <a:pt x="834" y="1522"/>
                  </a:lnTo>
                  <a:lnTo>
                    <a:pt x="790" y="1563"/>
                  </a:lnTo>
                  <a:lnTo>
                    <a:pt x="744" y="1607"/>
                  </a:lnTo>
                  <a:lnTo>
                    <a:pt x="723" y="1584"/>
                  </a:lnTo>
                  <a:close/>
                  <a:moveTo>
                    <a:pt x="881" y="1435"/>
                  </a:moveTo>
                  <a:lnTo>
                    <a:pt x="958" y="1364"/>
                  </a:lnTo>
                  <a:lnTo>
                    <a:pt x="973" y="1351"/>
                  </a:lnTo>
                  <a:lnTo>
                    <a:pt x="993" y="1374"/>
                  </a:lnTo>
                  <a:lnTo>
                    <a:pt x="980" y="1387"/>
                  </a:lnTo>
                  <a:lnTo>
                    <a:pt x="902" y="1458"/>
                  </a:lnTo>
                  <a:lnTo>
                    <a:pt x="881" y="1435"/>
                  </a:lnTo>
                  <a:close/>
                  <a:moveTo>
                    <a:pt x="1042" y="1289"/>
                  </a:moveTo>
                  <a:lnTo>
                    <a:pt x="1135" y="1206"/>
                  </a:lnTo>
                  <a:lnTo>
                    <a:pt x="1155" y="1229"/>
                  </a:lnTo>
                  <a:lnTo>
                    <a:pt x="1062" y="1312"/>
                  </a:lnTo>
                  <a:lnTo>
                    <a:pt x="1042" y="1289"/>
                  </a:lnTo>
                  <a:close/>
                  <a:moveTo>
                    <a:pt x="1204" y="1144"/>
                  </a:moveTo>
                  <a:lnTo>
                    <a:pt x="1298" y="1063"/>
                  </a:lnTo>
                  <a:lnTo>
                    <a:pt x="1319" y="1086"/>
                  </a:lnTo>
                  <a:lnTo>
                    <a:pt x="1225" y="1168"/>
                  </a:lnTo>
                  <a:lnTo>
                    <a:pt x="1204" y="1144"/>
                  </a:lnTo>
                  <a:close/>
                  <a:moveTo>
                    <a:pt x="1368" y="1001"/>
                  </a:moveTo>
                  <a:lnTo>
                    <a:pt x="1464" y="921"/>
                  </a:lnTo>
                  <a:lnTo>
                    <a:pt x="1483" y="945"/>
                  </a:lnTo>
                  <a:lnTo>
                    <a:pt x="1389" y="1025"/>
                  </a:lnTo>
                  <a:lnTo>
                    <a:pt x="1368" y="1001"/>
                  </a:lnTo>
                  <a:close/>
                  <a:moveTo>
                    <a:pt x="1534" y="861"/>
                  </a:moveTo>
                  <a:lnTo>
                    <a:pt x="1573" y="828"/>
                  </a:lnTo>
                  <a:lnTo>
                    <a:pt x="1630" y="781"/>
                  </a:lnTo>
                  <a:lnTo>
                    <a:pt x="1650" y="805"/>
                  </a:lnTo>
                  <a:lnTo>
                    <a:pt x="1593" y="852"/>
                  </a:lnTo>
                  <a:lnTo>
                    <a:pt x="1555" y="885"/>
                  </a:lnTo>
                  <a:lnTo>
                    <a:pt x="1534" y="861"/>
                  </a:lnTo>
                  <a:close/>
                  <a:moveTo>
                    <a:pt x="1702" y="723"/>
                  </a:moveTo>
                  <a:lnTo>
                    <a:pt x="1783" y="657"/>
                  </a:lnTo>
                  <a:lnTo>
                    <a:pt x="1799" y="645"/>
                  </a:lnTo>
                  <a:lnTo>
                    <a:pt x="1818" y="669"/>
                  </a:lnTo>
                  <a:lnTo>
                    <a:pt x="1803" y="681"/>
                  </a:lnTo>
                  <a:lnTo>
                    <a:pt x="1722" y="747"/>
                  </a:lnTo>
                  <a:lnTo>
                    <a:pt x="1702" y="723"/>
                  </a:lnTo>
                  <a:close/>
                  <a:moveTo>
                    <a:pt x="1872" y="587"/>
                  </a:moveTo>
                  <a:lnTo>
                    <a:pt x="1969" y="509"/>
                  </a:lnTo>
                  <a:lnTo>
                    <a:pt x="1988" y="533"/>
                  </a:lnTo>
                  <a:lnTo>
                    <a:pt x="1891" y="611"/>
                  </a:lnTo>
                  <a:lnTo>
                    <a:pt x="1872" y="587"/>
                  </a:lnTo>
                  <a:close/>
                  <a:moveTo>
                    <a:pt x="2043" y="452"/>
                  </a:moveTo>
                  <a:lnTo>
                    <a:pt x="2142" y="376"/>
                  </a:lnTo>
                  <a:lnTo>
                    <a:pt x="2160" y="401"/>
                  </a:lnTo>
                  <a:lnTo>
                    <a:pt x="2062" y="477"/>
                  </a:lnTo>
                  <a:lnTo>
                    <a:pt x="2043" y="452"/>
                  </a:lnTo>
                  <a:close/>
                  <a:moveTo>
                    <a:pt x="2216" y="320"/>
                  </a:moveTo>
                  <a:lnTo>
                    <a:pt x="2317" y="247"/>
                  </a:lnTo>
                  <a:lnTo>
                    <a:pt x="2335" y="272"/>
                  </a:lnTo>
                  <a:lnTo>
                    <a:pt x="2234" y="345"/>
                  </a:lnTo>
                  <a:lnTo>
                    <a:pt x="2216" y="320"/>
                  </a:lnTo>
                  <a:close/>
                  <a:moveTo>
                    <a:pt x="2392" y="192"/>
                  </a:moveTo>
                  <a:lnTo>
                    <a:pt x="2470" y="137"/>
                  </a:lnTo>
                  <a:lnTo>
                    <a:pt x="2494" y="120"/>
                  </a:lnTo>
                  <a:lnTo>
                    <a:pt x="2512" y="146"/>
                  </a:lnTo>
                  <a:lnTo>
                    <a:pt x="2488" y="163"/>
                  </a:lnTo>
                  <a:lnTo>
                    <a:pt x="2410" y="217"/>
                  </a:lnTo>
                  <a:lnTo>
                    <a:pt x="2392" y="192"/>
                  </a:lnTo>
                  <a:close/>
                  <a:moveTo>
                    <a:pt x="2571" y="68"/>
                  </a:moveTo>
                  <a:lnTo>
                    <a:pt x="2641" y="22"/>
                  </a:lnTo>
                  <a:lnTo>
                    <a:pt x="2676" y="0"/>
                  </a:lnTo>
                  <a:lnTo>
                    <a:pt x="2692" y="26"/>
                  </a:lnTo>
                  <a:lnTo>
                    <a:pt x="2657" y="48"/>
                  </a:lnTo>
                  <a:lnTo>
                    <a:pt x="2588" y="94"/>
                  </a:lnTo>
                  <a:lnTo>
                    <a:pt x="2571" y="68"/>
                  </a:lnTo>
                  <a:close/>
                </a:path>
              </a:pathLst>
            </a:custGeom>
            <a:solidFill>
              <a:srgbClr val="FF0000"/>
            </a:solidFill>
            <a:ln w="7620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88695" name="Freeform 279"/>
            <p:cNvSpPr>
              <a:spLocks/>
            </p:cNvSpPr>
            <p:nvPr/>
          </p:nvSpPr>
          <p:spPr bwMode="auto">
            <a:xfrm>
              <a:off x="789" y="2379"/>
              <a:ext cx="285" cy="240"/>
            </a:xfrm>
            <a:custGeom>
              <a:avLst/>
              <a:gdLst>
                <a:gd name="T0" fmla="*/ 285 w 285"/>
                <a:gd name="T1" fmla="*/ 240 h 240"/>
                <a:gd name="T2" fmla="*/ 0 w 285"/>
                <a:gd name="T3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5" h="240">
                  <a:moveTo>
                    <a:pt x="285" y="240"/>
                  </a:moveTo>
                  <a:cubicBezTo>
                    <a:pt x="210" y="63"/>
                    <a:pt x="108" y="24"/>
                    <a:pt x="0" y="0"/>
                  </a:cubicBezTo>
                </a:path>
              </a:pathLst>
            </a:custGeom>
            <a:noFill/>
            <a:ln w="1968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96" name="Line 280"/>
            <p:cNvSpPr>
              <a:spLocks noChangeShapeType="1"/>
            </p:cNvSpPr>
            <p:nvPr/>
          </p:nvSpPr>
          <p:spPr bwMode="auto">
            <a:xfrm>
              <a:off x="801" y="2621"/>
              <a:ext cx="2458" cy="0"/>
            </a:xfrm>
            <a:prstGeom prst="line">
              <a:avLst/>
            </a:prstGeom>
            <a:noFill/>
            <a:ln w="1968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697" name="Freeform 281"/>
            <p:cNvSpPr>
              <a:spLocks noChangeAspect="1"/>
            </p:cNvSpPr>
            <p:nvPr/>
          </p:nvSpPr>
          <p:spPr bwMode="auto">
            <a:xfrm>
              <a:off x="2901" y="2325"/>
              <a:ext cx="45" cy="45"/>
            </a:xfrm>
            <a:custGeom>
              <a:avLst/>
              <a:gdLst>
                <a:gd name="T0" fmla="*/ 35 w 70"/>
                <a:gd name="T1" fmla="*/ 0 h 70"/>
                <a:gd name="T2" fmla="*/ 70 w 70"/>
                <a:gd name="T3" fmla="*/ 35 h 70"/>
                <a:gd name="T4" fmla="*/ 35 w 70"/>
                <a:gd name="T5" fmla="*/ 70 h 70"/>
                <a:gd name="T6" fmla="*/ 0 w 70"/>
                <a:gd name="T7" fmla="*/ 35 h 70"/>
                <a:gd name="T8" fmla="*/ 35 w 70"/>
                <a:gd name="T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70">
                  <a:moveTo>
                    <a:pt x="35" y="0"/>
                  </a:moveTo>
                  <a:lnTo>
                    <a:pt x="70" y="35"/>
                  </a:lnTo>
                  <a:lnTo>
                    <a:pt x="35" y="70"/>
                  </a:lnTo>
                  <a:lnTo>
                    <a:pt x="0" y="35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FF00"/>
            </a:solidFill>
            <a:ln w="1079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88698" name="Freeform 282"/>
            <p:cNvSpPr>
              <a:spLocks noChangeAspect="1"/>
            </p:cNvSpPr>
            <p:nvPr/>
          </p:nvSpPr>
          <p:spPr bwMode="auto">
            <a:xfrm>
              <a:off x="2852" y="2327"/>
              <a:ext cx="45" cy="45"/>
            </a:xfrm>
            <a:custGeom>
              <a:avLst/>
              <a:gdLst>
                <a:gd name="T0" fmla="*/ 35 w 70"/>
                <a:gd name="T1" fmla="*/ 0 h 70"/>
                <a:gd name="T2" fmla="*/ 70 w 70"/>
                <a:gd name="T3" fmla="*/ 35 h 70"/>
                <a:gd name="T4" fmla="*/ 35 w 70"/>
                <a:gd name="T5" fmla="*/ 70 h 70"/>
                <a:gd name="T6" fmla="*/ 0 w 70"/>
                <a:gd name="T7" fmla="*/ 35 h 70"/>
                <a:gd name="T8" fmla="*/ 35 w 70"/>
                <a:gd name="T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70">
                  <a:moveTo>
                    <a:pt x="35" y="0"/>
                  </a:moveTo>
                  <a:lnTo>
                    <a:pt x="70" y="35"/>
                  </a:lnTo>
                  <a:lnTo>
                    <a:pt x="35" y="70"/>
                  </a:lnTo>
                  <a:lnTo>
                    <a:pt x="0" y="35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FF00"/>
            </a:solidFill>
            <a:ln w="1079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88699" name="Freeform 283"/>
            <p:cNvSpPr>
              <a:spLocks noChangeAspect="1"/>
            </p:cNvSpPr>
            <p:nvPr/>
          </p:nvSpPr>
          <p:spPr bwMode="auto">
            <a:xfrm>
              <a:off x="2750" y="2332"/>
              <a:ext cx="45" cy="45"/>
            </a:xfrm>
            <a:custGeom>
              <a:avLst/>
              <a:gdLst>
                <a:gd name="T0" fmla="*/ 35 w 70"/>
                <a:gd name="T1" fmla="*/ 0 h 70"/>
                <a:gd name="T2" fmla="*/ 70 w 70"/>
                <a:gd name="T3" fmla="*/ 35 h 70"/>
                <a:gd name="T4" fmla="*/ 35 w 70"/>
                <a:gd name="T5" fmla="*/ 70 h 70"/>
                <a:gd name="T6" fmla="*/ 0 w 70"/>
                <a:gd name="T7" fmla="*/ 35 h 70"/>
                <a:gd name="T8" fmla="*/ 35 w 70"/>
                <a:gd name="T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70">
                  <a:moveTo>
                    <a:pt x="35" y="0"/>
                  </a:moveTo>
                  <a:lnTo>
                    <a:pt x="70" y="35"/>
                  </a:lnTo>
                  <a:lnTo>
                    <a:pt x="35" y="70"/>
                  </a:lnTo>
                  <a:lnTo>
                    <a:pt x="0" y="35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FF00"/>
            </a:solidFill>
            <a:ln w="1079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88700" name="Freeform 284"/>
            <p:cNvSpPr>
              <a:spLocks noChangeAspect="1"/>
            </p:cNvSpPr>
            <p:nvPr/>
          </p:nvSpPr>
          <p:spPr bwMode="auto">
            <a:xfrm>
              <a:off x="2718" y="2328"/>
              <a:ext cx="45" cy="45"/>
            </a:xfrm>
            <a:custGeom>
              <a:avLst/>
              <a:gdLst>
                <a:gd name="T0" fmla="*/ 35 w 70"/>
                <a:gd name="T1" fmla="*/ 0 h 70"/>
                <a:gd name="T2" fmla="*/ 70 w 70"/>
                <a:gd name="T3" fmla="*/ 35 h 70"/>
                <a:gd name="T4" fmla="*/ 35 w 70"/>
                <a:gd name="T5" fmla="*/ 70 h 70"/>
                <a:gd name="T6" fmla="*/ 0 w 70"/>
                <a:gd name="T7" fmla="*/ 35 h 70"/>
                <a:gd name="T8" fmla="*/ 35 w 70"/>
                <a:gd name="T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70">
                  <a:moveTo>
                    <a:pt x="35" y="0"/>
                  </a:moveTo>
                  <a:lnTo>
                    <a:pt x="70" y="35"/>
                  </a:lnTo>
                  <a:lnTo>
                    <a:pt x="35" y="70"/>
                  </a:lnTo>
                  <a:lnTo>
                    <a:pt x="0" y="35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FF00"/>
            </a:solidFill>
            <a:ln w="1079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88701" name="Freeform 285"/>
            <p:cNvSpPr>
              <a:spLocks noChangeAspect="1"/>
            </p:cNvSpPr>
            <p:nvPr/>
          </p:nvSpPr>
          <p:spPr bwMode="auto">
            <a:xfrm>
              <a:off x="1116" y="2463"/>
              <a:ext cx="45" cy="45"/>
            </a:xfrm>
            <a:custGeom>
              <a:avLst/>
              <a:gdLst>
                <a:gd name="T0" fmla="*/ 34 w 69"/>
                <a:gd name="T1" fmla="*/ 0 h 69"/>
                <a:gd name="T2" fmla="*/ 69 w 69"/>
                <a:gd name="T3" fmla="*/ 35 h 69"/>
                <a:gd name="T4" fmla="*/ 34 w 69"/>
                <a:gd name="T5" fmla="*/ 69 h 69"/>
                <a:gd name="T6" fmla="*/ 0 w 69"/>
                <a:gd name="T7" fmla="*/ 35 h 69"/>
                <a:gd name="T8" fmla="*/ 34 w 69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69">
                  <a:moveTo>
                    <a:pt x="34" y="0"/>
                  </a:moveTo>
                  <a:lnTo>
                    <a:pt x="69" y="35"/>
                  </a:lnTo>
                  <a:lnTo>
                    <a:pt x="34" y="69"/>
                  </a:lnTo>
                  <a:lnTo>
                    <a:pt x="0" y="35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FF00"/>
            </a:solidFill>
            <a:ln w="1079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88702" name="Freeform 286"/>
            <p:cNvSpPr>
              <a:spLocks noChangeAspect="1"/>
            </p:cNvSpPr>
            <p:nvPr/>
          </p:nvSpPr>
          <p:spPr bwMode="auto">
            <a:xfrm>
              <a:off x="1089" y="2529"/>
              <a:ext cx="45" cy="45"/>
            </a:xfrm>
            <a:custGeom>
              <a:avLst/>
              <a:gdLst>
                <a:gd name="T0" fmla="*/ 35 w 70"/>
                <a:gd name="T1" fmla="*/ 0 h 69"/>
                <a:gd name="T2" fmla="*/ 70 w 70"/>
                <a:gd name="T3" fmla="*/ 35 h 69"/>
                <a:gd name="T4" fmla="*/ 35 w 70"/>
                <a:gd name="T5" fmla="*/ 69 h 69"/>
                <a:gd name="T6" fmla="*/ 0 w 70"/>
                <a:gd name="T7" fmla="*/ 35 h 69"/>
                <a:gd name="T8" fmla="*/ 35 w 70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69">
                  <a:moveTo>
                    <a:pt x="35" y="0"/>
                  </a:moveTo>
                  <a:lnTo>
                    <a:pt x="70" y="35"/>
                  </a:lnTo>
                  <a:lnTo>
                    <a:pt x="35" y="69"/>
                  </a:lnTo>
                  <a:lnTo>
                    <a:pt x="0" y="35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FF00"/>
            </a:solidFill>
            <a:ln w="1079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88703" name="Freeform 287"/>
            <p:cNvSpPr>
              <a:spLocks noChangeAspect="1"/>
            </p:cNvSpPr>
            <p:nvPr/>
          </p:nvSpPr>
          <p:spPr bwMode="auto">
            <a:xfrm>
              <a:off x="954" y="2443"/>
              <a:ext cx="45" cy="45"/>
            </a:xfrm>
            <a:custGeom>
              <a:avLst/>
              <a:gdLst>
                <a:gd name="T0" fmla="*/ 34 w 69"/>
                <a:gd name="T1" fmla="*/ 0 h 69"/>
                <a:gd name="T2" fmla="*/ 69 w 69"/>
                <a:gd name="T3" fmla="*/ 35 h 69"/>
                <a:gd name="T4" fmla="*/ 34 w 69"/>
                <a:gd name="T5" fmla="*/ 69 h 69"/>
                <a:gd name="T6" fmla="*/ 0 w 69"/>
                <a:gd name="T7" fmla="*/ 35 h 69"/>
                <a:gd name="T8" fmla="*/ 34 w 69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69">
                  <a:moveTo>
                    <a:pt x="34" y="0"/>
                  </a:moveTo>
                  <a:lnTo>
                    <a:pt x="69" y="35"/>
                  </a:lnTo>
                  <a:lnTo>
                    <a:pt x="34" y="69"/>
                  </a:lnTo>
                  <a:lnTo>
                    <a:pt x="0" y="35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FF00"/>
            </a:solidFill>
            <a:ln w="1079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88704" name="Freeform 288"/>
            <p:cNvSpPr>
              <a:spLocks noChangeAspect="1"/>
            </p:cNvSpPr>
            <p:nvPr/>
          </p:nvSpPr>
          <p:spPr bwMode="auto">
            <a:xfrm>
              <a:off x="955" y="2597"/>
              <a:ext cx="45" cy="45"/>
            </a:xfrm>
            <a:custGeom>
              <a:avLst/>
              <a:gdLst>
                <a:gd name="T0" fmla="*/ 35 w 70"/>
                <a:gd name="T1" fmla="*/ 0 h 70"/>
                <a:gd name="T2" fmla="*/ 70 w 70"/>
                <a:gd name="T3" fmla="*/ 35 h 70"/>
                <a:gd name="T4" fmla="*/ 35 w 70"/>
                <a:gd name="T5" fmla="*/ 70 h 70"/>
                <a:gd name="T6" fmla="*/ 0 w 70"/>
                <a:gd name="T7" fmla="*/ 35 h 70"/>
                <a:gd name="T8" fmla="*/ 35 w 70"/>
                <a:gd name="T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70">
                  <a:moveTo>
                    <a:pt x="35" y="0"/>
                  </a:moveTo>
                  <a:lnTo>
                    <a:pt x="70" y="35"/>
                  </a:lnTo>
                  <a:lnTo>
                    <a:pt x="35" y="70"/>
                  </a:lnTo>
                  <a:lnTo>
                    <a:pt x="0" y="35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FF00"/>
            </a:solidFill>
            <a:ln w="1079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88705" name="Freeform 289"/>
            <p:cNvSpPr>
              <a:spLocks noChangeAspect="1"/>
            </p:cNvSpPr>
            <p:nvPr/>
          </p:nvSpPr>
          <p:spPr bwMode="auto">
            <a:xfrm>
              <a:off x="1055" y="2600"/>
              <a:ext cx="45" cy="45"/>
            </a:xfrm>
            <a:custGeom>
              <a:avLst/>
              <a:gdLst>
                <a:gd name="T0" fmla="*/ 35 w 70"/>
                <a:gd name="T1" fmla="*/ 0 h 70"/>
                <a:gd name="T2" fmla="*/ 70 w 70"/>
                <a:gd name="T3" fmla="*/ 35 h 70"/>
                <a:gd name="T4" fmla="*/ 35 w 70"/>
                <a:gd name="T5" fmla="*/ 70 h 70"/>
                <a:gd name="T6" fmla="*/ 0 w 70"/>
                <a:gd name="T7" fmla="*/ 35 h 70"/>
                <a:gd name="T8" fmla="*/ 35 w 70"/>
                <a:gd name="T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70">
                  <a:moveTo>
                    <a:pt x="35" y="0"/>
                  </a:moveTo>
                  <a:lnTo>
                    <a:pt x="70" y="35"/>
                  </a:lnTo>
                  <a:lnTo>
                    <a:pt x="35" y="70"/>
                  </a:lnTo>
                  <a:lnTo>
                    <a:pt x="0" y="35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FF00"/>
            </a:solidFill>
            <a:ln w="1079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88706" name="Freeform 290"/>
            <p:cNvSpPr>
              <a:spLocks noChangeAspect="1"/>
            </p:cNvSpPr>
            <p:nvPr/>
          </p:nvSpPr>
          <p:spPr bwMode="auto">
            <a:xfrm>
              <a:off x="1118" y="2599"/>
              <a:ext cx="45" cy="45"/>
            </a:xfrm>
            <a:custGeom>
              <a:avLst/>
              <a:gdLst>
                <a:gd name="T0" fmla="*/ 35 w 70"/>
                <a:gd name="T1" fmla="*/ 0 h 70"/>
                <a:gd name="T2" fmla="*/ 70 w 70"/>
                <a:gd name="T3" fmla="*/ 35 h 70"/>
                <a:gd name="T4" fmla="*/ 35 w 70"/>
                <a:gd name="T5" fmla="*/ 70 h 70"/>
                <a:gd name="T6" fmla="*/ 0 w 70"/>
                <a:gd name="T7" fmla="*/ 35 h 70"/>
                <a:gd name="T8" fmla="*/ 35 w 70"/>
                <a:gd name="T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70">
                  <a:moveTo>
                    <a:pt x="35" y="0"/>
                  </a:moveTo>
                  <a:lnTo>
                    <a:pt x="70" y="35"/>
                  </a:lnTo>
                  <a:lnTo>
                    <a:pt x="35" y="70"/>
                  </a:lnTo>
                  <a:lnTo>
                    <a:pt x="0" y="35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FF00"/>
            </a:solidFill>
            <a:ln w="1079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88707" name="Text Box 291"/>
            <p:cNvSpPr txBox="1">
              <a:spLocks noChangeArrowheads="1"/>
            </p:cNvSpPr>
            <p:nvPr/>
          </p:nvSpPr>
          <p:spPr bwMode="auto">
            <a:xfrm>
              <a:off x="1960" y="2607"/>
              <a:ext cx="475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ru-RU" sz="1200">
                  <a:solidFill>
                    <a:srgbClr val="FF0000"/>
                  </a:solidFill>
                  <a:latin typeface="Arial" pitchFamily="34" charset="0"/>
                </a:rPr>
                <a:t>1470</a:t>
              </a:r>
              <a:endParaRPr lang="en-US" sz="1200">
                <a:solidFill>
                  <a:srgbClr val="FF0000"/>
                </a:solidFill>
                <a:latin typeface="Arial" pitchFamily="34" charset="0"/>
              </a:endParaRPr>
            </a:p>
          </p:txBody>
        </p:sp>
        <p:sp>
          <p:nvSpPr>
            <p:cNvPr id="188708" name="Text Box 292"/>
            <p:cNvSpPr txBox="1">
              <a:spLocks noChangeArrowheads="1"/>
            </p:cNvSpPr>
            <p:nvPr/>
          </p:nvSpPr>
          <p:spPr bwMode="auto">
            <a:xfrm>
              <a:off x="2045" y="2389"/>
              <a:ext cx="304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ru-RU" sz="1200">
                  <a:solidFill>
                    <a:srgbClr val="FF0000"/>
                  </a:solidFill>
                  <a:latin typeface="Arial" pitchFamily="34" charset="0"/>
                </a:rPr>
                <a:t>1535</a:t>
              </a:r>
              <a:endParaRPr lang="en-US" sz="1200">
                <a:solidFill>
                  <a:srgbClr val="FF0000"/>
                </a:solidFill>
                <a:latin typeface="Arial" pitchFamily="34" charset="0"/>
              </a:endParaRPr>
            </a:p>
          </p:txBody>
        </p:sp>
        <p:sp>
          <p:nvSpPr>
            <p:cNvPr id="188709" name="Oval 293"/>
            <p:cNvSpPr>
              <a:spLocks noChangeAspect="1" noChangeArrowheads="1"/>
            </p:cNvSpPr>
            <p:nvPr/>
          </p:nvSpPr>
          <p:spPr bwMode="auto">
            <a:xfrm>
              <a:off x="1025" y="2593"/>
              <a:ext cx="45" cy="45"/>
            </a:xfrm>
            <a:prstGeom prst="ellipse">
              <a:avLst/>
            </a:prstGeom>
            <a:solidFill>
              <a:srgbClr val="FFCC00">
                <a:alpha val="53999"/>
              </a:srgbClr>
            </a:solidFill>
            <a:ln w="19050" algn="ctr">
              <a:solidFill>
                <a:srgbClr val="000080">
                  <a:alpha val="37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710" name="Line 294"/>
            <p:cNvSpPr>
              <a:spLocks noChangeShapeType="1"/>
            </p:cNvSpPr>
            <p:nvPr/>
          </p:nvSpPr>
          <p:spPr bwMode="auto">
            <a:xfrm>
              <a:off x="1228" y="2376"/>
              <a:ext cx="2014" cy="0"/>
            </a:xfrm>
            <a:prstGeom prst="line">
              <a:avLst/>
            </a:prstGeom>
            <a:noFill/>
            <a:ln w="1968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711" name="Oval 295"/>
            <p:cNvSpPr>
              <a:spLocks noChangeAspect="1" noChangeArrowheads="1"/>
            </p:cNvSpPr>
            <p:nvPr/>
          </p:nvSpPr>
          <p:spPr bwMode="auto">
            <a:xfrm>
              <a:off x="1673" y="2365"/>
              <a:ext cx="45" cy="45"/>
            </a:xfrm>
            <a:prstGeom prst="ellipse">
              <a:avLst/>
            </a:prstGeom>
            <a:solidFill>
              <a:srgbClr val="FFCC00">
                <a:alpha val="53999"/>
              </a:srgbClr>
            </a:solidFill>
            <a:ln w="19050" algn="ctr">
              <a:solidFill>
                <a:srgbClr val="000080">
                  <a:alpha val="37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712" name="Oval 296"/>
            <p:cNvSpPr>
              <a:spLocks noChangeAspect="1" noChangeArrowheads="1"/>
            </p:cNvSpPr>
            <p:nvPr/>
          </p:nvSpPr>
          <p:spPr bwMode="auto">
            <a:xfrm>
              <a:off x="2252" y="2365"/>
              <a:ext cx="45" cy="45"/>
            </a:xfrm>
            <a:prstGeom prst="ellipse">
              <a:avLst/>
            </a:prstGeom>
            <a:solidFill>
              <a:srgbClr val="FFCC00">
                <a:alpha val="53999"/>
              </a:srgbClr>
            </a:solidFill>
            <a:ln w="19050" algn="ctr">
              <a:solidFill>
                <a:srgbClr val="000080">
                  <a:alpha val="37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713" name="Rectangle 297"/>
            <p:cNvSpPr>
              <a:spLocks noChangeArrowheads="1"/>
            </p:cNvSpPr>
            <p:nvPr/>
          </p:nvSpPr>
          <p:spPr bwMode="auto">
            <a:xfrm>
              <a:off x="3806" y="1515"/>
              <a:ext cx="144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000099"/>
                  </a:solidFill>
                  <a:latin typeface="Arial Unicode MS" pitchFamily="34" charset="-128"/>
                </a:rPr>
                <a:t>Experimental error - </a:t>
              </a:r>
              <a:r>
                <a:rPr lang="en-US" sz="1400">
                  <a:solidFill>
                    <a:srgbClr val="000099"/>
                  </a:solidFill>
                  <a:latin typeface="Arial Unicode MS" pitchFamily="34" charset="-128"/>
                  <a:sym typeface="Symbol" pitchFamily="18" charset="2"/>
                </a:rPr>
                <a:t>25C</a:t>
              </a:r>
            </a:p>
          </p:txBody>
        </p:sp>
        <p:sp>
          <p:nvSpPr>
            <p:cNvPr id="188714" name="Text Box 298"/>
            <p:cNvSpPr txBox="1">
              <a:spLocks noChangeArrowheads="1"/>
            </p:cNvSpPr>
            <p:nvPr/>
          </p:nvSpPr>
          <p:spPr bwMode="auto">
            <a:xfrm>
              <a:off x="3868" y="2107"/>
              <a:ext cx="45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800000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/>
              <a:r>
                <a:rPr lang="en-US" sz="1600">
                  <a:solidFill>
                    <a:srgbClr val="993300"/>
                  </a:solidFill>
                </a:rPr>
                <a:t>HTM</a:t>
              </a:r>
              <a:endParaRPr lang="en-US" sz="1600">
                <a:solidFill>
                  <a:srgbClr val="993300"/>
                </a:solidFill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188715" name="Text Box 299"/>
            <p:cNvSpPr txBox="1">
              <a:spLocks noChangeArrowheads="1"/>
            </p:cNvSpPr>
            <p:nvPr/>
          </p:nvSpPr>
          <p:spPr bwMode="auto">
            <a:xfrm>
              <a:off x="3868" y="2578"/>
              <a:ext cx="45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800000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/>
              <a:r>
                <a:rPr lang="en-US" sz="1600">
                  <a:solidFill>
                    <a:srgbClr val="993300"/>
                  </a:solidFill>
                </a:rPr>
                <a:t>DTA</a:t>
              </a:r>
              <a:endParaRPr lang="en-US" sz="1600">
                <a:solidFill>
                  <a:srgbClr val="993300"/>
                </a:solidFill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188716" name="AutoShape 300"/>
            <p:cNvSpPr>
              <a:spLocks noChangeAspect="1" noChangeArrowheads="1"/>
            </p:cNvSpPr>
            <p:nvPr/>
          </p:nvSpPr>
          <p:spPr bwMode="auto">
            <a:xfrm>
              <a:off x="3799" y="2659"/>
              <a:ext cx="45" cy="45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19050" algn="ctr">
              <a:solidFill>
                <a:srgbClr val="80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8717" name="Freeform 301"/>
            <p:cNvSpPr>
              <a:spLocks noChangeAspect="1"/>
            </p:cNvSpPr>
            <p:nvPr/>
          </p:nvSpPr>
          <p:spPr bwMode="auto">
            <a:xfrm>
              <a:off x="3783" y="2195"/>
              <a:ext cx="45" cy="45"/>
            </a:xfrm>
            <a:custGeom>
              <a:avLst/>
              <a:gdLst>
                <a:gd name="T0" fmla="*/ 35 w 70"/>
                <a:gd name="T1" fmla="*/ 0 h 70"/>
                <a:gd name="T2" fmla="*/ 70 w 70"/>
                <a:gd name="T3" fmla="*/ 35 h 70"/>
                <a:gd name="T4" fmla="*/ 35 w 70"/>
                <a:gd name="T5" fmla="*/ 70 h 70"/>
                <a:gd name="T6" fmla="*/ 0 w 70"/>
                <a:gd name="T7" fmla="*/ 35 h 70"/>
                <a:gd name="T8" fmla="*/ 35 w 70"/>
                <a:gd name="T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70">
                  <a:moveTo>
                    <a:pt x="35" y="0"/>
                  </a:moveTo>
                  <a:lnTo>
                    <a:pt x="70" y="35"/>
                  </a:lnTo>
                  <a:lnTo>
                    <a:pt x="35" y="70"/>
                  </a:lnTo>
                  <a:lnTo>
                    <a:pt x="0" y="35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FF00"/>
            </a:solidFill>
            <a:ln w="1079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88718" name="AutoShape 302"/>
            <p:cNvSpPr>
              <a:spLocks noChangeAspect="1" noChangeArrowheads="1"/>
            </p:cNvSpPr>
            <p:nvPr/>
          </p:nvSpPr>
          <p:spPr bwMode="auto">
            <a:xfrm>
              <a:off x="1092" y="2709"/>
              <a:ext cx="45" cy="45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19050" algn="ctr">
              <a:solidFill>
                <a:srgbClr val="80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8719" name="Line 303"/>
            <p:cNvSpPr>
              <a:spLocks noChangeShapeType="1"/>
            </p:cNvSpPr>
            <p:nvPr/>
          </p:nvSpPr>
          <p:spPr bwMode="auto">
            <a:xfrm flipH="1">
              <a:off x="3230" y="2913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720" name="Line 304"/>
            <p:cNvSpPr>
              <a:spLocks noChangeShapeType="1"/>
            </p:cNvSpPr>
            <p:nvPr/>
          </p:nvSpPr>
          <p:spPr bwMode="auto">
            <a:xfrm>
              <a:off x="795" y="2905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721" name="Line 305"/>
            <p:cNvSpPr>
              <a:spLocks noChangeShapeType="1"/>
            </p:cNvSpPr>
            <p:nvPr/>
          </p:nvSpPr>
          <p:spPr bwMode="auto">
            <a:xfrm>
              <a:off x="801" y="3001"/>
              <a:ext cx="2458" cy="0"/>
            </a:xfrm>
            <a:prstGeom prst="line">
              <a:avLst/>
            </a:prstGeom>
            <a:noFill/>
            <a:ln w="26035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722" name="Text Box 306"/>
            <p:cNvSpPr txBox="1">
              <a:spLocks noChangeArrowheads="1"/>
            </p:cNvSpPr>
            <p:nvPr/>
          </p:nvSpPr>
          <p:spPr bwMode="auto">
            <a:xfrm>
              <a:off x="1960" y="2747"/>
              <a:ext cx="475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ru-RU" sz="1200">
                  <a:solidFill>
                    <a:srgbClr val="008000"/>
                  </a:solidFill>
                  <a:latin typeface="Arial" pitchFamily="34" charset="0"/>
                </a:rPr>
                <a:t>14</a:t>
              </a:r>
              <a:r>
                <a:rPr lang="en-US" sz="1200">
                  <a:solidFill>
                    <a:srgbClr val="008000"/>
                  </a:solidFill>
                  <a:latin typeface="Arial" pitchFamily="34" charset="0"/>
                </a:rPr>
                <a:t>4</a:t>
              </a:r>
              <a:r>
                <a:rPr lang="ru-RU" sz="1200">
                  <a:solidFill>
                    <a:srgbClr val="008000"/>
                  </a:solidFill>
                  <a:latin typeface="Arial" pitchFamily="34" charset="0"/>
                </a:rPr>
                <a:t>0</a:t>
              </a:r>
              <a:endParaRPr lang="en-US" sz="1200">
                <a:solidFill>
                  <a:srgbClr val="008000"/>
                </a:solidFill>
                <a:latin typeface="Arial" pitchFamily="34" charset="0"/>
              </a:endParaRPr>
            </a:p>
          </p:txBody>
        </p:sp>
        <p:sp>
          <p:nvSpPr>
            <p:cNvPr id="188723" name="Text Box 307"/>
            <p:cNvSpPr txBox="1">
              <a:spLocks noChangeArrowheads="1"/>
            </p:cNvSpPr>
            <p:nvPr/>
          </p:nvSpPr>
          <p:spPr bwMode="auto">
            <a:xfrm>
              <a:off x="1920" y="2987"/>
              <a:ext cx="475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ru-RU" sz="1200">
                  <a:solidFill>
                    <a:srgbClr val="800080"/>
                  </a:solidFill>
                  <a:latin typeface="Arial" pitchFamily="34" charset="0"/>
                </a:rPr>
                <a:t>1</a:t>
              </a:r>
              <a:r>
                <a:rPr lang="en-US" sz="1200">
                  <a:solidFill>
                    <a:srgbClr val="800080"/>
                  </a:solidFill>
                  <a:latin typeface="Arial" pitchFamily="34" charset="0"/>
                </a:rPr>
                <a:t>375</a:t>
              </a:r>
            </a:p>
          </p:txBody>
        </p:sp>
        <p:sp>
          <p:nvSpPr>
            <p:cNvPr id="188724" name="Line 308"/>
            <p:cNvSpPr>
              <a:spLocks noChangeShapeType="1"/>
            </p:cNvSpPr>
            <p:nvPr/>
          </p:nvSpPr>
          <p:spPr bwMode="auto">
            <a:xfrm>
              <a:off x="3804" y="3125"/>
              <a:ext cx="154" cy="0"/>
            </a:xfrm>
            <a:prstGeom prst="line">
              <a:avLst/>
            </a:prstGeom>
            <a:noFill/>
            <a:ln w="26035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8725" name="Rectangle 309"/>
            <p:cNvSpPr>
              <a:spLocks noChangeArrowheads="1"/>
            </p:cNvSpPr>
            <p:nvPr/>
          </p:nvSpPr>
          <p:spPr bwMode="auto">
            <a:xfrm>
              <a:off x="3742" y="3217"/>
              <a:ext cx="173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 defTabSz="762000"/>
              <a:r>
                <a:rPr lang="en-US" sz="1600">
                  <a:solidFill>
                    <a:srgbClr val="800080"/>
                  </a:solidFill>
                  <a:latin typeface="Arial" pitchFamily="34" charset="0"/>
                </a:rPr>
                <a:t>6 Fe</a:t>
              </a:r>
              <a:r>
                <a:rPr lang="en-US" sz="1600" baseline="-25000">
                  <a:solidFill>
                    <a:srgbClr val="800080"/>
                  </a:solidFill>
                  <a:latin typeface="Arial" pitchFamily="34" charset="0"/>
                </a:rPr>
                <a:t>2</a:t>
              </a:r>
              <a:r>
                <a:rPr lang="en-US" sz="1600">
                  <a:solidFill>
                    <a:srgbClr val="800080"/>
                  </a:solidFill>
                  <a:latin typeface="Arial" pitchFamily="34" charset="0"/>
                </a:rPr>
                <a:t>O</a:t>
              </a:r>
              <a:r>
                <a:rPr lang="en-US" sz="1600" baseline="-25000">
                  <a:solidFill>
                    <a:srgbClr val="800080"/>
                  </a:solidFill>
                  <a:latin typeface="Arial" pitchFamily="34" charset="0"/>
                </a:rPr>
                <a:t>3</a:t>
              </a:r>
              <a:r>
                <a:rPr lang="en-US" sz="1600">
                  <a:solidFill>
                    <a:srgbClr val="800080"/>
                  </a:solidFill>
                  <a:latin typeface="Arial" pitchFamily="34" charset="0"/>
                </a:rPr>
                <a:t>  </a:t>
              </a:r>
              <a:r>
                <a:rPr lang="ru-RU" sz="1600">
                  <a:solidFill>
                    <a:srgbClr val="800080"/>
                  </a:solidFill>
                  <a:latin typeface="Arial" pitchFamily="34" charset="0"/>
                  <a:sym typeface="Symbol" pitchFamily="18" charset="2"/>
                </a:rPr>
                <a:t></a:t>
              </a:r>
              <a:r>
                <a:rPr lang="en-US" sz="1600">
                  <a:solidFill>
                    <a:srgbClr val="800080"/>
                  </a:solidFill>
                  <a:latin typeface="Arial" pitchFamily="34" charset="0"/>
                </a:rPr>
                <a:t>  </a:t>
              </a:r>
              <a:r>
                <a:rPr lang="en-US" sz="1600">
                  <a:solidFill>
                    <a:srgbClr val="800080"/>
                  </a:solidFill>
                  <a:latin typeface="Arial" pitchFamily="34" charset="0"/>
                  <a:sym typeface="Symbol" pitchFamily="18" charset="2"/>
                </a:rPr>
                <a:t>4 Fe</a:t>
              </a:r>
              <a:r>
                <a:rPr lang="en-US" sz="1600" baseline="-25000">
                  <a:solidFill>
                    <a:srgbClr val="800080"/>
                  </a:solidFill>
                  <a:latin typeface="Arial" pitchFamily="34" charset="0"/>
                  <a:sym typeface="Symbol" pitchFamily="18" charset="2"/>
                </a:rPr>
                <a:t>3</a:t>
              </a:r>
              <a:r>
                <a:rPr lang="en-US" sz="1600">
                  <a:solidFill>
                    <a:srgbClr val="800080"/>
                  </a:solidFill>
                  <a:latin typeface="Arial" pitchFamily="34" charset="0"/>
                  <a:sym typeface="Symbol" pitchFamily="18" charset="2"/>
                </a:rPr>
                <a:t>O</a:t>
              </a:r>
              <a:r>
                <a:rPr lang="en-US" sz="1600" baseline="-25000">
                  <a:solidFill>
                    <a:srgbClr val="800080"/>
                  </a:solidFill>
                  <a:latin typeface="Arial" pitchFamily="34" charset="0"/>
                  <a:sym typeface="Symbol" pitchFamily="18" charset="2"/>
                </a:rPr>
                <a:t>4</a:t>
              </a:r>
              <a:r>
                <a:rPr lang="en-US" sz="1600">
                  <a:solidFill>
                    <a:srgbClr val="800080"/>
                  </a:solidFill>
                  <a:latin typeface="Arial" pitchFamily="34" charset="0"/>
                  <a:sym typeface="Symbol" pitchFamily="18" charset="2"/>
                </a:rPr>
                <a:t>   +  O</a:t>
              </a:r>
              <a:r>
                <a:rPr lang="en-US" sz="1600" baseline="-25000">
                  <a:solidFill>
                    <a:srgbClr val="800080"/>
                  </a:solidFill>
                  <a:latin typeface="Arial" pitchFamily="34" charset="0"/>
                  <a:sym typeface="Symbol" pitchFamily="18" charset="2"/>
                </a:rPr>
                <a:t>2</a:t>
              </a:r>
              <a:r>
                <a:rPr lang="en-US" sz="1600">
                  <a:solidFill>
                    <a:srgbClr val="800080"/>
                  </a:solidFill>
                  <a:latin typeface="Arial" pitchFamily="34" charset="0"/>
                  <a:sym typeface="Symbol" pitchFamily="18" charset="2"/>
                </a:rPr>
                <a:t> </a:t>
              </a:r>
            </a:p>
          </p:txBody>
        </p:sp>
        <p:sp>
          <p:nvSpPr>
            <p:cNvPr id="188726" name="Text Box 310"/>
            <p:cNvSpPr txBox="1">
              <a:spLocks noChangeArrowheads="1"/>
            </p:cNvSpPr>
            <p:nvPr/>
          </p:nvSpPr>
          <p:spPr bwMode="auto">
            <a:xfrm>
              <a:off x="3985" y="3008"/>
              <a:ext cx="1511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800000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/>
              <a:r>
                <a:rPr lang="en-US" sz="1600">
                  <a:solidFill>
                    <a:srgbClr val="800080"/>
                  </a:solidFill>
                </a:rPr>
                <a:t>DTA (decomposition)</a:t>
              </a:r>
              <a:endParaRPr lang="en-US" sz="1600">
                <a:solidFill>
                  <a:srgbClr val="800080"/>
                </a:solidFill>
                <a:cs typeface="Arial" pitchFamily="34" charset="0"/>
                <a:sym typeface="Symbol" pitchFamily="18" charset="2"/>
              </a:endParaRPr>
            </a:p>
          </p:txBody>
        </p:sp>
      </p:grpSp>
      <p:sp>
        <p:nvSpPr>
          <p:cNvPr id="188727" name="Text Box 311"/>
          <p:cNvSpPr txBox="1">
            <a:spLocks noChangeArrowheads="1"/>
          </p:cNvSpPr>
          <p:nvPr/>
        </p:nvSpPr>
        <p:spPr bwMode="auto">
          <a:xfrm>
            <a:off x="6237288" y="1611313"/>
            <a:ext cx="2592387" cy="32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8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en-US" sz="1600">
                <a:solidFill>
                  <a:srgbClr val="660066"/>
                </a:solidFill>
              </a:rPr>
              <a:t>IVTANTHERMO</a:t>
            </a:r>
            <a:endParaRPr lang="en-US" sz="1600">
              <a:solidFill>
                <a:srgbClr val="660066"/>
              </a:solidFill>
              <a:cs typeface="Arial" pitchFamily="34" charset="0"/>
            </a:endParaRPr>
          </a:p>
        </p:txBody>
      </p:sp>
      <p:sp>
        <p:nvSpPr>
          <p:cNvPr id="188728" name="Rectangle 312"/>
          <p:cNvSpPr>
            <a:spLocks noChangeArrowheads="1"/>
          </p:cNvSpPr>
          <p:nvPr/>
        </p:nvSpPr>
        <p:spPr bwMode="auto">
          <a:xfrm>
            <a:off x="6348413" y="2054225"/>
            <a:ext cx="19796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99"/>
                </a:solidFill>
              </a:rPr>
              <a:t>New compositions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5</a:t>
            </a:r>
            <a:r>
              <a:rPr lang="en-US" baseline="30000"/>
              <a:t>th</a:t>
            </a:r>
            <a:r>
              <a:rPr lang="en-US"/>
              <a:t> CEG-CM meeting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103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2DC1EC-E394-4CE3-8BB3-AE4091436F52}" type="slidenum">
              <a:rPr lang="en-GB"/>
              <a:pPr/>
              <a:t>15</a:t>
            </a:fld>
            <a:endParaRPr lang="en-GB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55625" y="0"/>
            <a:ext cx="7772400" cy="1143000"/>
          </a:xfrm>
        </p:spPr>
        <p:txBody>
          <a:bodyPr/>
          <a:lstStyle/>
          <a:p>
            <a:pPr defTabSz="914400"/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Fusion diagram of Fe</a:t>
            </a:r>
            <a:r>
              <a:rPr lang="en-US" b="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en-US" b="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-SiO</a:t>
            </a:r>
            <a:r>
              <a:rPr lang="en-US" b="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 system</a:t>
            </a:r>
            <a:b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GB" b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0467" name="Rectangle 3"/>
          <p:cNvSpPr>
            <a:spLocks noChangeArrowheads="1"/>
          </p:cNvSpPr>
          <p:nvPr/>
        </p:nvSpPr>
        <p:spPr bwMode="auto">
          <a:xfrm>
            <a:off x="355600" y="1212850"/>
            <a:ext cx="8174038" cy="307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eaLnBrk="1" hangingPunct="1">
              <a:spcBef>
                <a:spcPct val="40000"/>
              </a:spcBef>
              <a:buSzPct val="85000"/>
            </a:pPr>
            <a:endParaRPr lang="en-US"/>
          </a:p>
        </p:txBody>
      </p:sp>
      <p:grpSp>
        <p:nvGrpSpPr>
          <p:cNvPr id="190679" name="Group 215"/>
          <p:cNvGrpSpPr>
            <a:grpSpLocks/>
          </p:cNvGrpSpPr>
          <p:nvPr/>
        </p:nvGrpSpPr>
        <p:grpSpPr bwMode="auto">
          <a:xfrm>
            <a:off x="992188" y="1041400"/>
            <a:ext cx="7540625" cy="3927475"/>
            <a:chOff x="462" y="1129"/>
            <a:chExt cx="4750" cy="2474"/>
          </a:xfrm>
        </p:grpSpPr>
        <p:sp>
          <p:nvSpPr>
            <p:cNvPr id="190680" name="Text Box 216"/>
            <p:cNvSpPr txBox="1">
              <a:spLocks noChangeArrowheads="1"/>
            </p:cNvSpPr>
            <p:nvPr/>
          </p:nvSpPr>
          <p:spPr bwMode="auto">
            <a:xfrm>
              <a:off x="4097" y="1523"/>
              <a:ext cx="1115" cy="2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800000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/>
              <a:r>
                <a:rPr lang="en-US" sz="1600">
                  <a:solidFill>
                    <a:srgbClr val="660066"/>
                  </a:solidFill>
                </a:rPr>
                <a:t>IVTANTHERMO</a:t>
              </a:r>
              <a:endParaRPr lang="en-US" sz="1600">
                <a:solidFill>
                  <a:srgbClr val="660066"/>
                </a:solidFill>
                <a:cs typeface="Arial" pitchFamily="34" charset="0"/>
              </a:endParaRPr>
            </a:p>
          </p:txBody>
        </p:sp>
        <p:sp>
          <p:nvSpPr>
            <p:cNvPr id="190681" name="Oval 217"/>
            <p:cNvSpPr>
              <a:spLocks noChangeArrowheads="1"/>
            </p:cNvSpPr>
            <p:nvPr/>
          </p:nvSpPr>
          <p:spPr bwMode="auto">
            <a:xfrm>
              <a:off x="3971" y="1598"/>
              <a:ext cx="68" cy="68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90682" name="Text Box 218"/>
            <p:cNvSpPr txBox="1">
              <a:spLocks noChangeArrowheads="1"/>
            </p:cNvSpPr>
            <p:nvPr/>
          </p:nvSpPr>
          <p:spPr bwMode="auto">
            <a:xfrm>
              <a:off x="4073" y="1785"/>
              <a:ext cx="990" cy="3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800000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/>
              <a:r>
                <a:rPr lang="en-US" sz="1600">
                  <a:solidFill>
                    <a:srgbClr val="008000"/>
                  </a:solidFill>
                  <a:latin typeface="Arial Unicode MS" pitchFamily="34" charset="-128"/>
                </a:rPr>
                <a:t>New compositions</a:t>
              </a:r>
            </a:p>
          </p:txBody>
        </p:sp>
        <p:sp>
          <p:nvSpPr>
            <p:cNvPr id="190683" name="Text Box 219"/>
            <p:cNvSpPr txBox="1">
              <a:spLocks noChangeArrowheads="1"/>
            </p:cNvSpPr>
            <p:nvPr/>
          </p:nvSpPr>
          <p:spPr bwMode="auto">
            <a:xfrm>
              <a:off x="3390" y="1337"/>
              <a:ext cx="426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endParaRPr lang="ru-RU" sz="1600" b="0">
                <a:solidFill>
                  <a:srgbClr val="800000"/>
                </a:solidFill>
                <a:latin typeface="Arial" pitchFamily="34" charset="0"/>
              </a:endParaRPr>
            </a:p>
          </p:txBody>
        </p:sp>
        <p:sp>
          <p:nvSpPr>
            <p:cNvPr id="190684" name="AutoShape 220"/>
            <p:cNvSpPr>
              <a:spLocks noChangeArrowheads="1"/>
            </p:cNvSpPr>
            <p:nvPr/>
          </p:nvSpPr>
          <p:spPr bwMode="auto">
            <a:xfrm>
              <a:off x="3971" y="1866"/>
              <a:ext cx="68" cy="68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19050" algn="ctr">
              <a:solidFill>
                <a:srgbClr val="80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0685" name="Rectangle 221"/>
            <p:cNvSpPr>
              <a:spLocks noChangeArrowheads="1"/>
            </p:cNvSpPr>
            <p:nvPr/>
          </p:nvSpPr>
          <p:spPr bwMode="auto">
            <a:xfrm>
              <a:off x="2744" y="1353"/>
              <a:ext cx="393" cy="1861"/>
            </a:xfrm>
            <a:prstGeom prst="rect">
              <a:avLst/>
            </a:prstGeom>
            <a:gradFill rotWithShape="1">
              <a:gsLst>
                <a:gs pos="0">
                  <a:srgbClr val="FFFF99">
                    <a:alpha val="39000"/>
                  </a:srgbClr>
                </a:gs>
                <a:gs pos="50000">
                  <a:srgbClr val="FFFF00">
                    <a:alpha val="64000"/>
                  </a:srgbClr>
                </a:gs>
                <a:gs pos="100000">
                  <a:srgbClr val="FFFF99">
                    <a:alpha val="39000"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0686" name="Text Box 222"/>
            <p:cNvSpPr txBox="1">
              <a:spLocks noChangeArrowheads="1"/>
            </p:cNvSpPr>
            <p:nvPr/>
          </p:nvSpPr>
          <p:spPr bwMode="auto">
            <a:xfrm>
              <a:off x="462" y="2745"/>
              <a:ext cx="426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600" b="0">
                  <a:solidFill>
                    <a:srgbClr val="000099"/>
                  </a:solidFill>
                  <a:latin typeface="Arial" pitchFamily="34" charset="0"/>
                </a:rPr>
                <a:t>1400</a:t>
              </a:r>
              <a:endParaRPr lang="ru-RU" sz="1600" b="0">
                <a:solidFill>
                  <a:srgbClr val="000099"/>
                </a:solidFill>
                <a:latin typeface="Arial" pitchFamily="34" charset="0"/>
              </a:endParaRPr>
            </a:p>
          </p:txBody>
        </p:sp>
        <p:sp>
          <p:nvSpPr>
            <p:cNvPr id="190687" name="Text Box 223"/>
            <p:cNvSpPr txBox="1">
              <a:spLocks noChangeArrowheads="1"/>
            </p:cNvSpPr>
            <p:nvPr/>
          </p:nvSpPr>
          <p:spPr bwMode="auto">
            <a:xfrm>
              <a:off x="462" y="2355"/>
              <a:ext cx="426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600" b="0">
                  <a:solidFill>
                    <a:srgbClr val="000099"/>
                  </a:solidFill>
                  <a:latin typeface="Arial" pitchFamily="34" charset="0"/>
                </a:rPr>
                <a:t>1500</a:t>
              </a:r>
              <a:endParaRPr lang="ru-RU" sz="1600" b="0">
                <a:solidFill>
                  <a:srgbClr val="000099"/>
                </a:solidFill>
                <a:latin typeface="Arial" pitchFamily="34" charset="0"/>
              </a:endParaRPr>
            </a:p>
          </p:txBody>
        </p:sp>
        <p:sp>
          <p:nvSpPr>
            <p:cNvPr id="190688" name="Text Box 224"/>
            <p:cNvSpPr txBox="1">
              <a:spLocks noChangeArrowheads="1"/>
            </p:cNvSpPr>
            <p:nvPr/>
          </p:nvSpPr>
          <p:spPr bwMode="auto">
            <a:xfrm>
              <a:off x="462" y="1767"/>
              <a:ext cx="426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endParaRPr lang="ru-RU" sz="1600" b="0">
                <a:solidFill>
                  <a:srgbClr val="800000"/>
                </a:solidFill>
                <a:latin typeface="Arial" pitchFamily="34" charset="0"/>
              </a:endParaRPr>
            </a:p>
          </p:txBody>
        </p:sp>
        <p:sp>
          <p:nvSpPr>
            <p:cNvPr id="190689" name="Text Box 225"/>
            <p:cNvSpPr txBox="1">
              <a:spLocks noChangeArrowheads="1"/>
            </p:cNvSpPr>
            <p:nvPr/>
          </p:nvSpPr>
          <p:spPr bwMode="auto">
            <a:xfrm>
              <a:off x="462" y="1570"/>
              <a:ext cx="426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600" b="0">
                  <a:solidFill>
                    <a:srgbClr val="000099"/>
                  </a:solidFill>
                  <a:latin typeface="Arial" pitchFamily="34" charset="0"/>
                </a:rPr>
                <a:t>17</a:t>
              </a:r>
              <a:r>
                <a:rPr lang="ru-RU" sz="1600" b="0">
                  <a:solidFill>
                    <a:srgbClr val="000099"/>
                  </a:solidFill>
                  <a:latin typeface="Arial" pitchFamily="34" charset="0"/>
                </a:rPr>
                <a:t>00</a:t>
              </a:r>
            </a:p>
          </p:txBody>
        </p:sp>
        <p:sp>
          <p:nvSpPr>
            <p:cNvPr id="190690" name="Text Box 226"/>
            <p:cNvSpPr txBox="1">
              <a:spLocks noChangeArrowheads="1"/>
            </p:cNvSpPr>
            <p:nvPr/>
          </p:nvSpPr>
          <p:spPr bwMode="auto">
            <a:xfrm>
              <a:off x="462" y="3134"/>
              <a:ext cx="426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600" b="0">
                  <a:solidFill>
                    <a:srgbClr val="000099"/>
                  </a:solidFill>
                  <a:latin typeface="Arial" pitchFamily="34" charset="0"/>
                </a:rPr>
                <a:t>1300</a:t>
              </a:r>
              <a:endParaRPr lang="ru-RU" sz="1600" b="0">
                <a:solidFill>
                  <a:srgbClr val="000099"/>
                </a:solidFill>
                <a:latin typeface="Arial" pitchFamily="34" charset="0"/>
              </a:endParaRPr>
            </a:p>
          </p:txBody>
        </p:sp>
        <p:sp>
          <p:nvSpPr>
            <p:cNvPr id="190691" name="Text Box 227"/>
            <p:cNvSpPr txBox="1">
              <a:spLocks noChangeArrowheads="1"/>
            </p:cNvSpPr>
            <p:nvPr/>
          </p:nvSpPr>
          <p:spPr bwMode="auto">
            <a:xfrm>
              <a:off x="462" y="2550"/>
              <a:ext cx="426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endParaRPr lang="ru-RU" sz="1600" b="0">
                <a:solidFill>
                  <a:srgbClr val="800000"/>
                </a:solidFill>
                <a:latin typeface="Arial" pitchFamily="34" charset="0"/>
              </a:endParaRPr>
            </a:p>
          </p:txBody>
        </p:sp>
        <p:sp>
          <p:nvSpPr>
            <p:cNvPr id="190692" name="Text Box 228"/>
            <p:cNvSpPr txBox="1">
              <a:spLocks noChangeArrowheads="1"/>
            </p:cNvSpPr>
            <p:nvPr/>
          </p:nvSpPr>
          <p:spPr bwMode="auto">
            <a:xfrm>
              <a:off x="462" y="1963"/>
              <a:ext cx="426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600" b="0">
                  <a:solidFill>
                    <a:srgbClr val="000099"/>
                  </a:solidFill>
                  <a:latin typeface="Arial" pitchFamily="34" charset="0"/>
                </a:rPr>
                <a:t>16</a:t>
              </a:r>
              <a:r>
                <a:rPr lang="ru-RU" sz="1600" b="0">
                  <a:solidFill>
                    <a:srgbClr val="000099"/>
                  </a:solidFill>
                  <a:latin typeface="Arial" pitchFamily="34" charset="0"/>
                </a:rPr>
                <a:t>00</a:t>
              </a:r>
            </a:p>
          </p:txBody>
        </p:sp>
        <p:sp>
          <p:nvSpPr>
            <p:cNvPr id="190693" name="Text Box 229"/>
            <p:cNvSpPr txBox="1">
              <a:spLocks noChangeArrowheads="1"/>
            </p:cNvSpPr>
            <p:nvPr/>
          </p:nvSpPr>
          <p:spPr bwMode="auto">
            <a:xfrm>
              <a:off x="462" y="1375"/>
              <a:ext cx="426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endParaRPr lang="ru-RU" sz="1600" b="0">
                <a:solidFill>
                  <a:srgbClr val="800000"/>
                </a:solidFill>
                <a:latin typeface="Arial" pitchFamily="34" charset="0"/>
              </a:endParaRPr>
            </a:p>
          </p:txBody>
        </p:sp>
        <p:sp>
          <p:nvSpPr>
            <p:cNvPr id="190694" name="Text Box 230"/>
            <p:cNvSpPr txBox="1">
              <a:spLocks noChangeArrowheads="1"/>
            </p:cNvSpPr>
            <p:nvPr/>
          </p:nvSpPr>
          <p:spPr bwMode="auto">
            <a:xfrm>
              <a:off x="696" y="1129"/>
              <a:ext cx="518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ru-RU" sz="1600">
                  <a:solidFill>
                    <a:srgbClr val="000099"/>
                  </a:solidFill>
                  <a:latin typeface="Arial" pitchFamily="34" charset="0"/>
                </a:rPr>
                <a:t>T, </a:t>
              </a:r>
              <a:r>
                <a:rPr lang="ru-RU" sz="1600">
                  <a:solidFill>
                    <a:srgbClr val="000099"/>
                  </a:solidFill>
                  <a:latin typeface="Arial" pitchFamily="34" charset="0"/>
                  <a:sym typeface="Symbol" pitchFamily="18" charset="2"/>
                </a:rPr>
                <a:t></a:t>
              </a:r>
              <a:r>
                <a:rPr lang="ru-RU" sz="1600">
                  <a:solidFill>
                    <a:srgbClr val="000099"/>
                  </a:solidFill>
                  <a:latin typeface="Arial" pitchFamily="34" charset="0"/>
                </a:rPr>
                <a:t>С</a:t>
              </a:r>
            </a:p>
          </p:txBody>
        </p:sp>
        <p:sp>
          <p:nvSpPr>
            <p:cNvPr id="190695" name="Text Box 231"/>
            <p:cNvSpPr txBox="1">
              <a:spLocks noChangeArrowheads="1"/>
            </p:cNvSpPr>
            <p:nvPr/>
          </p:nvSpPr>
          <p:spPr bwMode="auto">
            <a:xfrm>
              <a:off x="701" y="3258"/>
              <a:ext cx="2884" cy="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algn="l">
                <a:tabLst>
                  <a:tab pos="330200" algn="ctr"/>
                  <a:tab pos="1117600" algn="ctr"/>
                  <a:tab pos="1905000" algn="ctr"/>
                  <a:tab pos="2679700" algn="ctr"/>
                  <a:tab pos="3467100" algn="ctr"/>
                  <a:tab pos="4254500" algn="ctr"/>
                  <a:tab pos="4933950" algn="ct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algn="l">
                <a:tabLst>
                  <a:tab pos="330200" algn="ctr"/>
                  <a:tab pos="1117600" algn="ctr"/>
                  <a:tab pos="1905000" algn="ctr"/>
                  <a:tab pos="2679700" algn="ctr"/>
                  <a:tab pos="3467100" algn="ctr"/>
                  <a:tab pos="4254500" algn="ctr"/>
                  <a:tab pos="4933950" algn="ct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algn="l">
                <a:tabLst>
                  <a:tab pos="330200" algn="ctr"/>
                  <a:tab pos="1117600" algn="ctr"/>
                  <a:tab pos="1905000" algn="ctr"/>
                  <a:tab pos="2679700" algn="ctr"/>
                  <a:tab pos="3467100" algn="ctr"/>
                  <a:tab pos="4254500" algn="ctr"/>
                  <a:tab pos="4933950" algn="ct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algn="l">
                <a:tabLst>
                  <a:tab pos="330200" algn="ctr"/>
                  <a:tab pos="1117600" algn="ctr"/>
                  <a:tab pos="1905000" algn="ctr"/>
                  <a:tab pos="2679700" algn="ctr"/>
                  <a:tab pos="3467100" algn="ctr"/>
                  <a:tab pos="4254500" algn="ctr"/>
                  <a:tab pos="4933950" algn="ct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algn="l">
                <a:tabLst>
                  <a:tab pos="330200" algn="ctr"/>
                  <a:tab pos="1117600" algn="ctr"/>
                  <a:tab pos="1905000" algn="ctr"/>
                  <a:tab pos="2679700" algn="ctr"/>
                  <a:tab pos="3467100" algn="ctr"/>
                  <a:tab pos="4254500" algn="ctr"/>
                  <a:tab pos="4933950" algn="ct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30200" algn="ctr"/>
                  <a:tab pos="1117600" algn="ctr"/>
                  <a:tab pos="1905000" algn="ctr"/>
                  <a:tab pos="2679700" algn="ctr"/>
                  <a:tab pos="3467100" algn="ctr"/>
                  <a:tab pos="4254500" algn="ctr"/>
                  <a:tab pos="4933950" algn="ct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30200" algn="ctr"/>
                  <a:tab pos="1117600" algn="ctr"/>
                  <a:tab pos="1905000" algn="ctr"/>
                  <a:tab pos="2679700" algn="ctr"/>
                  <a:tab pos="3467100" algn="ctr"/>
                  <a:tab pos="4254500" algn="ctr"/>
                  <a:tab pos="4933950" algn="ct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30200" algn="ctr"/>
                  <a:tab pos="1117600" algn="ctr"/>
                  <a:tab pos="1905000" algn="ctr"/>
                  <a:tab pos="2679700" algn="ctr"/>
                  <a:tab pos="3467100" algn="ctr"/>
                  <a:tab pos="4254500" algn="ctr"/>
                  <a:tab pos="4933950" algn="ct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30200" algn="ctr"/>
                  <a:tab pos="1117600" algn="ctr"/>
                  <a:tab pos="1905000" algn="ctr"/>
                  <a:tab pos="2679700" algn="ctr"/>
                  <a:tab pos="3467100" algn="ctr"/>
                  <a:tab pos="4254500" algn="ctr"/>
                  <a:tab pos="4933950" algn="ct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ru-RU" sz="1600" b="0">
                  <a:solidFill>
                    <a:srgbClr val="800000"/>
                  </a:solidFill>
                  <a:latin typeface="Arial" pitchFamily="34" charset="0"/>
                </a:rPr>
                <a:t>	</a:t>
              </a:r>
              <a:r>
                <a:rPr lang="en-US" sz="1600">
                  <a:solidFill>
                    <a:srgbClr val="000099"/>
                  </a:solidFill>
                  <a:latin typeface="Arial" pitchFamily="34" charset="0"/>
                </a:rPr>
                <a:t>Fe</a:t>
              </a:r>
              <a:r>
                <a:rPr lang="en-US" sz="1600" baseline="-25000">
                  <a:solidFill>
                    <a:srgbClr val="000099"/>
                  </a:solidFill>
                  <a:latin typeface="Arial" pitchFamily="34" charset="0"/>
                </a:rPr>
                <a:t>3</a:t>
              </a:r>
              <a:r>
                <a:rPr lang="en-US" sz="1600">
                  <a:solidFill>
                    <a:srgbClr val="000099"/>
                  </a:solidFill>
                  <a:latin typeface="Arial" pitchFamily="34" charset="0"/>
                </a:rPr>
                <a:t>O</a:t>
              </a:r>
              <a:r>
                <a:rPr lang="en-US" sz="1600" baseline="-25000">
                  <a:solidFill>
                    <a:srgbClr val="000099"/>
                  </a:solidFill>
                  <a:latin typeface="Arial" pitchFamily="34" charset="0"/>
                </a:rPr>
                <a:t>4</a:t>
              </a:r>
              <a:r>
                <a:rPr lang="en-US" sz="1600" b="0">
                  <a:solidFill>
                    <a:srgbClr val="800000"/>
                  </a:solidFill>
                  <a:latin typeface="Arial" pitchFamily="34" charset="0"/>
                </a:rPr>
                <a:t>	</a:t>
              </a:r>
              <a:r>
                <a:rPr lang="en-US" sz="1600" b="0">
                  <a:solidFill>
                    <a:srgbClr val="000099"/>
                  </a:solidFill>
                  <a:latin typeface="Arial" pitchFamily="34" charset="0"/>
                </a:rPr>
                <a:t>20</a:t>
              </a:r>
              <a:r>
                <a:rPr lang="ru-RU" sz="1600" b="0">
                  <a:solidFill>
                    <a:srgbClr val="800000"/>
                  </a:solidFill>
                  <a:latin typeface="Arial" pitchFamily="34" charset="0"/>
                </a:rPr>
                <a:t>	</a:t>
              </a:r>
              <a:r>
                <a:rPr lang="en-US" sz="1600" b="0">
                  <a:solidFill>
                    <a:srgbClr val="000099"/>
                  </a:solidFill>
                  <a:latin typeface="Arial" pitchFamily="34" charset="0"/>
                </a:rPr>
                <a:t>40</a:t>
              </a:r>
              <a:r>
                <a:rPr lang="ru-RU" sz="1600" b="0">
                  <a:solidFill>
                    <a:srgbClr val="800000"/>
                  </a:solidFill>
                  <a:latin typeface="Arial" pitchFamily="34" charset="0"/>
                </a:rPr>
                <a:t>	</a:t>
              </a:r>
              <a:r>
                <a:rPr lang="en-US" sz="1600" b="0">
                  <a:solidFill>
                    <a:srgbClr val="000099"/>
                  </a:solidFill>
                  <a:latin typeface="Arial" pitchFamily="34" charset="0"/>
                </a:rPr>
                <a:t>60</a:t>
              </a:r>
              <a:r>
                <a:rPr lang="en-US" sz="1600" b="0">
                  <a:solidFill>
                    <a:srgbClr val="800000"/>
                  </a:solidFill>
                  <a:latin typeface="Arial" pitchFamily="34" charset="0"/>
                </a:rPr>
                <a:t>	</a:t>
              </a:r>
              <a:r>
                <a:rPr lang="en-US" sz="1600" b="0">
                  <a:solidFill>
                    <a:srgbClr val="000099"/>
                  </a:solidFill>
                  <a:latin typeface="Arial" pitchFamily="34" charset="0"/>
                </a:rPr>
                <a:t>80</a:t>
              </a:r>
              <a:r>
                <a:rPr lang="ru-RU" sz="1600" b="0">
                  <a:solidFill>
                    <a:srgbClr val="800000"/>
                  </a:solidFill>
                  <a:latin typeface="Arial" pitchFamily="34" charset="0"/>
                </a:rPr>
                <a:t>	</a:t>
              </a:r>
              <a:r>
                <a:rPr lang="en-US" sz="1600">
                  <a:solidFill>
                    <a:srgbClr val="000099"/>
                  </a:solidFill>
                  <a:latin typeface="Arial" pitchFamily="34" charset="0"/>
                </a:rPr>
                <a:t>SiO</a:t>
              </a:r>
              <a:r>
                <a:rPr lang="en-US" sz="1600" baseline="-25000">
                  <a:solidFill>
                    <a:srgbClr val="000099"/>
                  </a:solidFill>
                  <a:latin typeface="Arial" pitchFamily="34" charset="0"/>
                </a:rPr>
                <a:t>2</a:t>
              </a:r>
            </a:p>
            <a:p>
              <a:pPr algn="ctr"/>
              <a:r>
                <a:rPr lang="en-US" sz="1600" b="0">
                  <a:solidFill>
                    <a:srgbClr val="000099"/>
                  </a:solidFill>
                  <a:latin typeface="Arial" pitchFamily="34" charset="0"/>
                </a:rPr>
                <a:t>mass </a:t>
              </a:r>
              <a:r>
                <a:rPr lang="ru-RU" sz="1600" b="0">
                  <a:solidFill>
                    <a:srgbClr val="000099"/>
                  </a:solidFill>
                  <a:latin typeface="Arial" pitchFamily="34" charset="0"/>
                </a:rPr>
                <a:t>%</a:t>
              </a:r>
            </a:p>
          </p:txBody>
        </p:sp>
        <p:sp>
          <p:nvSpPr>
            <p:cNvPr id="190696" name="Line 232"/>
            <p:cNvSpPr>
              <a:spLocks noChangeShapeType="1"/>
            </p:cNvSpPr>
            <p:nvPr/>
          </p:nvSpPr>
          <p:spPr bwMode="auto">
            <a:xfrm>
              <a:off x="912" y="3218"/>
              <a:ext cx="2468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190697" name="Group 233"/>
            <p:cNvGrpSpPr>
              <a:grpSpLocks/>
            </p:cNvGrpSpPr>
            <p:nvPr/>
          </p:nvGrpSpPr>
          <p:grpSpPr bwMode="auto">
            <a:xfrm>
              <a:off x="1162" y="3191"/>
              <a:ext cx="1971" cy="27"/>
              <a:chOff x="1927" y="3164"/>
              <a:chExt cx="1819" cy="34"/>
            </a:xfrm>
          </p:grpSpPr>
          <p:sp>
            <p:nvSpPr>
              <p:cNvPr id="190698" name="Line 234"/>
              <p:cNvSpPr>
                <a:spLocks noChangeShapeType="1"/>
              </p:cNvSpPr>
              <p:nvPr/>
            </p:nvSpPr>
            <p:spPr bwMode="auto">
              <a:xfrm rot="-5400000">
                <a:off x="2138" y="3181"/>
                <a:ext cx="34" cy="0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90699" name="Line 235"/>
              <p:cNvSpPr>
                <a:spLocks noChangeShapeType="1"/>
              </p:cNvSpPr>
              <p:nvPr/>
            </p:nvSpPr>
            <p:spPr bwMode="auto">
              <a:xfrm rot="-5400000">
                <a:off x="1910" y="3181"/>
                <a:ext cx="34" cy="0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90700" name="Line 236"/>
              <p:cNvSpPr>
                <a:spLocks noChangeShapeType="1"/>
              </p:cNvSpPr>
              <p:nvPr/>
            </p:nvSpPr>
            <p:spPr bwMode="auto">
              <a:xfrm rot="-5400000">
                <a:off x="2363" y="3181"/>
                <a:ext cx="34" cy="0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90701" name="Line 237"/>
              <p:cNvSpPr>
                <a:spLocks noChangeShapeType="1"/>
              </p:cNvSpPr>
              <p:nvPr/>
            </p:nvSpPr>
            <p:spPr bwMode="auto">
              <a:xfrm rot="-5400000">
                <a:off x="2591" y="3181"/>
                <a:ext cx="34" cy="0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90702" name="Line 238"/>
              <p:cNvSpPr>
                <a:spLocks noChangeShapeType="1"/>
              </p:cNvSpPr>
              <p:nvPr/>
            </p:nvSpPr>
            <p:spPr bwMode="auto">
              <a:xfrm rot="-5400000">
                <a:off x="2818" y="3181"/>
                <a:ext cx="34" cy="0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90703" name="Line 239"/>
              <p:cNvSpPr>
                <a:spLocks noChangeShapeType="1"/>
              </p:cNvSpPr>
              <p:nvPr/>
            </p:nvSpPr>
            <p:spPr bwMode="auto">
              <a:xfrm rot="-5400000">
                <a:off x="3046" y="3181"/>
                <a:ext cx="34" cy="0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90704" name="Line 240"/>
              <p:cNvSpPr>
                <a:spLocks noChangeShapeType="1"/>
              </p:cNvSpPr>
              <p:nvPr/>
            </p:nvSpPr>
            <p:spPr bwMode="auto">
              <a:xfrm rot="-5400000">
                <a:off x="3274" y="3181"/>
                <a:ext cx="34" cy="0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90705" name="Line 241"/>
              <p:cNvSpPr>
                <a:spLocks noChangeShapeType="1"/>
              </p:cNvSpPr>
              <p:nvPr/>
            </p:nvSpPr>
            <p:spPr bwMode="auto">
              <a:xfrm rot="-5400000">
                <a:off x="3502" y="3181"/>
                <a:ext cx="34" cy="0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90706" name="Line 242"/>
              <p:cNvSpPr>
                <a:spLocks noChangeShapeType="1"/>
              </p:cNvSpPr>
              <p:nvPr/>
            </p:nvSpPr>
            <p:spPr bwMode="auto">
              <a:xfrm rot="-5400000">
                <a:off x="3729" y="3181"/>
                <a:ext cx="34" cy="0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190707" name="Line 243"/>
            <p:cNvSpPr>
              <a:spLocks noChangeShapeType="1"/>
            </p:cNvSpPr>
            <p:nvPr/>
          </p:nvSpPr>
          <p:spPr bwMode="auto">
            <a:xfrm>
              <a:off x="913" y="1310"/>
              <a:ext cx="0" cy="1909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08" name="Line 244"/>
            <p:cNvSpPr>
              <a:spLocks noChangeShapeType="1"/>
            </p:cNvSpPr>
            <p:nvPr/>
          </p:nvSpPr>
          <p:spPr bwMode="auto">
            <a:xfrm>
              <a:off x="912" y="3021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09" name="Line 245"/>
            <p:cNvSpPr>
              <a:spLocks noChangeShapeType="1"/>
            </p:cNvSpPr>
            <p:nvPr/>
          </p:nvSpPr>
          <p:spPr bwMode="auto">
            <a:xfrm>
              <a:off x="912" y="2824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10" name="Line 246"/>
            <p:cNvSpPr>
              <a:spLocks noChangeShapeType="1"/>
            </p:cNvSpPr>
            <p:nvPr/>
          </p:nvSpPr>
          <p:spPr bwMode="auto">
            <a:xfrm>
              <a:off x="912" y="2429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11" name="Line 247"/>
            <p:cNvSpPr>
              <a:spLocks noChangeShapeType="1"/>
            </p:cNvSpPr>
            <p:nvPr/>
          </p:nvSpPr>
          <p:spPr bwMode="auto">
            <a:xfrm>
              <a:off x="912" y="2035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12" name="Line 248"/>
            <p:cNvSpPr>
              <a:spLocks noChangeShapeType="1"/>
            </p:cNvSpPr>
            <p:nvPr/>
          </p:nvSpPr>
          <p:spPr bwMode="auto">
            <a:xfrm>
              <a:off x="912" y="1641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13" name="Line 249"/>
            <p:cNvSpPr>
              <a:spLocks noChangeShapeType="1"/>
            </p:cNvSpPr>
            <p:nvPr/>
          </p:nvSpPr>
          <p:spPr bwMode="auto">
            <a:xfrm>
              <a:off x="912" y="2627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14" name="Line 250"/>
            <p:cNvSpPr>
              <a:spLocks noChangeShapeType="1"/>
            </p:cNvSpPr>
            <p:nvPr/>
          </p:nvSpPr>
          <p:spPr bwMode="auto">
            <a:xfrm>
              <a:off x="912" y="2232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15" name="Line 251"/>
            <p:cNvSpPr>
              <a:spLocks noChangeShapeType="1"/>
            </p:cNvSpPr>
            <p:nvPr/>
          </p:nvSpPr>
          <p:spPr bwMode="auto">
            <a:xfrm>
              <a:off x="914" y="1837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16" name="Line 252"/>
            <p:cNvSpPr>
              <a:spLocks noChangeShapeType="1"/>
            </p:cNvSpPr>
            <p:nvPr/>
          </p:nvSpPr>
          <p:spPr bwMode="auto">
            <a:xfrm>
              <a:off x="912" y="1445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17" name="Line 253"/>
            <p:cNvSpPr>
              <a:spLocks noChangeShapeType="1"/>
            </p:cNvSpPr>
            <p:nvPr/>
          </p:nvSpPr>
          <p:spPr bwMode="auto">
            <a:xfrm flipH="1">
              <a:off x="3347" y="3021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18" name="Line 254"/>
            <p:cNvSpPr>
              <a:spLocks noChangeShapeType="1"/>
            </p:cNvSpPr>
            <p:nvPr/>
          </p:nvSpPr>
          <p:spPr bwMode="auto">
            <a:xfrm flipH="1">
              <a:off x="3347" y="2824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19" name="Line 255"/>
            <p:cNvSpPr>
              <a:spLocks noChangeShapeType="1"/>
            </p:cNvSpPr>
            <p:nvPr/>
          </p:nvSpPr>
          <p:spPr bwMode="auto">
            <a:xfrm flipH="1">
              <a:off x="3347" y="2429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20" name="Line 256"/>
            <p:cNvSpPr>
              <a:spLocks noChangeShapeType="1"/>
            </p:cNvSpPr>
            <p:nvPr/>
          </p:nvSpPr>
          <p:spPr bwMode="auto">
            <a:xfrm flipH="1">
              <a:off x="3347" y="2035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21" name="Line 257"/>
            <p:cNvSpPr>
              <a:spLocks noChangeShapeType="1"/>
            </p:cNvSpPr>
            <p:nvPr/>
          </p:nvSpPr>
          <p:spPr bwMode="auto">
            <a:xfrm flipH="1">
              <a:off x="3347" y="1641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22" name="Line 258"/>
            <p:cNvSpPr>
              <a:spLocks noChangeShapeType="1"/>
            </p:cNvSpPr>
            <p:nvPr/>
          </p:nvSpPr>
          <p:spPr bwMode="auto">
            <a:xfrm flipH="1">
              <a:off x="3347" y="2627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23" name="Line 259"/>
            <p:cNvSpPr>
              <a:spLocks noChangeShapeType="1"/>
            </p:cNvSpPr>
            <p:nvPr/>
          </p:nvSpPr>
          <p:spPr bwMode="auto">
            <a:xfrm flipH="1">
              <a:off x="3347" y="2232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24" name="Line 260"/>
            <p:cNvSpPr>
              <a:spLocks noChangeShapeType="1"/>
            </p:cNvSpPr>
            <p:nvPr/>
          </p:nvSpPr>
          <p:spPr bwMode="auto">
            <a:xfrm flipH="1">
              <a:off x="3345" y="1837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25" name="Line 261"/>
            <p:cNvSpPr>
              <a:spLocks noChangeShapeType="1"/>
            </p:cNvSpPr>
            <p:nvPr/>
          </p:nvSpPr>
          <p:spPr bwMode="auto">
            <a:xfrm flipH="1">
              <a:off x="3347" y="1445"/>
              <a:ext cx="36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26" name="Line 262"/>
            <p:cNvSpPr>
              <a:spLocks noChangeShapeType="1"/>
            </p:cNvSpPr>
            <p:nvPr/>
          </p:nvSpPr>
          <p:spPr bwMode="auto">
            <a:xfrm>
              <a:off x="3380" y="1310"/>
              <a:ext cx="0" cy="1909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27" name="Text Box 263"/>
            <p:cNvSpPr txBox="1">
              <a:spLocks noChangeArrowheads="1"/>
            </p:cNvSpPr>
            <p:nvPr/>
          </p:nvSpPr>
          <p:spPr bwMode="auto">
            <a:xfrm>
              <a:off x="3404" y="2745"/>
              <a:ext cx="426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r>
                <a:rPr lang="en-US" sz="1600" b="0">
                  <a:solidFill>
                    <a:srgbClr val="000099"/>
                  </a:solidFill>
                  <a:latin typeface="Arial" pitchFamily="34" charset="0"/>
                </a:rPr>
                <a:t>1400</a:t>
              </a:r>
              <a:endParaRPr lang="ru-RU" sz="1600" b="0">
                <a:solidFill>
                  <a:srgbClr val="000099"/>
                </a:solidFill>
                <a:latin typeface="Arial" pitchFamily="34" charset="0"/>
              </a:endParaRPr>
            </a:p>
          </p:txBody>
        </p:sp>
        <p:sp>
          <p:nvSpPr>
            <p:cNvPr id="190728" name="Text Box 264"/>
            <p:cNvSpPr txBox="1">
              <a:spLocks noChangeArrowheads="1"/>
            </p:cNvSpPr>
            <p:nvPr/>
          </p:nvSpPr>
          <p:spPr bwMode="auto">
            <a:xfrm>
              <a:off x="3404" y="2355"/>
              <a:ext cx="426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r>
                <a:rPr lang="en-US" sz="1600" b="0">
                  <a:solidFill>
                    <a:srgbClr val="000099"/>
                  </a:solidFill>
                  <a:latin typeface="Arial" pitchFamily="34" charset="0"/>
                </a:rPr>
                <a:t>15</a:t>
              </a:r>
              <a:r>
                <a:rPr lang="ru-RU" sz="1600" b="0">
                  <a:solidFill>
                    <a:srgbClr val="000099"/>
                  </a:solidFill>
                  <a:latin typeface="Arial" pitchFamily="34" charset="0"/>
                </a:rPr>
                <a:t>00</a:t>
              </a:r>
            </a:p>
          </p:txBody>
        </p:sp>
        <p:sp>
          <p:nvSpPr>
            <p:cNvPr id="190729" name="Text Box 265"/>
            <p:cNvSpPr txBox="1">
              <a:spLocks noChangeArrowheads="1"/>
            </p:cNvSpPr>
            <p:nvPr/>
          </p:nvSpPr>
          <p:spPr bwMode="auto">
            <a:xfrm>
              <a:off x="3404" y="2159"/>
              <a:ext cx="426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endParaRPr lang="ru-RU" sz="1600" b="0">
                <a:solidFill>
                  <a:srgbClr val="800000"/>
                </a:solidFill>
                <a:latin typeface="Arial" pitchFamily="34" charset="0"/>
              </a:endParaRPr>
            </a:p>
          </p:txBody>
        </p:sp>
        <p:sp>
          <p:nvSpPr>
            <p:cNvPr id="190730" name="Text Box 266"/>
            <p:cNvSpPr txBox="1">
              <a:spLocks noChangeArrowheads="1"/>
            </p:cNvSpPr>
            <p:nvPr/>
          </p:nvSpPr>
          <p:spPr bwMode="auto">
            <a:xfrm>
              <a:off x="3404" y="1767"/>
              <a:ext cx="426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endParaRPr lang="ru-RU" sz="1600" b="0">
                <a:solidFill>
                  <a:srgbClr val="800000"/>
                </a:solidFill>
                <a:latin typeface="Arial" pitchFamily="34" charset="0"/>
              </a:endParaRPr>
            </a:p>
          </p:txBody>
        </p:sp>
        <p:sp>
          <p:nvSpPr>
            <p:cNvPr id="190731" name="Text Box 267"/>
            <p:cNvSpPr txBox="1">
              <a:spLocks noChangeArrowheads="1"/>
            </p:cNvSpPr>
            <p:nvPr/>
          </p:nvSpPr>
          <p:spPr bwMode="auto">
            <a:xfrm>
              <a:off x="3404" y="1570"/>
              <a:ext cx="426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r>
                <a:rPr lang="en-US" sz="1600" b="0">
                  <a:solidFill>
                    <a:srgbClr val="000099"/>
                  </a:solidFill>
                  <a:latin typeface="Arial" pitchFamily="34" charset="0"/>
                </a:rPr>
                <a:t>17</a:t>
              </a:r>
              <a:r>
                <a:rPr lang="ru-RU" sz="1600" b="0">
                  <a:solidFill>
                    <a:srgbClr val="000099"/>
                  </a:solidFill>
                  <a:latin typeface="Arial" pitchFamily="34" charset="0"/>
                </a:rPr>
                <a:t>00</a:t>
              </a:r>
            </a:p>
          </p:txBody>
        </p:sp>
        <p:sp>
          <p:nvSpPr>
            <p:cNvPr id="190732" name="Text Box 268"/>
            <p:cNvSpPr txBox="1">
              <a:spLocks noChangeArrowheads="1"/>
            </p:cNvSpPr>
            <p:nvPr/>
          </p:nvSpPr>
          <p:spPr bwMode="auto">
            <a:xfrm>
              <a:off x="3404" y="3134"/>
              <a:ext cx="426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r>
                <a:rPr lang="en-US" sz="1600" b="0">
                  <a:solidFill>
                    <a:srgbClr val="000099"/>
                  </a:solidFill>
                  <a:latin typeface="Arial" pitchFamily="34" charset="0"/>
                </a:rPr>
                <a:t>1300</a:t>
              </a:r>
              <a:endParaRPr lang="ru-RU" sz="1600" b="0">
                <a:solidFill>
                  <a:srgbClr val="000099"/>
                </a:solidFill>
                <a:latin typeface="Arial" pitchFamily="34" charset="0"/>
              </a:endParaRPr>
            </a:p>
          </p:txBody>
        </p:sp>
        <p:sp>
          <p:nvSpPr>
            <p:cNvPr id="190733" name="Text Box 269"/>
            <p:cNvSpPr txBox="1">
              <a:spLocks noChangeArrowheads="1"/>
            </p:cNvSpPr>
            <p:nvPr/>
          </p:nvSpPr>
          <p:spPr bwMode="auto">
            <a:xfrm>
              <a:off x="3404" y="2940"/>
              <a:ext cx="426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endParaRPr lang="ru-RU" sz="1600" b="0">
                <a:solidFill>
                  <a:srgbClr val="800000"/>
                </a:solidFill>
                <a:latin typeface="Arial" pitchFamily="34" charset="0"/>
              </a:endParaRPr>
            </a:p>
          </p:txBody>
        </p:sp>
        <p:sp>
          <p:nvSpPr>
            <p:cNvPr id="190734" name="Text Box 270"/>
            <p:cNvSpPr txBox="1">
              <a:spLocks noChangeArrowheads="1"/>
            </p:cNvSpPr>
            <p:nvPr/>
          </p:nvSpPr>
          <p:spPr bwMode="auto">
            <a:xfrm>
              <a:off x="3404" y="2550"/>
              <a:ext cx="426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endParaRPr lang="ru-RU" sz="1600" b="0">
                <a:solidFill>
                  <a:srgbClr val="800000"/>
                </a:solidFill>
                <a:latin typeface="Arial" pitchFamily="34" charset="0"/>
              </a:endParaRPr>
            </a:p>
          </p:txBody>
        </p:sp>
        <p:sp>
          <p:nvSpPr>
            <p:cNvPr id="190735" name="Text Box 271"/>
            <p:cNvSpPr txBox="1">
              <a:spLocks noChangeArrowheads="1"/>
            </p:cNvSpPr>
            <p:nvPr/>
          </p:nvSpPr>
          <p:spPr bwMode="auto">
            <a:xfrm>
              <a:off x="3404" y="1963"/>
              <a:ext cx="426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r>
                <a:rPr lang="en-US" sz="1600" b="0">
                  <a:solidFill>
                    <a:srgbClr val="000099"/>
                  </a:solidFill>
                  <a:latin typeface="Arial" pitchFamily="34" charset="0"/>
                </a:rPr>
                <a:t>16</a:t>
              </a:r>
              <a:r>
                <a:rPr lang="ru-RU" sz="1600" b="0">
                  <a:solidFill>
                    <a:srgbClr val="000099"/>
                  </a:solidFill>
                  <a:latin typeface="Arial" pitchFamily="34" charset="0"/>
                </a:rPr>
                <a:t>00</a:t>
              </a:r>
            </a:p>
          </p:txBody>
        </p:sp>
        <p:sp>
          <p:nvSpPr>
            <p:cNvPr id="190736" name="Text Box 272"/>
            <p:cNvSpPr txBox="1">
              <a:spLocks noChangeArrowheads="1"/>
            </p:cNvSpPr>
            <p:nvPr/>
          </p:nvSpPr>
          <p:spPr bwMode="auto">
            <a:xfrm>
              <a:off x="3404" y="1375"/>
              <a:ext cx="426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endParaRPr lang="ru-RU" sz="1600" b="0">
                <a:solidFill>
                  <a:srgbClr val="800000"/>
                </a:solidFill>
                <a:latin typeface="Arial" pitchFamily="34" charset="0"/>
              </a:endParaRPr>
            </a:p>
          </p:txBody>
        </p:sp>
        <p:sp>
          <p:nvSpPr>
            <p:cNvPr id="190737" name="Rectangle 273"/>
            <p:cNvSpPr>
              <a:spLocks noChangeArrowheads="1"/>
            </p:cNvSpPr>
            <p:nvPr/>
          </p:nvSpPr>
          <p:spPr bwMode="auto">
            <a:xfrm>
              <a:off x="3374" y="1438"/>
              <a:ext cx="260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rgbClr val="8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>
                  <a:solidFill>
                    <a:srgbClr val="003399"/>
                  </a:solidFill>
                  <a:latin typeface="Arial" pitchFamily="34" charset="0"/>
                </a:rPr>
                <a:t>1723</a:t>
              </a:r>
              <a:endParaRPr lang="ru-RU" sz="800">
                <a:solidFill>
                  <a:srgbClr val="003399"/>
                </a:solidFill>
                <a:latin typeface="Arial" pitchFamily="34" charset="0"/>
              </a:endParaRPr>
            </a:p>
          </p:txBody>
        </p:sp>
        <p:sp>
          <p:nvSpPr>
            <p:cNvPr id="190738" name="Text Box 274"/>
            <p:cNvSpPr txBox="1">
              <a:spLocks noChangeArrowheads="1"/>
            </p:cNvSpPr>
            <p:nvPr/>
          </p:nvSpPr>
          <p:spPr bwMode="auto">
            <a:xfrm>
              <a:off x="1955" y="1404"/>
              <a:ext cx="631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715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7145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2860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>
                  <a:solidFill>
                    <a:srgbClr val="000099"/>
                  </a:solidFill>
                  <a:latin typeface="Times New Roman CYR" charset="-52"/>
                </a:rPr>
                <a:t>Two</a:t>
              </a:r>
            </a:p>
            <a:p>
              <a:pPr algn="ctr"/>
              <a:r>
                <a:rPr lang="en-US" sz="2000">
                  <a:solidFill>
                    <a:srgbClr val="000099"/>
                  </a:solidFill>
                  <a:latin typeface="Times New Roman CYR" charset="-52"/>
                </a:rPr>
                <a:t>liquids</a:t>
              </a:r>
              <a:endParaRPr lang="ru-RU" sz="2000">
                <a:solidFill>
                  <a:srgbClr val="000099"/>
                </a:solidFill>
                <a:latin typeface="Times New Roman CYR" charset="-52"/>
              </a:endParaRPr>
            </a:p>
          </p:txBody>
        </p:sp>
        <p:sp>
          <p:nvSpPr>
            <p:cNvPr id="190739" name="Text Box 275"/>
            <p:cNvSpPr txBox="1">
              <a:spLocks noChangeArrowheads="1"/>
            </p:cNvSpPr>
            <p:nvPr/>
          </p:nvSpPr>
          <p:spPr bwMode="auto">
            <a:xfrm>
              <a:off x="2077" y="2718"/>
              <a:ext cx="475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ru-RU" sz="1200">
                  <a:solidFill>
                    <a:srgbClr val="FF0000"/>
                  </a:solidFill>
                  <a:latin typeface="Arial" pitchFamily="34" charset="0"/>
                </a:rPr>
                <a:t>14</a:t>
              </a:r>
              <a:r>
                <a:rPr lang="en-US" sz="1200">
                  <a:solidFill>
                    <a:srgbClr val="FF0000"/>
                  </a:solidFill>
                  <a:latin typeface="Arial" pitchFamily="34" charset="0"/>
                </a:rPr>
                <a:t>3</a:t>
              </a:r>
              <a:r>
                <a:rPr lang="ru-RU" sz="1200">
                  <a:solidFill>
                    <a:srgbClr val="FF0000"/>
                  </a:solidFill>
                  <a:latin typeface="Arial" pitchFamily="34" charset="0"/>
                </a:rPr>
                <a:t>0</a:t>
              </a:r>
              <a:endParaRPr lang="en-US" sz="1200">
                <a:solidFill>
                  <a:srgbClr val="FF0000"/>
                </a:solidFill>
                <a:latin typeface="Arial" pitchFamily="34" charset="0"/>
              </a:endParaRPr>
            </a:p>
          </p:txBody>
        </p:sp>
        <p:sp>
          <p:nvSpPr>
            <p:cNvPr id="190740" name="Text Box 276"/>
            <p:cNvSpPr txBox="1">
              <a:spLocks noChangeArrowheads="1"/>
            </p:cNvSpPr>
            <p:nvPr/>
          </p:nvSpPr>
          <p:spPr bwMode="auto">
            <a:xfrm>
              <a:off x="2162" y="2251"/>
              <a:ext cx="304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200">
                  <a:solidFill>
                    <a:srgbClr val="FF0000"/>
                  </a:solidFill>
                  <a:latin typeface="Arial" pitchFamily="34" charset="0"/>
                </a:rPr>
                <a:t>1550</a:t>
              </a:r>
            </a:p>
          </p:txBody>
        </p:sp>
        <p:sp>
          <p:nvSpPr>
            <p:cNvPr id="190741" name="Oval 277"/>
            <p:cNvSpPr>
              <a:spLocks noChangeArrowheads="1"/>
            </p:cNvSpPr>
            <p:nvPr/>
          </p:nvSpPr>
          <p:spPr bwMode="auto">
            <a:xfrm>
              <a:off x="875" y="1996"/>
              <a:ext cx="68" cy="6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0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42" name="Rectangle 278"/>
            <p:cNvSpPr>
              <a:spLocks noChangeArrowheads="1"/>
            </p:cNvSpPr>
            <p:nvPr/>
          </p:nvSpPr>
          <p:spPr bwMode="auto">
            <a:xfrm>
              <a:off x="629" y="1889"/>
              <a:ext cx="260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rgbClr val="8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>
                  <a:solidFill>
                    <a:srgbClr val="003399"/>
                  </a:solidFill>
                  <a:latin typeface="Arial" pitchFamily="34" charset="0"/>
                </a:rPr>
                <a:t>1597</a:t>
              </a:r>
              <a:endParaRPr lang="ru-RU" sz="800">
                <a:solidFill>
                  <a:srgbClr val="003399"/>
                </a:solidFill>
                <a:latin typeface="Arial" pitchFamily="34" charset="0"/>
              </a:endParaRPr>
            </a:p>
          </p:txBody>
        </p:sp>
        <p:sp>
          <p:nvSpPr>
            <p:cNvPr id="190743" name="Oval 279"/>
            <p:cNvSpPr>
              <a:spLocks noChangeArrowheads="1"/>
            </p:cNvSpPr>
            <p:nvPr/>
          </p:nvSpPr>
          <p:spPr bwMode="auto">
            <a:xfrm>
              <a:off x="3341" y="1501"/>
              <a:ext cx="68" cy="68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0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44" name="Freeform 280"/>
            <p:cNvSpPr>
              <a:spLocks/>
            </p:cNvSpPr>
            <p:nvPr/>
          </p:nvSpPr>
          <p:spPr bwMode="auto">
            <a:xfrm>
              <a:off x="911" y="2264"/>
              <a:ext cx="1742" cy="765"/>
            </a:xfrm>
            <a:custGeom>
              <a:avLst/>
              <a:gdLst>
                <a:gd name="T0" fmla="*/ 0 w 6872"/>
                <a:gd name="T1" fmla="*/ 1742 h 3157"/>
                <a:gd name="T2" fmla="*/ 0 w 6872"/>
                <a:gd name="T3" fmla="*/ 1449 h 3157"/>
                <a:gd name="T4" fmla="*/ 982 w 6872"/>
                <a:gd name="T5" fmla="*/ 2695 h 3157"/>
                <a:gd name="T6" fmla="*/ 982 w 6872"/>
                <a:gd name="T7" fmla="*/ 2231 h 3157"/>
                <a:gd name="T8" fmla="*/ 1963 w 6872"/>
                <a:gd name="T9" fmla="*/ 2571 h 3157"/>
                <a:gd name="T10" fmla="*/ 1963 w 6872"/>
                <a:gd name="T11" fmla="*/ 2106 h 3157"/>
                <a:gd name="T12" fmla="*/ 3272 w 6872"/>
                <a:gd name="T13" fmla="*/ 3157 h 3157"/>
                <a:gd name="T14" fmla="*/ 3272 w 6872"/>
                <a:gd name="T15" fmla="*/ 1863 h 3157"/>
                <a:gd name="T16" fmla="*/ 4908 w 6872"/>
                <a:gd name="T17" fmla="*/ 1081 h 3157"/>
                <a:gd name="T18" fmla="*/ 6872 w 6872"/>
                <a:gd name="T19" fmla="*/ 20 h 3157"/>
                <a:gd name="T20" fmla="*/ 6872 w 6872"/>
                <a:gd name="T21" fmla="*/ 20 h 3157"/>
                <a:gd name="T22" fmla="*/ 6872 w 6872"/>
                <a:gd name="T23" fmla="*/ 0 h 3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872" h="3157">
                  <a:moveTo>
                    <a:pt x="0" y="1742"/>
                  </a:moveTo>
                  <a:lnTo>
                    <a:pt x="0" y="1449"/>
                  </a:lnTo>
                  <a:lnTo>
                    <a:pt x="982" y="2695"/>
                  </a:lnTo>
                  <a:lnTo>
                    <a:pt x="982" y="2231"/>
                  </a:lnTo>
                  <a:lnTo>
                    <a:pt x="1963" y="2571"/>
                  </a:lnTo>
                  <a:lnTo>
                    <a:pt x="1963" y="2106"/>
                  </a:lnTo>
                  <a:lnTo>
                    <a:pt x="3272" y="3157"/>
                  </a:lnTo>
                  <a:lnTo>
                    <a:pt x="3272" y="1863"/>
                  </a:lnTo>
                  <a:lnTo>
                    <a:pt x="4908" y="1081"/>
                  </a:lnTo>
                  <a:lnTo>
                    <a:pt x="6872" y="20"/>
                  </a:lnTo>
                  <a:lnTo>
                    <a:pt x="6872" y="20"/>
                  </a:lnTo>
                  <a:lnTo>
                    <a:pt x="687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45" name="Line 281"/>
            <p:cNvSpPr>
              <a:spLocks noChangeShapeType="1"/>
            </p:cNvSpPr>
            <p:nvPr/>
          </p:nvSpPr>
          <p:spPr bwMode="auto">
            <a:xfrm>
              <a:off x="910" y="2692"/>
              <a:ext cx="2465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46" name="Freeform 282"/>
            <p:cNvSpPr>
              <a:spLocks/>
            </p:cNvSpPr>
            <p:nvPr/>
          </p:nvSpPr>
          <p:spPr bwMode="auto">
            <a:xfrm>
              <a:off x="910" y="2043"/>
              <a:ext cx="343" cy="638"/>
            </a:xfrm>
            <a:custGeom>
              <a:avLst/>
              <a:gdLst>
                <a:gd name="T0" fmla="*/ 0 w 385"/>
                <a:gd name="T1" fmla="*/ 0 h 602"/>
                <a:gd name="T2" fmla="*/ 385 w 385"/>
                <a:gd name="T3" fmla="*/ 60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85" h="602">
                  <a:moveTo>
                    <a:pt x="0" y="0"/>
                  </a:moveTo>
                  <a:cubicBezTo>
                    <a:pt x="181" y="134"/>
                    <a:pt x="385" y="598"/>
                    <a:pt x="385" y="602"/>
                  </a:cubicBez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47" name="Freeform 283"/>
            <p:cNvSpPr>
              <a:spLocks/>
            </p:cNvSpPr>
            <p:nvPr/>
          </p:nvSpPr>
          <p:spPr bwMode="auto">
            <a:xfrm>
              <a:off x="984" y="2500"/>
              <a:ext cx="444" cy="119"/>
            </a:xfrm>
            <a:custGeom>
              <a:avLst/>
              <a:gdLst>
                <a:gd name="T0" fmla="*/ 0 w 5890"/>
                <a:gd name="T1" fmla="*/ 0 h 491"/>
                <a:gd name="T2" fmla="*/ 981 w 5890"/>
                <a:gd name="T3" fmla="*/ 82 h 491"/>
                <a:gd name="T4" fmla="*/ 2290 w 5890"/>
                <a:gd name="T5" fmla="*/ 246 h 491"/>
                <a:gd name="T6" fmla="*/ 3926 w 5890"/>
                <a:gd name="T7" fmla="*/ 164 h 491"/>
                <a:gd name="T8" fmla="*/ 5890 w 5890"/>
                <a:gd name="T9" fmla="*/ 491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90" h="491">
                  <a:moveTo>
                    <a:pt x="0" y="0"/>
                  </a:moveTo>
                  <a:lnTo>
                    <a:pt x="981" y="82"/>
                  </a:lnTo>
                  <a:lnTo>
                    <a:pt x="2290" y="246"/>
                  </a:lnTo>
                  <a:lnTo>
                    <a:pt x="3926" y="164"/>
                  </a:lnTo>
                  <a:lnTo>
                    <a:pt x="5890" y="49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48" name="Oval 284"/>
            <p:cNvSpPr>
              <a:spLocks noChangeArrowheads="1"/>
            </p:cNvSpPr>
            <p:nvPr/>
          </p:nvSpPr>
          <p:spPr bwMode="auto">
            <a:xfrm>
              <a:off x="1144" y="2516"/>
              <a:ext cx="68" cy="68"/>
            </a:xfrm>
            <a:prstGeom prst="ellipse">
              <a:avLst/>
            </a:prstGeom>
            <a:solidFill>
              <a:srgbClr val="00FF00">
                <a:alpha val="39999"/>
              </a:srgbClr>
            </a:solidFill>
            <a:ln w="19050" algn="ctr">
              <a:solidFill>
                <a:srgbClr val="3366FF">
                  <a:alpha val="30000"/>
                </a:srgbClr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0749" name="Oval 285"/>
            <p:cNvSpPr>
              <a:spLocks noChangeArrowheads="1"/>
            </p:cNvSpPr>
            <p:nvPr/>
          </p:nvSpPr>
          <p:spPr bwMode="auto">
            <a:xfrm>
              <a:off x="1266" y="2505"/>
              <a:ext cx="68" cy="68"/>
            </a:xfrm>
            <a:prstGeom prst="ellipse">
              <a:avLst/>
            </a:prstGeom>
            <a:solidFill>
              <a:srgbClr val="00FF00">
                <a:alpha val="39999"/>
              </a:srgbClr>
            </a:solidFill>
            <a:ln w="19050" algn="ctr">
              <a:solidFill>
                <a:srgbClr val="3366FF">
                  <a:alpha val="30000"/>
                </a:srgbClr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0750" name="Oval 286"/>
            <p:cNvSpPr>
              <a:spLocks noChangeArrowheads="1"/>
            </p:cNvSpPr>
            <p:nvPr/>
          </p:nvSpPr>
          <p:spPr bwMode="auto">
            <a:xfrm>
              <a:off x="970" y="2144"/>
              <a:ext cx="68" cy="69"/>
            </a:xfrm>
            <a:prstGeom prst="ellipse">
              <a:avLst/>
            </a:prstGeom>
            <a:solidFill>
              <a:srgbClr val="00FF00">
                <a:alpha val="39999"/>
              </a:srgbClr>
            </a:solidFill>
            <a:ln w="19050" algn="ctr">
              <a:solidFill>
                <a:srgbClr val="3366FF">
                  <a:alpha val="30000"/>
                </a:srgbClr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0751" name="Oval 287"/>
            <p:cNvSpPr>
              <a:spLocks noChangeArrowheads="1"/>
            </p:cNvSpPr>
            <p:nvPr/>
          </p:nvSpPr>
          <p:spPr bwMode="auto">
            <a:xfrm>
              <a:off x="1043" y="2234"/>
              <a:ext cx="68" cy="68"/>
            </a:xfrm>
            <a:prstGeom prst="ellipse">
              <a:avLst/>
            </a:prstGeom>
            <a:solidFill>
              <a:srgbClr val="00FF00">
                <a:alpha val="39999"/>
              </a:srgbClr>
            </a:solidFill>
            <a:ln w="19050" algn="ctr">
              <a:solidFill>
                <a:srgbClr val="3366FF">
                  <a:alpha val="30000"/>
                </a:srgbClr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0752" name="Oval 288"/>
            <p:cNvSpPr>
              <a:spLocks noChangeArrowheads="1"/>
            </p:cNvSpPr>
            <p:nvPr/>
          </p:nvSpPr>
          <p:spPr bwMode="auto">
            <a:xfrm>
              <a:off x="1144" y="2342"/>
              <a:ext cx="68" cy="68"/>
            </a:xfrm>
            <a:prstGeom prst="ellipse">
              <a:avLst/>
            </a:prstGeom>
            <a:solidFill>
              <a:srgbClr val="00FF00">
                <a:alpha val="39999"/>
              </a:srgbClr>
            </a:solidFill>
            <a:ln w="19050" algn="ctr">
              <a:solidFill>
                <a:srgbClr val="3366FF">
                  <a:alpha val="30000"/>
                </a:srgbClr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0753" name="Oval 289"/>
            <p:cNvSpPr>
              <a:spLocks noChangeArrowheads="1"/>
            </p:cNvSpPr>
            <p:nvPr/>
          </p:nvSpPr>
          <p:spPr bwMode="auto">
            <a:xfrm>
              <a:off x="1380" y="2580"/>
              <a:ext cx="68" cy="68"/>
            </a:xfrm>
            <a:prstGeom prst="ellipse">
              <a:avLst/>
            </a:prstGeom>
            <a:solidFill>
              <a:srgbClr val="00FF00">
                <a:alpha val="39999"/>
              </a:srgbClr>
            </a:solidFill>
            <a:ln w="19050" algn="ctr">
              <a:solidFill>
                <a:srgbClr val="3366FF">
                  <a:alpha val="30000"/>
                </a:srgbClr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0754" name="Oval 290"/>
            <p:cNvSpPr>
              <a:spLocks noChangeArrowheads="1"/>
            </p:cNvSpPr>
            <p:nvPr/>
          </p:nvSpPr>
          <p:spPr bwMode="auto">
            <a:xfrm>
              <a:off x="1383" y="2300"/>
              <a:ext cx="68" cy="68"/>
            </a:xfrm>
            <a:prstGeom prst="ellipse">
              <a:avLst/>
            </a:prstGeom>
            <a:solidFill>
              <a:srgbClr val="00FF00">
                <a:alpha val="39999"/>
              </a:srgbClr>
            </a:solidFill>
            <a:ln w="19050" algn="ctr">
              <a:solidFill>
                <a:srgbClr val="3366FF">
                  <a:alpha val="30000"/>
                </a:srgbClr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0755" name="AutoShape 291"/>
            <p:cNvSpPr>
              <a:spLocks noChangeArrowheads="1"/>
            </p:cNvSpPr>
            <p:nvPr/>
          </p:nvSpPr>
          <p:spPr bwMode="auto">
            <a:xfrm>
              <a:off x="1168" y="2580"/>
              <a:ext cx="58" cy="69"/>
            </a:xfrm>
            <a:prstGeom prst="triangle">
              <a:avLst>
                <a:gd name="adj" fmla="val 50000"/>
              </a:avLst>
            </a:prstGeom>
            <a:solidFill>
              <a:srgbClr val="FFFF00">
                <a:alpha val="89000"/>
              </a:srgbClr>
            </a:solidFill>
            <a:ln w="19050" algn="ctr">
              <a:solidFill>
                <a:srgbClr val="800000">
                  <a:alpha val="75000"/>
                </a:srgbClr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0756" name="AutoShape 292"/>
            <p:cNvSpPr>
              <a:spLocks noChangeArrowheads="1"/>
            </p:cNvSpPr>
            <p:nvPr/>
          </p:nvSpPr>
          <p:spPr bwMode="auto">
            <a:xfrm>
              <a:off x="1592" y="2694"/>
              <a:ext cx="57" cy="67"/>
            </a:xfrm>
            <a:prstGeom prst="triangle">
              <a:avLst>
                <a:gd name="adj" fmla="val 50000"/>
              </a:avLst>
            </a:prstGeom>
            <a:solidFill>
              <a:srgbClr val="FFFF00">
                <a:alpha val="89000"/>
              </a:srgbClr>
            </a:solidFill>
            <a:ln w="19050" algn="ctr">
              <a:solidFill>
                <a:srgbClr val="800000">
                  <a:alpha val="75000"/>
                </a:srgbClr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0757" name="AutoShape 293"/>
            <p:cNvSpPr>
              <a:spLocks noChangeArrowheads="1"/>
            </p:cNvSpPr>
            <p:nvPr/>
          </p:nvSpPr>
          <p:spPr bwMode="auto">
            <a:xfrm>
              <a:off x="2120" y="2008"/>
              <a:ext cx="57" cy="69"/>
            </a:xfrm>
            <a:prstGeom prst="triangle">
              <a:avLst>
                <a:gd name="adj" fmla="val 50000"/>
              </a:avLst>
            </a:prstGeom>
            <a:solidFill>
              <a:srgbClr val="FFFF00">
                <a:alpha val="89000"/>
              </a:srgbClr>
            </a:solidFill>
            <a:ln w="19050" algn="ctr">
              <a:solidFill>
                <a:srgbClr val="800000">
                  <a:alpha val="75000"/>
                </a:srgbClr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0758" name="AutoShape 294"/>
            <p:cNvSpPr>
              <a:spLocks noChangeArrowheads="1"/>
            </p:cNvSpPr>
            <p:nvPr/>
          </p:nvSpPr>
          <p:spPr bwMode="auto">
            <a:xfrm>
              <a:off x="2120" y="2695"/>
              <a:ext cx="57" cy="68"/>
            </a:xfrm>
            <a:prstGeom prst="triangle">
              <a:avLst>
                <a:gd name="adj" fmla="val 50000"/>
              </a:avLst>
            </a:prstGeom>
            <a:solidFill>
              <a:srgbClr val="FFFF00">
                <a:alpha val="89000"/>
              </a:srgbClr>
            </a:solidFill>
            <a:ln w="19050" algn="ctr">
              <a:solidFill>
                <a:srgbClr val="800000">
                  <a:alpha val="75000"/>
                </a:srgbClr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0759" name="AutoShape 295"/>
            <p:cNvSpPr>
              <a:spLocks noChangeArrowheads="1"/>
            </p:cNvSpPr>
            <p:nvPr/>
          </p:nvSpPr>
          <p:spPr bwMode="auto">
            <a:xfrm>
              <a:off x="2614" y="2695"/>
              <a:ext cx="57" cy="68"/>
            </a:xfrm>
            <a:prstGeom prst="triangle">
              <a:avLst>
                <a:gd name="adj" fmla="val 50000"/>
              </a:avLst>
            </a:prstGeom>
            <a:solidFill>
              <a:srgbClr val="FFFF00">
                <a:alpha val="89000"/>
              </a:srgbClr>
            </a:solidFill>
            <a:ln w="19050" algn="ctr">
              <a:solidFill>
                <a:srgbClr val="800000">
                  <a:alpha val="75000"/>
                </a:srgbClr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0760" name="AutoShape 296"/>
            <p:cNvSpPr>
              <a:spLocks noChangeArrowheads="1"/>
            </p:cNvSpPr>
            <p:nvPr/>
          </p:nvSpPr>
          <p:spPr bwMode="auto">
            <a:xfrm>
              <a:off x="2614" y="2160"/>
              <a:ext cx="57" cy="67"/>
            </a:xfrm>
            <a:prstGeom prst="triangle">
              <a:avLst>
                <a:gd name="adj" fmla="val 50000"/>
              </a:avLst>
            </a:prstGeom>
            <a:solidFill>
              <a:srgbClr val="FFFF00">
                <a:alpha val="89000"/>
              </a:srgbClr>
            </a:solidFill>
            <a:ln w="19050" algn="ctr">
              <a:solidFill>
                <a:srgbClr val="800000">
                  <a:alpha val="75000"/>
                </a:srgbClr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0761" name="AutoShape 297"/>
            <p:cNvSpPr>
              <a:spLocks noChangeArrowheads="1"/>
            </p:cNvSpPr>
            <p:nvPr/>
          </p:nvSpPr>
          <p:spPr bwMode="auto">
            <a:xfrm>
              <a:off x="2957" y="2617"/>
              <a:ext cx="56" cy="68"/>
            </a:xfrm>
            <a:prstGeom prst="triangle">
              <a:avLst>
                <a:gd name="adj" fmla="val 50000"/>
              </a:avLst>
            </a:prstGeom>
            <a:solidFill>
              <a:srgbClr val="FFFF00">
                <a:alpha val="89000"/>
              </a:srgbClr>
            </a:solidFill>
            <a:ln w="19050" algn="ctr">
              <a:solidFill>
                <a:srgbClr val="800000">
                  <a:alpha val="75000"/>
                </a:srgbClr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lIns="64008" tIns="32004" rIns="64008" bIns="32004" anchor="ctr"/>
            <a:lstStyle/>
            <a:p>
              <a:endParaRPr lang="en-US">
                <a:latin typeface="Arial Unicode MS" pitchFamily="34" charset="-128"/>
              </a:endParaRPr>
            </a:p>
          </p:txBody>
        </p:sp>
        <p:sp>
          <p:nvSpPr>
            <p:cNvPr id="190762" name="AutoShape 298"/>
            <p:cNvSpPr>
              <a:spLocks noChangeArrowheads="1"/>
            </p:cNvSpPr>
            <p:nvPr/>
          </p:nvSpPr>
          <p:spPr bwMode="auto">
            <a:xfrm>
              <a:off x="3089" y="1722"/>
              <a:ext cx="57" cy="67"/>
            </a:xfrm>
            <a:prstGeom prst="triangle">
              <a:avLst>
                <a:gd name="adj" fmla="val 50000"/>
              </a:avLst>
            </a:prstGeom>
            <a:solidFill>
              <a:srgbClr val="FFFF00">
                <a:alpha val="89000"/>
              </a:srgbClr>
            </a:solidFill>
            <a:ln w="19050" algn="ctr">
              <a:solidFill>
                <a:srgbClr val="800000">
                  <a:alpha val="75000"/>
                </a:srgbClr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lIns="64008" tIns="32004" rIns="64008" bIns="32004" anchor="ctr"/>
            <a:lstStyle/>
            <a:p>
              <a:endParaRPr lang="en-US">
                <a:latin typeface="Arial Unicode MS" pitchFamily="34" charset="-128"/>
              </a:endParaRPr>
            </a:p>
          </p:txBody>
        </p:sp>
        <p:sp>
          <p:nvSpPr>
            <p:cNvPr id="190763" name="AutoShape 299"/>
            <p:cNvSpPr>
              <a:spLocks noChangeArrowheads="1"/>
            </p:cNvSpPr>
            <p:nvPr/>
          </p:nvSpPr>
          <p:spPr bwMode="auto">
            <a:xfrm>
              <a:off x="2953" y="1722"/>
              <a:ext cx="57" cy="67"/>
            </a:xfrm>
            <a:prstGeom prst="triangle">
              <a:avLst>
                <a:gd name="adj" fmla="val 50000"/>
              </a:avLst>
            </a:prstGeom>
            <a:solidFill>
              <a:srgbClr val="FFFF00">
                <a:alpha val="89000"/>
              </a:srgbClr>
            </a:solidFill>
            <a:ln w="19050" algn="ctr">
              <a:solidFill>
                <a:srgbClr val="800000">
                  <a:alpha val="75000"/>
                </a:srgbClr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lIns="64008" tIns="32004" rIns="64008" bIns="32004" anchor="ctr"/>
            <a:lstStyle/>
            <a:p>
              <a:endParaRPr lang="en-US">
                <a:latin typeface="Arial Unicode MS" pitchFamily="34" charset="-128"/>
              </a:endParaRPr>
            </a:p>
          </p:txBody>
        </p:sp>
        <p:sp>
          <p:nvSpPr>
            <p:cNvPr id="190764" name="Freeform 300"/>
            <p:cNvSpPr>
              <a:spLocks/>
            </p:cNvSpPr>
            <p:nvPr/>
          </p:nvSpPr>
          <p:spPr bwMode="auto">
            <a:xfrm>
              <a:off x="2700" y="1534"/>
              <a:ext cx="671" cy="692"/>
            </a:xfrm>
            <a:custGeom>
              <a:avLst/>
              <a:gdLst>
                <a:gd name="T0" fmla="*/ 0 w 671"/>
                <a:gd name="T1" fmla="*/ 0 h 667"/>
                <a:gd name="T2" fmla="*/ 199 w 671"/>
                <a:gd name="T3" fmla="*/ 667 h 667"/>
                <a:gd name="T4" fmla="*/ 671 w 671"/>
                <a:gd name="T5" fmla="*/ 6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71" h="667">
                  <a:moveTo>
                    <a:pt x="0" y="0"/>
                  </a:moveTo>
                  <a:cubicBezTo>
                    <a:pt x="30" y="94"/>
                    <a:pt x="138" y="450"/>
                    <a:pt x="199" y="667"/>
                  </a:cubicBezTo>
                  <a:cubicBezTo>
                    <a:pt x="338" y="256"/>
                    <a:pt x="378" y="165"/>
                    <a:pt x="671" y="6"/>
                  </a:cubicBezTo>
                </a:path>
              </a:pathLst>
            </a:custGeom>
            <a:noFill/>
            <a:ln w="25400" cap="flat" cmpd="sng">
              <a:solidFill>
                <a:srgbClr val="FF6600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65" name="Line 301"/>
            <p:cNvSpPr>
              <a:spLocks noChangeShapeType="1"/>
            </p:cNvSpPr>
            <p:nvPr/>
          </p:nvSpPr>
          <p:spPr bwMode="auto">
            <a:xfrm>
              <a:off x="1331" y="2229"/>
              <a:ext cx="2045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66" name="Freeform 302"/>
            <p:cNvSpPr>
              <a:spLocks/>
            </p:cNvSpPr>
            <p:nvPr/>
          </p:nvSpPr>
          <p:spPr bwMode="auto">
            <a:xfrm>
              <a:off x="1251" y="1142"/>
              <a:ext cx="372" cy="1537"/>
            </a:xfrm>
            <a:custGeom>
              <a:avLst/>
              <a:gdLst>
                <a:gd name="T0" fmla="*/ 0 w 372"/>
                <a:gd name="T1" fmla="*/ 1482 h 1482"/>
                <a:gd name="T2" fmla="*/ 372 w 372"/>
                <a:gd name="T3" fmla="*/ 0 h 1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2" h="1482">
                  <a:moveTo>
                    <a:pt x="0" y="1482"/>
                  </a:moveTo>
                  <a:cubicBezTo>
                    <a:pt x="30" y="1098"/>
                    <a:pt x="240" y="288"/>
                    <a:pt x="372" y="0"/>
                  </a:cubicBezTo>
                </a:path>
              </a:pathLst>
            </a:custGeom>
            <a:noFill/>
            <a:ln w="25400" cap="flat" cmpd="sng">
              <a:solidFill>
                <a:srgbClr val="FF6600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67" name="AutoShape 303"/>
            <p:cNvSpPr>
              <a:spLocks noChangeArrowheads="1"/>
            </p:cNvSpPr>
            <p:nvPr/>
          </p:nvSpPr>
          <p:spPr bwMode="auto">
            <a:xfrm>
              <a:off x="1168" y="2478"/>
              <a:ext cx="58" cy="69"/>
            </a:xfrm>
            <a:prstGeom prst="triangle">
              <a:avLst>
                <a:gd name="adj" fmla="val 50000"/>
              </a:avLst>
            </a:prstGeom>
            <a:solidFill>
              <a:srgbClr val="FFFF00">
                <a:alpha val="89000"/>
              </a:srgbClr>
            </a:solidFill>
            <a:ln w="19050" algn="ctr">
              <a:solidFill>
                <a:srgbClr val="800000">
                  <a:alpha val="75000"/>
                </a:srgbClr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0768" name="Line 304"/>
            <p:cNvSpPr>
              <a:spLocks noChangeShapeType="1"/>
            </p:cNvSpPr>
            <p:nvPr/>
          </p:nvSpPr>
          <p:spPr bwMode="auto">
            <a:xfrm>
              <a:off x="1158" y="2484"/>
              <a:ext cx="75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69" name="Line 305"/>
            <p:cNvSpPr>
              <a:spLocks noChangeShapeType="1"/>
            </p:cNvSpPr>
            <p:nvPr/>
          </p:nvSpPr>
          <p:spPr bwMode="auto">
            <a:xfrm>
              <a:off x="1572" y="1486"/>
              <a:ext cx="75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70" name="AutoShape 306"/>
            <p:cNvSpPr>
              <a:spLocks noChangeArrowheads="1"/>
            </p:cNvSpPr>
            <p:nvPr/>
          </p:nvSpPr>
          <p:spPr bwMode="auto">
            <a:xfrm>
              <a:off x="1838" y="2094"/>
              <a:ext cx="57" cy="67"/>
            </a:xfrm>
            <a:prstGeom prst="triangle">
              <a:avLst>
                <a:gd name="adj" fmla="val 50000"/>
              </a:avLst>
            </a:prstGeom>
            <a:solidFill>
              <a:srgbClr val="FFFF00">
                <a:alpha val="89000"/>
              </a:srgbClr>
            </a:solidFill>
            <a:ln w="19050" algn="ctr">
              <a:solidFill>
                <a:srgbClr val="800000">
                  <a:alpha val="75000"/>
                </a:srgbClr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0771" name="Line 307"/>
            <p:cNvSpPr>
              <a:spLocks noChangeShapeType="1"/>
            </p:cNvSpPr>
            <p:nvPr/>
          </p:nvSpPr>
          <p:spPr bwMode="auto">
            <a:xfrm>
              <a:off x="1827" y="1140"/>
              <a:ext cx="75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72" name="Line 308"/>
            <p:cNvSpPr>
              <a:spLocks noChangeShapeType="1"/>
            </p:cNvSpPr>
            <p:nvPr/>
          </p:nvSpPr>
          <p:spPr bwMode="auto">
            <a:xfrm>
              <a:off x="2112" y="1830"/>
              <a:ext cx="75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73" name="Line 309"/>
            <p:cNvSpPr>
              <a:spLocks noChangeShapeType="1"/>
            </p:cNvSpPr>
            <p:nvPr/>
          </p:nvSpPr>
          <p:spPr bwMode="auto">
            <a:xfrm>
              <a:off x="2604" y="1980"/>
              <a:ext cx="75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74" name="Line 310"/>
            <p:cNvSpPr>
              <a:spLocks noChangeShapeType="1"/>
            </p:cNvSpPr>
            <p:nvPr/>
          </p:nvSpPr>
          <p:spPr bwMode="auto">
            <a:xfrm>
              <a:off x="3084" y="1767"/>
              <a:ext cx="75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75" name="Line 311"/>
            <p:cNvSpPr>
              <a:spLocks noChangeShapeType="1"/>
            </p:cNvSpPr>
            <p:nvPr/>
          </p:nvSpPr>
          <p:spPr bwMode="auto">
            <a:xfrm>
              <a:off x="3976" y="2283"/>
              <a:ext cx="75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0776" name="Text Box 312"/>
            <p:cNvSpPr txBox="1">
              <a:spLocks noChangeArrowheads="1"/>
            </p:cNvSpPr>
            <p:nvPr/>
          </p:nvSpPr>
          <p:spPr bwMode="auto">
            <a:xfrm>
              <a:off x="4073" y="2165"/>
              <a:ext cx="990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800000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/>
              <a:r>
                <a:rPr lang="en-US" sz="1600">
                  <a:solidFill>
                    <a:schemeClr val="accent2"/>
                  </a:solidFill>
                  <a:latin typeface="Arial Unicode MS" pitchFamily="34" charset="-128"/>
                </a:rPr>
                <a:t>Quenching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5</a:t>
            </a:r>
            <a:r>
              <a:rPr lang="en-US" baseline="30000"/>
              <a:t>th</a:t>
            </a:r>
            <a:r>
              <a:rPr lang="en-US"/>
              <a:t> CEG-CM meeting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7445F-BE6A-45FF-B890-D2913EFD5B89}" type="slidenum">
              <a:rPr lang="en-GB"/>
              <a:pPr/>
              <a:t>16</a:t>
            </a:fld>
            <a:endParaRPr lang="en-GB"/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555625" y="0"/>
            <a:ext cx="8399463" cy="1143000"/>
          </a:xfrm>
        </p:spPr>
        <p:txBody>
          <a:bodyPr/>
          <a:lstStyle/>
          <a:p>
            <a:pPr defTabSz="914400"/>
            <a:r>
              <a:rPr lang="en-US" sz="2400"/>
              <a:t>Results of liquidus temperature in the U-Zr-O system</a:t>
            </a:r>
            <a:r>
              <a:rPr lang="en-US" sz="2400" u="sng"/>
              <a:t/>
            </a:r>
            <a:br>
              <a:rPr lang="en-US" sz="2400" u="sng"/>
            </a:br>
            <a:endParaRPr lang="en-GB" sz="2400" u="sng"/>
          </a:p>
        </p:txBody>
      </p:sp>
      <p:sp>
        <p:nvSpPr>
          <p:cNvPr id="186371" name="Rectangle 3"/>
          <p:cNvSpPr>
            <a:spLocks noChangeArrowheads="1"/>
          </p:cNvSpPr>
          <p:nvPr/>
        </p:nvSpPr>
        <p:spPr bwMode="auto">
          <a:xfrm>
            <a:off x="355600" y="1212850"/>
            <a:ext cx="8174038" cy="307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eaLnBrk="1" hangingPunct="1">
              <a:spcBef>
                <a:spcPct val="40000"/>
              </a:spcBef>
              <a:buSzPct val="85000"/>
            </a:pPr>
            <a:endParaRPr lang="en-US"/>
          </a:p>
        </p:txBody>
      </p:sp>
      <p:pic>
        <p:nvPicPr>
          <p:cNvPr id="186373" name="Picture 5" descr="DIAGR"/>
          <p:cNvPicPr>
            <a:picLocks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57363" y="817563"/>
            <a:ext cx="5543550" cy="5319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5</a:t>
            </a:r>
            <a:r>
              <a:rPr lang="en-US" baseline="30000"/>
              <a:t>th</a:t>
            </a:r>
            <a:r>
              <a:rPr lang="en-US"/>
              <a:t> CEG-CM meeting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92E843-D9AF-462D-9543-3016671C7A17}" type="slidenum">
              <a:rPr lang="en-GB"/>
              <a:pPr/>
              <a:t>17</a:t>
            </a:fld>
            <a:endParaRPr lang="en-GB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555625" y="0"/>
            <a:ext cx="8399463" cy="1143000"/>
          </a:xfrm>
        </p:spPr>
        <p:txBody>
          <a:bodyPr/>
          <a:lstStyle/>
          <a:p>
            <a:pPr defTabSz="914400"/>
            <a:r>
              <a:rPr lang="en-US"/>
              <a:t>Future plans</a:t>
            </a:r>
            <a:r>
              <a:rPr lang="en-US" u="sng"/>
              <a:t/>
            </a:r>
            <a:br>
              <a:rPr lang="en-US" u="sng"/>
            </a:br>
            <a:endParaRPr lang="en-GB" u="sng"/>
          </a:p>
        </p:txBody>
      </p:sp>
      <p:sp>
        <p:nvSpPr>
          <p:cNvPr id="194563" name="Rectangle 3"/>
          <p:cNvSpPr>
            <a:spLocks noChangeArrowheads="1"/>
          </p:cNvSpPr>
          <p:nvPr/>
        </p:nvSpPr>
        <p:spPr bwMode="auto">
          <a:xfrm>
            <a:off x="355600" y="1212850"/>
            <a:ext cx="8174038" cy="307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eaLnBrk="1" hangingPunct="1">
              <a:spcBef>
                <a:spcPct val="40000"/>
              </a:spcBef>
              <a:buSzPct val="85000"/>
            </a:pPr>
            <a:endParaRPr lang="en-US"/>
          </a:p>
        </p:txBody>
      </p:sp>
      <p:sp>
        <p:nvSpPr>
          <p:cNvPr id="194566" name="Rectangle 6"/>
          <p:cNvSpPr>
            <a:spLocks noChangeArrowheads="1"/>
          </p:cNvSpPr>
          <p:nvPr/>
        </p:nvSpPr>
        <p:spPr bwMode="auto">
          <a:xfrm>
            <a:off x="381000" y="881063"/>
            <a:ext cx="8256588" cy="460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 defTabSz="762000"/>
            <a:r>
              <a:rPr lang="en-US" sz="2000" b="0" u="sng"/>
              <a:t>Concussions and recommendations of the </a:t>
            </a:r>
            <a:r>
              <a:rPr lang="en-GB" sz="1600" u="sng"/>
              <a:t>3</a:t>
            </a:r>
            <a:r>
              <a:rPr lang="en-GB" sz="1600" u="sng" baseline="30000"/>
              <a:t>rd</a:t>
            </a:r>
            <a:r>
              <a:rPr lang="en-GB" sz="1600" u="sng"/>
              <a:t> CORPHAD Project Meeting</a:t>
            </a:r>
          </a:p>
          <a:p>
            <a:pPr algn="just" defTabSz="762000"/>
            <a:endParaRPr lang="en-GB" sz="1600" b="0" u="sng"/>
          </a:p>
          <a:p>
            <a:pPr algn="just" defTabSz="762000"/>
            <a:r>
              <a:rPr lang="en-US" sz="2000" b="0"/>
              <a:t>1) Concerning Task 1 it was agreed to delete the low and middle priority systems UO</a:t>
            </a:r>
            <a:r>
              <a:rPr lang="en-US" sz="2000" b="0" baseline="-25000"/>
              <a:t>2+-x</a:t>
            </a:r>
            <a:r>
              <a:rPr lang="en-US" sz="2000" b="0"/>
              <a:t> –FeOy , UO</a:t>
            </a:r>
            <a:r>
              <a:rPr lang="en-US" sz="2000" b="0" baseline="-25000"/>
              <a:t>2</a:t>
            </a:r>
            <a:r>
              <a:rPr lang="en-US" sz="2000" b="0"/>
              <a:t>-Cr</a:t>
            </a:r>
            <a:r>
              <a:rPr lang="en-US" sz="2000" b="0" baseline="-25000"/>
              <a:t>3</a:t>
            </a:r>
            <a:r>
              <a:rPr lang="en-US" sz="2000" b="0"/>
              <a:t>O</a:t>
            </a:r>
            <a:r>
              <a:rPr lang="en-US" sz="2000" b="0" baseline="-25000"/>
              <a:t>3</a:t>
            </a:r>
            <a:r>
              <a:rPr lang="en-US" sz="2000" b="0"/>
              <a:t> and (Ba, SrO)-UO</a:t>
            </a:r>
            <a:r>
              <a:rPr lang="en-US" sz="2000" b="0" baseline="-25000"/>
              <a:t>2</a:t>
            </a:r>
            <a:r>
              <a:rPr lang="en-US" sz="2000" b="0"/>
              <a:t> from the test matrix. This was accepted as it had been agreed previously that the high-priority systems should be studied in a more profound and detailed manner.</a:t>
            </a:r>
            <a:endParaRPr lang="en-GB" sz="2000" b="0"/>
          </a:p>
          <a:p>
            <a:pPr algn="just" defTabSz="762000"/>
            <a:r>
              <a:rPr lang="en-US" sz="2000" b="0"/>
              <a:t>2) As regards the UO</a:t>
            </a:r>
            <a:r>
              <a:rPr lang="en-US" sz="2000" b="0" baseline="-25000"/>
              <a:t>2</a:t>
            </a:r>
            <a:r>
              <a:rPr lang="en-US" sz="2000" b="0"/>
              <a:t>-SiO</a:t>
            </a:r>
            <a:r>
              <a:rPr lang="en-US" sz="2000" b="0" baseline="-25000"/>
              <a:t>2</a:t>
            </a:r>
            <a:r>
              <a:rPr lang="en-US" sz="2000" b="0"/>
              <a:t> system, it was convened to keep it for the time being, check the available phase diagram information and their quality before making a final decision. It will be decided at the next meeting whether some tests are valuable to be carried out, possibly in the UO</a:t>
            </a:r>
            <a:r>
              <a:rPr lang="en-US" sz="2000" b="0" baseline="-25000"/>
              <a:t>2</a:t>
            </a:r>
            <a:r>
              <a:rPr lang="en-US" sz="2000" b="0"/>
              <a:t>-rich domain.  </a:t>
            </a:r>
            <a:endParaRPr lang="en-GB" sz="2000" b="0"/>
          </a:p>
          <a:p>
            <a:pPr algn="just" defTabSz="762000"/>
            <a:r>
              <a:rPr lang="en-US" sz="2000" b="0"/>
              <a:t>3) Possible investigations of the “ternary” systems of Task2 (UO</a:t>
            </a:r>
            <a:r>
              <a:rPr lang="en-US" sz="2000" b="0" baseline="-25000"/>
              <a:t>2</a:t>
            </a:r>
            <a:r>
              <a:rPr lang="en-US" sz="2000" b="0"/>
              <a:t>-ZrO</a:t>
            </a:r>
            <a:r>
              <a:rPr lang="en-US" sz="2000" b="0" baseline="-25000"/>
              <a:t>2</a:t>
            </a:r>
            <a:r>
              <a:rPr lang="en-US" sz="2000" b="0"/>
              <a:t>-SiO</a:t>
            </a:r>
            <a:r>
              <a:rPr lang="en-US" sz="2000" b="0" baseline="-25000"/>
              <a:t>2</a:t>
            </a:r>
            <a:r>
              <a:rPr lang="en-US" sz="2000" b="0"/>
              <a:t>), UO</a:t>
            </a:r>
            <a:r>
              <a:rPr lang="en-US" sz="2000" b="0" baseline="-25000"/>
              <a:t>2</a:t>
            </a:r>
            <a:r>
              <a:rPr lang="en-US" sz="2000" b="0"/>
              <a:t>-ZrO</a:t>
            </a:r>
            <a:r>
              <a:rPr lang="en-US" sz="2000" b="0" baseline="-25000"/>
              <a:t>2</a:t>
            </a:r>
            <a:r>
              <a:rPr lang="en-US" sz="2000" b="0"/>
              <a:t>-CaO) will be discussed and decided after the completion of Task 1.</a:t>
            </a:r>
            <a:r>
              <a:rPr lang="en-US" sz="2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5</a:t>
            </a:r>
            <a:r>
              <a:rPr lang="en-US" baseline="30000"/>
              <a:t>th</a:t>
            </a:r>
            <a:r>
              <a:rPr lang="en-US"/>
              <a:t> CEG-CM meeting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CB0B53-0444-4F28-8C2B-78692DE06C50}" type="slidenum">
              <a:rPr lang="en-GB"/>
              <a:pPr/>
              <a:t>18</a:t>
            </a:fld>
            <a:endParaRPr lang="en-GB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555625" y="0"/>
            <a:ext cx="8399463" cy="1143000"/>
          </a:xfrm>
        </p:spPr>
        <p:txBody>
          <a:bodyPr/>
          <a:lstStyle/>
          <a:p>
            <a:pPr defTabSz="914400"/>
            <a:r>
              <a:rPr lang="en-US"/>
              <a:t>Future plans</a:t>
            </a:r>
            <a:r>
              <a:rPr lang="en-US" u="sng"/>
              <a:t/>
            </a:r>
            <a:br>
              <a:rPr lang="en-US" u="sng"/>
            </a:br>
            <a:endParaRPr lang="en-GB" u="sng"/>
          </a:p>
        </p:txBody>
      </p:sp>
      <p:sp>
        <p:nvSpPr>
          <p:cNvPr id="196611" name="Rectangle 3"/>
          <p:cNvSpPr>
            <a:spLocks noChangeArrowheads="1"/>
          </p:cNvSpPr>
          <p:nvPr/>
        </p:nvSpPr>
        <p:spPr bwMode="auto">
          <a:xfrm>
            <a:off x="355600" y="1212850"/>
            <a:ext cx="8174038" cy="307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eaLnBrk="1" hangingPunct="1">
              <a:spcBef>
                <a:spcPct val="40000"/>
              </a:spcBef>
              <a:buSzPct val="85000"/>
            </a:pPr>
            <a:endParaRPr lang="en-US"/>
          </a:p>
        </p:txBody>
      </p:sp>
      <p:sp>
        <p:nvSpPr>
          <p:cNvPr id="196613" name="Rectangle 5"/>
          <p:cNvSpPr>
            <a:spLocks noChangeArrowheads="1"/>
          </p:cNvSpPr>
          <p:nvPr/>
        </p:nvSpPr>
        <p:spPr bwMode="auto">
          <a:xfrm>
            <a:off x="0" y="942975"/>
            <a:ext cx="9144000" cy="518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defTabSz="762000"/>
            <a:endParaRPr lang="en-GB" sz="2000">
              <a:latin typeface="Arial" pitchFamily="34" charset="0"/>
            </a:endParaRPr>
          </a:p>
          <a:p>
            <a:pPr algn="l" defTabSz="762000">
              <a:buFont typeface="Wingdings" pitchFamily="2" charset="2"/>
              <a:buChar char="ü"/>
            </a:pPr>
            <a:r>
              <a:rPr lang="en-GB" sz="2000">
                <a:solidFill>
                  <a:srgbClr val="0000CC"/>
                </a:solidFill>
                <a:latin typeface="Arial" pitchFamily="34" charset="0"/>
              </a:rPr>
              <a:t>To complete the prossesing of experimental data for the UO</a:t>
            </a:r>
            <a:r>
              <a:rPr lang="en-GB" sz="2000" baseline="-25000">
                <a:solidFill>
                  <a:srgbClr val="0000CC"/>
                </a:solidFill>
                <a:latin typeface="Arial" pitchFamily="34" charset="0"/>
              </a:rPr>
              <a:t>2</a:t>
            </a:r>
            <a:r>
              <a:rPr lang="en-GB" sz="2000">
                <a:solidFill>
                  <a:srgbClr val="0000CC"/>
                </a:solidFill>
                <a:latin typeface="Arial" pitchFamily="34" charset="0"/>
              </a:rPr>
              <a:t> – FeO</a:t>
            </a:r>
            <a:br>
              <a:rPr lang="en-GB" sz="2000">
                <a:solidFill>
                  <a:srgbClr val="0000CC"/>
                </a:solidFill>
                <a:latin typeface="Arial" pitchFamily="34" charset="0"/>
              </a:rPr>
            </a:br>
            <a:r>
              <a:rPr lang="en-GB" sz="2000">
                <a:solidFill>
                  <a:srgbClr val="0000CC"/>
                </a:solidFill>
                <a:latin typeface="Arial" pitchFamily="34" charset="0"/>
              </a:rPr>
              <a:t>    system</a:t>
            </a:r>
          </a:p>
          <a:p>
            <a:pPr algn="l" defTabSz="762000">
              <a:buFont typeface="Wingdings" pitchFamily="2" charset="2"/>
              <a:buNone/>
            </a:pPr>
            <a:r>
              <a:rPr lang="en-GB" sz="2000">
                <a:solidFill>
                  <a:srgbClr val="0000CC"/>
                </a:solidFill>
                <a:latin typeface="Arial" pitchFamily="34" charset="0"/>
              </a:rPr>
              <a:t>                                                                                 </a:t>
            </a:r>
            <a:r>
              <a:rPr lang="en-GB" sz="1800">
                <a:solidFill>
                  <a:srgbClr val="0000CC"/>
                </a:solidFill>
                <a:latin typeface="Arial" pitchFamily="34" charset="0"/>
              </a:rPr>
              <a:t> </a:t>
            </a:r>
            <a:r>
              <a:rPr lang="en-GB" sz="1800" b="0" i="1">
                <a:solidFill>
                  <a:schemeClr val="accent2"/>
                </a:solidFill>
                <a:latin typeface="Arial" pitchFamily="34" charset="0"/>
              </a:rPr>
              <a:t>Deadline: October 2004</a:t>
            </a:r>
            <a:r>
              <a:rPr lang="en-GB" sz="1800">
                <a:solidFill>
                  <a:srgbClr val="0000CC"/>
                </a:solidFill>
                <a:latin typeface="Arial" pitchFamily="34" charset="0"/>
              </a:rPr>
              <a:t> </a:t>
            </a:r>
          </a:p>
          <a:p>
            <a:pPr algn="l" defTabSz="762000">
              <a:lnSpc>
                <a:spcPct val="110000"/>
              </a:lnSpc>
              <a:buFont typeface="Wingdings" pitchFamily="2" charset="2"/>
              <a:buChar char="ü"/>
            </a:pPr>
            <a:r>
              <a:rPr lang="en-US" sz="2000">
                <a:solidFill>
                  <a:srgbClr val="0000CC"/>
                </a:solidFill>
                <a:latin typeface="Arial" pitchFamily="34" charset="0"/>
              </a:rPr>
              <a:t>To perform 2 IMCC tests for the ZrO</a:t>
            </a:r>
            <a:r>
              <a:rPr lang="en-US" sz="2000" baseline="-25000">
                <a:solidFill>
                  <a:srgbClr val="0000CC"/>
                </a:solidFill>
                <a:latin typeface="Arial" pitchFamily="34" charset="0"/>
              </a:rPr>
              <a:t>2</a:t>
            </a:r>
            <a:r>
              <a:rPr lang="en-US" sz="2000">
                <a:solidFill>
                  <a:srgbClr val="0000CC"/>
                </a:solidFill>
                <a:latin typeface="Arial" pitchFamily="34" charset="0"/>
              </a:rPr>
              <a:t> – FeO system </a:t>
            </a:r>
            <a:br>
              <a:rPr lang="en-US" sz="2000">
                <a:solidFill>
                  <a:srgbClr val="0000CC"/>
                </a:solidFill>
                <a:latin typeface="Arial" pitchFamily="34" charset="0"/>
              </a:rPr>
            </a:br>
            <a:r>
              <a:rPr lang="en-US" sz="2000">
                <a:solidFill>
                  <a:srgbClr val="0000CC"/>
                </a:solidFill>
                <a:latin typeface="Arial" pitchFamily="34" charset="0"/>
              </a:rPr>
              <a:t>                                                                                 </a:t>
            </a:r>
            <a:r>
              <a:rPr lang="en-US" sz="1800">
                <a:solidFill>
                  <a:srgbClr val="0000CC"/>
                </a:solidFill>
                <a:latin typeface="Arial" pitchFamily="34" charset="0"/>
              </a:rPr>
              <a:t> </a:t>
            </a:r>
            <a:r>
              <a:rPr lang="en-US" sz="1800" b="0" i="1">
                <a:solidFill>
                  <a:srgbClr val="0000CC"/>
                </a:solidFill>
                <a:latin typeface="Arial" pitchFamily="34" charset="0"/>
              </a:rPr>
              <a:t>Deadline: October 2004</a:t>
            </a:r>
            <a:r>
              <a:rPr lang="en-US" sz="1800">
                <a:solidFill>
                  <a:srgbClr val="0000CC"/>
                </a:solidFill>
                <a:latin typeface="Arial" pitchFamily="34" charset="0"/>
              </a:rPr>
              <a:t> </a:t>
            </a:r>
            <a:endParaRPr lang="en-GB" sz="1800">
              <a:solidFill>
                <a:srgbClr val="0000CC"/>
              </a:solidFill>
              <a:latin typeface="Arial" pitchFamily="34" charset="0"/>
            </a:endParaRPr>
          </a:p>
          <a:p>
            <a:pPr algn="l" defTabSz="762000">
              <a:buFont typeface="Wingdings" pitchFamily="2" charset="2"/>
              <a:buChar char="ü"/>
            </a:pPr>
            <a:r>
              <a:rPr lang="en-US" sz="2000">
                <a:solidFill>
                  <a:srgbClr val="0000CC"/>
                </a:solidFill>
                <a:latin typeface="Arial" pitchFamily="34" charset="0"/>
              </a:rPr>
              <a:t>To perform 2 tests for the U - O – Zr system</a:t>
            </a:r>
            <a:r>
              <a:rPr lang="ru-RU" sz="2000">
                <a:solidFill>
                  <a:srgbClr val="0000CC"/>
                </a:solidFill>
                <a:latin typeface="Arial" pitchFamily="34" charset="0"/>
              </a:rPr>
              <a:t> </a:t>
            </a:r>
            <a:r>
              <a:rPr lang="en-US" sz="2000">
                <a:solidFill>
                  <a:srgbClr val="0000CC"/>
                </a:solidFill>
                <a:latin typeface="Arial" pitchFamily="34" charset="0"/>
              </a:rPr>
              <a:t>in RRC KI </a:t>
            </a:r>
            <a:br>
              <a:rPr lang="en-US" sz="2000">
                <a:solidFill>
                  <a:srgbClr val="0000CC"/>
                </a:solidFill>
                <a:latin typeface="Arial" pitchFamily="34" charset="0"/>
              </a:rPr>
            </a:br>
            <a:r>
              <a:rPr lang="en-US" sz="2000">
                <a:solidFill>
                  <a:srgbClr val="0000CC"/>
                </a:solidFill>
                <a:latin typeface="Arial" pitchFamily="34" charset="0"/>
              </a:rPr>
              <a:t>                                                                                 </a:t>
            </a:r>
            <a:r>
              <a:rPr lang="en-US" sz="1800">
                <a:solidFill>
                  <a:srgbClr val="0000CC"/>
                </a:solidFill>
                <a:latin typeface="Arial" pitchFamily="34" charset="0"/>
              </a:rPr>
              <a:t> </a:t>
            </a:r>
            <a:r>
              <a:rPr lang="en-US" sz="1800" b="0" i="1">
                <a:solidFill>
                  <a:srgbClr val="0000CC"/>
                </a:solidFill>
                <a:latin typeface="Arial" pitchFamily="34" charset="0"/>
              </a:rPr>
              <a:t>Deadline: October 2004</a:t>
            </a:r>
            <a:r>
              <a:rPr lang="en-US" sz="1800">
                <a:solidFill>
                  <a:srgbClr val="0000CC"/>
                </a:solidFill>
                <a:latin typeface="Arial" pitchFamily="34" charset="0"/>
              </a:rPr>
              <a:t> </a:t>
            </a:r>
            <a:endParaRPr lang="en-GB" sz="1800">
              <a:solidFill>
                <a:srgbClr val="0000CC"/>
              </a:solidFill>
              <a:latin typeface="Arial" pitchFamily="34" charset="0"/>
            </a:endParaRPr>
          </a:p>
          <a:p>
            <a:pPr algn="l" defTabSz="762000">
              <a:lnSpc>
                <a:spcPct val="110000"/>
              </a:lnSpc>
              <a:buFont typeface="Wingdings" pitchFamily="2" charset="2"/>
              <a:buChar char="ü"/>
            </a:pPr>
            <a:r>
              <a:rPr lang="en-US" sz="2000">
                <a:solidFill>
                  <a:srgbClr val="0000CC"/>
                </a:solidFill>
                <a:latin typeface="Arial" pitchFamily="34" charset="0"/>
              </a:rPr>
              <a:t>To prepare reports on the diagrams of UO</a:t>
            </a:r>
            <a:r>
              <a:rPr lang="en-US" sz="2000" baseline="-25000">
                <a:solidFill>
                  <a:srgbClr val="0000CC"/>
                </a:solidFill>
                <a:latin typeface="Arial" pitchFamily="34" charset="0"/>
              </a:rPr>
              <a:t>2</a:t>
            </a:r>
            <a:r>
              <a:rPr lang="en-US" sz="2000">
                <a:solidFill>
                  <a:srgbClr val="0000CC"/>
                </a:solidFill>
                <a:latin typeface="Arial" pitchFamily="34" charset="0"/>
              </a:rPr>
              <a:t> – FeO; ZrO</a:t>
            </a:r>
            <a:r>
              <a:rPr lang="en-US" sz="2000" baseline="-25000">
                <a:solidFill>
                  <a:srgbClr val="0000CC"/>
                </a:solidFill>
                <a:latin typeface="Arial" pitchFamily="34" charset="0"/>
              </a:rPr>
              <a:t>2</a:t>
            </a:r>
            <a:r>
              <a:rPr lang="en-US" sz="2000">
                <a:solidFill>
                  <a:srgbClr val="0000CC"/>
                </a:solidFill>
                <a:latin typeface="Arial" pitchFamily="34" charset="0"/>
              </a:rPr>
              <a:t> – FeO; </a:t>
            </a:r>
            <a:br>
              <a:rPr lang="en-US" sz="2000">
                <a:solidFill>
                  <a:srgbClr val="0000CC"/>
                </a:solidFill>
                <a:latin typeface="Arial" pitchFamily="34" charset="0"/>
              </a:rPr>
            </a:br>
            <a:r>
              <a:rPr lang="en-US" sz="2000">
                <a:solidFill>
                  <a:srgbClr val="0000CC"/>
                </a:solidFill>
                <a:latin typeface="Arial" pitchFamily="34" charset="0"/>
              </a:rPr>
              <a:t>	SiO</a:t>
            </a:r>
            <a:r>
              <a:rPr lang="en-US" sz="2000" baseline="-25000">
                <a:solidFill>
                  <a:srgbClr val="0000CC"/>
                </a:solidFill>
                <a:latin typeface="Arial" pitchFamily="34" charset="0"/>
              </a:rPr>
              <a:t>2</a:t>
            </a:r>
            <a:r>
              <a:rPr lang="en-US" sz="2000">
                <a:solidFill>
                  <a:srgbClr val="0000CC"/>
                </a:solidFill>
                <a:latin typeface="Arial" pitchFamily="34" charset="0"/>
              </a:rPr>
              <a:t> – Fe</a:t>
            </a:r>
            <a:r>
              <a:rPr lang="en-US" sz="2000" baseline="-25000">
                <a:solidFill>
                  <a:srgbClr val="0000CC"/>
                </a:solidFill>
                <a:latin typeface="Arial" pitchFamily="34" charset="0"/>
              </a:rPr>
              <a:t>2</a:t>
            </a:r>
            <a:r>
              <a:rPr lang="en-US" sz="2000">
                <a:solidFill>
                  <a:srgbClr val="0000CC"/>
                </a:solidFill>
                <a:latin typeface="Arial" pitchFamily="34" charset="0"/>
              </a:rPr>
              <a:t>O</a:t>
            </a:r>
            <a:r>
              <a:rPr lang="en-US" sz="2000" baseline="-25000">
                <a:solidFill>
                  <a:srgbClr val="0000CC"/>
                </a:solidFill>
                <a:latin typeface="Arial" pitchFamily="34" charset="0"/>
              </a:rPr>
              <a:t>3</a:t>
            </a:r>
            <a:r>
              <a:rPr lang="en-US" sz="2000">
                <a:solidFill>
                  <a:srgbClr val="0000CC"/>
                </a:solidFill>
                <a:latin typeface="Arial" pitchFamily="34" charset="0"/>
              </a:rPr>
              <a:t/>
            </a:r>
            <a:br>
              <a:rPr lang="en-US" sz="2000">
                <a:solidFill>
                  <a:srgbClr val="0000CC"/>
                </a:solidFill>
                <a:latin typeface="Arial" pitchFamily="34" charset="0"/>
              </a:rPr>
            </a:br>
            <a:r>
              <a:rPr lang="en-US" sz="2000">
                <a:solidFill>
                  <a:srgbClr val="0000CC"/>
                </a:solidFill>
                <a:latin typeface="Arial" pitchFamily="34" charset="0"/>
              </a:rPr>
              <a:t>                                                                                 </a:t>
            </a:r>
            <a:r>
              <a:rPr lang="en-US" sz="1800">
                <a:solidFill>
                  <a:srgbClr val="0000CC"/>
                </a:solidFill>
                <a:latin typeface="Arial" pitchFamily="34" charset="0"/>
              </a:rPr>
              <a:t> </a:t>
            </a:r>
            <a:r>
              <a:rPr lang="en-US" sz="1800" b="0" i="1">
                <a:solidFill>
                  <a:srgbClr val="0000CC"/>
                </a:solidFill>
                <a:latin typeface="Arial" pitchFamily="34" charset="0"/>
              </a:rPr>
              <a:t>Deadline: October 2004</a:t>
            </a:r>
            <a:r>
              <a:rPr lang="en-US" sz="1800">
                <a:solidFill>
                  <a:srgbClr val="0000CC"/>
                </a:solidFill>
                <a:latin typeface="Arial" pitchFamily="34" charset="0"/>
              </a:rPr>
              <a:t> </a:t>
            </a:r>
            <a:endParaRPr lang="en-GB" sz="1800">
              <a:solidFill>
                <a:srgbClr val="0000CC"/>
              </a:solidFill>
              <a:latin typeface="Arial" pitchFamily="34" charset="0"/>
            </a:endParaRPr>
          </a:p>
          <a:p>
            <a:pPr algn="l" defTabSz="762000">
              <a:lnSpc>
                <a:spcPct val="110000"/>
              </a:lnSpc>
              <a:buFont typeface="Wingdings" pitchFamily="2" charset="2"/>
              <a:buChar char="ü"/>
            </a:pPr>
            <a:r>
              <a:rPr lang="en-US" sz="2000">
                <a:solidFill>
                  <a:srgbClr val="0000CC"/>
                </a:solidFill>
                <a:latin typeface="Arial" pitchFamily="34" charset="0"/>
              </a:rPr>
              <a:t>To perform a test on determining eutectics composition of the </a:t>
            </a:r>
            <a:br>
              <a:rPr lang="en-US" sz="2000">
                <a:solidFill>
                  <a:srgbClr val="0000CC"/>
                </a:solidFill>
                <a:latin typeface="Arial" pitchFamily="34" charset="0"/>
              </a:rPr>
            </a:br>
            <a:r>
              <a:rPr lang="en-US" sz="2000">
                <a:solidFill>
                  <a:srgbClr val="0000CC"/>
                </a:solidFill>
                <a:latin typeface="Arial" pitchFamily="34" charset="0"/>
              </a:rPr>
              <a:t>   UO</a:t>
            </a:r>
            <a:r>
              <a:rPr lang="en-US" sz="2000" baseline="-25000">
                <a:solidFill>
                  <a:srgbClr val="0000CC"/>
                </a:solidFill>
                <a:latin typeface="Arial" pitchFamily="34" charset="0"/>
              </a:rPr>
              <a:t>2</a:t>
            </a:r>
            <a:r>
              <a:rPr lang="en-US" sz="2000">
                <a:solidFill>
                  <a:srgbClr val="0000CC"/>
                </a:solidFill>
                <a:latin typeface="Arial" pitchFamily="34" charset="0"/>
              </a:rPr>
              <a:t> - ZrO</a:t>
            </a:r>
            <a:r>
              <a:rPr lang="en-US" sz="2000" baseline="-25000">
                <a:solidFill>
                  <a:srgbClr val="0000CC"/>
                </a:solidFill>
                <a:latin typeface="Arial" pitchFamily="34" charset="0"/>
              </a:rPr>
              <a:t>2</a:t>
            </a:r>
            <a:r>
              <a:rPr lang="en-US" sz="2000">
                <a:solidFill>
                  <a:srgbClr val="0000CC"/>
                </a:solidFill>
                <a:latin typeface="Arial" pitchFamily="34" charset="0"/>
              </a:rPr>
              <a:t> – FeO system</a:t>
            </a:r>
          </a:p>
          <a:p>
            <a:pPr algn="l" defTabSz="762000">
              <a:buFont typeface="Wingdings" pitchFamily="2" charset="2"/>
              <a:buNone/>
            </a:pPr>
            <a:r>
              <a:rPr lang="en-US" sz="2000">
                <a:solidFill>
                  <a:srgbClr val="0000CC"/>
                </a:solidFill>
                <a:latin typeface="Arial" pitchFamily="34" charset="0"/>
              </a:rPr>
              <a:t>                                             </a:t>
            </a:r>
            <a:r>
              <a:rPr lang="ru-RU" sz="2000">
                <a:solidFill>
                  <a:srgbClr val="0000CC"/>
                </a:solidFill>
                <a:latin typeface="Arial" pitchFamily="34" charset="0"/>
              </a:rPr>
              <a:t> </a:t>
            </a:r>
            <a:r>
              <a:rPr lang="en-US" sz="2000">
                <a:solidFill>
                  <a:srgbClr val="0000CC"/>
                </a:solidFill>
                <a:latin typeface="Arial" pitchFamily="34" charset="0"/>
              </a:rPr>
              <a:t>                                   </a:t>
            </a:r>
            <a:r>
              <a:rPr lang="ru-RU" sz="1800" b="0" i="1">
                <a:solidFill>
                  <a:srgbClr val="0000CC"/>
                </a:solidFill>
                <a:latin typeface="Arial" pitchFamily="34" charset="0"/>
              </a:rPr>
              <a:t>Deadline: </a:t>
            </a:r>
            <a:r>
              <a:rPr lang="en-US" sz="1800" b="0" i="1">
                <a:solidFill>
                  <a:srgbClr val="0000CC"/>
                </a:solidFill>
                <a:latin typeface="Arial" pitchFamily="34" charset="0"/>
              </a:rPr>
              <a:t>end of 2004</a:t>
            </a:r>
            <a:endParaRPr lang="en-GB" sz="1800" b="0" i="1">
              <a:solidFill>
                <a:srgbClr val="0000CC"/>
              </a:solidFill>
              <a:latin typeface="Arial" pitchFamily="34" charset="0"/>
            </a:endParaRPr>
          </a:p>
          <a:p>
            <a:pPr algn="l" defTabSz="762000">
              <a:buFont typeface="Wingdings" pitchFamily="2" charset="2"/>
              <a:buChar char="ü"/>
            </a:pPr>
            <a:r>
              <a:rPr lang="en-US" sz="2000">
                <a:solidFill>
                  <a:srgbClr val="0000CC"/>
                </a:solidFill>
                <a:latin typeface="Arial" pitchFamily="34" charset="0"/>
              </a:rPr>
              <a:t>To prepare tests in the U – O – Fe system </a:t>
            </a:r>
            <a:endParaRPr lang="en-GB" sz="2000">
              <a:solidFill>
                <a:srgbClr val="0000CC"/>
              </a:solidFill>
              <a:latin typeface="Arial" pitchFamily="34" charset="0"/>
            </a:endParaRPr>
          </a:p>
          <a:p>
            <a:pPr algn="l" defTabSz="762000">
              <a:buFont typeface="Wingdings" pitchFamily="2" charset="2"/>
              <a:buNone/>
            </a:pPr>
            <a:r>
              <a:rPr lang="en-US" sz="2000">
                <a:solidFill>
                  <a:srgbClr val="0000CC"/>
                </a:solidFill>
                <a:latin typeface="Arial" pitchFamily="34" charset="0"/>
              </a:rPr>
              <a:t>                                                                                 </a:t>
            </a:r>
            <a:r>
              <a:rPr lang="en-US" sz="1800">
                <a:solidFill>
                  <a:srgbClr val="0000CC"/>
                </a:solidFill>
                <a:latin typeface="Arial" pitchFamily="34" charset="0"/>
              </a:rPr>
              <a:t> </a:t>
            </a:r>
            <a:r>
              <a:rPr lang="en-US" sz="1800" b="0" i="1">
                <a:solidFill>
                  <a:srgbClr val="0000CC"/>
                </a:solidFill>
                <a:latin typeface="Arial" pitchFamily="34" charset="0"/>
              </a:rPr>
              <a:t>Deadline: end of 2004</a:t>
            </a:r>
            <a:endParaRPr lang="en-US" sz="1800">
              <a:solidFill>
                <a:srgbClr val="0000CC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1C39F"/>
            </a:gs>
            <a:gs pos="35001">
              <a:srgbClr val="F0EBD5"/>
            </a:gs>
            <a:gs pos="100000">
              <a:srgbClr val="FFEFD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5</a:t>
            </a:r>
            <a:r>
              <a:rPr lang="en-US" baseline="30000"/>
              <a:t>th</a:t>
            </a:r>
            <a:r>
              <a:rPr lang="en-US"/>
              <a:t> CEG-CM meeting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8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60B1FA-9C3D-4C35-82ED-ACB5BFF2FCD6}" type="slidenum">
              <a:rPr lang="en-GB"/>
              <a:pPr/>
              <a:t>2</a:t>
            </a:fld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773113" y="0"/>
            <a:ext cx="7772400" cy="18097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>
                <a:solidFill>
                  <a:schemeClr val="tx1"/>
                </a:solidFill>
              </a:rPr>
              <a:t>ISTC</a:t>
            </a:r>
            <a:r>
              <a:rPr lang="ru-RU" sz="1600">
                <a:solidFill>
                  <a:schemeClr val="tx1"/>
                </a:solidFill>
              </a:rPr>
              <a:t/>
            </a:r>
            <a:br>
              <a:rPr lang="ru-RU" sz="1600">
                <a:solidFill>
                  <a:schemeClr val="tx1"/>
                </a:solidFill>
              </a:rPr>
            </a:br>
            <a:r>
              <a:rPr lang="en-US" sz="1600">
                <a:solidFill>
                  <a:schemeClr val="tx1"/>
                </a:solidFill>
              </a:rPr>
              <a:t>PROJECT # 1950.2</a:t>
            </a:r>
            <a:br>
              <a:rPr lang="en-US" sz="1600">
                <a:solidFill>
                  <a:schemeClr val="tx1"/>
                </a:solidFill>
              </a:rPr>
            </a:br>
            <a:endParaRPr lang="ru-RU" sz="1600">
              <a:solidFill>
                <a:schemeClr val="tx1"/>
              </a:solidFill>
            </a:endParaRP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2006600" y="1690688"/>
            <a:ext cx="5472113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>
                <a:solidFill>
                  <a:srgbClr val="000099"/>
                </a:solidFill>
              </a:rPr>
              <a:t>Phase Diagrams for Multicomponent Systems Containing Corium and Products of its Interaction with NPP Materials </a:t>
            </a:r>
            <a:endParaRPr lang="en-US">
              <a:solidFill>
                <a:srgbClr val="000099"/>
              </a:solidFill>
            </a:endParaRPr>
          </a:p>
          <a:p>
            <a:r>
              <a:rPr lang="ru-RU">
                <a:solidFill>
                  <a:srgbClr val="000099"/>
                </a:solidFill>
              </a:rPr>
              <a:t>( CORPHAD )</a:t>
            </a:r>
            <a:r>
              <a:rPr lang="en-US">
                <a:solidFill>
                  <a:srgbClr val="000099"/>
                </a:solidFill>
              </a:rPr>
              <a:t> </a:t>
            </a:r>
            <a:endParaRPr lang="en-GB">
              <a:solidFill>
                <a:srgbClr val="000099"/>
              </a:solidFill>
            </a:endParaRP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1639888" y="4278313"/>
            <a:ext cx="5892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defTabSz="762000"/>
            <a:r>
              <a:rPr lang="en-US">
                <a:latin typeface="Arial" pitchFamily="34" charset="0"/>
              </a:rPr>
              <a:t>PHASE 1: 1 August 2001 - 30 April 2002</a:t>
            </a:r>
            <a:endParaRPr lang="en-GB">
              <a:latin typeface="Arial" pitchFamily="34" charset="0"/>
            </a:endParaRPr>
          </a:p>
          <a:p>
            <a:pPr algn="l" defTabSz="762000"/>
            <a:r>
              <a:rPr lang="en-US">
                <a:latin typeface="Arial" pitchFamily="34" charset="0"/>
              </a:rPr>
              <a:t>PHASE 2:      1 July 2003 - 30 June 2006</a:t>
            </a:r>
          </a:p>
        </p:txBody>
      </p:sp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7772400" y="0"/>
            <a:ext cx="1123950" cy="93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086" name="Object 14"/>
          <p:cNvGraphicFramePr>
            <a:graphicFrameLocks noChangeAspect="1"/>
          </p:cNvGraphicFramePr>
          <p:nvPr/>
        </p:nvGraphicFramePr>
        <p:xfrm>
          <a:off x="217488" y="0"/>
          <a:ext cx="82073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CorelDRAW" r:id="rId5" imgW="515520" imgH="574200" progId="CorelDraw.Graphic.7">
                  <p:embed/>
                </p:oleObj>
              </mc:Choice>
              <mc:Fallback>
                <p:oleObj name="CorelDRAW" r:id="rId5" imgW="515520" imgH="574200" progId="CorelDraw.Graphic.7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488" y="0"/>
                        <a:ext cx="820737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5</a:t>
            </a:r>
            <a:r>
              <a:rPr lang="en-US" baseline="30000"/>
              <a:t>th</a:t>
            </a:r>
            <a:r>
              <a:rPr lang="en-US"/>
              <a:t> CEG-CM meeting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27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D72589-B5DE-4F5A-BE36-D2D687149060}" type="slidenum">
              <a:rPr lang="en-GB"/>
              <a:pPr/>
              <a:t>3</a:t>
            </a:fld>
            <a:endParaRPr lang="en-GB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GB">
                <a:cs typeface="Times New Roman" pitchFamily="18" charset="0"/>
              </a:rPr>
              <a:t>CORPHAD project general information </a:t>
            </a:r>
          </a:p>
        </p:txBody>
      </p:sp>
      <p:sp>
        <p:nvSpPr>
          <p:cNvPr id="153603" name="Rectangle 3"/>
          <p:cNvSpPr>
            <a:spLocks noChangeArrowheads="1"/>
          </p:cNvSpPr>
          <p:nvPr/>
        </p:nvSpPr>
        <p:spPr bwMode="auto">
          <a:xfrm>
            <a:off x="866775" y="631825"/>
            <a:ext cx="7620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SzPct val="85000"/>
              <a:buFontTx/>
              <a:buBlip>
                <a:blip r:embed="rId4"/>
              </a:buBlip>
            </a:pPr>
            <a:r>
              <a:rPr lang="en-GB">
                <a:latin typeface="Arial" pitchFamily="34" charset="0"/>
                <a:cs typeface="Times New Roman" pitchFamily="18" charset="0"/>
              </a:rPr>
              <a:t>Project participants and coordination</a:t>
            </a:r>
            <a:endParaRPr lang="en-GB" sz="180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153605" name="Rectangle 5"/>
          <p:cNvSpPr>
            <a:spLocks noChangeArrowheads="1"/>
          </p:cNvSpPr>
          <p:nvPr/>
        </p:nvSpPr>
        <p:spPr bwMode="auto">
          <a:xfrm>
            <a:off x="1420813" y="2544763"/>
            <a:ext cx="1057275" cy="4762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algn="l"/>
            <a:r>
              <a:rPr lang="en-GB" sz="1200">
                <a:latin typeface="Arial" pitchFamily="34" charset="0"/>
              </a:rPr>
              <a:t>ISTC, Moscow</a:t>
            </a:r>
          </a:p>
        </p:txBody>
      </p:sp>
      <p:sp>
        <p:nvSpPr>
          <p:cNvPr id="153606" name="Rectangle 6"/>
          <p:cNvSpPr>
            <a:spLocks noChangeArrowheads="1"/>
          </p:cNvSpPr>
          <p:nvPr/>
        </p:nvSpPr>
        <p:spPr bwMode="auto">
          <a:xfrm>
            <a:off x="2008188" y="1604963"/>
            <a:ext cx="939800" cy="47783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algn="l"/>
            <a:r>
              <a:rPr lang="en-GB" sz="1200">
                <a:latin typeface="Arial" pitchFamily="34" charset="0"/>
              </a:rPr>
              <a:t>FZK, </a:t>
            </a:r>
            <a:r>
              <a:rPr lang="en-GB" sz="1200" b="0">
                <a:latin typeface="Arial" pitchFamily="34" charset="0"/>
              </a:rPr>
              <a:t>Germany</a:t>
            </a:r>
          </a:p>
        </p:txBody>
      </p:sp>
      <p:sp>
        <p:nvSpPr>
          <p:cNvPr id="153607" name="Rectangle 7"/>
          <p:cNvSpPr>
            <a:spLocks noChangeArrowheads="1"/>
          </p:cNvSpPr>
          <p:nvPr/>
        </p:nvSpPr>
        <p:spPr bwMode="auto">
          <a:xfrm>
            <a:off x="2947988" y="1589088"/>
            <a:ext cx="704850" cy="47783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algn="l"/>
            <a:r>
              <a:rPr lang="en-GB" sz="1200">
                <a:latin typeface="Arial" pitchFamily="34" charset="0"/>
              </a:rPr>
              <a:t>IRSN,</a:t>
            </a:r>
          </a:p>
          <a:p>
            <a:pPr algn="l"/>
            <a:r>
              <a:rPr lang="en-GB" sz="1200" b="0">
                <a:latin typeface="Arial" pitchFamily="34" charset="0"/>
              </a:rPr>
              <a:t>France</a:t>
            </a:r>
          </a:p>
        </p:txBody>
      </p:sp>
      <p:sp>
        <p:nvSpPr>
          <p:cNvPr id="153608" name="Rectangle 8"/>
          <p:cNvSpPr>
            <a:spLocks noChangeArrowheads="1"/>
          </p:cNvSpPr>
          <p:nvPr/>
        </p:nvSpPr>
        <p:spPr bwMode="auto">
          <a:xfrm>
            <a:off x="3652838" y="1589088"/>
            <a:ext cx="822325" cy="47783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algn="l"/>
            <a:r>
              <a:rPr lang="en-GB" sz="1200">
                <a:latin typeface="Arial" pitchFamily="34" charset="0"/>
              </a:rPr>
              <a:t>ITU, </a:t>
            </a:r>
          </a:p>
          <a:p>
            <a:pPr algn="l"/>
            <a:r>
              <a:rPr lang="en-GB" sz="1200" b="0">
                <a:latin typeface="Arial" pitchFamily="34" charset="0"/>
              </a:rPr>
              <a:t>EK</a:t>
            </a:r>
          </a:p>
        </p:txBody>
      </p:sp>
      <p:sp>
        <p:nvSpPr>
          <p:cNvPr id="153609" name="Rectangle 9"/>
          <p:cNvSpPr>
            <a:spLocks noChangeArrowheads="1"/>
          </p:cNvSpPr>
          <p:nvPr/>
        </p:nvSpPr>
        <p:spPr bwMode="auto">
          <a:xfrm>
            <a:off x="4475163" y="1589088"/>
            <a:ext cx="704850" cy="47783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algn="l"/>
            <a:r>
              <a:rPr lang="en-GB" sz="1200">
                <a:latin typeface="Arial" pitchFamily="34" charset="0"/>
              </a:rPr>
              <a:t>CEA,</a:t>
            </a:r>
          </a:p>
          <a:p>
            <a:pPr algn="l"/>
            <a:r>
              <a:rPr lang="en-GB" sz="1200" b="0">
                <a:latin typeface="Arial" pitchFamily="34" charset="0"/>
              </a:rPr>
              <a:t>France</a:t>
            </a:r>
          </a:p>
        </p:txBody>
      </p:sp>
      <p:sp>
        <p:nvSpPr>
          <p:cNvPr id="153610" name="Rectangle 10"/>
          <p:cNvSpPr>
            <a:spLocks noChangeArrowheads="1"/>
          </p:cNvSpPr>
          <p:nvPr/>
        </p:nvSpPr>
        <p:spPr bwMode="auto">
          <a:xfrm>
            <a:off x="2008188" y="1247775"/>
            <a:ext cx="4384675" cy="3571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r>
              <a:rPr lang="en-GB" sz="1200">
                <a:latin typeface="Arial" pitchFamily="34" charset="0"/>
              </a:rPr>
              <a:t>Collaborators</a:t>
            </a:r>
          </a:p>
        </p:txBody>
      </p:sp>
      <p:sp>
        <p:nvSpPr>
          <p:cNvPr id="153611" name="Rectangle 11"/>
          <p:cNvSpPr>
            <a:spLocks noChangeArrowheads="1"/>
          </p:cNvSpPr>
          <p:nvPr/>
        </p:nvSpPr>
        <p:spPr bwMode="auto">
          <a:xfrm>
            <a:off x="3535363" y="2560638"/>
            <a:ext cx="1527175" cy="35718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algn="l"/>
            <a:r>
              <a:rPr lang="en-GB" sz="1000">
                <a:latin typeface="Arial" pitchFamily="34" charset="0"/>
              </a:rPr>
              <a:t>Steering committee</a:t>
            </a:r>
          </a:p>
        </p:txBody>
      </p:sp>
      <p:sp>
        <p:nvSpPr>
          <p:cNvPr id="153612" name="Rectangle 12"/>
          <p:cNvSpPr>
            <a:spLocks noChangeArrowheads="1"/>
          </p:cNvSpPr>
          <p:nvPr/>
        </p:nvSpPr>
        <p:spPr bwMode="auto">
          <a:xfrm>
            <a:off x="2008188" y="3395663"/>
            <a:ext cx="5051425" cy="35718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algn="l"/>
            <a:r>
              <a:rPr lang="en-GB" sz="1200">
                <a:latin typeface="Arial" pitchFamily="34" charset="0"/>
              </a:rPr>
              <a:t>Operation Agent: A.P. Alexandrov RIT, Russia</a:t>
            </a:r>
          </a:p>
          <a:p>
            <a:endParaRPr lang="en-GB" sz="1200">
              <a:latin typeface="Arial" pitchFamily="34" charset="0"/>
            </a:endParaRPr>
          </a:p>
        </p:txBody>
      </p:sp>
      <p:sp>
        <p:nvSpPr>
          <p:cNvPr id="153613" name="Rectangle 13"/>
          <p:cNvSpPr>
            <a:spLocks noChangeArrowheads="1"/>
          </p:cNvSpPr>
          <p:nvPr/>
        </p:nvSpPr>
        <p:spPr bwMode="auto">
          <a:xfrm>
            <a:off x="1420813" y="2305050"/>
            <a:ext cx="1057275" cy="2397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algn="l"/>
            <a:r>
              <a:rPr lang="en-GB" sz="1200" b="0">
                <a:latin typeface="Arial" pitchFamily="34" charset="0"/>
              </a:rPr>
              <a:t>Coordinator </a:t>
            </a:r>
          </a:p>
        </p:txBody>
      </p:sp>
      <p:sp>
        <p:nvSpPr>
          <p:cNvPr id="153614" name="Line 14"/>
          <p:cNvSpPr>
            <a:spLocks noChangeShapeType="1"/>
          </p:cNvSpPr>
          <p:nvPr/>
        </p:nvSpPr>
        <p:spPr bwMode="auto">
          <a:xfrm>
            <a:off x="1890713" y="3021013"/>
            <a:ext cx="117475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endParaRPr lang="de-DE"/>
          </a:p>
        </p:txBody>
      </p:sp>
      <p:sp>
        <p:nvSpPr>
          <p:cNvPr id="153615" name="Line 15"/>
          <p:cNvSpPr>
            <a:spLocks noChangeShapeType="1"/>
          </p:cNvSpPr>
          <p:nvPr/>
        </p:nvSpPr>
        <p:spPr bwMode="auto">
          <a:xfrm flipH="1">
            <a:off x="4357688" y="2082800"/>
            <a:ext cx="469900" cy="4778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endParaRPr lang="de-DE"/>
          </a:p>
        </p:txBody>
      </p:sp>
      <p:sp>
        <p:nvSpPr>
          <p:cNvPr id="153616" name="Line 16"/>
          <p:cNvSpPr>
            <a:spLocks noChangeShapeType="1"/>
          </p:cNvSpPr>
          <p:nvPr/>
        </p:nvSpPr>
        <p:spPr bwMode="auto">
          <a:xfrm>
            <a:off x="4005263" y="2066925"/>
            <a:ext cx="234950" cy="4937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endParaRPr lang="de-DE"/>
          </a:p>
        </p:txBody>
      </p:sp>
      <p:sp>
        <p:nvSpPr>
          <p:cNvPr id="153617" name="Line 17"/>
          <p:cNvSpPr>
            <a:spLocks noChangeShapeType="1"/>
          </p:cNvSpPr>
          <p:nvPr/>
        </p:nvSpPr>
        <p:spPr bwMode="auto">
          <a:xfrm flipH="1">
            <a:off x="4710113" y="2066925"/>
            <a:ext cx="1057275" cy="4937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endParaRPr lang="de-DE"/>
          </a:p>
        </p:txBody>
      </p:sp>
      <p:sp>
        <p:nvSpPr>
          <p:cNvPr id="153618" name="Line 18"/>
          <p:cNvSpPr>
            <a:spLocks noChangeShapeType="1"/>
          </p:cNvSpPr>
          <p:nvPr/>
        </p:nvSpPr>
        <p:spPr bwMode="auto">
          <a:xfrm>
            <a:off x="2478088" y="2082800"/>
            <a:ext cx="1292225" cy="4778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endParaRPr lang="de-DE"/>
          </a:p>
        </p:txBody>
      </p:sp>
      <p:sp>
        <p:nvSpPr>
          <p:cNvPr id="153619" name="Line 19"/>
          <p:cNvSpPr>
            <a:spLocks noChangeShapeType="1"/>
          </p:cNvSpPr>
          <p:nvPr/>
        </p:nvSpPr>
        <p:spPr bwMode="auto">
          <a:xfrm>
            <a:off x="4240213" y="2917825"/>
            <a:ext cx="0" cy="4778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endParaRPr lang="de-DE"/>
          </a:p>
        </p:txBody>
      </p:sp>
      <p:sp>
        <p:nvSpPr>
          <p:cNvPr id="153620" name="Line 20"/>
          <p:cNvSpPr>
            <a:spLocks noChangeShapeType="1"/>
          </p:cNvSpPr>
          <p:nvPr/>
        </p:nvSpPr>
        <p:spPr bwMode="auto">
          <a:xfrm flipH="1">
            <a:off x="1420813" y="1366838"/>
            <a:ext cx="587375" cy="938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endParaRPr lang="de-DE"/>
          </a:p>
        </p:txBody>
      </p:sp>
      <p:sp>
        <p:nvSpPr>
          <p:cNvPr id="153622" name="Rectangle 22"/>
          <p:cNvSpPr>
            <a:spLocks noChangeArrowheads="1"/>
          </p:cNvSpPr>
          <p:nvPr/>
        </p:nvSpPr>
        <p:spPr bwMode="auto">
          <a:xfrm>
            <a:off x="5180013" y="1589088"/>
            <a:ext cx="1174750" cy="47783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algn="l"/>
            <a:r>
              <a:rPr lang="en-GB" sz="1200">
                <a:latin typeface="Arial" pitchFamily="34" charset="0"/>
              </a:rPr>
              <a:t>Framatom </a:t>
            </a:r>
            <a:r>
              <a:rPr lang="en-GB" sz="1200" b="0">
                <a:latin typeface="Times New Roman" pitchFamily="18" charset="0"/>
              </a:rPr>
              <a:t>ANP, Germany</a:t>
            </a:r>
          </a:p>
        </p:txBody>
      </p:sp>
      <p:sp>
        <p:nvSpPr>
          <p:cNvPr id="153624" name="Line 24"/>
          <p:cNvSpPr>
            <a:spLocks noChangeShapeType="1"/>
          </p:cNvSpPr>
          <p:nvPr/>
        </p:nvSpPr>
        <p:spPr bwMode="auto">
          <a:xfrm>
            <a:off x="3417888" y="2066925"/>
            <a:ext cx="587375" cy="4778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endParaRPr lang="de-DE"/>
          </a:p>
        </p:txBody>
      </p:sp>
      <p:sp>
        <p:nvSpPr>
          <p:cNvPr id="153625" name="Rectangle 25"/>
          <p:cNvSpPr>
            <a:spLocks noChangeArrowheads="1"/>
          </p:cNvSpPr>
          <p:nvPr/>
        </p:nvSpPr>
        <p:spPr bwMode="auto">
          <a:xfrm>
            <a:off x="2008188" y="3736975"/>
            <a:ext cx="1174750" cy="4778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algn="l"/>
            <a:r>
              <a:rPr lang="en-GB" sz="1200" b="0">
                <a:latin typeface="Arial" pitchFamily="34" charset="0"/>
              </a:rPr>
              <a:t>ISC RAS,</a:t>
            </a:r>
          </a:p>
          <a:p>
            <a:pPr algn="l"/>
            <a:r>
              <a:rPr lang="en-GB" sz="1200" b="0">
                <a:latin typeface="Arial" pitchFamily="34" charset="0"/>
              </a:rPr>
              <a:t>Russia</a:t>
            </a:r>
          </a:p>
        </p:txBody>
      </p:sp>
      <p:sp>
        <p:nvSpPr>
          <p:cNvPr id="153626" name="Rectangle 26"/>
          <p:cNvSpPr>
            <a:spLocks noChangeArrowheads="1"/>
          </p:cNvSpPr>
          <p:nvPr/>
        </p:nvSpPr>
        <p:spPr bwMode="auto">
          <a:xfrm>
            <a:off x="3652838" y="3736975"/>
            <a:ext cx="1409700" cy="4778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algn="l"/>
            <a:r>
              <a:rPr lang="en-GB" sz="1000">
                <a:latin typeface="Arial" pitchFamily="34" charset="0"/>
              </a:rPr>
              <a:t>RRC Kurchatov</a:t>
            </a:r>
            <a:br>
              <a:rPr lang="en-GB" sz="1000">
                <a:latin typeface="Arial" pitchFamily="34" charset="0"/>
              </a:rPr>
            </a:br>
            <a:r>
              <a:rPr lang="en-GB" sz="1000">
                <a:latin typeface="Arial" pitchFamily="34" charset="0"/>
              </a:rPr>
              <a:t>Institute, Russia</a:t>
            </a:r>
          </a:p>
        </p:txBody>
      </p:sp>
      <p:sp>
        <p:nvSpPr>
          <p:cNvPr id="153627" name="Rectangle 27"/>
          <p:cNvSpPr>
            <a:spLocks noChangeArrowheads="1"/>
          </p:cNvSpPr>
          <p:nvPr/>
        </p:nvSpPr>
        <p:spPr bwMode="auto">
          <a:xfrm>
            <a:off x="5297488" y="3736975"/>
            <a:ext cx="1762125" cy="4778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algn="l"/>
            <a:r>
              <a:rPr lang="en-GB" sz="1000" b="0">
                <a:latin typeface="Arial" pitchFamily="34" charset="0"/>
              </a:rPr>
              <a:t>SPb Electrotechnical State University, Russia</a:t>
            </a:r>
          </a:p>
        </p:txBody>
      </p:sp>
      <p:graphicFrame>
        <p:nvGraphicFramePr>
          <p:cNvPr id="153628" name="Object 28"/>
          <p:cNvGraphicFramePr>
            <a:graphicFrameLocks noChangeAspect="1"/>
          </p:cNvGraphicFramePr>
          <p:nvPr/>
        </p:nvGraphicFramePr>
        <p:xfrm>
          <a:off x="1060450" y="4475163"/>
          <a:ext cx="7235825" cy="149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9" name="Документ" r:id="rId5" imgW="6094721" imgH="1338328" progId="Word.Document.8">
                  <p:embed/>
                </p:oleObj>
              </mc:Choice>
              <mc:Fallback>
                <p:oleObj name="Документ" r:id="rId5" imgW="6094721" imgH="1338328" progId="Word.Document.8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0450" y="4475163"/>
                        <a:ext cx="7235825" cy="149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5</a:t>
            </a:r>
            <a:r>
              <a:rPr lang="en-US" baseline="30000"/>
              <a:t>th</a:t>
            </a:r>
            <a:r>
              <a:rPr lang="en-US"/>
              <a:t> CEG-CM meeting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F4C896-6CC9-4F41-A603-0C16A45F1479}" type="slidenum">
              <a:rPr lang="en-GB"/>
              <a:pPr/>
              <a:t>4</a:t>
            </a:fld>
            <a:endParaRPr lang="en-GB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GB">
                <a:cs typeface="Times New Roman" pitchFamily="18" charset="0"/>
              </a:rPr>
              <a:t>CORPHAD project </a:t>
            </a:r>
            <a:r>
              <a:rPr lang="en-US">
                <a:cs typeface="Times New Roman" pitchFamily="18" charset="0"/>
              </a:rPr>
              <a:t>focus</a:t>
            </a:r>
            <a:r>
              <a:rPr lang="en-GB">
                <a:cs typeface="Times New Roman" pitchFamily="18" charset="0"/>
              </a:rPr>
              <a:t> </a:t>
            </a:r>
          </a:p>
        </p:txBody>
      </p:sp>
      <p:sp>
        <p:nvSpPr>
          <p:cNvPr id="155651" name="Rectangle 3"/>
          <p:cNvSpPr>
            <a:spLocks noChangeArrowheads="1"/>
          </p:cNvSpPr>
          <p:nvPr/>
        </p:nvSpPr>
        <p:spPr bwMode="auto">
          <a:xfrm>
            <a:off x="368300" y="671513"/>
            <a:ext cx="8174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SzPct val="85000"/>
              <a:buFontTx/>
              <a:buBlip>
                <a:blip r:embed="rId3"/>
              </a:buBlip>
            </a:pPr>
            <a:r>
              <a:rPr lang="en-GB" sz="2000">
                <a:solidFill>
                  <a:srgbClr val="000099"/>
                </a:solidFill>
                <a:latin typeface="Arial" pitchFamily="34" charset="0"/>
                <a:cs typeface="Times New Roman" pitchFamily="18" charset="0"/>
              </a:rPr>
              <a:t>Project objective</a:t>
            </a:r>
            <a:r>
              <a:rPr lang="en-GB" sz="1600">
                <a:solidFill>
                  <a:srgbClr val="000099"/>
                </a:solidFill>
                <a:latin typeface="Arial" pitchFamily="34" charset="0"/>
                <a:cs typeface="Times New Roman" pitchFamily="18" charset="0"/>
              </a:rPr>
              <a:t>:</a:t>
            </a:r>
            <a:r>
              <a:rPr lang="en-US" sz="1600">
                <a:solidFill>
                  <a:srgbClr val="000099"/>
                </a:solidFill>
                <a:latin typeface="Arial" pitchFamily="34" charset="0"/>
                <a:cs typeface="Times New Roman" pitchFamily="18" charset="0"/>
              </a:rPr>
              <a:t>        </a:t>
            </a:r>
            <a:br>
              <a:rPr lang="en-US" sz="1600">
                <a:solidFill>
                  <a:srgbClr val="000099"/>
                </a:solidFill>
                <a:latin typeface="Arial" pitchFamily="34" charset="0"/>
                <a:cs typeface="Times New Roman" pitchFamily="18" charset="0"/>
              </a:rPr>
            </a:br>
            <a:r>
              <a:rPr lang="en-US" sz="1600">
                <a:solidFill>
                  <a:srgbClr val="000099"/>
                </a:solidFill>
                <a:latin typeface="Arial" pitchFamily="34" charset="0"/>
                <a:cs typeface="Times New Roman" pitchFamily="18" charset="0"/>
              </a:rPr>
              <a:t>         </a:t>
            </a:r>
            <a:r>
              <a:rPr lang="en-GB" sz="1600" i="1">
                <a:latin typeface="Arial" pitchFamily="34" charset="0"/>
                <a:cs typeface="Times New Roman" pitchFamily="18" charset="0"/>
              </a:rPr>
              <a:t>Experimental study of phase diagrams of corium/NPP material mixtures</a:t>
            </a:r>
            <a:r>
              <a:rPr lang="en-GB" sz="1600">
                <a:latin typeface="Arial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422275" y="3703638"/>
            <a:ext cx="7620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SzPct val="85000"/>
              <a:buFontTx/>
              <a:buBlip>
                <a:blip r:embed="rId3"/>
              </a:buBlip>
            </a:pPr>
            <a:r>
              <a:rPr lang="en-GB" sz="2000">
                <a:solidFill>
                  <a:srgbClr val="000099"/>
                </a:solidFill>
                <a:latin typeface="Arial" pitchFamily="34" charset="0"/>
                <a:cs typeface="Times New Roman" pitchFamily="18" charset="0"/>
              </a:rPr>
              <a:t>Reactor application </a:t>
            </a:r>
          </a:p>
        </p:txBody>
      </p:sp>
      <p:sp>
        <p:nvSpPr>
          <p:cNvPr id="155653" name="Rectangle 5"/>
          <p:cNvSpPr>
            <a:spLocks noChangeArrowheads="1"/>
          </p:cNvSpPr>
          <p:nvPr/>
        </p:nvSpPr>
        <p:spPr bwMode="auto">
          <a:xfrm>
            <a:off x="568325" y="1839913"/>
            <a:ext cx="81661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endParaRPr lang="en-US" sz="1600" b="0" i="1">
              <a:latin typeface="Arial" pitchFamily="34" charset="0"/>
              <a:cs typeface="Arial" pitchFamily="34" charset="0"/>
            </a:endParaRPr>
          </a:p>
          <a:p>
            <a:pPr lvl="1" algn="l">
              <a:buFont typeface="Wingdings" pitchFamily="2" charset="2"/>
              <a:buChar char="Ø"/>
            </a:pPr>
            <a:r>
              <a:rPr lang="en-GB" sz="1600" i="1">
                <a:latin typeface="Arial" pitchFamily="34" charset="0"/>
                <a:cs typeface="Arial" pitchFamily="34" charset="0"/>
              </a:rPr>
              <a:t>Liquidus and solidus temperatures versus components concentration</a:t>
            </a:r>
            <a:endParaRPr lang="en-GB" sz="1600" i="1">
              <a:latin typeface="Arial" pitchFamily="34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en-GB" sz="1600" i="1">
                <a:latin typeface="Arial" pitchFamily="34" charset="0"/>
                <a:cs typeface="Arial" pitchFamily="34" charset="0"/>
              </a:rPr>
              <a:t>Temperature-concentration regions of the miscibility gap</a:t>
            </a:r>
            <a:endParaRPr lang="en-GB" sz="1600" i="1">
              <a:latin typeface="Arial" pitchFamily="34" charset="0"/>
              <a:cs typeface="Times New Roman" pitchFamily="18" charset="0"/>
            </a:endParaRPr>
          </a:p>
          <a:p>
            <a:pPr lvl="1" algn="l">
              <a:buFont typeface="Wingdings" pitchFamily="2" charset="2"/>
              <a:buChar char="Ø"/>
            </a:pPr>
            <a:r>
              <a:rPr lang="en-GB" sz="1600" i="1">
                <a:latin typeface="Arial" pitchFamily="34" charset="0"/>
                <a:cs typeface="Arial" pitchFamily="34" charset="0"/>
              </a:rPr>
              <a:t>Coordinates of eutectic, dystectic and other characteristic points</a:t>
            </a:r>
            <a:endParaRPr lang="en-GB" sz="1600" i="1">
              <a:latin typeface="Arial" pitchFamily="34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en-GB" sz="1600" i="1">
                <a:latin typeface="Arial" pitchFamily="34" charset="0"/>
                <a:cs typeface="Arial" pitchFamily="34" charset="0"/>
              </a:rPr>
              <a:t>Solubility limits</a:t>
            </a:r>
          </a:p>
        </p:txBody>
      </p:sp>
      <p:sp>
        <p:nvSpPr>
          <p:cNvPr id="155654" name="Rectangle 6"/>
          <p:cNvSpPr>
            <a:spLocks noChangeArrowheads="1"/>
          </p:cNvSpPr>
          <p:nvPr/>
        </p:nvSpPr>
        <p:spPr bwMode="auto">
          <a:xfrm>
            <a:off x="325438" y="1582738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SzPct val="85000"/>
              <a:buFontTx/>
              <a:buBlip>
                <a:blip r:embed="rId3"/>
              </a:buBlip>
            </a:pPr>
            <a:r>
              <a:rPr lang="en-GB" sz="2000">
                <a:solidFill>
                  <a:srgbClr val="000099"/>
                </a:solidFill>
                <a:latin typeface="Arial" pitchFamily="34" charset="0"/>
                <a:cs typeface="Times New Roman" pitchFamily="18" charset="0"/>
              </a:rPr>
              <a:t>Experimental data output </a:t>
            </a:r>
          </a:p>
        </p:txBody>
      </p:sp>
      <p:sp>
        <p:nvSpPr>
          <p:cNvPr id="155655" name="Rectangle 7"/>
          <p:cNvSpPr>
            <a:spLocks noChangeArrowheads="1"/>
          </p:cNvSpPr>
          <p:nvPr/>
        </p:nvSpPr>
        <p:spPr bwMode="auto">
          <a:xfrm>
            <a:off x="638175" y="4094163"/>
            <a:ext cx="67818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endParaRPr lang="en-US" sz="1600" i="1"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en-GB" sz="1600" i="1">
                <a:latin typeface="Arial" pitchFamily="34" charset="0"/>
                <a:cs typeface="Arial" pitchFamily="34" charset="0"/>
              </a:rPr>
              <a:t>Thermodynamic database optimisation</a:t>
            </a:r>
            <a:endParaRPr lang="en-GB" sz="1600" i="1">
              <a:latin typeface="Arial" pitchFamily="34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en-GB" sz="1600" i="1">
                <a:latin typeface="Arial" pitchFamily="34" charset="0"/>
                <a:cs typeface="Arial" pitchFamily="34" charset="0"/>
              </a:rPr>
              <a:t>Thermodynamic code validation</a:t>
            </a:r>
            <a:endParaRPr lang="en-GB" sz="1600" i="1">
              <a:latin typeface="Arial" pitchFamily="34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en-GB" sz="1600" i="1">
                <a:latin typeface="Arial" pitchFamily="34" charset="0"/>
                <a:cs typeface="Times New Roman" pitchFamily="18" charset="0"/>
              </a:rPr>
              <a:t>Corium behaviour modelling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5</a:t>
            </a:r>
            <a:r>
              <a:rPr lang="en-US" baseline="30000"/>
              <a:t>th</a:t>
            </a:r>
            <a:r>
              <a:rPr lang="en-US"/>
              <a:t> CEG-CM meeting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19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FE6103-877D-4BA2-9EC8-97FD0B50F2C1}" type="slidenum">
              <a:rPr lang="en-GB"/>
              <a:pPr/>
              <a:t>5</a:t>
            </a:fld>
            <a:endParaRPr lang="en-GB"/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GB" sz="1800">
                <a:cs typeface="Times New Roman" pitchFamily="18" charset="0"/>
              </a:rPr>
              <a:t>CORPHAD </a:t>
            </a:r>
            <a:r>
              <a:rPr lang="en-US" sz="1800"/>
              <a:t>phase 2 </a:t>
            </a:r>
            <a:r>
              <a:rPr lang="en-GB" sz="1800">
                <a:cs typeface="Times New Roman" pitchFamily="18" charset="0"/>
              </a:rPr>
              <a:t>test matrix </a:t>
            </a:r>
          </a:p>
        </p:txBody>
      </p:sp>
      <p:graphicFrame>
        <p:nvGraphicFramePr>
          <p:cNvPr id="163028" name="Group 212"/>
          <p:cNvGraphicFramePr>
            <a:graphicFrameLocks noGrp="1"/>
          </p:cNvGraphicFramePr>
          <p:nvPr/>
        </p:nvGraphicFramePr>
        <p:xfrm>
          <a:off x="355600" y="609600"/>
          <a:ext cx="8636000" cy="4486279"/>
        </p:xfrm>
        <a:graphic>
          <a:graphicData uri="http://schemas.openxmlformats.org/drawingml/2006/table">
            <a:tbl>
              <a:tblPr/>
              <a:tblGrid>
                <a:gridCol w="517525"/>
                <a:gridCol w="3497263"/>
                <a:gridCol w="1003300"/>
                <a:gridCol w="960437"/>
                <a:gridCol w="1328738"/>
                <a:gridCol w="1328737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Task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Composition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Temperature range, °C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Atmosphere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Measurement method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Priority level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8100" marR="38100" marT="7620" marB="76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UO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FeO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GB" sz="9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4),5)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Up to 3000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Argon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High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8100" marR="38100" marT="7620" marB="76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UO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  <a:sym typeface="Symbol" pitchFamily="18" charset="2"/>
                        </a:rPr>
                        <a:t>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X 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FeO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y    </a:t>
                      </a:r>
                      <a:r>
                        <a:rPr kumimoji="0" lang="en-GB" sz="9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4),5)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Up to 3000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Air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Galakhov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Middle-Low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55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8100" marR="38100" marT="7620" marB="76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ZrO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 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FeO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GB" sz="9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4)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Up to 3000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Argon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Microfurnace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High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L="38100" marR="38100" marT="7620" marB="76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UO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 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Cr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   </a:t>
                      </a:r>
                      <a:r>
                        <a:rPr kumimoji="0" lang="en-GB" sz="9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5)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Higher than 2400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Argon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IMCC VPA</a:t>
                      </a:r>
                      <a:r>
                        <a:rPr kumimoji="0" lang="en-GB" sz="9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1)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Middle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8100" marR="38100" marT="7620" marB="76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SiO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Fe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Up to 2000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Air/Oxygen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DTA</a:t>
                      </a:r>
                      <a:r>
                        <a:rPr kumimoji="0" lang="en-GB" sz="9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2)  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HTM</a:t>
                      </a:r>
                      <a:r>
                        <a:rPr kumimoji="0" lang="en-GB" sz="9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3)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Middle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8100" marR="38100" marT="7620" marB="76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UO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SiO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Up to 2500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Argon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Middle-Low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8100" marR="38100" marT="7620" marB="76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(BaO,SrO) - UO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   </a:t>
                      </a:r>
                      <a:r>
                        <a:rPr kumimoji="0" lang="en-GB" sz="9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4)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Up to 3000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Argon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Low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8100" marR="38100" marT="7620" marB="76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Eutectic composition </a:t>
                      </a:r>
                      <a:r>
                        <a:rPr kumimoji="0" lang="en-GB" sz="9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4)5)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of UO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ZrO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-FeO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Argon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High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8100" marR="38100" marT="7620" marB="76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Eutectic composition</a:t>
                      </a:r>
                      <a:r>
                        <a:rPr kumimoji="0" lang="en-GB" sz="9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5)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of UO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2+x 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ZrO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-FeO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y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Air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HTM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Middle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L="38100" marR="38100" marT="7620" marB="76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U-O-Fe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Up to 2500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Argon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IMCC VPA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High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8100" marR="38100" marT="7620" marB="76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Zr-O-Fe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Argon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DTA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High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8100" marR="38100" marT="7620" marB="76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U-O-Zr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Argon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Galakhov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High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8100" marR="38100" marT="7620" marB="76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UO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 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ZrO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-SiO</a:t>
                      </a:r>
                      <a:r>
                        <a:rPr kumimoji="0" lang="en-GB" sz="9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(CaO)</a:t>
                      </a:r>
                      <a:r>
                        <a:rPr kumimoji="0" lang="en-GB" sz="9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7)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Argon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Microfurnace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Middle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L="38100" marR="38100" marT="7620" marB="76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Quaternary system</a:t>
                      </a:r>
                      <a:b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</a:b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Different composition in </a:t>
                      </a:r>
                      <a:b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</a:b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U-Zr-Fe-O system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Up to 2600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Argon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IMCC VPA,</a:t>
                      </a:r>
                      <a:b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</a:b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Galakhov</a:t>
                      </a:r>
                      <a:b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</a:b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by air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</a:b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HTM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High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8100" marR="38100" marT="7620" marB="76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Corium oxidation kinetic test</a:t>
                      </a:r>
                      <a:r>
                        <a:rPr kumimoji="0" lang="en-GB" sz="9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6)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: C-32 (U-Zr-O)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Up to 2600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Argon replacement</a:t>
                      </a:r>
                      <a:endParaRPr kumimoji="0" lang="en-GB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IMCC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High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marL="38100" marR="38100" marT="7620" marB="76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Corium oxidation kinetic test: 90%C-32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+ 10%Fe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by air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</a:txBody>
                  <a:tcPr marL="38100" marR="38100" marT="7620" marB="76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Eutectic composition measurement of a prototype complex corium mixture</a:t>
                      </a: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Up to 2500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Argon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IMCC VPA</a:t>
                      </a:r>
                      <a:b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</a:b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DTA, Galakhov Mkrofurnace HTM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High</a:t>
                      </a: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L="38100" marR="38100" marT="7620" marB="76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3004" name="Rectangle 188"/>
          <p:cNvSpPr>
            <a:spLocks noChangeArrowheads="1"/>
          </p:cNvSpPr>
          <p:nvPr/>
        </p:nvSpPr>
        <p:spPr bwMode="auto">
          <a:xfrm>
            <a:off x="0" y="5467350"/>
            <a:ext cx="9144000" cy="8223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r>
              <a:rPr lang="en-GB" sz="1200" b="0">
                <a:latin typeface="Arial" pitchFamily="34" charset="0"/>
                <a:cs typeface="Arial" pitchFamily="34" charset="0"/>
              </a:rPr>
              <a:t>Notes</a:t>
            </a:r>
            <a:r>
              <a:rPr lang="en-US" sz="1200" b="0">
                <a:latin typeface="Arial" pitchFamily="34" charset="0"/>
                <a:cs typeface="Arial" pitchFamily="34" charset="0"/>
              </a:rPr>
              <a:t>:  1</a:t>
            </a:r>
            <a:r>
              <a:rPr lang="en-GB" sz="1200" b="0">
                <a:latin typeface="Arial" pitchFamily="34" charset="0"/>
                <a:cs typeface="Arial" pitchFamily="34" charset="0"/>
              </a:rPr>
              <a:t>.Induction Melting in a Cold Crucible with Visual Polythermal Analysis; 2. Differential Thermal Analysis; 3. High Temperature Microscopy; 4. Determination of the solubility limit; 5.Determination of the eutectic composition and temperature; 6.Decision concerning these tests will be taken upon completing  first three stages of the project; 7.For tests with CaO the decision will be based on ENTHALPY project results.</a:t>
            </a:r>
            <a:endParaRPr lang="en-US" sz="1200" b="0">
              <a:latin typeface="Times New Roman" pitchFamily="18" charset="0"/>
            </a:endParaRPr>
          </a:p>
        </p:txBody>
      </p:sp>
      <p:sp>
        <p:nvSpPr>
          <p:cNvPr id="163030" name="Rectangle 214"/>
          <p:cNvSpPr>
            <a:spLocks noChangeArrowheads="1"/>
          </p:cNvSpPr>
          <p:nvPr/>
        </p:nvSpPr>
        <p:spPr bwMode="auto">
          <a:xfrm>
            <a:off x="315913" y="5175250"/>
            <a:ext cx="163512" cy="101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3031" name="Text Box 215"/>
          <p:cNvSpPr txBox="1">
            <a:spLocks noChangeArrowheads="1"/>
          </p:cNvSpPr>
          <p:nvPr/>
        </p:nvSpPr>
        <p:spPr bwMode="auto">
          <a:xfrm>
            <a:off x="498475" y="5083175"/>
            <a:ext cx="12144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>
                <a:latin typeface="Arial" pitchFamily="34" charset="0"/>
              </a:rPr>
              <a:t>In progress</a:t>
            </a:r>
          </a:p>
        </p:txBody>
      </p:sp>
      <p:sp>
        <p:nvSpPr>
          <p:cNvPr id="163034" name="Rectangle 218"/>
          <p:cNvSpPr>
            <a:spLocks noChangeArrowheads="1"/>
          </p:cNvSpPr>
          <p:nvPr/>
        </p:nvSpPr>
        <p:spPr bwMode="auto">
          <a:xfrm>
            <a:off x="1835150" y="5167313"/>
            <a:ext cx="130175" cy="889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3035" name="Text Box 219"/>
          <p:cNvSpPr txBox="1">
            <a:spLocks noChangeArrowheads="1"/>
          </p:cNvSpPr>
          <p:nvPr/>
        </p:nvSpPr>
        <p:spPr bwMode="auto">
          <a:xfrm>
            <a:off x="2005013" y="5087938"/>
            <a:ext cx="965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>
                <a:latin typeface="Arial" pitchFamily="34" charset="0"/>
              </a:rPr>
              <a:t>finished</a:t>
            </a:r>
          </a:p>
        </p:txBody>
      </p:sp>
      <p:sp>
        <p:nvSpPr>
          <p:cNvPr id="163037" name="Rectangle 221"/>
          <p:cNvSpPr>
            <a:spLocks noChangeArrowheads="1"/>
          </p:cNvSpPr>
          <p:nvPr/>
        </p:nvSpPr>
        <p:spPr bwMode="auto">
          <a:xfrm>
            <a:off x="3036888" y="5168900"/>
            <a:ext cx="130175" cy="889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3038" name="Text Box 222"/>
          <p:cNvSpPr txBox="1">
            <a:spLocks noChangeArrowheads="1"/>
          </p:cNvSpPr>
          <p:nvPr/>
        </p:nvSpPr>
        <p:spPr bwMode="auto">
          <a:xfrm>
            <a:off x="3206750" y="5089525"/>
            <a:ext cx="17478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>
                <a:latin typeface="Arial" pitchFamily="34" charset="0"/>
              </a:rPr>
              <a:t>proposed to cancel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5</a:t>
            </a:r>
            <a:r>
              <a:rPr lang="en-US" baseline="30000"/>
              <a:t>th</a:t>
            </a:r>
            <a:r>
              <a:rPr lang="en-US"/>
              <a:t> CEG-CM meeting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86ED39-7F45-47D0-909A-03D035351142}" type="slidenum">
              <a:rPr lang="en-GB"/>
              <a:pPr/>
              <a:t>6</a:t>
            </a:fld>
            <a:endParaRPr lang="en-GB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193675"/>
            <a:ext cx="7772400" cy="762000"/>
          </a:xfrm>
        </p:spPr>
        <p:txBody>
          <a:bodyPr/>
          <a:lstStyle/>
          <a:p>
            <a:pPr defTabSz="914400"/>
            <a:r>
              <a:rPr lang="en-US"/>
              <a:t>Work</a:t>
            </a:r>
            <a:r>
              <a:rPr lang="ru-RU"/>
              <a:t> </a:t>
            </a:r>
            <a:r>
              <a:rPr lang="en-US"/>
              <a:t>per</a:t>
            </a:r>
            <a:r>
              <a:rPr lang="ru-RU"/>
              <a:t> </a:t>
            </a:r>
            <a:r>
              <a:rPr lang="en-US"/>
              <a:t>each</a:t>
            </a:r>
            <a:r>
              <a:rPr lang="ru-RU"/>
              <a:t> </a:t>
            </a:r>
            <a:r>
              <a:rPr lang="en-US"/>
              <a:t>test</a:t>
            </a:r>
            <a:endParaRPr lang="en-GB"/>
          </a:p>
        </p:txBody>
      </p:sp>
      <p:sp>
        <p:nvSpPr>
          <p:cNvPr id="164867" name="Rectangle 3"/>
          <p:cNvSpPr>
            <a:spLocks noChangeArrowheads="1"/>
          </p:cNvSpPr>
          <p:nvPr/>
        </p:nvSpPr>
        <p:spPr bwMode="auto">
          <a:xfrm>
            <a:off x="692150" y="1108075"/>
            <a:ext cx="8174038" cy="4487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eaLnBrk="1" hangingPunct="1">
              <a:spcBef>
                <a:spcPct val="60000"/>
              </a:spcBef>
              <a:buSzPct val="85000"/>
              <a:buFontTx/>
              <a:buBlip>
                <a:blip r:embed="rId3"/>
              </a:buBlip>
            </a:pPr>
            <a:r>
              <a:rPr lang="en-US" sz="2000">
                <a:latin typeface="Arial" pitchFamily="34" charset="0"/>
              </a:rPr>
              <a:t>IMCC test preparation and carrying out;  primary analysis of findings </a:t>
            </a:r>
          </a:p>
          <a:p>
            <a:pPr marL="342900" indent="-342900" algn="l" eaLnBrk="1" hangingPunct="1">
              <a:spcBef>
                <a:spcPct val="60000"/>
              </a:spcBef>
              <a:buSzPct val="85000"/>
              <a:buFontTx/>
              <a:buBlip>
                <a:blip r:embed="rId3"/>
              </a:buBlip>
            </a:pPr>
            <a:r>
              <a:rPr lang="en-US" sz="2000">
                <a:latin typeface="Arial" pitchFamily="34" charset="0"/>
              </a:rPr>
              <a:t>Physico-chemical posttest analysis of samples </a:t>
            </a:r>
          </a:p>
          <a:p>
            <a:pPr marL="342900" indent="-342900" algn="l" eaLnBrk="1" hangingPunct="1">
              <a:spcBef>
                <a:spcPct val="60000"/>
              </a:spcBef>
              <a:buSzPct val="85000"/>
              <a:buFontTx/>
              <a:buBlip>
                <a:blip r:embed="rId3"/>
              </a:buBlip>
            </a:pPr>
            <a:r>
              <a:rPr lang="en-US" sz="2000">
                <a:latin typeface="Arial" pitchFamily="34" charset="0"/>
              </a:rPr>
              <a:t>Samples preparation for the analyses by other methods, e.g. Galakhov furnace, HTM, DTA and DSC </a:t>
            </a:r>
          </a:p>
          <a:p>
            <a:pPr marL="342900" indent="-342900" algn="l" eaLnBrk="1" hangingPunct="1">
              <a:spcBef>
                <a:spcPct val="60000"/>
              </a:spcBef>
              <a:buSzPct val="85000"/>
              <a:buFontTx/>
              <a:buBlip>
                <a:blip r:embed="rId3"/>
              </a:buBlip>
            </a:pPr>
            <a:r>
              <a:rPr lang="en-US" sz="2000">
                <a:latin typeface="Arial" pitchFamily="34" charset="0"/>
              </a:rPr>
              <a:t>Pre- and posttest calculations using thermodynamic codes </a:t>
            </a:r>
          </a:p>
          <a:p>
            <a:pPr marL="342900" indent="-342900" algn="l" eaLnBrk="1" hangingPunct="1">
              <a:spcBef>
                <a:spcPct val="60000"/>
              </a:spcBef>
              <a:buSzPct val="85000"/>
              <a:buFontTx/>
              <a:buBlip>
                <a:blip r:embed="rId3"/>
              </a:buBlip>
            </a:pPr>
            <a:r>
              <a:rPr lang="en-US" sz="2000">
                <a:latin typeface="Arial" pitchFamily="34" charset="0"/>
              </a:rPr>
              <a:t>Integrated analysis and experimental data finalization </a:t>
            </a:r>
            <a:endParaRPr lang="en-GB" sz="20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5</a:t>
            </a:r>
            <a:r>
              <a:rPr lang="en-US" baseline="30000"/>
              <a:t>th</a:t>
            </a:r>
            <a:r>
              <a:rPr lang="en-US"/>
              <a:t> CEG-CM meeting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4FFB6F-DB14-409A-93D4-41764EA8F385}" type="slidenum">
              <a:rPr lang="en-GB"/>
              <a:pPr/>
              <a:t>7</a:t>
            </a:fld>
            <a:endParaRPr lang="en-GB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193675"/>
            <a:ext cx="7772400" cy="762000"/>
          </a:xfrm>
        </p:spPr>
        <p:txBody>
          <a:bodyPr/>
          <a:lstStyle/>
          <a:p>
            <a:pPr defTabSz="914400"/>
            <a:r>
              <a:rPr lang="en-US"/>
              <a:t>Current list of activities</a:t>
            </a:r>
            <a:endParaRPr lang="en-GB"/>
          </a:p>
        </p:txBody>
      </p:sp>
      <p:sp>
        <p:nvSpPr>
          <p:cNvPr id="166915" name="Rectangle 3"/>
          <p:cNvSpPr>
            <a:spLocks noChangeArrowheads="1"/>
          </p:cNvSpPr>
          <p:nvPr/>
        </p:nvSpPr>
        <p:spPr bwMode="auto">
          <a:xfrm>
            <a:off x="355600" y="1212850"/>
            <a:ext cx="8174038" cy="307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eaLnBrk="1" hangingPunct="1">
              <a:spcBef>
                <a:spcPct val="40000"/>
              </a:spcBef>
              <a:buSzPct val="85000"/>
              <a:buFontTx/>
              <a:buBlip>
                <a:blip r:embed="rId3"/>
              </a:buBlip>
            </a:pPr>
            <a:r>
              <a:rPr lang="en-US" u="sng"/>
              <a:t>Task 1</a:t>
            </a:r>
            <a:r>
              <a:rPr lang="en-US"/>
              <a:t> – Investigation of binary systems </a:t>
            </a:r>
          </a:p>
          <a:p>
            <a:pPr marL="742950" lvl="1" indent="-285750" algn="l" eaLnBrk="1" hangingPunct="1">
              <a:spcBef>
                <a:spcPct val="40000"/>
              </a:spcBef>
              <a:buSzPct val="85000"/>
              <a:buFont typeface="Wingdings" pitchFamily="2" charset="2"/>
              <a:buChar char="Ø"/>
            </a:pPr>
            <a:r>
              <a:rPr lang="en-US" sz="2000">
                <a:latin typeface="Arial" pitchFamily="34" charset="0"/>
              </a:rPr>
              <a:t>ZrO</a:t>
            </a:r>
            <a:r>
              <a:rPr lang="en-US" sz="2000" baseline="-25000">
                <a:latin typeface="Arial" pitchFamily="34" charset="0"/>
              </a:rPr>
              <a:t>2</a:t>
            </a:r>
            <a:r>
              <a:rPr lang="en-US" sz="2000">
                <a:latin typeface="Arial" pitchFamily="34" charset="0"/>
              </a:rPr>
              <a:t> – FeO system phase diagram </a:t>
            </a:r>
          </a:p>
          <a:p>
            <a:pPr marL="742950" lvl="1" indent="-285750" algn="l" eaLnBrk="1" hangingPunct="1">
              <a:spcBef>
                <a:spcPct val="40000"/>
              </a:spcBef>
              <a:buSzPct val="85000"/>
              <a:buFont typeface="Wingdings" pitchFamily="2" charset="2"/>
              <a:buChar char="Ø"/>
            </a:pPr>
            <a:r>
              <a:rPr lang="en-US" sz="2000">
                <a:latin typeface="Arial" pitchFamily="34" charset="0"/>
              </a:rPr>
              <a:t>UO</a:t>
            </a:r>
            <a:r>
              <a:rPr lang="en-US" sz="2000" baseline="-25000">
                <a:latin typeface="Arial" pitchFamily="34" charset="0"/>
              </a:rPr>
              <a:t>2</a:t>
            </a:r>
            <a:r>
              <a:rPr lang="en-US" sz="2000">
                <a:latin typeface="Arial" pitchFamily="34" charset="0"/>
              </a:rPr>
              <a:t> – FeO system phase diagram </a:t>
            </a:r>
          </a:p>
          <a:p>
            <a:pPr marL="742950" lvl="1" indent="-285750" algn="l" eaLnBrk="1" hangingPunct="1">
              <a:spcBef>
                <a:spcPct val="40000"/>
              </a:spcBef>
              <a:buSzPct val="85000"/>
              <a:buFont typeface="Wingdings" pitchFamily="2" charset="2"/>
              <a:buChar char="Ø"/>
            </a:pPr>
            <a:r>
              <a:rPr lang="en-US" sz="2000">
                <a:latin typeface="Arial" pitchFamily="34" charset="0"/>
              </a:rPr>
              <a:t>SiO</a:t>
            </a:r>
            <a:r>
              <a:rPr lang="en-US" sz="2000" baseline="-25000">
                <a:latin typeface="Arial" pitchFamily="34" charset="0"/>
              </a:rPr>
              <a:t>2</a:t>
            </a:r>
            <a:r>
              <a:rPr lang="en-US" sz="2000">
                <a:latin typeface="Arial" pitchFamily="34" charset="0"/>
              </a:rPr>
              <a:t> – Fe</a:t>
            </a:r>
            <a:r>
              <a:rPr lang="en-US" sz="2000" baseline="-25000">
                <a:latin typeface="Arial" pitchFamily="34" charset="0"/>
              </a:rPr>
              <a:t>2</a:t>
            </a:r>
            <a:r>
              <a:rPr lang="en-US" sz="2000">
                <a:latin typeface="Arial" pitchFamily="34" charset="0"/>
              </a:rPr>
              <a:t>O</a:t>
            </a:r>
            <a:r>
              <a:rPr lang="en-US" sz="2000" baseline="-25000">
                <a:latin typeface="Arial" pitchFamily="34" charset="0"/>
              </a:rPr>
              <a:t>3</a:t>
            </a:r>
            <a:r>
              <a:rPr lang="en-US" sz="2000">
                <a:latin typeface="Arial" pitchFamily="34" charset="0"/>
              </a:rPr>
              <a:t> system phase diagram </a:t>
            </a:r>
          </a:p>
          <a:p>
            <a:pPr marL="342900" indent="-342900" algn="l" eaLnBrk="1" hangingPunct="1">
              <a:spcBef>
                <a:spcPct val="40000"/>
              </a:spcBef>
              <a:buSzPct val="85000"/>
              <a:buFontTx/>
              <a:buBlip>
                <a:blip r:embed="rId3"/>
              </a:buBlip>
            </a:pPr>
            <a:endParaRPr lang="en-US" sz="2000">
              <a:latin typeface="Arial" pitchFamily="34" charset="0"/>
            </a:endParaRPr>
          </a:p>
          <a:p>
            <a:pPr marL="342900" indent="-342900" algn="l" eaLnBrk="1" hangingPunct="1">
              <a:spcBef>
                <a:spcPct val="40000"/>
              </a:spcBef>
              <a:buSzPct val="85000"/>
              <a:buFontTx/>
              <a:buBlip>
                <a:blip r:embed="rId3"/>
              </a:buBlip>
            </a:pPr>
            <a:r>
              <a:rPr lang="en-US" u="sng"/>
              <a:t>Task 2</a:t>
            </a:r>
            <a:r>
              <a:rPr lang="en-US"/>
              <a:t> – Investigation of ternary systems </a:t>
            </a:r>
            <a:endParaRPr lang="en-US" sz="2000"/>
          </a:p>
          <a:p>
            <a:pPr marL="742950" lvl="1" indent="-285750" algn="l" eaLnBrk="1" hangingPunct="1">
              <a:spcBef>
                <a:spcPct val="40000"/>
              </a:spcBef>
              <a:buSzPct val="85000"/>
              <a:buFont typeface="Wingdings" pitchFamily="2" charset="2"/>
              <a:buChar char="Ø"/>
            </a:pPr>
            <a:r>
              <a:rPr lang="en-US" sz="2000">
                <a:latin typeface="Arial" pitchFamily="34" charset="0"/>
              </a:rPr>
              <a:t>First results of Tliq measurements for the system U – Zr – O</a:t>
            </a:r>
            <a:r>
              <a:rPr lang="en-US"/>
              <a:t>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5</a:t>
            </a:r>
            <a:r>
              <a:rPr lang="en-US" baseline="30000"/>
              <a:t>th</a:t>
            </a:r>
            <a:r>
              <a:rPr lang="en-US"/>
              <a:t> CEG-CM meeting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05B5BB-89AE-49AD-B5A3-0CB15751A4F3}" type="slidenum">
              <a:rPr lang="en-GB"/>
              <a:pPr/>
              <a:t>8</a:t>
            </a:fld>
            <a:endParaRPr lang="en-GB"/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0663"/>
            <a:ext cx="9144000" cy="1143000"/>
          </a:xfrm>
        </p:spPr>
        <p:txBody>
          <a:bodyPr/>
          <a:lstStyle/>
          <a:p>
            <a:pPr defTabSz="835025"/>
            <a:r>
              <a:rPr lang="en-US"/>
              <a:t>Scope of the technical work </a:t>
            </a:r>
            <a:br>
              <a:rPr lang="en-US"/>
            </a:br>
            <a:r>
              <a:rPr lang="en-US"/>
              <a:t>during the 1st and 2nd quarter </a:t>
            </a:r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736600" y="1670050"/>
            <a:ext cx="7772400" cy="292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68" tIns="46034" rIns="92068" bIns="46034"/>
          <a:lstStyle/>
          <a:p>
            <a:pPr marL="376238" indent="-376238" algn="l" defTabSz="835025">
              <a:spcBef>
                <a:spcPct val="50000"/>
              </a:spcBef>
              <a:buFontTx/>
              <a:buBlip>
                <a:blip r:embed="rId3"/>
              </a:buBlip>
            </a:pPr>
            <a:r>
              <a:rPr lang="en-US" sz="1800">
                <a:latin typeface="Arial" pitchFamily="34" charset="0"/>
              </a:rPr>
              <a:t>New IMCC furnace designed for UO</a:t>
            </a:r>
            <a:r>
              <a:rPr lang="en-US" sz="1800" baseline="-25000">
                <a:latin typeface="Arial" pitchFamily="34" charset="0"/>
              </a:rPr>
              <a:t>2</a:t>
            </a:r>
            <a:r>
              <a:rPr lang="en-US" sz="1800">
                <a:latin typeface="Arial" pitchFamily="34" charset="0"/>
              </a:rPr>
              <a:t> – FeO system has been built </a:t>
            </a:r>
          </a:p>
          <a:p>
            <a:pPr marL="376238" indent="-376238" algn="l" defTabSz="835025">
              <a:spcBef>
                <a:spcPct val="50000"/>
              </a:spcBef>
              <a:buFontTx/>
              <a:buBlip>
                <a:blip r:embed="rId3"/>
              </a:buBlip>
            </a:pPr>
            <a:r>
              <a:rPr lang="en-US" sz="1800">
                <a:latin typeface="Arial" pitchFamily="34" charset="0"/>
              </a:rPr>
              <a:t>High temperature thermoanalyser for simultaneous DTA/DCC has been installed:</a:t>
            </a:r>
          </a:p>
          <a:p>
            <a:pPr marL="814388" lvl="1" indent="-314325" algn="l" defTabSz="835025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800">
                <a:latin typeface="Arial" pitchFamily="34" charset="0"/>
              </a:rPr>
              <a:t>-SETSYS Evolution TAG 24 (up to 2400</a:t>
            </a:r>
            <a:r>
              <a:rPr lang="en-US" sz="1800">
                <a:latin typeface="Arial" pitchFamily="34" charset="0"/>
                <a:sym typeface="Symbol" pitchFamily="18" charset="2"/>
              </a:rPr>
              <a:t></a:t>
            </a:r>
            <a:r>
              <a:rPr lang="en-US" sz="1800">
                <a:latin typeface="Arial" pitchFamily="34" charset="0"/>
              </a:rPr>
              <a:t> C in inert atmosphere)</a:t>
            </a:r>
          </a:p>
          <a:p>
            <a:pPr marL="376238" indent="-376238" algn="l" defTabSz="835025">
              <a:spcBef>
                <a:spcPct val="50000"/>
              </a:spcBef>
              <a:buFontTx/>
              <a:buBlip>
                <a:blip r:embed="rId3"/>
              </a:buBlip>
            </a:pPr>
            <a:r>
              <a:rPr lang="en-US" sz="1800">
                <a:latin typeface="Arial" pitchFamily="34" charset="0"/>
              </a:rPr>
              <a:t>More sensitive XRF analyzer has been installed:</a:t>
            </a:r>
          </a:p>
          <a:p>
            <a:pPr marL="814388" lvl="1" indent="-314325" algn="l" defTabSz="835025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800">
                <a:latin typeface="Arial" pitchFamily="34" charset="0"/>
              </a:rPr>
              <a:t>- SPECTROSKAN MAKS – GV (elements from Na to U)</a:t>
            </a:r>
          </a:p>
          <a:p>
            <a:pPr marL="376238" indent="-376238" algn="l" defTabSz="835025">
              <a:spcBef>
                <a:spcPct val="50000"/>
              </a:spcBef>
              <a:buFontTx/>
              <a:buBlip>
                <a:blip r:embed="rId3"/>
              </a:buBlip>
            </a:pPr>
            <a:r>
              <a:rPr lang="en-US" sz="1800">
                <a:latin typeface="Arial" pitchFamily="34" charset="0"/>
              </a:rPr>
              <a:t>TIGEL facility has been modernized in RRC KI</a:t>
            </a:r>
          </a:p>
          <a:p>
            <a:pPr marL="376238" indent="-376238" algn="l" defTabSz="835025">
              <a:spcBef>
                <a:spcPct val="20000"/>
              </a:spcBef>
              <a:buFontTx/>
              <a:buChar char="•"/>
            </a:pPr>
            <a:endParaRPr lang="en-US" sz="1800">
              <a:latin typeface="Arial" pitchFamily="34" charset="0"/>
            </a:endParaRPr>
          </a:p>
          <a:p>
            <a:pPr marL="814388" lvl="1" indent="-314325" algn="l" defTabSz="835025">
              <a:spcBef>
                <a:spcPct val="50000"/>
              </a:spcBef>
            </a:pPr>
            <a:endParaRPr lang="en-US" sz="1600">
              <a:latin typeface="Arial" pitchFamily="34" charset="0"/>
            </a:endParaRPr>
          </a:p>
          <a:p>
            <a:pPr marL="376238" indent="-376238" algn="l" defTabSz="835025">
              <a:spcBef>
                <a:spcPct val="20000"/>
              </a:spcBef>
              <a:buFontTx/>
              <a:buChar char="•"/>
            </a:pPr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ransition advClick="0">
    <p:zoom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5</a:t>
            </a:r>
            <a:r>
              <a:rPr lang="en-US" baseline="30000"/>
              <a:t>th</a:t>
            </a:r>
            <a:r>
              <a:rPr lang="en-US"/>
              <a:t> CEG-CM meeting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EA4903-9244-4674-9865-C731A4DC7764}" type="slidenum">
              <a:rPr lang="en-GB"/>
              <a:pPr/>
              <a:t>9</a:t>
            </a:fld>
            <a:endParaRPr lang="en-GB"/>
          </a:p>
        </p:txBody>
      </p:sp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55625" y="0"/>
            <a:ext cx="7772400" cy="1143000"/>
          </a:xfrm>
        </p:spPr>
        <p:txBody>
          <a:bodyPr/>
          <a:lstStyle/>
          <a:p>
            <a:pPr defTabSz="914400"/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</a:rPr>
              <a:t>The scope of studies carried out during the 1st and 2nd quarters of  CORPHAD Project</a:t>
            </a:r>
            <a:r>
              <a:rPr lang="en-US"/>
              <a:t> </a:t>
            </a:r>
            <a:endParaRPr lang="en-GB"/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355600" y="1212850"/>
            <a:ext cx="8174038" cy="307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eaLnBrk="1" hangingPunct="1">
              <a:spcBef>
                <a:spcPct val="40000"/>
              </a:spcBef>
              <a:buSzPct val="85000"/>
            </a:pPr>
            <a:endParaRPr lang="en-US"/>
          </a:p>
        </p:txBody>
      </p:sp>
      <p:graphicFrame>
        <p:nvGraphicFramePr>
          <p:cNvPr id="171014" name="Object 6"/>
          <p:cNvGraphicFramePr>
            <a:graphicFrameLocks noChangeAspect="1"/>
          </p:cNvGraphicFramePr>
          <p:nvPr>
            <p:ph idx="1"/>
          </p:nvPr>
        </p:nvGraphicFramePr>
        <p:xfrm>
          <a:off x="265113" y="1179513"/>
          <a:ext cx="8507412" cy="4002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15" name="Документ" r:id="rId4" imgW="9416507" imgH="4415031" progId="Word.Document.8">
                  <p:embed/>
                </p:oleObj>
              </mc:Choice>
              <mc:Fallback>
                <p:oleObj name="Документ" r:id="rId4" imgW="9416507" imgH="4415031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113" y="1179513"/>
                        <a:ext cx="8507412" cy="4002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 CYR" charset="-5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 CYR" charset="-5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6157</TotalTime>
  <Words>1239</Words>
  <Application>Microsoft Office PowerPoint</Application>
  <PresentationFormat>Bildschirmpräsentation (4:3)</PresentationFormat>
  <Paragraphs>380</Paragraphs>
  <Slides>18</Slides>
  <Notes>18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3</vt:i4>
      </vt:variant>
      <vt:variant>
        <vt:lpstr>Folientitel</vt:lpstr>
      </vt:variant>
      <vt:variant>
        <vt:i4>18</vt:i4>
      </vt:variant>
    </vt:vector>
  </HeadingPairs>
  <TitlesOfParts>
    <vt:vector size="29" baseType="lpstr">
      <vt:lpstr>Times New Roman</vt:lpstr>
      <vt:lpstr>Arial</vt:lpstr>
      <vt:lpstr>Times New Roman CYR</vt:lpstr>
      <vt:lpstr>Arial Black</vt:lpstr>
      <vt:lpstr>Wingdings</vt:lpstr>
      <vt:lpstr>Symbol</vt:lpstr>
      <vt:lpstr>Arial Unicode MS</vt:lpstr>
      <vt:lpstr>Оформление по умолчанию</vt:lpstr>
      <vt:lpstr>CorelDRAW 7.0 Graphic</vt:lpstr>
      <vt:lpstr>Документ Microsoft Word</vt:lpstr>
      <vt:lpstr>Bitmap Image</vt:lpstr>
      <vt:lpstr>CORPHAD  Programme Status</vt:lpstr>
      <vt:lpstr>ISTC PROJECT # 1950.2 </vt:lpstr>
      <vt:lpstr>CORPHAD project general information </vt:lpstr>
      <vt:lpstr>CORPHAD project focus </vt:lpstr>
      <vt:lpstr>CORPHAD phase 2 test matrix </vt:lpstr>
      <vt:lpstr>Work per each test</vt:lpstr>
      <vt:lpstr>Current list of activities</vt:lpstr>
      <vt:lpstr>Scope of the technical work  during the 1st and 2nd quarter </vt:lpstr>
      <vt:lpstr>The scope of studies carried out during the 1st and 2nd quarters of  CORPHAD Project </vt:lpstr>
      <vt:lpstr>3rd CORPHAD Project Meeting</vt:lpstr>
      <vt:lpstr>Phase diagram of the ZrO2 – FeO system </vt:lpstr>
      <vt:lpstr>Phase diagram of the UO2 – FeO system</vt:lpstr>
      <vt:lpstr>Phase diagram of the SiO2 – FeOy system</vt:lpstr>
      <vt:lpstr>Phase diagram of the SiO2 – Fe2O3 system</vt:lpstr>
      <vt:lpstr>Fusion diagram of Fe3O4-SiO2 system </vt:lpstr>
      <vt:lpstr>Results of liquidus temperature in the U-Zr-O system </vt:lpstr>
      <vt:lpstr>Future plans </vt:lpstr>
      <vt:lpstr>Future plans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Corphad3</dc:title>
  <dc:subject>Status</dc:subject>
  <dc:creator>Aniskevich</dc:creator>
  <cp:lastModifiedBy>Peters, Ursula</cp:lastModifiedBy>
  <cp:revision>289</cp:revision>
  <cp:lastPrinted>2001-10-30T08:59:27Z</cp:lastPrinted>
  <dcterms:created xsi:type="dcterms:W3CDTF">1998-10-12T06:52:06Z</dcterms:created>
  <dcterms:modified xsi:type="dcterms:W3CDTF">2012-10-08T17:32:31Z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asmolov@nsi.kiae.ru</vt:lpwstr>
  </property>
  <property fmtid="{D5CDD505-2E9C-101B-9397-08002B2CF9AE}" pid="8" name="HomePage">
    <vt:lpwstr>http:\\www.nsi.kiae.ru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10140862</vt:i4>
  </property>
  <property fmtid="{D5CDD505-2E9C-101B-9397-08002B2CF9AE}" pid="14" name="TextColor">
    <vt:i4>0</vt:i4>
  </property>
  <property fmtid="{D5CDD505-2E9C-101B-9397-08002B2CF9AE}" pid="15" name="LinkColor">
    <vt:i4>16711680</vt:i4>
  </property>
  <property fmtid="{D5CDD505-2E9C-101B-9397-08002B2CF9AE}" pid="16" name="VisitedColor">
    <vt:i4>10040268</vt:i4>
  </property>
  <property fmtid="{D5CDD505-2E9C-101B-9397-08002B2CF9AE}" pid="17" name="TransparentButton">
    <vt:i4>-1</vt:i4>
  </property>
  <property fmtid="{D5CDD505-2E9C-101B-9397-08002B2CF9AE}" pid="18" name="ButtonType">
    <vt:i4>1</vt:i4>
  </property>
  <property fmtid="{D5CDD505-2E9C-101B-9397-08002B2CF9AE}" pid="19" name="ShowNotes">
    <vt:bool>true</vt:bool>
  </property>
  <property fmtid="{D5CDD505-2E9C-101B-9397-08002B2CF9AE}" pid="20" name="NavBtnPos">
    <vt:i4>1</vt:i4>
  </property>
  <property fmtid="{D5CDD505-2E9C-101B-9397-08002B2CF9AE}" pid="21" name="OutputDir">
    <vt:lpwstr>C:\PRG10\ASMOLOV</vt:lpwstr>
  </property>
  <property fmtid="{D5CDD505-2E9C-101B-9397-08002B2CF9AE}" pid="22" name="Description0">
    <vt:lpwstr>Project status</vt:lpwstr>
  </property>
</Properties>
</file>