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58" r:id="rId4"/>
    <p:sldId id="288" r:id="rId5"/>
    <p:sldId id="259" r:id="rId6"/>
    <p:sldId id="316" r:id="rId7"/>
    <p:sldId id="289" r:id="rId8"/>
    <p:sldId id="295" r:id="rId9"/>
    <p:sldId id="311" r:id="rId10"/>
    <p:sldId id="297" r:id="rId11"/>
    <p:sldId id="296" r:id="rId12"/>
    <p:sldId id="305" r:id="rId13"/>
    <p:sldId id="309" r:id="rId14"/>
    <p:sldId id="290" r:id="rId15"/>
    <p:sldId id="306" r:id="rId16"/>
    <p:sldId id="299" r:id="rId17"/>
    <p:sldId id="300" r:id="rId18"/>
    <p:sldId id="291" r:id="rId19"/>
    <p:sldId id="292" r:id="rId20"/>
    <p:sldId id="310" r:id="rId21"/>
    <p:sldId id="313" r:id="rId22"/>
    <p:sldId id="312" r:id="rId23"/>
    <p:sldId id="303" r:id="rId24"/>
    <p:sldId id="315" r:id="rId25"/>
    <p:sldId id="314" r:id="rId26"/>
    <p:sldId id="293" r:id="rId27"/>
    <p:sldId id="304" r:id="rId28"/>
    <p:sldId id="261" r:id="rId29"/>
    <p:sldId id="308" r:id="rId30"/>
    <p:sldId id="30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3C0814"/>
    <a:srgbClr val="FF3300"/>
    <a:srgbClr val="41130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>
        <p:scale>
          <a:sx n="91" d="100"/>
          <a:sy n="91" d="100"/>
        </p:scale>
        <p:origin x="-1210" y="10"/>
      </p:cViewPr>
      <p:guideLst>
        <p:guide orient="horz" pos="2160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7B3A6D-1AF4-4FCD-914E-0F06A64A1E4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6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84A080-693D-4832-893F-46E21393F7E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3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34F03-0467-465B-AE11-5306C3C94FF2}" type="slidenum">
              <a:rPr lang="ru-RU"/>
              <a:pPr/>
              <a:t>22</a:t>
            </a:fld>
            <a:endParaRPr lang="ru-RU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7795C-4D8A-41C1-87E6-4E2DCCCE9A10}" type="slidenum">
              <a:rPr lang="ru-RU"/>
              <a:pPr/>
              <a:t>25</a:t>
            </a:fld>
            <a:endParaRPr lang="ru-RU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61CAB-D195-42E0-AC94-8C5785009B53}" type="slidenum">
              <a:rPr lang="ru-RU"/>
              <a:pPr/>
              <a:t>29</a:t>
            </a:fld>
            <a:endParaRPr lang="ru-RU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4128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69B09B-AAE9-413E-9D96-E83995B01927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3221-00DC-4038-9F78-4F6FEE2162A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3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1943100" cy="5581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676900" cy="5581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BF412-2251-4F6C-8C58-D941DE3E788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1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3650" y="514350"/>
            <a:ext cx="6530975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511300"/>
            <a:ext cx="3810000" cy="4584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3810000" cy="4584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C6FAD9-0BFE-49B0-A7CD-0265EF69F02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9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263650" y="514350"/>
            <a:ext cx="6530975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511300"/>
            <a:ext cx="3810000" cy="2216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11300"/>
            <a:ext cx="3810000" cy="2216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3879850"/>
            <a:ext cx="3810000" cy="2216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879850"/>
            <a:ext cx="3810000" cy="2216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392B65-9E40-4D44-9194-7DC06C590C5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96BF3-16DB-4ADB-A8A0-7ADC0E74871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2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D874E-06CA-4B5D-BB96-E98DDA92A6F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8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511300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5486-2AB8-4AFE-9ADB-3E29DC2C524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0EEA9-9607-44DB-B074-30EE72FA82F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D17D-10BE-4FBC-BC60-BDCF0F5416A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8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40ED0-AD8D-43BE-AD82-060254CAA98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7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782B-EE0E-4345-970F-DAD11940190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B0AF8-BE44-458C-811D-705078E4FA4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514350"/>
            <a:ext cx="653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1300"/>
            <a:ext cx="77724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A4BB8D4-CDA7-4C04-B824-D26A5F3468F4}" type="slidenum">
              <a:rPr lang="ru-RU"/>
              <a:pPr/>
              <a:t>‹Nr.›</a:t>
            </a:fld>
            <a:endParaRPr lang="ru-RU"/>
          </a:p>
        </p:txBody>
      </p:sp>
      <p:pic>
        <p:nvPicPr>
          <p:cNvPr id="3107" name="Picture 3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131888" cy="1328738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7924800" y="165100"/>
            <a:ext cx="1219200" cy="1143000"/>
            <a:chOff x="69" y="91"/>
            <a:chExt cx="631" cy="631"/>
          </a:xfrm>
        </p:grpSpPr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0" name="Freeform 58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2" name="Freeform 60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3" name="Freeform 61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4" name="Freeform 62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6" name="Freeform 64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8" name="Freeform 66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0" name="Freeform 68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1" name="Freeform 69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2" name="Freeform 70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5" name="Freeform 73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6" name="Freeform 74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7" name="Freeform 75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8" name="Freeform 76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49" name="Freeform 77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0" name="Freeform 78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1" name="Freeform 79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2" name="Freeform 80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3" name="Freeform 81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4" name="Freeform 82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5" name="Freeform 83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6" name="Freeform 84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7" name="Freeform 85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8" name="Freeform 86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59" name="Freeform 87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0" name="Freeform 88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1" name="Freeform 89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2" name="Freeform 90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3" name="Freeform 91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4" name="Freeform 92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5" name="Freeform 93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6" name="Freeform 94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7" name="Freeform 95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8" name="Freeform 96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69" name="Freeform 97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0" name="Freeform 98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1" name="Freeform 99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2" name="Freeform 100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3" name="Freeform 101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4" name="Freeform 102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" name="Freeform 103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" name="Freeform 104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" name="Freeform 105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" name="Freeform 106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" name="Freeform 107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" name="Freeform 108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" name="Freeform 109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" name="Freeform 110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3" name="Freeform 111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4" name="Freeform 112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5" name="Freeform 113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6" name="Freeform 114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7" name="Freeform 115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8" name="Freeform 116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9" name="Freeform 117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0" name="Freeform 118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1" name="Freeform 119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2" name="Freeform 120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3" name="Freeform 121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4" name="Freeform 122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5" name="Freeform 123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6" name="Freeform 124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7" name="Freeform 125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8" name="Freeform 126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9" name="Freeform 127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0" name="Freeform 128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1" name="Freeform 129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2" name="Freeform 130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4" name="Freeform 132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1" name="Freeform 139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8" name="Freeform 146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19" name="Freeform 147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AED7-79E0-4FAB-9C66-5A59A87A1815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516188"/>
            <a:ext cx="7772400" cy="2592387"/>
          </a:xfrm>
        </p:spPr>
        <p:txBody>
          <a:bodyPr/>
          <a:lstStyle/>
          <a:p>
            <a:r>
              <a:rPr lang="en-GB"/>
              <a:t>Analysis of fuel containing mass behaviour during the active phase of the Chernobyl accident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>
                <a:latin typeface="Times New Roman" pitchFamily="18" charset="0"/>
                <a:cs typeface="Times New Roman" pitchFamily="18" charset="0"/>
              </a:rPr>
            </a:br>
            <a:r>
              <a:rPr lang="en-US" sz="1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A.Borovoi, S.Bogatov, V.Strizhov</a:t>
            </a:r>
            <a:r>
              <a:rPr lang="ru-RU" sz="1600" b="1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/>
            </a:r>
            <a:br>
              <a:rPr lang="en-US" sz="1600" b="1">
                <a:latin typeface="Times New Roman" pitchFamily="18" charset="0"/>
              </a:rPr>
            </a:br>
            <a:r>
              <a:rPr lang="en-US" sz="2000" b="1"/>
              <a:t>5-th CEG-CM meeting</a:t>
            </a:r>
            <a:br>
              <a:rPr lang="en-US" sz="2000" b="1"/>
            </a:br>
            <a:r>
              <a:rPr lang="en-US" sz="2000" b="1"/>
              <a:t>Paris, February 9-13, 2004.</a:t>
            </a:r>
            <a:endParaRPr lang="ru-RU" sz="2000" b="1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10991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00"/>
              <a:t> </a:t>
            </a:r>
            <a:endParaRPr lang="ru-RU"/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8" name="Freeform 30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9" name="Freeform 31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0" name="Freeform 32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2" name="Freeform 34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3" name="Freeform 35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4" name="Freeform 36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5" name="Freeform 37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6" name="Freeform 38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7" name="Freeform 39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8" name="Freeform 40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9" name="Freeform 41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0" name="Freeform 42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1" name="Freeform 43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2" name="Freeform 44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3" name="Freeform 45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4" name="Freeform 46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5" name="Freeform 47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6" name="Freeform 48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7" name="Freeform 49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9" name="Freeform 51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0" name="Freeform 52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1" name="Freeform 53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3" name="Freeform 55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4" name="Freeform 56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6" name="Freeform 58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7" name="Freeform 59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8" name="Freeform 60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" name="Freeform 61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1" name="Freeform 63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2" name="Freeform 64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3" name="Freeform 65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4" name="Freeform 66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5" name="Freeform 67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6" name="Freeform 68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7" name="Freeform 69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8" name="Freeform 70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19" name="Freeform 71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0" name="Freeform 72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1" name="Freeform 73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2" name="Freeform 74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3" name="Freeform 75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4" name="Freeform 76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5" name="Freeform 77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6" name="Freeform 78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7" name="Freeform 79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8" name="Freeform 80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29" name="Freeform 81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0" name="Freeform 82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1" name="Freeform 83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2" name="Freeform 84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3" name="Freeform 85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4" name="Freeform 86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5" name="Freeform 87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6" name="Freeform 88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7" name="Freeform 89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8" name="Freeform 90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39" name="Freeform 91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0" name="Freeform 92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1" name="Freeform 93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2" name="Freeform 94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3" name="Freeform 95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4" name="Freeform 96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5" name="Freeform 97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6" name="Freeform 98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7" name="Freeform 99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8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49" name="Freeform 101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0" name="Freeform 102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8" name="Freeform 110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67" name="Freeform 119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69" name="Rectangle 121"/>
          <p:cNvSpPr>
            <a:spLocks noChangeArrowheads="1"/>
          </p:cNvSpPr>
          <p:nvPr/>
        </p:nvSpPr>
        <p:spPr bwMode="auto">
          <a:xfrm>
            <a:off x="434975" y="1633538"/>
            <a:ext cx="8289925" cy="4827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D8CF-4166-4A0A-BAEA-7459845154A6}" type="slidenum">
              <a:rPr lang="ru-RU"/>
              <a:pPr/>
              <a:t>10</a:t>
            </a:fld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10991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00"/>
              <a:t> </a:t>
            </a:r>
            <a:endParaRPr lang="ru-RU"/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52230" name="Oval 6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7" name="Freeform 13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6" name="Freeform 22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7" name="Freeform 23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8" name="Freeform 24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9" name="Freeform 25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1" name="Freeform 27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2" name="Freeform 28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3" name="Freeform 29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4" name="Freeform 30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5" name="Freeform 31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6" name="Freeform 32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7" name="Freeform 33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8" name="Freeform 34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9" name="Freeform 35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0" name="Freeform 36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1" name="Freeform 37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2" name="Freeform 38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3" name="Freeform 39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4" name="Freeform 40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5" name="Freeform 41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6" name="Freeform 42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7" name="Freeform 43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8" name="Freeform 44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9" name="Freeform 45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0" name="Freeform 46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1" name="Freeform 47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2" name="Freeform 48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3" name="Freeform 49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4" name="Freeform 50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5" name="Freeform 51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6" name="Freeform 52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7" name="Freeform 53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8" name="Freeform 54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9" name="Freeform 55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0" name="Freeform 56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1" name="Freeform 57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2" name="Freeform 58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3" name="Freeform 59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4" name="Freeform 60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5" name="Freeform 61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6" name="Freeform 62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7" name="Freeform 63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8" name="Freeform 64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9" name="Freeform 65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0" name="Freeform 66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1" name="Freeform 67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2" name="Freeform 68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3" name="Freeform 69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4" name="Freeform 70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5" name="Freeform 71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6" name="Freeform 72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7" name="Freeform 73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8" name="Freeform 74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9" name="Freeform 75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0" name="Freeform 76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1" name="Freeform 77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2" name="Freeform 78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3" name="Freeform 79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4" name="Freeform 80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5" name="Freeform 81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6" name="Freeform 82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7" name="Freeform 83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8" name="Freeform 84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9" name="Freeform 85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0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1" name="Freeform 87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2" name="Freeform 88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3" name="Freeform 89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4" name="Freeform 90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5" name="Freeform 91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6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7" name="Freeform 93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8" name="Freeform 94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9" name="Freeform 95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0" name="Freeform 96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1" name="Freeform 97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2" name="Freeform 98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3" name="Freeform 99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4" name="Freeform 100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6" name="Freeform 102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7" name="Freeform 103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8" name="Freeform 104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9" name="Freeform 105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0" name="Freeform 106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1" name="Freeform 107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2" name="Freeform 108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3" name="Freeform 109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4" name="Freeform 110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5" name="Freeform 111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6" name="Freeform 112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7" name="Freeform 113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8" name="Freeform 114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9" name="Freeform 115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0" name="Freeform 116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341" name="Rectangle 117"/>
          <p:cNvSpPr>
            <a:spLocks noGrp="1" noChangeArrowheads="1"/>
          </p:cNvSpPr>
          <p:nvPr>
            <p:ph type="title"/>
          </p:nvPr>
        </p:nvSpPr>
        <p:spPr>
          <a:xfrm>
            <a:off x="2286000" y="439738"/>
            <a:ext cx="4876800" cy="82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Development of a database on initial and boundary conditions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52342" name="Picture 118" descr="До ава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" b="2963"/>
          <a:stretch>
            <a:fillRect/>
          </a:stretch>
        </p:blipFill>
        <p:spPr bwMode="auto">
          <a:xfrm>
            <a:off x="228600" y="1905000"/>
            <a:ext cx="5105400" cy="374808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52343" name="Rectangle 119"/>
          <p:cNvSpPr>
            <a:spLocks noChangeArrowheads="1"/>
          </p:cNvSpPr>
          <p:nvPr/>
        </p:nvSpPr>
        <p:spPr bwMode="auto">
          <a:xfrm>
            <a:off x="4067175" y="2381250"/>
            <a:ext cx="4876800" cy="40544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Graphite			2000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Zr-1%Nb cladding		43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Zr-2.5%Nb central pipe		6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Zr-2.5%Nb channel pipes 	126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Supporting scheme “OR”	</a:t>
            </a:r>
            <a:r>
              <a:rPr lang="en-US" sz="2000" b="1">
                <a:solidFill>
                  <a:srgbClr val="411303"/>
                </a:solidFill>
                <a:latin typeface="Symbol" pitchFamily="18" charset="2"/>
                <a:sym typeface="Symbol" pitchFamily="18" charset="2"/>
              </a:rPr>
              <a:t> </a:t>
            </a:r>
            <a:r>
              <a:rPr lang="en-US" sz="2000" b="1">
                <a:solidFill>
                  <a:srgbClr val="411303"/>
                </a:solidFill>
              </a:rPr>
              <a:t>1422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Serpentine 			 489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Black steel			233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X18H10			202 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411303"/>
                </a:solidFill>
              </a:rPr>
              <a:t>X10H1M			498</a:t>
            </a:r>
            <a:r>
              <a:rPr lang="en-US" sz="2000" b="1">
                <a:solidFill>
                  <a:schemeClr val="accent2"/>
                </a:solidFill>
              </a:rPr>
              <a:t> t</a:t>
            </a: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52344" name="Text Box 120"/>
          <p:cNvSpPr txBox="1">
            <a:spLocks noChangeArrowheads="1"/>
          </p:cNvSpPr>
          <p:nvPr/>
        </p:nvSpPr>
        <p:spPr bwMode="auto">
          <a:xfrm>
            <a:off x="4616450" y="19827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Materials near the core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1B2-D9FF-4A6D-A9A0-E7A1EDCBDBE7}" type="slidenum">
              <a:rPr lang="ru-RU"/>
              <a:pPr/>
              <a:t>11</a:t>
            </a:fld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7263"/>
            <a:r>
              <a:rPr lang="en-US"/>
              <a:t>Formation of melt</a:t>
            </a: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defTabSz="957263"/>
            <a:r>
              <a:rPr lang="en-US" sz="2400"/>
              <a:t>Timing of events</a:t>
            </a:r>
          </a:p>
          <a:p>
            <a:pPr marL="358775" indent="-358775" defTabSz="957263"/>
            <a:r>
              <a:rPr lang="en-US" sz="2400"/>
              <a:t>Location: under reactor room 305/2 (elevation 9 m)</a:t>
            </a:r>
          </a:p>
          <a:p>
            <a:pPr marL="777875" lvl="1" indent="-298450" defTabSz="957263"/>
            <a:r>
              <a:rPr lang="en-US" sz="2000"/>
              <a:t>Initial melt was formed in the south-eastern part of the reactor after interaction with the serpentine filling of the “OP” scheme</a:t>
            </a:r>
          </a:p>
          <a:p>
            <a:pPr marL="777875" lvl="1" indent="-298450" defTabSz="957263"/>
            <a:r>
              <a:rPr lang="en-US" sz="2000"/>
              <a:t>Spreading of the melt in horizontal direction (through the breach in the wall between rooms 305/2 and 304/3) </a:t>
            </a:r>
          </a:p>
          <a:p>
            <a:pPr marL="777875" lvl="1" indent="-298450" defTabSz="957263"/>
            <a:r>
              <a:rPr lang="en-US" sz="2000"/>
              <a:t>Spreading in the vertical directions (through the steam outlet valves of the accident localization system)</a:t>
            </a:r>
          </a:p>
          <a:p>
            <a:pPr marL="777875" lvl="1" indent="-298450" defTabSz="957263"/>
            <a:r>
              <a:rPr lang="en-US" sz="2000"/>
              <a:t>Interaction with the concrete</a:t>
            </a:r>
          </a:p>
          <a:p>
            <a:pPr marL="777875" lvl="1" indent="-298450" defTabSz="957263">
              <a:buFont typeface="Wingdings" pitchFamily="2" charset="2"/>
              <a:buNone/>
            </a:pPr>
            <a:r>
              <a:rPr lang="en-US"/>
              <a:t>  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0895-8A61-4A9A-8E76-4333ECB38848}" type="slidenum">
              <a:rPr lang="ru-RU"/>
              <a:pPr/>
              <a:t>12</a:t>
            </a:fld>
            <a:endParaRPr lang="ru-RU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61446" name="Oval 6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7" name="Freeform 27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8" name="Freeform 28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9" name="Freeform 29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0" name="Freeform 30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1" name="Freeform 31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2" name="Freeform 32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3" name="Freeform 33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4" name="Freeform 34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5" name="Freeform 35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6" name="Freeform 36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7" name="Freeform 37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8" name="Freeform 38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9" name="Freeform 39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0" name="Freeform 40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1" name="Freeform 41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2" name="Freeform 42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3" name="Freeform 43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4" name="Freeform 44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5" name="Freeform 45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6" name="Freeform 46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7" name="Freeform 47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8" name="Freeform 48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9" name="Freeform 49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0" name="Freeform 50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1" name="Freeform 51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2" name="Freeform 52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3" name="Freeform 53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4" name="Freeform 54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5" name="Freeform 55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6" name="Freeform 56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7" name="Freeform 57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8" name="Freeform 58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9" name="Freeform 59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0" name="Freeform 60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1" name="Freeform 61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2" name="Freeform 62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3" name="Freeform 63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4" name="Freeform 64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5" name="Freeform 65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6" name="Freeform 66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7" name="Freeform 67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8" name="Freeform 68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09" name="Freeform 69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0" name="Freeform 70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1" name="Freeform 71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2" name="Freeform 72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3" name="Freeform 73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4" name="Freeform 74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5" name="Freeform 75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6" name="Freeform 76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7" name="Freeform 77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8" name="Freeform 78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19" name="Freeform 79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0" name="Freeform 80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1" name="Freeform 81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2" name="Freeform 82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3" name="Freeform 83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4" name="Freeform 84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5" name="Freeform 85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6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7" name="Freeform 87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8" name="Freeform 88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29" name="Freeform 89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0" name="Freeform 90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1" name="Freeform 91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2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3" name="Freeform 93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4" name="Freeform 94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5" name="Freeform 95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6" name="Freeform 96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7" name="Freeform 97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8" name="Freeform 98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9" name="Freeform 99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0" name="Freeform 100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1" name="Freeform 101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2" name="Freeform 102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3" name="Freeform 103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4" name="Freeform 104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5" name="Freeform 105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6" name="Freeform 106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7" name="Freeform 107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8" name="Freeform 108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9" name="Freeform 109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0" name="Freeform 110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1" name="Freeform 111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2" name="Freeform 112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3" name="Freeform 113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4" name="Freeform 114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5" name="Freeform 115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6" name="Freeform 116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557" name="Rectangle 117"/>
          <p:cNvSpPr>
            <a:spLocks noGrp="1" noChangeArrowheads="1"/>
          </p:cNvSpPr>
          <p:nvPr>
            <p:ph type="title"/>
          </p:nvPr>
        </p:nvSpPr>
        <p:spPr>
          <a:xfrm>
            <a:off x="2286000" y="622300"/>
            <a:ext cx="4876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Melt formation scenario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61558" name="Picture 118" descr="Раст-ла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6924" b="4283"/>
          <a:stretch>
            <a:fillRect/>
          </a:stretch>
        </p:blipFill>
        <p:spPr bwMode="auto">
          <a:xfrm>
            <a:off x="180975" y="1709738"/>
            <a:ext cx="436245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9" name="Text Box 119"/>
          <p:cNvSpPr txBox="1">
            <a:spLocks noChangeArrowheads="1"/>
          </p:cNvSpPr>
          <p:nvPr/>
        </p:nvSpPr>
        <p:spPr bwMode="auto">
          <a:xfrm>
            <a:off x="4900613" y="2370138"/>
            <a:ext cx="374808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FFFF66"/>
                </a:solidFill>
              </a:rPr>
              <a:t>Initial melt was formed in the south-eastern part of the reactor after interaction of damaged fuel with the serpentine filling the scheme“OR” (bottom reactor lid) and concrete.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1589088" y="421163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11303"/>
                </a:solidFill>
              </a:rPr>
              <a:t>305/2</a:t>
            </a:r>
            <a:endParaRPr lang="ru-RU">
              <a:solidFill>
                <a:srgbClr val="41130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863D-4512-4D56-A004-5630007DBFA7}" type="slidenum">
              <a:rPr lang="ru-RU"/>
              <a:pPr/>
              <a:t>13</a:t>
            </a:fld>
            <a:endParaRPr 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of CEG-CM group</a:t>
            </a: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Impact of graphite as heat source and its influence on material properties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Some aspect can be analyzed such as:</a:t>
            </a:r>
          </a:p>
          <a:p>
            <a:pPr lvl="1">
              <a:lnSpc>
                <a:spcPct val="90000"/>
              </a:lnSpc>
            </a:pPr>
            <a:r>
              <a:rPr lang="en-US"/>
              <a:t>Graphite burning </a:t>
            </a:r>
          </a:p>
          <a:p>
            <a:pPr lvl="1">
              <a:lnSpc>
                <a:spcPct val="90000"/>
              </a:lnSpc>
            </a:pPr>
            <a:r>
              <a:rPr lang="en-US"/>
              <a:t>Heat source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Influence on the material properties hardly can be assessed as no measurements of carbon were made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D6EF-9909-421E-BDE2-195FB2E50813}" type="slidenum">
              <a:rPr lang="ru-RU"/>
              <a:pPr/>
              <a:t>14</a:t>
            </a:fld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0"/>
            <a:ext cx="6675437" cy="1373188"/>
          </a:xfrm>
        </p:spPr>
        <p:txBody>
          <a:bodyPr/>
          <a:lstStyle/>
          <a:p>
            <a:r>
              <a:rPr lang="en-US"/>
              <a:t>Task 2. Development of the database for the modeling of FCM behavior in the 4-th Unit </a:t>
            </a: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322762"/>
          </a:xfrm>
        </p:spPr>
        <p:txBody>
          <a:bodyPr/>
          <a:lstStyle/>
          <a:p>
            <a:r>
              <a:rPr lang="en-US"/>
              <a:t>Task 2.1 Preparation of data on the location of FCM in the 4-th Unit </a:t>
            </a:r>
          </a:p>
          <a:p>
            <a:r>
              <a:rPr lang="en-US"/>
              <a:t>Task 2.2 Development of the database on corium compositions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B274-1197-414C-9316-6AA9EE123DCE}" type="slidenum">
              <a:rPr lang="ru-RU"/>
              <a:pPr/>
              <a:t>15</a:t>
            </a:fld>
            <a:endParaRPr 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2" name="Freeform 18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1" name="Freeform 27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2" name="Freeform 28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3" name="Freeform 29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4" name="Freeform 30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5" name="Freeform 31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6" name="Freeform 32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7" name="Freeform 33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8" name="Freeform 34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9" name="Freeform 35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0" name="Freeform 36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1" name="Freeform 37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2" name="Freeform 38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3" name="Freeform 39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4" name="Freeform 40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5" name="Freeform 41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6" name="Freeform 42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7" name="Freeform 43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8" name="Freeform 44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9" name="Freeform 45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0" name="Freeform 46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1" name="Freeform 47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2" name="Freeform 48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3" name="Freeform 49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4" name="Freeform 50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5" name="Freeform 51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6" name="Freeform 52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7" name="Freeform 53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8" name="Freeform 54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9" name="Freeform 55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0" name="Freeform 56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1" name="Freeform 57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2" name="Freeform 58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3" name="Freeform 59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4" name="Freeform 60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5" name="Freeform 61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6" name="Freeform 62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7" name="Freeform 63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8" name="Freeform 64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9" name="Freeform 65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0" name="Freeform 66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1" name="Freeform 67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2" name="Freeform 68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3" name="Freeform 69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4" name="Freeform 70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5" name="Freeform 71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6" name="Freeform 72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7" name="Freeform 73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8" name="Freeform 74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9" name="Freeform 75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0" name="Freeform 76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1" name="Freeform 77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2" name="Freeform 78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3" name="Freeform 79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4" name="Freeform 80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5" name="Freeform 81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6" name="Freeform 82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7" name="Freeform 83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8" name="Freeform 84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9" name="Freeform 85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0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1" name="Freeform 87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2" name="Freeform 88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3" name="Freeform 89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4" name="Freeform 90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5" name="Freeform 91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6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7" name="Freeform 93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8" name="Freeform 94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9" name="Freeform 95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0" name="Freeform 96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1" name="Freeform 97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2" name="Freeform 98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3" name="Freeform 99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4" name="Freeform 100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5" name="Freeform 101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6" name="Freeform 102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7" name="Freeform 103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8" name="Freeform 104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9" name="Freeform 105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0" name="Freeform 106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1" name="Freeform 107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2" name="Freeform 108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3" name="Freeform 109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4" name="Freeform 110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5" name="Freeform 111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6" name="Freeform 112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7" name="Freeform 113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8" name="Freeform 114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9" name="Freeform 115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80" name="Freeform 116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581" name="Rectangle 117"/>
          <p:cNvSpPr>
            <a:spLocks noGrp="1" noChangeArrowheads="1"/>
          </p:cNvSpPr>
          <p:nvPr>
            <p:ph type="title"/>
          </p:nvPr>
        </p:nvSpPr>
        <p:spPr>
          <a:xfrm>
            <a:off x="2286000" y="622300"/>
            <a:ext cx="4876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/>
              <a:t>The main streams of LFCM</a:t>
            </a:r>
            <a:endParaRPr lang="ru-RU" sz="2400"/>
          </a:p>
        </p:txBody>
      </p:sp>
      <p:sp>
        <p:nvSpPr>
          <p:cNvPr id="62582" name="Text Box 118"/>
          <p:cNvSpPr txBox="1">
            <a:spLocks noChangeArrowheads="1"/>
          </p:cNvSpPr>
          <p:nvPr/>
        </p:nvSpPr>
        <p:spPr bwMode="auto">
          <a:xfrm>
            <a:off x="1589088" y="421163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11303"/>
                </a:solidFill>
              </a:rPr>
              <a:t>305/2</a:t>
            </a:r>
            <a:endParaRPr lang="ru-RU">
              <a:solidFill>
                <a:srgbClr val="411303"/>
              </a:solidFill>
            </a:endParaRPr>
          </a:p>
        </p:txBody>
      </p:sp>
      <p:pic>
        <p:nvPicPr>
          <p:cNvPr id="62583" name="Picture 119" descr="L-MAIN-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327150"/>
            <a:ext cx="657066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84" name="Text Box 120"/>
          <p:cNvSpPr txBox="1">
            <a:spLocks noChangeArrowheads="1"/>
          </p:cNvSpPr>
          <p:nvPr/>
        </p:nvSpPr>
        <p:spPr bwMode="auto">
          <a:xfrm>
            <a:off x="1214438" y="6445250"/>
            <a:ext cx="705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*We know practically nothing about LFCM on upper levels</a:t>
            </a:r>
            <a:endParaRPr lang="ru-RU" sz="2000" b="1" i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7A0C-03D1-468D-9B74-32A0648F6263}" type="slidenum">
              <a:rPr lang="ru-RU"/>
              <a:pPr/>
              <a:t>16</a:t>
            </a:fld>
            <a:endParaRPr lang="ru-RU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95263" y="1993900"/>
            <a:ext cx="5186362" cy="3808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4275" name="Picture 3" descr="217-2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2301"/>
          <a:stretch>
            <a:fillRect/>
          </a:stretch>
        </p:blipFill>
        <p:spPr bwMode="auto">
          <a:xfrm>
            <a:off x="225425" y="2017713"/>
            <a:ext cx="5121275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54280" name="Oval 8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0" name="Freeform 28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1" name="Freeform 29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2" name="Freeform 30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3" name="Freeform 31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4" name="Freeform 32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5" name="Freeform 33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6" name="Freeform 34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7" name="Freeform 35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8" name="Freeform 36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9" name="Freeform 37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0" name="Freeform 38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1" name="Freeform 39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2" name="Freeform 40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3" name="Freeform 41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4" name="Freeform 42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5" name="Freeform 43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6" name="Freeform 44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7" name="Freeform 45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8" name="Freeform 46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19" name="Freeform 47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0" name="Freeform 48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1" name="Freeform 49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2" name="Freeform 50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3" name="Freeform 51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4" name="Freeform 52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5" name="Freeform 53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6" name="Freeform 54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7" name="Freeform 55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8" name="Freeform 56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9" name="Freeform 57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0" name="Freeform 58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1" name="Freeform 59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2" name="Freeform 60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3" name="Freeform 61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4" name="Freeform 62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5" name="Freeform 63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6" name="Freeform 64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7" name="Freeform 65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8" name="Freeform 66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9" name="Freeform 67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0" name="Freeform 68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1" name="Freeform 69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2" name="Freeform 70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3" name="Freeform 71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4" name="Freeform 72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5" name="Freeform 73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6" name="Freeform 74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7" name="Freeform 75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8" name="Freeform 76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49" name="Freeform 77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0" name="Freeform 78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1" name="Freeform 79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2" name="Freeform 80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3" name="Freeform 81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4" name="Freeform 82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5" name="Freeform 83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6" name="Freeform 84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7" name="Freeform 85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8" name="Freeform 86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59" name="Freeform 87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0" name="Freeform 88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1" name="Freeform 89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2" name="Freeform 90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3" name="Freeform 91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4" name="Freeform 92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5" name="Freeform 93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6" name="Freeform 94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7" name="Freeform 95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8" name="Freeform 96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69" name="Freeform 97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0" name="Freeform 98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1" name="Freeform 99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2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3" name="Freeform 101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4" name="Freeform 102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5" name="Freeform 103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6" name="Freeform 104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7" name="Freeform 105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8" name="Freeform 106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79" name="Freeform 107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0" name="Freeform 108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1" name="Freeform 109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2" name="Freeform 110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3" name="Freeform 111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4" name="Freeform 112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5" name="Freeform 113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6" name="Freeform 114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7" name="Freeform 115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8" name="Freeform 116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89" name="Freeform 117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90" name="Freeform 118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4391" name="Rectangle 119"/>
          <p:cNvSpPr>
            <a:spLocks noGrp="1" noChangeArrowheads="1"/>
          </p:cNvSpPr>
          <p:nvPr>
            <p:ph type="title"/>
          </p:nvPr>
        </p:nvSpPr>
        <p:spPr>
          <a:xfrm>
            <a:off x="2286000" y="439738"/>
            <a:ext cx="4876800" cy="82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b="1" u="sng">
                <a:latin typeface="Times New Roman" pitchFamily="18" charset="0"/>
              </a:rPr>
              <a:t>Assessment of location of FCM inside shelter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54392" name="Picture 120" descr="Prk-col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585" r="10417" b="5255"/>
          <a:stretch>
            <a:fillRect/>
          </a:stretch>
        </p:blipFill>
        <p:spPr bwMode="auto">
          <a:xfrm>
            <a:off x="4090988" y="2940050"/>
            <a:ext cx="4418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3" name="Rectangle 121"/>
          <p:cNvSpPr>
            <a:spLocks noChangeArrowheads="1"/>
          </p:cNvSpPr>
          <p:nvPr/>
        </p:nvSpPr>
        <p:spPr bwMode="auto">
          <a:xfrm>
            <a:off x="4076700" y="2951163"/>
            <a:ext cx="4437063" cy="3509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94" name="Text Box 122"/>
          <p:cNvSpPr txBox="1">
            <a:spLocks noChangeArrowheads="1"/>
          </p:cNvSpPr>
          <p:nvPr/>
        </p:nvSpPr>
        <p:spPr bwMode="auto">
          <a:xfrm>
            <a:off x="5726113" y="1738313"/>
            <a:ext cx="275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FF66"/>
                </a:solidFill>
              </a:rPr>
              <a:t>Lava-like FCM</a:t>
            </a:r>
            <a:endParaRPr lang="ru-RU" b="1" u="sng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077-414C-4C95-B608-35F5AD10AE63}" type="slidenum">
              <a:rPr lang="ru-RU"/>
              <a:pPr/>
              <a:t>17</a:t>
            </a:fld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7263"/>
            <a:r>
              <a:rPr lang="en-US"/>
              <a:t>Core and structural materials in the LFCM</a:t>
            </a:r>
            <a:endParaRPr lang="ru-RU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2044700"/>
          <a:ext cx="77724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Документ" r:id="rId3" imgW="6094682" imgH="2571544" progId="Word.Document.8">
                  <p:embed/>
                </p:oleObj>
              </mc:Choice>
              <mc:Fallback>
                <p:oleObj name="Документ" r:id="rId3" imgW="6094682" imgH="25715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44700"/>
                        <a:ext cx="7772400" cy="3517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1263" y="5311775"/>
            <a:ext cx="7461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9025" tIns="19512" rIns="39025" bIns="19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de-DE" sz="1500" b="1">
              <a:solidFill>
                <a:srgbClr val="1E1E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AE2B-CF41-4C57-897C-1D142310DB54}" type="slidenum">
              <a:rPr lang="ru-RU"/>
              <a:pPr/>
              <a:t>18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01625"/>
            <a:ext cx="6570662" cy="946150"/>
          </a:xfrm>
        </p:spPr>
        <p:txBody>
          <a:bodyPr/>
          <a:lstStyle/>
          <a:p>
            <a:r>
              <a:rPr lang="en-US"/>
              <a:t>Task 3. Additional measurements of the compositions of metal melts </a:t>
            </a: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only task dealing with the new measurements</a:t>
            </a:r>
          </a:p>
          <a:p>
            <a:pPr lvl="1"/>
            <a:r>
              <a:rPr lang="en-US"/>
              <a:t>New data indicated that some amount of uranium may be extracted from the fuel</a:t>
            </a:r>
          </a:p>
          <a:p>
            <a:pPr lvl="1"/>
            <a:r>
              <a:rPr lang="en-US"/>
              <a:t>These measurements may provide additional data on the distribution of FCM in the shelter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57BF-9AD2-4A37-AB8B-1F37BA526ABE}" type="slidenum">
              <a:rPr lang="ru-RU"/>
              <a:pPr/>
              <a:t>19</a:t>
            </a:fld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169863"/>
            <a:ext cx="6530975" cy="1373187"/>
          </a:xfrm>
        </p:spPr>
        <p:txBody>
          <a:bodyPr/>
          <a:lstStyle/>
          <a:p>
            <a:r>
              <a:rPr lang="en-US"/>
              <a:t>Task 4. Use of the existing model for the evaluation of the FCM state in the 4-th Unit</a:t>
            </a:r>
            <a:r>
              <a:rPr lang="ru-RU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r>
              <a:rPr lang="en-US"/>
              <a:t>Task 4.1 Determination of the key parameters and preparation of initial data sets for specific models and codes </a:t>
            </a:r>
          </a:p>
          <a:p>
            <a:r>
              <a:rPr lang="en-US"/>
              <a:t>Task 4.2 </a:t>
            </a:r>
            <a:r>
              <a:rPr lang="en-GB"/>
              <a:t>Performance of calculations </a:t>
            </a:r>
            <a:r>
              <a:rPr lang="en-US"/>
              <a:t>of the FCM behavior and comparison of results of analysis to experimental data and code to code comparisons (if available)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D7-F528-4B55-B9B8-498D647DBB00}" type="slidenum">
              <a:rPr lang="ru-RU"/>
              <a:pPr/>
              <a:t>2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first presentation was made at the CEG-CM -3 meeting;</a:t>
            </a:r>
          </a:p>
          <a:p>
            <a:r>
              <a:rPr lang="en-US"/>
              <a:t>The first version of project was prepared and reported at the 4-th meeting</a:t>
            </a:r>
          </a:p>
          <a:p>
            <a:r>
              <a:rPr lang="en-US"/>
              <a:t>The project was reviewed by </a:t>
            </a:r>
            <a:r>
              <a:rPr lang="en-GB"/>
              <a:t>ISTC CEG-CM group (January 2004)</a:t>
            </a:r>
          </a:p>
          <a:p>
            <a:r>
              <a:rPr lang="en-GB"/>
              <a:t>The revisions were made on the basis of recommendations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97D-955F-4F92-BFF3-CBE1FCE8B0F5}" type="slidenum">
              <a:rPr lang="ru-RU"/>
              <a:pPr/>
              <a:t>20</a:t>
            </a:fld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Phenomena to be modelled</a:t>
            </a: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Interaction of corium with the structural materials (serpentine, steel structures under reactor)</a:t>
            </a:r>
          </a:p>
          <a:p>
            <a:r>
              <a:rPr lang="en-US"/>
              <a:t>Spreading along horizontal surfaces and vertical channels</a:t>
            </a:r>
          </a:p>
          <a:p>
            <a:r>
              <a:rPr lang="en-US"/>
              <a:t> Interaction with the concrete structures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BCFB-8BAD-43C0-B14A-45F69F7EB8C1}" type="slidenum">
              <a:rPr lang="ru-RU"/>
              <a:pPr/>
              <a:t>21</a:t>
            </a:fld>
            <a:endParaRPr 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Advances in CFD computations</a:t>
            </a: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3D numerical approach for solving of CFD problems was developed </a:t>
            </a:r>
          </a:p>
          <a:p>
            <a:r>
              <a:rPr lang="en-US" sz="2400"/>
              <a:t>New high-speed algorithms for solving CFD problems using high-power PC are developed</a:t>
            </a:r>
          </a:p>
          <a:p>
            <a:pPr lvl="1"/>
            <a:r>
              <a:rPr lang="en-US" sz="2000"/>
              <a:t>Modified Preconditioned Richardson Method with Fast Fourier Transformation (FFT) is used for solving of pressure equation </a:t>
            </a:r>
          </a:p>
          <a:p>
            <a:pPr lvl="1"/>
            <a:r>
              <a:rPr lang="en-US" sz="2000"/>
              <a:t>The approach gives significant acceleration in comparison with standard Preconditioned Conjugate Gradient Methods (PCGM)</a:t>
            </a:r>
          </a:p>
          <a:p>
            <a:r>
              <a:rPr lang="en-US" sz="2400"/>
              <a:t>These advances allows simulation of aformentioned phenomena in 3D approach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ECD-6C3B-49EF-8396-61925D1568CB}" type="slidenum">
              <a:rPr lang="ru-RU"/>
              <a:pPr/>
              <a:t>22</a:t>
            </a:fld>
            <a:endParaRPr lang="ru-RU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4449762" y="-2135187"/>
            <a:ext cx="549275" cy="5943600"/>
          </a:xfrm>
        </p:spPr>
        <p:txBody>
          <a:bodyPr vert="eaVert"/>
          <a:lstStyle/>
          <a:p>
            <a:r>
              <a:rPr lang="en-US" sz="2400" b="1"/>
              <a:t>3</a:t>
            </a:r>
            <a:r>
              <a:rPr lang="ru-RU" sz="2400" b="1"/>
              <a:t>D </a:t>
            </a:r>
            <a:r>
              <a:rPr lang="en-US" sz="2400" b="1"/>
              <a:t>MCCI calculations</a:t>
            </a:r>
            <a:endParaRPr lang="ru-RU" sz="24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033588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100263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1685" name="Picture 5" descr="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307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00263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1687" name="Picture 7" descr="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676400"/>
            <a:ext cx="45307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ABF-47CC-4C46-BDDB-E42866F88EE4}" type="slidenum">
              <a:rPr lang="ru-RU"/>
              <a:pPr/>
              <a:t>23</a:t>
            </a:fld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sz="quarter"/>
          </p:nvPr>
        </p:nvSpPr>
        <p:spPr>
          <a:xfrm rot="16200000">
            <a:off x="4183063" y="-1989137"/>
            <a:ext cx="914400" cy="5334000"/>
          </a:xfrm>
          <a:noFill/>
        </p:spPr>
        <p:txBody>
          <a:bodyPr vert="eaVert"/>
          <a:lstStyle/>
          <a:p>
            <a:r>
              <a:rPr lang="en-US" sz="2400" b="1"/>
              <a:t>3D spreading </a:t>
            </a:r>
            <a:br>
              <a:rPr lang="en-US" sz="2400" b="1"/>
            </a:br>
            <a:r>
              <a:rPr lang="en-US" sz="2400" b="1"/>
              <a:t>of molten corium</a:t>
            </a:r>
            <a:endParaRPr lang="en-US" sz="2400"/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1774825" y="1185863"/>
            <a:ext cx="5981700" cy="5332412"/>
            <a:chOff x="1860" y="768"/>
            <a:chExt cx="3768" cy="3359"/>
          </a:xfrm>
        </p:grpSpPr>
        <p:pic>
          <p:nvPicPr>
            <p:cNvPr id="59395" name="Picture 3" descr="T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769"/>
              <a:ext cx="1884" cy="1679"/>
            </a:xfrm>
            <a:prstGeom prst="rect">
              <a:avLst/>
            </a:prstGeom>
          </p:spPr>
        </p:pic>
        <p:pic>
          <p:nvPicPr>
            <p:cNvPr id="59396" name="Picture 4" descr="T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2448"/>
              <a:ext cx="1884" cy="1679"/>
            </a:xfrm>
            <a:prstGeom prst="rect">
              <a:avLst/>
            </a:prstGeom>
          </p:spPr>
        </p:pic>
        <p:pic>
          <p:nvPicPr>
            <p:cNvPr id="59397" name="Picture 5" descr="T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769"/>
              <a:ext cx="1884" cy="1679"/>
            </a:xfrm>
            <a:prstGeom prst="rect">
              <a:avLst/>
            </a:prstGeom>
          </p:spPr>
        </p:pic>
        <p:pic>
          <p:nvPicPr>
            <p:cNvPr id="59398" name="Picture 6" descr="T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48"/>
              <a:ext cx="1884" cy="1679"/>
            </a:xfrm>
            <a:prstGeom prst="rect">
              <a:avLst/>
            </a:prstGeom>
          </p:spPr>
        </p:pic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1872" y="768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/>
                <a:t>1)</a:t>
              </a:r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3744" y="768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/>
                <a:t>3)</a:t>
              </a:r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1872" y="2448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/>
                <a:t>2)</a:t>
              </a:r>
            </a:p>
          </p:txBody>
        </p: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3744" y="2448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/>
                <a:t>4)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5256-C5A1-4E22-A876-43EEC4977D16}" type="slidenum">
              <a:rPr lang="ru-RU"/>
              <a:pPr/>
              <a:t>24</a:t>
            </a:fld>
            <a:endParaRPr lang="ru-RU"/>
          </a:p>
        </p:txBody>
      </p:sp>
      <p:pic>
        <p:nvPicPr>
          <p:cNvPr id="78860" name="Picture 12" descr="acad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6988" y="3636963"/>
            <a:ext cx="4059237" cy="252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865" name="Group 17"/>
          <p:cNvGrpSpPr>
            <a:grpSpLocks/>
          </p:cNvGrpSpPr>
          <p:nvPr/>
        </p:nvGrpSpPr>
        <p:grpSpPr bwMode="auto">
          <a:xfrm>
            <a:off x="1497013" y="1473200"/>
            <a:ext cx="6415087" cy="2117725"/>
            <a:chOff x="1572" y="108"/>
            <a:chExt cx="3936" cy="1236"/>
          </a:xfrm>
        </p:grpSpPr>
        <p:pic>
          <p:nvPicPr>
            <p:cNvPr id="78866" name="Picture 18" descr="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96"/>
            <a:stretch>
              <a:fillRect/>
            </a:stretch>
          </p:blipFill>
          <p:spPr bwMode="auto">
            <a:xfrm>
              <a:off x="4392" y="108"/>
              <a:ext cx="1116" cy="12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67" name="Picture 19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" r="632"/>
            <a:stretch>
              <a:fillRect/>
            </a:stretch>
          </p:blipFill>
          <p:spPr bwMode="auto">
            <a:xfrm>
              <a:off x="1572" y="108"/>
              <a:ext cx="2805" cy="1231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86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Advances in the 3D computations</a:t>
            </a:r>
            <a:endParaRPr lang="ru-RU"/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417513" y="4022725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388938" y="4181475"/>
            <a:ext cx="3278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3D multiblock &amp; 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solid-state grids generation</a:t>
            </a:r>
            <a:endParaRPr lang="ru-RU" sz="2000" b="1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F80A-EC38-46AE-ABDD-3A1736B4075B}" type="slidenum">
              <a:rPr lang="ru-RU"/>
              <a:pPr/>
              <a:t>25</a:t>
            </a:fld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4725" y="330200"/>
            <a:ext cx="4343400" cy="822325"/>
          </a:xfrm>
        </p:spPr>
        <p:txBody>
          <a:bodyPr/>
          <a:lstStyle/>
          <a:p>
            <a:r>
              <a:rPr lang="en-US" sz="2400"/>
              <a:t>3D modeling of molten corium spreading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590550" y="1406525"/>
            <a:ext cx="3838575" cy="4964113"/>
            <a:chOff x="288" y="336"/>
            <a:chExt cx="2688" cy="3474"/>
          </a:xfrm>
        </p:grpSpPr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2"/>
            <a:stretch>
              <a:fillRect/>
            </a:stretch>
          </p:blipFill>
          <p:spPr bwMode="auto">
            <a:xfrm>
              <a:off x="288" y="336"/>
              <a:ext cx="1353" cy="1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2"/>
            <a:stretch>
              <a:fillRect/>
            </a:stretch>
          </p:blipFill>
          <p:spPr bwMode="auto">
            <a:xfrm>
              <a:off x="1625" y="336"/>
              <a:ext cx="1351" cy="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38"/>
            <a:stretch>
              <a:fillRect/>
            </a:stretch>
          </p:blipFill>
          <p:spPr bwMode="auto">
            <a:xfrm>
              <a:off x="1632" y="2071"/>
              <a:ext cx="1344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2"/>
            <a:stretch>
              <a:fillRect/>
            </a:stretch>
          </p:blipFill>
          <p:spPr bwMode="auto">
            <a:xfrm>
              <a:off x="288" y="2064"/>
              <a:ext cx="1351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808" name="Picture 8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389188"/>
            <a:ext cx="34925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82F-4AE5-48DF-A198-47FFD611C2B1}" type="slidenum">
              <a:rPr lang="ru-RU"/>
              <a:pPr/>
              <a:t>26</a:t>
            </a:fld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300038"/>
            <a:ext cx="6530975" cy="946150"/>
          </a:xfrm>
        </p:spPr>
        <p:txBody>
          <a:bodyPr/>
          <a:lstStyle/>
          <a:p>
            <a:r>
              <a:rPr lang="en-US"/>
              <a:t>Task 5. Development of the final report on the Project</a:t>
            </a: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 5.1 Identification of the lack of phenomena knowledge and lack of data necessary for code use and validation, their </a:t>
            </a:r>
            <a:r>
              <a:rPr lang="en-GB"/>
              <a:t>prioritisation</a:t>
            </a:r>
            <a:endParaRPr lang="en-US"/>
          </a:p>
          <a:p>
            <a:r>
              <a:rPr lang="en-US"/>
              <a:t>Task 5.2 Development of proposal for the Step 2 on the base of performed analyses and evaluations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794-3FE1-4C34-A1F7-44D1D2697659}" type="slidenum">
              <a:rPr lang="ru-RU"/>
              <a:pPr/>
              <a:t>27</a:t>
            </a:fld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10991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00"/>
              <a:t> </a:t>
            </a:r>
            <a:endParaRPr lang="ru-RU"/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4" name="Freeform 28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5" name="Freeform 29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6" name="Freeform 30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7" name="Freeform 31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8" name="Freeform 32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49" name="Freeform 33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0" name="Freeform 34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1" name="Freeform 35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2" name="Freeform 36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3" name="Freeform 37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4" name="Freeform 38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5" name="Freeform 39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6" name="Freeform 40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7" name="Freeform 41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8" name="Freeform 42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59" name="Freeform 43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0" name="Freeform 44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1" name="Freeform 45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2" name="Freeform 46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3" name="Freeform 47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4" name="Freeform 48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5" name="Freeform 49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6" name="Freeform 50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7" name="Freeform 51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8" name="Freeform 52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69" name="Freeform 53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0" name="Freeform 54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1" name="Freeform 55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2" name="Freeform 56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3" name="Freeform 57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4" name="Freeform 58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5" name="Freeform 59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6" name="Freeform 60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7" name="Freeform 61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8" name="Freeform 62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79" name="Freeform 63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0" name="Freeform 64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1" name="Freeform 65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2" name="Freeform 66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3" name="Freeform 67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4" name="Freeform 68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5" name="Freeform 69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6" name="Freeform 70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7" name="Freeform 71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8" name="Freeform 72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89" name="Freeform 73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0" name="Freeform 74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1" name="Freeform 75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2" name="Freeform 76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3" name="Freeform 77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4" name="Freeform 78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5" name="Freeform 79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6" name="Freeform 80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7" name="Freeform 81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8" name="Freeform 82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99" name="Freeform 83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0" name="Freeform 84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1" name="Freeform 85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2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3" name="Freeform 87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4" name="Freeform 88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5" name="Freeform 89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6" name="Freeform 90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7" name="Freeform 91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8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09" name="Freeform 93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0" name="Freeform 94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1" name="Freeform 95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2" name="Freeform 96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3" name="Freeform 97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4" name="Freeform 98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5" name="Freeform 99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6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7" name="Freeform 101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8" name="Freeform 102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19" name="Freeform 103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0" name="Freeform 104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1" name="Freeform 105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2" name="Freeform 106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3" name="Freeform 107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4" name="Freeform 108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5" name="Freeform 109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6" name="Freeform 110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7" name="Freeform 111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8" name="Freeform 112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29" name="Freeform 113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30" name="Freeform 114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31" name="Freeform 115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32" name="Freeform 116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33" name="Freeform 117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0534" name="Rectangle 118"/>
          <p:cNvSpPr>
            <a:spLocks noGrp="1" noChangeArrowheads="1"/>
          </p:cNvSpPr>
          <p:nvPr>
            <p:ph type="title"/>
          </p:nvPr>
        </p:nvSpPr>
        <p:spPr>
          <a:xfrm>
            <a:off x="2120900" y="569913"/>
            <a:ext cx="4876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Relevance of the Work: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60535" name="Rectangle 119"/>
          <p:cNvSpPr>
            <a:spLocks noChangeArrowheads="1"/>
          </p:cNvSpPr>
          <p:nvPr/>
        </p:nvSpPr>
        <p:spPr bwMode="auto">
          <a:xfrm>
            <a:off x="685800" y="1524000"/>
            <a:ext cx="80772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8900" algn="ctr" defTabSz="565150">
              <a:tabLst>
                <a:tab pos="476250" algn="l"/>
              </a:tabLst>
            </a:pPr>
            <a:r>
              <a:rPr lang="en-US" sz="2200" b="1">
                <a:solidFill>
                  <a:schemeClr val="tx2"/>
                </a:solidFill>
                <a:cs typeface="Arial" charset="0"/>
              </a:rPr>
              <a:t>Solution of real practical problems that will be posed in future during the transformation the Shelter into ecologically safe system</a:t>
            </a:r>
            <a:endParaRPr lang="ru-RU" sz="2200" b="1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60536" name="Picture 120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6255" r="3014" b="17436"/>
          <a:stretch>
            <a:fillRect/>
          </a:stretch>
        </p:blipFill>
        <p:spPr bwMode="auto">
          <a:xfrm>
            <a:off x="5943600" y="2362200"/>
            <a:ext cx="306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37" name="Text Box 121"/>
          <p:cNvSpPr txBox="1">
            <a:spLocks noChangeArrowheads="1"/>
          </p:cNvSpPr>
          <p:nvPr/>
        </p:nvSpPr>
        <p:spPr bwMode="auto">
          <a:xfrm>
            <a:off x="152400" y="2895600"/>
            <a:ext cx="5638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30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/>
              <a:t>Shelter Implementation Plan (SIP) assumes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stabilization of building structures;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creation of new safety confinement,  that shall presume dismantling  work inside and, may be – withdrawal of damage nuclear fuel.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5122-C399-4E25-A6B9-7120484B1B08}" type="slidenum">
              <a:rPr lang="ru-RU"/>
              <a:pPr/>
              <a:t>28</a:t>
            </a:fld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10991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00"/>
              <a:t> </a:t>
            </a:r>
            <a:endParaRPr lang="ru-RU"/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Freeform 28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1" name="Freeform 29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2" name="Freeform 30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Freeform 31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4" name="Freeform 32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5" name="Freeform 33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6" name="Freeform 34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7" name="Freeform 35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8" name="Freeform 36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9" name="Freeform 37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0" name="Freeform 38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1" name="Freeform 39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2" name="Freeform 40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" name="Freeform 41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" name="Freeform 42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5" name="Freeform 43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6" name="Freeform 44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7" name="Freeform 45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8" name="Freeform 46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9" name="Freeform 47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0" name="Freeform 48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1" name="Freeform 49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2" name="Freeform 50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3" name="Freeform 51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Freeform 52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5" name="Freeform 53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6" name="Freeform 54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" name="Freeform 55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8" name="Freeform 56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9" name="Freeform 57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0" name="Freeform 58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1" name="Freeform 59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2" name="Freeform 60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3" name="Freeform 61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4" name="Freeform 62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5" name="Freeform 63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6" name="Freeform 64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7" name="Freeform 65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8" name="Freeform 66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9" name="Freeform 67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0" name="Freeform 68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1" name="Freeform 69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2" name="Freeform 70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3" name="Freeform 71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4" name="Freeform 72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5" name="Freeform 73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6" name="Freeform 74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7" name="Freeform 75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8" name="Freeform 76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9" name="Freeform 77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0" name="Freeform 78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1" name="Freeform 79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2" name="Freeform 80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3" name="Freeform 81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4" name="Freeform 82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5" name="Freeform 83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6" name="Freeform 84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7" name="Freeform 85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8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9" name="Freeform 87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0" name="Freeform 88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1" name="Freeform 89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2" name="Freeform 90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3" name="Freeform 91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4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5" name="Freeform 93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6" name="Freeform 94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7" name="Freeform 95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8" name="Freeform 96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89" name="Freeform 97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0" name="Freeform 98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1" name="Freeform 99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2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3" name="Freeform 101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5" name="Freeform 103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7" name="Freeform 105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9" name="Freeform 107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0" name="Freeform 108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2" name="Freeform 110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5" name="Freeform 113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6" name="Freeform 114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09" name="Freeform 117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310" name="Rectangle 118"/>
          <p:cNvSpPr>
            <a:spLocks noGrp="1" noChangeArrowheads="1"/>
          </p:cNvSpPr>
          <p:nvPr>
            <p:ph type="title"/>
          </p:nvPr>
        </p:nvSpPr>
        <p:spPr>
          <a:xfrm>
            <a:off x="2120900" y="569913"/>
            <a:ext cx="4876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Relevance of the Work: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8311" name="Rectangle 119"/>
          <p:cNvSpPr>
            <a:spLocks noChangeArrowheads="1"/>
          </p:cNvSpPr>
          <p:nvPr/>
        </p:nvSpPr>
        <p:spPr bwMode="auto">
          <a:xfrm>
            <a:off x="685800" y="1981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8900" algn="ctr" defTabSz="565150">
              <a:tabLst>
                <a:tab pos="476250" algn="l"/>
              </a:tabLst>
            </a:pPr>
            <a:r>
              <a:rPr lang="en-US" sz="2200" b="1">
                <a:solidFill>
                  <a:schemeClr val="tx2"/>
                </a:solidFill>
                <a:cs typeface="Arial" charset="0"/>
              </a:rPr>
              <a:t>Solution </a:t>
            </a:r>
            <a:r>
              <a:rPr lang="en-US" b="1">
                <a:solidFill>
                  <a:schemeClr val="tx2"/>
                </a:solidFill>
                <a:cs typeface="Arial" charset="0"/>
              </a:rPr>
              <a:t>of</a:t>
            </a:r>
            <a:r>
              <a:rPr lang="en-US" sz="2200" b="1">
                <a:solidFill>
                  <a:schemeClr val="tx2"/>
                </a:solidFill>
                <a:cs typeface="Arial" charset="0"/>
              </a:rPr>
              <a:t> the safety problems of general nuclear industry</a:t>
            </a:r>
            <a:endParaRPr lang="ru-RU" sz="2200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8313" name="Text Box 121"/>
          <p:cNvSpPr txBox="1">
            <a:spLocks noChangeArrowheads="1"/>
          </p:cNvSpPr>
          <p:nvPr/>
        </p:nvSpPr>
        <p:spPr bwMode="auto">
          <a:xfrm>
            <a:off x="152400" y="2895600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30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Obtained results will be of interest for the prognosis of long term corium behavior in the melt localization systems (core-catchers) which are being developed for some NPP concepts with PWR  (EPR, VVER-1000)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BE34-683F-43D7-8812-1CC38149EB50}" type="slidenum">
              <a:rPr lang="ru-RU"/>
              <a:pPr/>
              <a:t>29</a:t>
            </a:fld>
            <a:endParaRPr lang="ru-RU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3" name="Freeform 23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6" name="Freeform 26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7" name="Freeform 27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" name="Freeform 28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" name="Freeform 29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0" name="Freeform 30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" name="Freeform 31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" name="Freeform 32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3" name="Freeform 33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" name="Freeform 34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" name="Freeform 35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6" name="Freeform 36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7" name="Freeform 37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8" name="Freeform 38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9" name="Freeform 39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0" name="Freeform 40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1" name="Freeform 41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2" name="Freeform 42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3" name="Freeform 43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4" name="Freeform 44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5" name="Freeform 45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6" name="Freeform 46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7" name="Freeform 47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8" name="Freeform 48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09" name="Freeform 49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0" name="Freeform 50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1" name="Freeform 51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2" name="Freeform 52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3" name="Freeform 53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4" name="Freeform 54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5" name="Freeform 55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6" name="Freeform 56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7" name="Freeform 57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8" name="Freeform 58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9" name="Freeform 59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0" name="Freeform 60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1" name="Freeform 61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2" name="Freeform 62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3" name="Freeform 63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4" name="Freeform 64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5" name="Freeform 65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6" name="Freeform 66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7" name="Freeform 67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8" name="Freeform 68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29" name="Freeform 69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0" name="Freeform 70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1" name="Freeform 71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2" name="Freeform 72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3" name="Freeform 73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4" name="Freeform 74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5" name="Freeform 75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6" name="Freeform 76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7" name="Freeform 77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8" name="Freeform 78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39" name="Freeform 79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0" name="Freeform 80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1" name="Freeform 81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2" name="Freeform 82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3" name="Freeform 83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4" name="Freeform 84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5" name="Freeform 85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6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7" name="Freeform 87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8" name="Freeform 88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49" name="Freeform 89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0" name="Freeform 90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1" name="Freeform 91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2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3" name="Freeform 93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4" name="Freeform 94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5" name="Freeform 95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6" name="Freeform 96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7" name="Freeform 97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8" name="Freeform 98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59" name="Freeform 99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0" name="Freeform 100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1" name="Freeform 101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2" name="Freeform 102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3" name="Freeform 103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4" name="Freeform 104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5" name="Freeform 105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6" name="Freeform 106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7" name="Freeform 107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8" name="Freeform 108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69" name="Freeform 109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0" name="Freeform 110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1" name="Freeform 111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2" name="Freeform 112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3" name="Freeform 113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4" name="Freeform 114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5" name="Freeform 115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76" name="Freeform 116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677" name="Rectangle 117"/>
          <p:cNvSpPr>
            <a:spLocks noGrp="1" noChangeArrowheads="1"/>
          </p:cNvSpPr>
          <p:nvPr>
            <p:ph type="title"/>
          </p:nvPr>
        </p:nvSpPr>
        <p:spPr>
          <a:xfrm>
            <a:off x="2622550" y="384175"/>
            <a:ext cx="4097338" cy="82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b="1" u="sng">
                <a:latin typeface="Times New Roman" pitchFamily="18" charset="0"/>
              </a:rPr>
              <a:t>General Information on the Project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6678" name="Text Box 118"/>
          <p:cNvSpPr txBox="1">
            <a:spLocks noChangeArrowheads="1"/>
          </p:cNvSpPr>
          <p:nvPr/>
        </p:nvSpPr>
        <p:spPr bwMode="auto">
          <a:xfrm>
            <a:off x="831850" y="2203450"/>
            <a:ext cx="786606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Participating personnel	19 (12 “weapon” scientists);</a:t>
            </a:r>
          </a:p>
          <a:p>
            <a:pPr>
              <a:spcBef>
                <a:spcPct val="50000"/>
              </a:spcBef>
            </a:pPr>
            <a:r>
              <a:rPr lang="en-US" sz="2800"/>
              <a:t>Project duration		24  months;</a:t>
            </a:r>
          </a:p>
          <a:p>
            <a:pPr>
              <a:spcBef>
                <a:spcPct val="50000"/>
              </a:spcBef>
            </a:pPr>
            <a:r>
              <a:rPr lang="en-US" sz="2800"/>
              <a:t>Estimated cost		318,000 USD</a:t>
            </a:r>
            <a:endParaRPr lang="ru-RU" sz="2800"/>
          </a:p>
        </p:txBody>
      </p:sp>
      <p:sp>
        <p:nvSpPr>
          <p:cNvPr id="66679" name="Rectangle 119"/>
          <p:cNvSpPr>
            <a:spLocks noChangeArrowheads="1"/>
          </p:cNvSpPr>
          <p:nvPr/>
        </p:nvSpPr>
        <p:spPr bwMode="auto">
          <a:xfrm>
            <a:off x="514350" y="1924050"/>
            <a:ext cx="8050213" cy="2697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A7A-6EC0-4993-BEEA-380394D9B43C}" type="slidenum">
              <a:rPr lang="ru-RU"/>
              <a:pPr/>
              <a:t>3</a:t>
            </a:fld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310991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00"/>
              <a:t> </a:t>
            </a:r>
            <a:endParaRPr lang="ru-RU"/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37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Freeform 39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Freeform 44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Freeform 47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Freeform 48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Freeform 50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Freeform 57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Freeform 58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Freeform 59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Freeform 64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Freeform 65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Freeform 69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Freeform 70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Freeform 71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Freeform 72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Freeform 74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Freeform 78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Freeform 80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Freeform 81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Freeform 83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Freeform 84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Freeform 85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Freeform 86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Freeform 88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Freeform 90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Freeform 91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Freeform 92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Freeform 94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Freeform 95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Freeform 96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Freeform 97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Freeform 98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9" name="Freeform 99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0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" name="Freeform 108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39" name="Rectangle 119"/>
          <p:cNvSpPr>
            <a:spLocks noGrp="1" noChangeArrowheads="1"/>
          </p:cNvSpPr>
          <p:nvPr>
            <p:ph type="title"/>
          </p:nvPr>
        </p:nvSpPr>
        <p:spPr>
          <a:xfrm>
            <a:off x="2071688" y="517525"/>
            <a:ext cx="5327650" cy="519113"/>
          </a:xfrm>
        </p:spPr>
        <p:txBody>
          <a:bodyPr/>
          <a:lstStyle/>
          <a:p>
            <a:r>
              <a:rPr lang="en-US" b="1"/>
              <a:t>Participating Institutions:</a:t>
            </a:r>
            <a:endParaRPr lang="ru-RU" b="1"/>
          </a:p>
        </p:txBody>
      </p:sp>
      <p:pic>
        <p:nvPicPr>
          <p:cNvPr id="5240" name="Picture 120" descr="Kurchat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3847" r="2563" b="7692"/>
          <a:stretch>
            <a:fillRect/>
          </a:stretch>
        </p:blipFill>
        <p:spPr bwMode="auto">
          <a:xfrm>
            <a:off x="1219200" y="2514600"/>
            <a:ext cx="259080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1" name="Picture 121" descr="N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2667" r="3833" b="3305"/>
          <a:stretch>
            <a:fillRect/>
          </a:stretch>
        </p:blipFill>
        <p:spPr bwMode="auto">
          <a:xfrm>
            <a:off x="5029200" y="2514600"/>
            <a:ext cx="30480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0" y="16002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Russian Research Center “Kurchatov Institute” (RRC KI)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5243" name="Text Box 123"/>
          <p:cNvSpPr txBox="1">
            <a:spLocks noChangeArrowheads="1"/>
          </p:cNvSpPr>
          <p:nvPr/>
        </p:nvSpPr>
        <p:spPr bwMode="auto">
          <a:xfrm>
            <a:off x="4343400" y="16002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Nuclear Safety Institute of Russian Academy of Sciences (NSI)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228600" y="5029200"/>
            <a:ext cx="8458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68600" indent="-276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59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14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34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53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987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445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902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359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Foreign collaborators:</a:t>
            </a:r>
            <a:r>
              <a:rPr lang="en-US" sz="2000"/>
              <a:t> </a:t>
            </a:r>
            <a:r>
              <a:rPr lang="en-US" sz="2000">
                <a:cs typeface="Times New Roman" pitchFamily="18" charset="0"/>
              </a:rPr>
              <a:t>Gesellschaft für Anlagen- und Reaktorsicherheit (GRS) mbH, Germany</a:t>
            </a:r>
            <a:r>
              <a:rPr lang="en-US" sz="2000"/>
              <a:t>,</a:t>
            </a:r>
          </a:p>
          <a:p>
            <a:pPr>
              <a:spcBef>
                <a:spcPct val="50000"/>
              </a:spcBef>
            </a:pPr>
            <a:r>
              <a:rPr lang="fr-FR" sz="2000">
                <a:cs typeface="Times New Roman" pitchFamily="18" charset="0"/>
              </a:rPr>
              <a:t>                                     Institut de Radioprotection et de Sûreté Nucléaire (IRSN), France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280E-9A48-4FC2-8228-C1DBC4A3D728}" type="slidenum">
              <a:rPr lang="ru-RU"/>
              <a:pPr/>
              <a:t>30</a:t>
            </a:fld>
            <a:endParaRPr 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Follow-up project</a:t>
            </a: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Analytical and modelling activity</a:t>
            </a:r>
          </a:p>
          <a:p>
            <a:pPr lvl="1"/>
            <a:r>
              <a:rPr lang="en-GB" sz="2000"/>
              <a:t>Improvements of input decks and models </a:t>
            </a:r>
          </a:p>
          <a:p>
            <a:pPr lvl="1"/>
            <a:r>
              <a:rPr lang="en-GB" sz="2000"/>
              <a:t>Adjustment of key corium parameters </a:t>
            </a:r>
          </a:p>
          <a:p>
            <a:r>
              <a:rPr lang="en-GB" sz="2400"/>
              <a:t>Final inter-code comparisons (added to be consistent with Step 1) </a:t>
            </a:r>
          </a:p>
          <a:p>
            <a:r>
              <a:rPr lang="en-GB" sz="2400"/>
              <a:t>Evaluation of corium effects in the Chernobyl accident </a:t>
            </a:r>
          </a:p>
          <a:p>
            <a:pPr lvl="1"/>
            <a:r>
              <a:rPr lang="en-GB" sz="2000"/>
              <a:t>Masses of melts in inaccessible zones, damage to the building, estimate the FCM composition in lower structures</a:t>
            </a:r>
          </a:p>
          <a:p>
            <a:r>
              <a:rPr lang="en-GB" sz="2400"/>
              <a:t>Feedback of Chernobyl results in accident situations with core catchers </a:t>
            </a:r>
            <a:endParaRPr lang="ru-R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0ED0-CA59-4DE5-BF20-8143A73B1829}" type="slidenum">
              <a:rPr lang="ru-RU"/>
              <a:pPr/>
              <a:t>4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Changes to the project</a:t>
            </a:r>
            <a:endParaRPr lang="ru-RU" b="1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Old title: </a:t>
            </a:r>
            <a:r>
              <a:rPr lang="en-GB"/>
              <a:t>"Development of models for nuclear fuel behaviour during the active phase of Chernobyl accident”</a:t>
            </a:r>
          </a:p>
          <a:p>
            <a:r>
              <a:rPr lang="en-US"/>
              <a:t>New title: </a:t>
            </a:r>
            <a:r>
              <a:rPr lang="en-GB"/>
              <a:t>"Analysis of fuel containing mass (FCM) behaviour during the active phase of the Chernobyl accident"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0F1F-C193-485C-8783-09C5F1EBDD6F}" type="slidenum">
              <a:rPr lang="ru-RU"/>
              <a:pPr/>
              <a:t>5</a:t>
            </a:fld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98575" cy="1524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109913"/>
            <a:ext cx="91440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00"/>
              <a:t> </a:t>
            </a:r>
            <a:endParaRPr lang="ru-RU"/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RRC “KI”</a:t>
            </a:r>
            <a:endParaRPr lang="ru-RU" sz="1200" b="1">
              <a:solidFill>
                <a:schemeClr val="bg2"/>
              </a:solidFill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7924800" y="152400"/>
            <a:ext cx="1219200" cy="1143000"/>
            <a:chOff x="69" y="91"/>
            <a:chExt cx="631" cy="631"/>
          </a:xfrm>
        </p:grpSpPr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3" name="Freeform 29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4" name="Freeform 30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5" name="Freeform 31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6" name="Freeform 32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7" name="Freeform 33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8" name="Freeform 34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9" name="Freeform 35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0" name="Freeform 36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1" name="Freeform 37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2" name="Freeform 38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3" name="Freeform 39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4" name="Freeform 40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5" name="Freeform 41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6" name="Freeform 42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7" name="Freeform 43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8" name="Freeform 44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9" name="Freeform 45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0" name="Freeform 46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1" name="Freeform 47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2" name="Freeform 48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3" name="Freeform 49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4" name="Freeform 50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5" name="Freeform 51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6" name="Freeform 52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7" name="Freeform 53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8" name="Freeform 54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9" name="Freeform 55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0" name="Freeform 56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1" name="Freeform 57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2" name="Freeform 58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3" name="Freeform 59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4" name="Freeform 60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" name="Freeform 61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6" name="Freeform 62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7" name="Freeform 63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8" name="Freeform 64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9" name="Freeform 65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0" name="Freeform 66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1" name="Freeform 67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2" name="Freeform 68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3" name="Freeform 69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4" name="Freeform 70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5" name="Freeform 71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6" name="Freeform 72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7" name="Freeform 73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8" name="Freeform 74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9" name="Freeform 75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0" name="Freeform 76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1" name="Freeform 77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2" name="Freeform 78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3" name="Freeform 79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4" name="Freeform 80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5" name="Freeform 81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6" name="Freeform 82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7" name="Freeform 83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8" name="Freeform 84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29" name="Freeform 85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0" name="Freeform 86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1" name="Freeform 87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2" name="Freeform 88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3" name="Freeform 89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4" name="Freeform 90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5" name="Freeform 91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6" name="Freeform 92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7" name="Freeform 93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8" name="Freeform 94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39" name="Freeform 95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0" name="Freeform 96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1" name="Freeform 97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2" name="Freeform 98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3" name="Freeform 99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4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5" name="Freeform 101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6" name="Freeform 102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7" name="Freeform 103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8" name="Freeform 104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9" name="Freeform 105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0" name="Freeform 106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1" name="Freeform 107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2" name="Freeform 108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3" name="Freeform 109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4" name="Freeform 110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5" name="Freeform 111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6" name="Freeform 112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7" name="Freeform 113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8" name="Freeform 114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9" name="Freeform 115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60" name="Freeform 116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61" name="Freeform 117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62" name="Rectangle 118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b="1"/>
              <a:t>Objective of the Project:</a:t>
            </a:r>
            <a:endParaRPr lang="ru-RU" b="1"/>
          </a:p>
        </p:txBody>
      </p:sp>
      <p:sp>
        <p:nvSpPr>
          <p:cNvPr id="6270" name="Rectangle 1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chemeClr val="tx2"/>
                </a:solidFill>
              </a:rPr>
              <a:t>	Analysis and interpretation of the FCM behavior during an active phase of Chernobyl accident accounting for a wide spectrum of available data with the use of extended models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CF2A-BA4B-4877-9165-F6510DD95763}" type="slidenum">
              <a:rPr lang="ru-RU"/>
              <a:pPr/>
              <a:t>6</a:t>
            </a:fld>
            <a:endParaRPr 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tasks</a:t>
            </a: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/>
              <a:t>Task 1.  Accumulation, assessment and analysis of initial data for different stages of accident progression</a:t>
            </a:r>
            <a:r>
              <a:rPr lang="en-US" sz="2400"/>
              <a:t>.</a:t>
            </a:r>
            <a:endParaRPr lang="en-US" sz="2400" b="1" i="1"/>
          </a:p>
          <a:p>
            <a:r>
              <a:rPr lang="en-US" sz="2400" b="1" i="1"/>
              <a:t>Task 2. Development of the database for the modeling of FCM behavior in the 4-th Unit </a:t>
            </a:r>
          </a:p>
          <a:p>
            <a:r>
              <a:rPr lang="en-US" sz="2400" b="1" i="1"/>
              <a:t>Task 3. Additional measurements of the compositions of metal melts </a:t>
            </a:r>
          </a:p>
          <a:p>
            <a:r>
              <a:rPr lang="en-US" sz="2400" b="1" i="1"/>
              <a:t>Task 4. Use of the existing model for the evaluation of the FCM state in the 4-th Unit</a:t>
            </a:r>
          </a:p>
          <a:p>
            <a:r>
              <a:rPr lang="en-US" sz="2400" b="1" i="1"/>
              <a:t>Task 5. Development of the final report on the Project</a:t>
            </a:r>
            <a:endParaRPr lang="ru-RU" sz="2400" b="1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12EE-068D-49A0-BC8E-2BEA513370E7}" type="slidenum">
              <a:rPr lang="ru-RU"/>
              <a:pPr/>
              <a:t>7</a:t>
            </a:fld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175" y="361950"/>
            <a:ext cx="6492875" cy="1373188"/>
          </a:xfrm>
        </p:spPr>
        <p:txBody>
          <a:bodyPr/>
          <a:lstStyle/>
          <a:p>
            <a:r>
              <a:rPr lang="en-US"/>
              <a:t>Task</a:t>
            </a:r>
            <a:r>
              <a:rPr lang="ru-RU"/>
              <a:t> 1.  </a:t>
            </a:r>
            <a:r>
              <a:rPr lang="en-US"/>
              <a:t>Accumulation, assessment and analysis of initial data for different stages of accident progression</a:t>
            </a: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4038"/>
            <a:ext cx="7772400" cy="4271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Task 1.1 Development of initial data sets (geometry, initial and boundary conditions) for different stages of accident </a:t>
            </a:r>
          </a:p>
          <a:p>
            <a:pPr>
              <a:lnSpc>
                <a:spcPct val="90000"/>
              </a:lnSpc>
            </a:pPr>
            <a:r>
              <a:rPr lang="en-US"/>
              <a:t>Task 1.2 Development of scenarios for fuel behaviour during different stages of accident (</a:t>
            </a:r>
            <a:r>
              <a:rPr lang="en-GB"/>
              <a:t>corium formation, corium spreading, corium structural materials interactions</a:t>
            </a:r>
            <a:r>
              <a:rPr lang="en-US"/>
              <a:t>)</a:t>
            </a:r>
          </a:p>
          <a:p>
            <a:pPr>
              <a:lnSpc>
                <a:spcPct val="90000"/>
              </a:lnSpc>
            </a:pPr>
            <a:r>
              <a:rPr lang="en-US"/>
              <a:t>Task 1.3 Assessment of the graphite impact on the accident progression (burning, heat generation, etc.)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253-00E8-4C96-9BBD-1987A6BC1333}" type="slidenum">
              <a:rPr lang="ru-RU"/>
              <a:pPr/>
              <a:t>8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7263"/>
            <a:r>
              <a:rPr lang="en-US"/>
              <a:t>General view of RBMK NPP</a:t>
            </a:r>
            <a:endParaRPr lang="ru-RU"/>
          </a:p>
        </p:txBody>
      </p:sp>
      <p:pic>
        <p:nvPicPr>
          <p:cNvPr id="50179" name="Picture 3" descr="Fig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1236663"/>
            <a:ext cx="5019675" cy="476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7FF9-AD12-4928-A534-4146DB32F113}" type="slidenum">
              <a:rPr lang="ru-RU"/>
              <a:pPr/>
              <a:t>9</a:t>
            </a:fld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7263"/>
            <a:r>
              <a:rPr lang="en-US"/>
              <a:t>RBMK reactor main structures</a:t>
            </a: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403350"/>
            <a:ext cx="3930650" cy="4402138"/>
          </a:xfrm>
        </p:spPr>
        <p:txBody>
          <a:bodyPr/>
          <a:lstStyle/>
          <a:p>
            <a:pPr marL="358775" indent="-358775" defTabSz="957263">
              <a:lnSpc>
                <a:spcPct val="90000"/>
              </a:lnSpc>
              <a:buFontTx/>
              <a:buNone/>
            </a:pPr>
            <a:endParaRPr lang="en-US" sz="2000"/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Core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Reactor vessel (shroud)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Lower support structure </a:t>
            </a:r>
            <a:br>
              <a:rPr lang="en-US" sz="2000"/>
            </a:br>
            <a:r>
              <a:rPr lang="en-US" sz="2000"/>
              <a:t>(scheme “OR”)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Upper reactor vessel head </a:t>
            </a:r>
            <a:br>
              <a:rPr lang="en-US" sz="2000"/>
            </a:br>
            <a:r>
              <a:rPr lang="en-US" sz="2000"/>
              <a:t>(scheme “E”)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Annual water tank (scheme “L”)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Steel graphite base plate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Channel shield plugs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Sand filling</a:t>
            </a:r>
          </a:p>
          <a:p>
            <a:pPr marL="358775" indent="-358775" defTabSz="957263">
              <a:lnSpc>
                <a:spcPct val="90000"/>
              </a:lnSpc>
              <a:buFontTx/>
              <a:buChar char="•"/>
            </a:pPr>
            <a:r>
              <a:rPr lang="en-US" sz="2000"/>
              <a:t>Concrete reactor cavity walls</a:t>
            </a:r>
            <a:endParaRPr lang="ru-RU" sz="2000"/>
          </a:p>
        </p:txBody>
      </p:sp>
      <p:pic>
        <p:nvPicPr>
          <p:cNvPr id="70660" name="Picture 4" descr="fig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5963" y="1925638"/>
            <a:ext cx="3819525" cy="3748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0</TotalTime>
  <Words>1140</Words>
  <Application>Microsoft Office PowerPoint</Application>
  <PresentationFormat>Bildschirmpräsentation (4:3)</PresentationFormat>
  <Paragraphs>181</Paragraphs>
  <Slides>30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Times New Roman</vt:lpstr>
      <vt:lpstr>Tahoma</vt:lpstr>
      <vt:lpstr>Arial</vt:lpstr>
      <vt:lpstr>Wingdings</vt:lpstr>
      <vt:lpstr>Symbol</vt:lpstr>
      <vt:lpstr>Электронная паутина</vt:lpstr>
      <vt:lpstr>Документ Microsoft Word</vt:lpstr>
      <vt:lpstr>Analysis of fuel containing mass behaviour during the active phase of the Chernobyl accident   A.Borovoi, S.Bogatov, V.Strizhov  5-th CEG-CM meeting Paris, February 9-13, 2004.</vt:lpstr>
      <vt:lpstr>Background</vt:lpstr>
      <vt:lpstr>Participating Institutions:</vt:lpstr>
      <vt:lpstr>Changes to the project</vt:lpstr>
      <vt:lpstr>Objective of the Project:</vt:lpstr>
      <vt:lpstr>The major tasks</vt:lpstr>
      <vt:lpstr>Task 1.  Accumulation, assessment and analysis of initial data for different stages of accident progression</vt:lpstr>
      <vt:lpstr>General view of RBMK NPP</vt:lpstr>
      <vt:lpstr>RBMK reactor main structures</vt:lpstr>
      <vt:lpstr>Development of a database on initial and boundary conditions</vt:lpstr>
      <vt:lpstr>Formation of melt</vt:lpstr>
      <vt:lpstr>Melt formation scenario</vt:lpstr>
      <vt:lpstr>Comments of CEG-CM group</vt:lpstr>
      <vt:lpstr>Task 2. Development of the database for the modeling of FCM behavior in the 4-th Unit </vt:lpstr>
      <vt:lpstr>The main streams of LFCM</vt:lpstr>
      <vt:lpstr>Assessment of location of FCM inside shelter</vt:lpstr>
      <vt:lpstr>Core and structural materials in the LFCM</vt:lpstr>
      <vt:lpstr>Task 3. Additional measurements of the compositions of metal melts </vt:lpstr>
      <vt:lpstr>Task 4. Use of the existing model for the evaluation of the FCM state in the 4-th Unit </vt:lpstr>
      <vt:lpstr>Phenomena to be modelled</vt:lpstr>
      <vt:lpstr>Advances in CFD computations</vt:lpstr>
      <vt:lpstr>3D MCCI calculations</vt:lpstr>
      <vt:lpstr>3D spreading  of molten corium</vt:lpstr>
      <vt:lpstr>Advances in the 3D computations</vt:lpstr>
      <vt:lpstr>3D modeling of molten corium spreading</vt:lpstr>
      <vt:lpstr>Task 5. Development of the final report on the Project</vt:lpstr>
      <vt:lpstr>Relevance of the Work:</vt:lpstr>
      <vt:lpstr>Relevance of the Work:</vt:lpstr>
      <vt:lpstr>General Information on the Project</vt:lpstr>
      <vt:lpstr>Follow-up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models for nuclear fuel behavior during active phase of Chernobyl accident  A.Borovoi, S.Bogatov</dc:title>
  <dc:creator>Bogatov</dc:creator>
  <cp:lastModifiedBy>Peters, Ursula</cp:lastModifiedBy>
  <cp:revision>28</cp:revision>
  <dcterms:created xsi:type="dcterms:W3CDTF">2003-09-15T09:13:37Z</dcterms:created>
  <dcterms:modified xsi:type="dcterms:W3CDTF">2012-10-08T17:30:00Z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Analysis of fuel containing mass behaviour during the active phase of the Chernobyl accident</vt:lpwstr>
  </property>
</Properties>
</file>