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9" r:id="rId1"/>
  </p:sldMasterIdLst>
  <p:notesMasterIdLst>
    <p:notesMasterId r:id="rId9"/>
  </p:notesMasterIdLst>
  <p:handoutMasterIdLst>
    <p:handoutMasterId r:id="rId10"/>
  </p:handoutMasterIdLst>
  <p:sldIdLst>
    <p:sldId id="379" r:id="rId2"/>
    <p:sldId id="383" r:id="rId3"/>
    <p:sldId id="391" r:id="rId4"/>
    <p:sldId id="397" r:id="rId5"/>
    <p:sldId id="392" r:id="rId6"/>
    <p:sldId id="394" r:id="rId7"/>
    <p:sldId id="384" r:id="rId8"/>
  </p:sldIdLst>
  <p:sldSz cx="9144000" cy="6858000" type="screen4x3"/>
  <p:notesSz cx="6780213" cy="9910763"/>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F8F8F8"/>
    <a:srgbClr val="EAEAEA"/>
    <a:srgbClr val="003399"/>
    <a:srgbClr val="FFFFCC"/>
    <a:srgbClr val="D0F9F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p:scale>
          <a:sx n="100" d="100"/>
          <a:sy n="100" d="100"/>
        </p:scale>
        <p:origin x="-1531" y="67"/>
      </p:cViewPr>
      <p:guideLst>
        <p:guide orient="horz" pos="2160"/>
        <p:guide pos="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33" d="100"/>
          <a:sy n="33" d="100"/>
        </p:scale>
        <p:origin x="-1542" y="-72"/>
      </p:cViewPr>
      <p:guideLst>
        <p:guide orient="horz" pos="3121"/>
        <p:guide pos="21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3846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9" tIns="45989" rIns="91979" bIns="45989" numCol="1" anchor="t" anchorCtr="0" compatLnSpc="1">
            <a:prstTxWarp prst="textNoShape">
              <a:avLst/>
            </a:prstTxWarp>
          </a:bodyPr>
          <a:lstStyle>
            <a:lvl1pPr algn="l" defTabSz="919163">
              <a:defRPr sz="1200"/>
            </a:lvl1pPr>
          </a:lstStyle>
          <a:p>
            <a:endParaRPr lang="ru-RU"/>
          </a:p>
        </p:txBody>
      </p:sp>
      <p:sp>
        <p:nvSpPr>
          <p:cNvPr id="9219" name="Rectangle 3"/>
          <p:cNvSpPr>
            <a:spLocks noGrp="1" noChangeArrowheads="1"/>
          </p:cNvSpPr>
          <p:nvPr>
            <p:ph type="dt" sz="quarter" idx="1"/>
          </p:nvPr>
        </p:nvSpPr>
        <p:spPr bwMode="auto">
          <a:xfrm>
            <a:off x="3841750" y="0"/>
            <a:ext cx="293846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9" tIns="45989" rIns="91979" bIns="45989" numCol="1" anchor="t" anchorCtr="0" compatLnSpc="1">
            <a:prstTxWarp prst="textNoShape">
              <a:avLst/>
            </a:prstTxWarp>
          </a:bodyPr>
          <a:lstStyle>
            <a:lvl1pPr algn="r" defTabSz="919163">
              <a:defRPr sz="1200"/>
            </a:lvl1pPr>
          </a:lstStyle>
          <a:p>
            <a:endParaRPr lang="ru-RU"/>
          </a:p>
        </p:txBody>
      </p:sp>
      <p:sp>
        <p:nvSpPr>
          <p:cNvPr id="9220" name="Rectangle 4"/>
          <p:cNvSpPr>
            <a:spLocks noGrp="1" noChangeArrowheads="1"/>
          </p:cNvSpPr>
          <p:nvPr>
            <p:ph type="ftr" sz="quarter" idx="2"/>
          </p:nvPr>
        </p:nvSpPr>
        <p:spPr bwMode="auto">
          <a:xfrm>
            <a:off x="0" y="9417050"/>
            <a:ext cx="293846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9" tIns="45989" rIns="91979" bIns="45989" numCol="1" anchor="b" anchorCtr="0" compatLnSpc="1">
            <a:prstTxWarp prst="textNoShape">
              <a:avLst/>
            </a:prstTxWarp>
          </a:bodyPr>
          <a:lstStyle>
            <a:lvl1pPr algn="l" defTabSz="919163">
              <a:defRPr sz="1200"/>
            </a:lvl1pPr>
          </a:lstStyle>
          <a:p>
            <a:endParaRPr lang="ru-RU"/>
          </a:p>
        </p:txBody>
      </p:sp>
      <p:sp>
        <p:nvSpPr>
          <p:cNvPr id="9221" name="Rectangle 5"/>
          <p:cNvSpPr>
            <a:spLocks noGrp="1" noChangeArrowheads="1"/>
          </p:cNvSpPr>
          <p:nvPr>
            <p:ph type="sldNum" sz="quarter" idx="3"/>
          </p:nvPr>
        </p:nvSpPr>
        <p:spPr bwMode="auto">
          <a:xfrm>
            <a:off x="3841750" y="9417050"/>
            <a:ext cx="293846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9" tIns="45989" rIns="91979" bIns="45989" numCol="1" anchor="b" anchorCtr="0" compatLnSpc="1">
            <a:prstTxWarp prst="textNoShape">
              <a:avLst/>
            </a:prstTxWarp>
          </a:bodyPr>
          <a:lstStyle>
            <a:lvl1pPr algn="r" defTabSz="919163">
              <a:defRPr sz="1200"/>
            </a:lvl1pPr>
          </a:lstStyle>
          <a:p>
            <a:fld id="{4CB049D1-3007-4381-A21D-F7E96A36F921}" type="slidenum">
              <a:rPr lang="ru-RU"/>
              <a:pPr/>
              <a:t>‹Nr.›</a:t>
            </a:fld>
            <a:endParaRPr lang="ru-RU"/>
          </a:p>
        </p:txBody>
      </p:sp>
    </p:spTree>
    <p:extLst>
      <p:ext uri="{BB962C8B-B14F-4D97-AF65-F5344CB8AC3E}">
        <p14:creationId xmlns:p14="http://schemas.microsoft.com/office/powerpoint/2010/main" val="3503283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3846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9" tIns="45989" rIns="91979" bIns="45989" numCol="1" anchor="t" anchorCtr="0" compatLnSpc="1">
            <a:prstTxWarp prst="textNoShape">
              <a:avLst/>
            </a:prstTxWarp>
          </a:bodyPr>
          <a:lstStyle>
            <a:lvl1pPr algn="l" defTabSz="919163">
              <a:defRPr sz="1200"/>
            </a:lvl1pPr>
          </a:lstStyle>
          <a:p>
            <a:endParaRPr lang="ru-RU"/>
          </a:p>
        </p:txBody>
      </p:sp>
      <p:sp>
        <p:nvSpPr>
          <p:cNvPr id="7171" name="Rectangle 3"/>
          <p:cNvSpPr>
            <a:spLocks noGrp="1" noChangeArrowheads="1"/>
          </p:cNvSpPr>
          <p:nvPr>
            <p:ph type="dt" idx="1"/>
          </p:nvPr>
        </p:nvSpPr>
        <p:spPr bwMode="auto">
          <a:xfrm>
            <a:off x="3841750" y="0"/>
            <a:ext cx="293846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9" tIns="45989" rIns="91979" bIns="45989" numCol="1" anchor="t" anchorCtr="0" compatLnSpc="1">
            <a:prstTxWarp prst="textNoShape">
              <a:avLst/>
            </a:prstTxWarp>
          </a:bodyPr>
          <a:lstStyle>
            <a:lvl1pPr algn="r" defTabSz="919163">
              <a:defRPr sz="1200"/>
            </a:lvl1pPr>
          </a:lstStyle>
          <a:p>
            <a:endParaRPr lang="ru-RU"/>
          </a:p>
        </p:txBody>
      </p:sp>
      <p:sp>
        <p:nvSpPr>
          <p:cNvPr id="7172" name="Rectangle 4"/>
          <p:cNvSpPr>
            <a:spLocks noChangeArrowheads="1" noTextEdit="1"/>
          </p:cNvSpPr>
          <p:nvPr>
            <p:ph type="sldImg" idx="2"/>
          </p:nvPr>
        </p:nvSpPr>
        <p:spPr bwMode="auto">
          <a:xfrm>
            <a:off x="911225" y="741363"/>
            <a:ext cx="4960938" cy="37211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906463" y="4706938"/>
            <a:ext cx="4967287" cy="446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9" tIns="45989" rIns="91979" bIns="45989" numCol="1" anchor="t" anchorCtr="0" compatLnSpc="1">
            <a:prstTxWarp prst="textNoShape">
              <a:avLst/>
            </a:prstTxWarp>
          </a:bodyPr>
          <a:lstStyle/>
          <a:p>
            <a:pPr lvl="0"/>
            <a:r>
              <a:rPr lang="ru-RU" smtClean="0"/>
              <a:t>Щелчок правит 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174" name="Rectangle 6"/>
          <p:cNvSpPr>
            <a:spLocks noGrp="1" noChangeArrowheads="1"/>
          </p:cNvSpPr>
          <p:nvPr>
            <p:ph type="ftr" sz="quarter" idx="4"/>
          </p:nvPr>
        </p:nvSpPr>
        <p:spPr bwMode="auto">
          <a:xfrm>
            <a:off x="0" y="9417050"/>
            <a:ext cx="293846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9" tIns="45989" rIns="91979" bIns="45989" numCol="1" anchor="b" anchorCtr="0" compatLnSpc="1">
            <a:prstTxWarp prst="textNoShape">
              <a:avLst/>
            </a:prstTxWarp>
          </a:bodyPr>
          <a:lstStyle>
            <a:lvl1pPr algn="l" defTabSz="919163">
              <a:defRPr sz="1200"/>
            </a:lvl1pPr>
          </a:lstStyle>
          <a:p>
            <a:endParaRPr lang="ru-RU"/>
          </a:p>
        </p:txBody>
      </p:sp>
      <p:sp>
        <p:nvSpPr>
          <p:cNvPr id="7175" name="Rectangle 7"/>
          <p:cNvSpPr>
            <a:spLocks noGrp="1" noChangeArrowheads="1"/>
          </p:cNvSpPr>
          <p:nvPr>
            <p:ph type="sldNum" sz="quarter" idx="5"/>
          </p:nvPr>
        </p:nvSpPr>
        <p:spPr bwMode="auto">
          <a:xfrm>
            <a:off x="3841750" y="9417050"/>
            <a:ext cx="293846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79" tIns="45989" rIns="91979" bIns="45989" numCol="1" anchor="b" anchorCtr="0" compatLnSpc="1">
            <a:prstTxWarp prst="textNoShape">
              <a:avLst/>
            </a:prstTxWarp>
          </a:bodyPr>
          <a:lstStyle>
            <a:lvl1pPr algn="r" defTabSz="919163">
              <a:defRPr sz="1200"/>
            </a:lvl1pPr>
          </a:lstStyle>
          <a:p>
            <a:fld id="{4FF0B76E-DAF2-44F6-8659-58C286C6A5CB}" type="slidenum">
              <a:rPr lang="ru-RU"/>
              <a:pPr/>
              <a:t>‹Nr.›</a:t>
            </a:fld>
            <a:endParaRPr lang="ru-RU"/>
          </a:p>
        </p:txBody>
      </p:sp>
    </p:spTree>
    <p:extLst>
      <p:ext uri="{BB962C8B-B14F-4D97-AF65-F5344CB8AC3E}">
        <p14:creationId xmlns:p14="http://schemas.microsoft.com/office/powerpoint/2010/main" val="4146914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19458" name="Group 2"/>
          <p:cNvGrpSpPr>
            <a:grpSpLocks/>
          </p:cNvGrpSpPr>
          <p:nvPr/>
        </p:nvGrpSpPr>
        <p:grpSpPr bwMode="auto">
          <a:xfrm>
            <a:off x="379413" y="1676400"/>
            <a:ext cx="8388350" cy="4421188"/>
            <a:chOff x="238" y="1056"/>
            <a:chExt cx="5285" cy="2785"/>
          </a:xfrm>
        </p:grpSpPr>
        <p:grpSp>
          <p:nvGrpSpPr>
            <p:cNvPr id="19459" name="Group 3"/>
            <p:cNvGrpSpPr>
              <a:grpSpLocks/>
            </p:cNvGrpSpPr>
            <p:nvPr/>
          </p:nvGrpSpPr>
          <p:grpSpPr bwMode="auto">
            <a:xfrm>
              <a:off x="238" y="1056"/>
              <a:ext cx="5285" cy="1393"/>
              <a:chOff x="238" y="1056"/>
              <a:chExt cx="5285" cy="1393"/>
            </a:xfrm>
          </p:grpSpPr>
          <p:sp>
            <p:nvSpPr>
              <p:cNvPr id="19460" name="Rectangle 4"/>
              <p:cNvSpPr>
                <a:spLocks noChangeArrowheads="1"/>
              </p:cNvSpPr>
              <p:nvPr/>
            </p:nvSpPr>
            <p:spPr bwMode="auto">
              <a:xfrm>
                <a:off x="243" y="1057"/>
                <a:ext cx="5272" cy="1391"/>
              </a:xfrm>
              <a:prstGeom prst="rect">
                <a:avLst/>
              </a:prstGeom>
              <a:solidFill>
                <a:srgbClr val="EAEAEA">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461" name="Freeform 5"/>
              <p:cNvSpPr>
                <a:spLocks/>
              </p:cNvSpPr>
              <p:nvPr/>
            </p:nvSpPr>
            <p:spPr bwMode="auto">
              <a:xfrm>
                <a:off x="238" y="1056"/>
                <a:ext cx="5273" cy="1393"/>
              </a:xfrm>
              <a:custGeom>
                <a:avLst/>
                <a:gdLst>
                  <a:gd name="T0" fmla="*/ 5272 w 5273"/>
                  <a:gd name="T1" fmla="*/ 0 h 1393"/>
                  <a:gd name="T2" fmla="*/ 0 w 5273"/>
                  <a:gd name="T3" fmla="*/ 0 h 1393"/>
                  <a:gd name="T4" fmla="*/ 0 w 5273"/>
                  <a:gd name="T5" fmla="*/ 1392 h 1393"/>
                </a:gdLst>
                <a:ahLst/>
                <a:cxnLst>
                  <a:cxn ang="0">
                    <a:pos x="T0" y="T1"/>
                  </a:cxn>
                  <a:cxn ang="0">
                    <a:pos x="T2" y="T3"/>
                  </a:cxn>
                  <a:cxn ang="0">
                    <a:pos x="T4" y="T5"/>
                  </a:cxn>
                </a:cxnLst>
                <a:rect l="0" t="0" r="r" b="b"/>
                <a:pathLst>
                  <a:path w="5273" h="1393">
                    <a:moveTo>
                      <a:pt x="5272" y="0"/>
                    </a:moveTo>
                    <a:lnTo>
                      <a:pt x="0" y="0"/>
                    </a:lnTo>
                    <a:lnTo>
                      <a:pt x="0" y="1392"/>
                    </a:lnTo>
                  </a:path>
                </a:pathLst>
              </a:custGeom>
              <a:noFill/>
              <a:ln w="12700" cap="rnd" cmpd="sng">
                <a:solidFill>
                  <a:srgbClr val="B2B2B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462" name="Freeform 6"/>
              <p:cNvSpPr>
                <a:spLocks/>
              </p:cNvSpPr>
              <p:nvPr/>
            </p:nvSpPr>
            <p:spPr bwMode="auto">
              <a:xfrm>
                <a:off x="250" y="1056"/>
                <a:ext cx="5273" cy="1393"/>
              </a:xfrm>
              <a:custGeom>
                <a:avLst/>
                <a:gdLst>
                  <a:gd name="T0" fmla="*/ 5272 w 5273"/>
                  <a:gd name="T1" fmla="*/ 0 h 1393"/>
                  <a:gd name="T2" fmla="*/ 5272 w 5273"/>
                  <a:gd name="T3" fmla="*/ 1392 h 1393"/>
                  <a:gd name="T4" fmla="*/ 0 w 5273"/>
                  <a:gd name="T5" fmla="*/ 1392 h 1393"/>
                </a:gdLst>
                <a:ahLst/>
                <a:cxnLst>
                  <a:cxn ang="0">
                    <a:pos x="T0" y="T1"/>
                  </a:cxn>
                  <a:cxn ang="0">
                    <a:pos x="T2" y="T3"/>
                  </a:cxn>
                  <a:cxn ang="0">
                    <a:pos x="T4" y="T5"/>
                  </a:cxn>
                </a:cxnLst>
                <a:rect l="0" t="0" r="r" b="b"/>
                <a:pathLst>
                  <a:path w="5273" h="1393">
                    <a:moveTo>
                      <a:pt x="5272" y="0"/>
                    </a:moveTo>
                    <a:lnTo>
                      <a:pt x="5272" y="1392"/>
                    </a:lnTo>
                    <a:lnTo>
                      <a:pt x="0" y="1392"/>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9463" name="Group 7"/>
            <p:cNvGrpSpPr>
              <a:grpSpLocks/>
            </p:cNvGrpSpPr>
            <p:nvPr/>
          </p:nvGrpSpPr>
          <p:grpSpPr bwMode="auto">
            <a:xfrm>
              <a:off x="240" y="3744"/>
              <a:ext cx="5281" cy="97"/>
              <a:chOff x="240" y="3744"/>
              <a:chExt cx="5281" cy="97"/>
            </a:xfrm>
          </p:grpSpPr>
          <p:sp>
            <p:nvSpPr>
              <p:cNvPr id="19464" name="Rectangle 8"/>
              <p:cNvSpPr>
                <a:spLocks noChangeArrowheads="1"/>
              </p:cNvSpPr>
              <p:nvPr/>
            </p:nvSpPr>
            <p:spPr bwMode="auto">
              <a:xfrm>
                <a:off x="240" y="3744"/>
                <a:ext cx="5280" cy="96"/>
              </a:xfrm>
              <a:prstGeom prst="rect">
                <a:avLst/>
              </a:prstGeom>
              <a:solidFill>
                <a:srgbClr val="EAEAEA">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465" name="Freeform 9"/>
              <p:cNvSpPr>
                <a:spLocks/>
              </p:cNvSpPr>
              <p:nvPr/>
            </p:nvSpPr>
            <p:spPr bwMode="auto">
              <a:xfrm>
                <a:off x="240" y="3744"/>
                <a:ext cx="5281" cy="97"/>
              </a:xfrm>
              <a:custGeom>
                <a:avLst/>
                <a:gdLst>
                  <a:gd name="T0" fmla="*/ 5280 w 5281"/>
                  <a:gd name="T1" fmla="*/ 0 h 97"/>
                  <a:gd name="T2" fmla="*/ 0 w 5281"/>
                  <a:gd name="T3" fmla="*/ 0 h 97"/>
                  <a:gd name="T4" fmla="*/ 0 w 5281"/>
                  <a:gd name="T5" fmla="*/ 96 h 97"/>
                </a:gdLst>
                <a:ahLst/>
                <a:cxnLst>
                  <a:cxn ang="0">
                    <a:pos x="T0" y="T1"/>
                  </a:cxn>
                  <a:cxn ang="0">
                    <a:pos x="T2" y="T3"/>
                  </a:cxn>
                  <a:cxn ang="0">
                    <a:pos x="T4" y="T5"/>
                  </a:cxn>
                </a:cxnLst>
                <a:rect l="0" t="0" r="r" b="b"/>
                <a:pathLst>
                  <a:path w="5281" h="97">
                    <a:moveTo>
                      <a:pt x="5280" y="0"/>
                    </a:moveTo>
                    <a:lnTo>
                      <a:pt x="0" y="0"/>
                    </a:lnTo>
                    <a:lnTo>
                      <a:pt x="0" y="96"/>
                    </a:lnTo>
                  </a:path>
                </a:pathLst>
              </a:custGeom>
              <a:noFill/>
              <a:ln w="12700" cap="rnd" cmpd="sng">
                <a:solidFill>
                  <a:srgbClr val="B2B2B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466" name="Freeform 10"/>
              <p:cNvSpPr>
                <a:spLocks/>
              </p:cNvSpPr>
              <p:nvPr/>
            </p:nvSpPr>
            <p:spPr bwMode="auto">
              <a:xfrm>
                <a:off x="240" y="3744"/>
                <a:ext cx="5281" cy="97"/>
              </a:xfrm>
              <a:custGeom>
                <a:avLst/>
                <a:gdLst>
                  <a:gd name="T0" fmla="*/ 5280 w 5281"/>
                  <a:gd name="T1" fmla="*/ 0 h 97"/>
                  <a:gd name="T2" fmla="*/ 5280 w 5281"/>
                  <a:gd name="T3" fmla="*/ 96 h 97"/>
                  <a:gd name="T4" fmla="*/ 0 w 5281"/>
                  <a:gd name="T5" fmla="*/ 96 h 97"/>
                </a:gdLst>
                <a:ahLst/>
                <a:cxnLst>
                  <a:cxn ang="0">
                    <a:pos x="T0" y="T1"/>
                  </a:cxn>
                  <a:cxn ang="0">
                    <a:pos x="T2" y="T3"/>
                  </a:cxn>
                  <a:cxn ang="0">
                    <a:pos x="T4" y="T5"/>
                  </a:cxn>
                </a:cxnLst>
                <a:rect l="0" t="0" r="r" b="b"/>
                <a:pathLst>
                  <a:path w="5281" h="97">
                    <a:moveTo>
                      <a:pt x="5280" y="0"/>
                    </a:moveTo>
                    <a:lnTo>
                      <a:pt x="5280" y="96"/>
                    </a:lnTo>
                    <a:lnTo>
                      <a:pt x="0" y="96"/>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9467" name="Group 11"/>
            <p:cNvGrpSpPr>
              <a:grpSpLocks/>
            </p:cNvGrpSpPr>
            <p:nvPr/>
          </p:nvGrpSpPr>
          <p:grpSpPr bwMode="auto">
            <a:xfrm>
              <a:off x="338" y="1200"/>
              <a:ext cx="97" cy="1104"/>
              <a:chOff x="338" y="1200"/>
              <a:chExt cx="97" cy="1104"/>
            </a:xfrm>
          </p:grpSpPr>
          <p:sp useBgFill="1">
            <p:nvSpPr>
              <p:cNvPr id="19468" name="Rectangle 12"/>
              <p:cNvSpPr>
                <a:spLocks noChangeArrowheads="1"/>
              </p:cNvSpPr>
              <p:nvPr/>
            </p:nvSpPr>
            <p:spPr bwMode="auto">
              <a:xfrm>
                <a:off x="338" y="1201"/>
                <a:ext cx="96" cy="1103"/>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469" name="Freeform 13"/>
              <p:cNvSpPr>
                <a:spLocks/>
              </p:cNvSpPr>
              <p:nvPr/>
            </p:nvSpPr>
            <p:spPr bwMode="auto">
              <a:xfrm>
                <a:off x="338" y="1200"/>
                <a:ext cx="97" cy="1104"/>
              </a:xfrm>
              <a:custGeom>
                <a:avLst/>
                <a:gdLst>
                  <a:gd name="T0" fmla="*/ 0 w 97"/>
                  <a:gd name="T1" fmla="*/ 1103 h 1104"/>
                  <a:gd name="T2" fmla="*/ 96 w 97"/>
                  <a:gd name="T3" fmla="*/ 1103 h 1104"/>
                  <a:gd name="T4" fmla="*/ 96 w 97"/>
                  <a:gd name="T5" fmla="*/ 0 h 1104"/>
                </a:gdLst>
                <a:ahLst/>
                <a:cxnLst>
                  <a:cxn ang="0">
                    <a:pos x="T0" y="T1"/>
                  </a:cxn>
                  <a:cxn ang="0">
                    <a:pos x="T2" y="T3"/>
                  </a:cxn>
                  <a:cxn ang="0">
                    <a:pos x="T4" y="T5"/>
                  </a:cxn>
                </a:cxnLst>
                <a:rect l="0" t="0" r="r" b="b"/>
                <a:pathLst>
                  <a:path w="97" h="1104">
                    <a:moveTo>
                      <a:pt x="0" y="1103"/>
                    </a:moveTo>
                    <a:lnTo>
                      <a:pt x="96" y="1103"/>
                    </a:lnTo>
                    <a:lnTo>
                      <a:pt x="96" y="0"/>
                    </a:lnTo>
                  </a:path>
                </a:pathLst>
              </a:custGeom>
              <a:noFill/>
              <a:ln w="12700" cap="rnd" cmpd="sng">
                <a:solidFill>
                  <a:srgbClr val="B2B2B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470" name="Freeform 14"/>
              <p:cNvSpPr>
                <a:spLocks/>
              </p:cNvSpPr>
              <p:nvPr/>
            </p:nvSpPr>
            <p:spPr bwMode="auto">
              <a:xfrm>
                <a:off x="338" y="1200"/>
                <a:ext cx="97" cy="1104"/>
              </a:xfrm>
              <a:custGeom>
                <a:avLst/>
                <a:gdLst>
                  <a:gd name="T0" fmla="*/ 0 w 97"/>
                  <a:gd name="T1" fmla="*/ 1103 h 1104"/>
                  <a:gd name="T2" fmla="*/ 0 w 97"/>
                  <a:gd name="T3" fmla="*/ 0 h 1104"/>
                  <a:gd name="T4" fmla="*/ 96 w 97"/>
                  <a:gd name="T5" fmla="*/ 0 h 1104"/>
                </a:gdLst>
                <a:ahLst/>
                <a:cxnLst>
                  <a:cxn ang="0">
                    <a:pos x="T0" y="T1"/>
                  </a:cxn>
                  <a:cxn ang="0">
                    <a:pos x="T2" y="T3"/>
                  </a:cxn>
                  <a:cxn ang="0">
                    <a:pos x="T4" y="T5"/>
                  </a:cxn>
                </a:cxnLst>
                <a:rect l="0" t="0" r="r" b="b"/>
                <a:pathLst>
                  <a:path w="97" h="1104">
                    <a:moveTo>
                      <a:pt x="0" y="1103"/>
                    </a:moveTo>
                    <a:lnTo>
                      <a:pt x="0" y="0"/>
                    </a:lnTo>
                    <a:lnTo>
                      <a:pt x="96" y="0"/>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sp>
        <p:nvSpPr>
          <p:cNvPr id="19471" name="Rectangle 15"/>
          <p:cNvSpPr>
            <a:spLocks noGrp="1" noChangeArrowheads="1"/>
          </p:cNvSpPr>
          <p:nvPr>
            <p:ph type="ctrTitle" sz="quarter"/>
          </p:nvPr>
        </p:nvSpPr>
        <p:spPr bwMode="auto">
          <a:xfrm>
            <a:off x="836613" y="2133600"/>
            <a:ext cx="7772400" cy="1143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defRPr/>
            </a:lvl1pPr>
          </a:lstStyle>
          <a:p>
            <a:pPr lvl="0"/>
            <a:r>
              <a:rPr lang="ru-RU" noProof="0" smtClean="0"/>
              <a:t>Щелчок правит образец заголовка</a:t>
            </a:r>
          </a:p>
        </p:txBody>
      </p:sp>
      <p:sp>
        <p:nvSpPr>
          <p:cNvPr id="19472" name="Rectangle 16"/>
          <p:cNvSpPr>
            <a:spLocks noGrp="1" noChangeArrowheads="1"/>
          </p:cNvSpPr>
          <p:nvPr>
            <p:ph type="subTitle" sz="quarter" idx="1"/>
          </p:nvPr>
        </p:nvSpPr>
        <p:spPr bwMode="auto">
          <a:xfrm>
            <a:off x="1371600" y="4038600"/>
            <a:ext cx="6400800" cy="1752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marL="0" indent="0" algn="ctr">
              <a:buFont typeface="Monotype Sorts" pitchFamily="2" charset="2"/>
              <a:buNone/>
              <a:defRPr/>
            </a:lvl1pPr>
          </a:lstStyle>
          <a:p>
            <a:pPr lvl="0"/>
            <a:r>
              <a:rPr lang="ru-RU" noProof="0" smtClean="0"/>
              <a:t>Щелчок правит образец подзаголовка</a:t>
            </a:r>
          </a:p>
        </p:txBody>
      </p:sp>
      <p:sp>
        <p:nvSpPr>
          <p:cNvPr id="19473" name="Rectangle 17"/>
          <p:cNvSpPr>
            <a:spLocks noGrp="1" noChangeArrowheads="1"/>
          </p:cNvSpPr>
          <p:nvPr>
            <p:ph type="dt" sz="quarter" idx="2"/>
          </p:nvPr>
        </p:nvSpPr>
        <p:spPr bwMode="auto">
          <a:xfrm>
            <a:off x="381000" y="63246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l">
              <a:defRPr sz="1400"/>
            </a:lvl1pPr>
          </a:lstStyle>
          <a:p>
            <a:endParaRPr lang="ru-RU"/>
          </a:p>
        </p:txBody>
      </p:sp>
      <p:sp>
        <p:nvSpPr>
          <p:cNvPr id="19474" name="Rectangle 18"/>
          <p:cNvSpPr>
            <a:spLocks noGrp="1" noChangeArrowheads="1"/>
          </p:cNvSpPr>
          <p:nvPr>
            <p:ph type="ftr" sz="quarter" idx="3"/>
          </p:nvPr>
        </p:nvSpPr>
        <p:spPr>
          <a:xfrm>
            <a:off x="3124200" y="6324600"/>
            <a:ext cx="2895600" cy="457200"/>
          </a:xfrm>
        </p:spPr>
        <p:txBody>
          <a:bodyPr/>
          <a:lstStyle>
            <a:lvl1pPr algn="ctr">
              <a:defRPr sz="1400">
                <a:latin typeface="+mn-lt"/>
              </a:defRPr>
            </a:lvl1pPr>
          </a:lstStyle>
          <a:p>
            <a:endParaRPr lang="ru-RU"/>
          </a:p>
        </p:txBody>
      </p:sp>
      <p:sp>
        <p:nvSpPr>
          <p:cNvPr id="19475" name="Rectangle 19"/>
          <p:cNvSpPr>
            <a:spLocks noGrp="1" noChangeArrowheads="1"/>
          </p:cNvSpPr>
          <p:nvPr>
            <p:ph type="sldNum" sz="quarter" idx="4"/>
          </p:nvPr>
        </p:nvSpPr>
        <p:spPr>
          <a:xfrm>
            <a:off x="6858000" y="6324600"/>
            <a:ext cx="1905000" cy="457200"/>
          </a:xfrm>
        </p:spPr>
        <p:txBody>
          <a:bodyPr/>
          <a:lstStyle>
            <a:lvl1pPr>
              <a:defRPr/>
            </a:lvl1pPr>
          </a:lstStyle>
          <a:p>
            <a:fld id="{3412AC08-3568-4504-B1A2-0FE0D14FA642}" type="slidenum">
              <a:rPr lang="ru-RU"/>
              <a:pPr/>
              <a:t>‹Nr.›</a:t>
            </a:fld>
            <a:endParaRPr lang="ru-RU"/>
          </a:p>
        </p:txBody>
      </p:sp>
    </p:spTree>
  </p:cSld>
  <p:clrMapOvr>
    <a:masterClrMapping/>
  </p:clrMapOvr>
  <p:transition>
    <p:push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r>
              <a:rPr lang="en-US"/>
              <a:t>7th Meeting CEG-CM</a:t>
            </a:r>
            <a:r>
              <a:rPr lang="en-US">
                <a:latin typeface="+mn-lt"/>
              </a:rPr>
              <a:t>	  	</a:t>
            </a:r>
            <a:r>
              <a:rPr lang="en-US">
                <a:cs typeface="Arial" charset="0"/>
              </a:rPr>
              <a:t>GRS Cologne 		February 28-March 1, 2005</a:t>
            </a:r>
            <a:endParaRPr lang="ru-RU">
              <a:cs typeface="Arial" charset="0"/>
            </a:endParaRPr>
          </a:p>
        </p:txBody>
      </p:sp>
      <p:sp>
        <p:nvSpPr>
          <p:cNvPr id="5" name="Foliennummernplatzhalter 4"/>
          <p:cNvSpPr>
            <a:spLocks noGrp="1"/>
          </p:cNvSpPr>
          <p:nvPr>
            <p:ph type="sldNum" sz="quarter" idx="11"/>
          </p:nvPr>
        </p:nvSpPr>
        <p:spPr/>
        <p:txBody>
          <a:bodyPr/>
          <a:lstStyle>
            <a:lvl1pPr>
              <a:defRPr/>
            </a:lvl1pPr>
          </a:lstStyle>
          <a:p>
            <a:fld id="{A9008742-C830-4508-9471-952510C21490}" type="slidenum">
              <a:rPr lang="ru-RU"/>
              <a:pPr/>
              <a:t>‹Nr.›</a:t>
            </a:fld>
            <a:endParaRPr lang="ru-RU"/>
          </a:p>
        </p:txBody>
      </p:sp>
    </p:spTree>
    <p:extLst>
      <p:ext uri="{BB962C8B-B14F-4D97-AF65-F5344CB8AC3E}">
        <p14:creationId xmlns:p14="http://schemas.microsoft.com/office/powerpoint/2010/main" val="198973013"/>
      </p:ext>
    </p:extLst>
  </p:cSld>
  <p:clrMapOvr>
    <a:masterClrMapping/>
  </p:clrMapOvr>
  <p:transition>
    <p:push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r>
              <a:rPr lang="en-US"/>
              <a:t>7th Meeting CEG-CM</a:t>
            </a:r>
            <a:r>
              <a:rPr lang="en-US">
                <a:latin typeface="+mn-lt"/>
              </a:rPr>
              <a:t>	  	</a:t>
            </a:r>
            <a:r>
              <a:rPr lang="en-US">
                <a:cs typeface="Arial" charset="0"/>
              </a:rPr>
              <a:t>GRS Cologne 		February 28-March 1, 2005</a:t>
            </a:r>
            <a:endParaRPr lang="ru-RU">
              <a:cs typeface="Arial" charset="0"/>
            </a:endParaRPr>
          </a:p>
        </p:txBody>
      </p:sp>
      <p:sp>
        <p:nvSpPr>
          <p:cNvPr id="5" name="Foliennummernplatzhalter 4"/>
          <p:cNvSpPr>
            <a:spLocks noGrp="1"/>
          </p:cNvSpPr>
          <p:nvPr>
            <p:ph type="sldNum" sz="quarter" idx="11"/>
          </p:nvPr>
        </p:nvSpPr>
        <p:spPr/>
        <p:txBody>
          <a:bodyPr/>
          <a:lstStyle>
            <a:lvl1pPr>
              <a:defRPr/>
            </a:lvl1pPr>
          </a:lstStyle>
          <a:p>
            <a:fld id="{5D8400CB-001A-4516-A58E-F37DC9C7FE8E}" type="slidenum">
              <a:rPr lang="ru-RU"/>
              <a:pPr/>
              <a:t>‹Nr.›</a:t>
            </a:fld>
            <a:endParaRPr lang="ru-RU"/>
          </a:p>
        </p:txBody>
      </p:sp>
    </p:spTree>
    <p:extLst>
      <p:ext uri="{BB962C8B-B14F-4D97-AF65-F5344CB8AC3E}">
        <p14:creationId xmlns:p14="http://schemas.microsoft.com/office/powerpoint/2010/main" val="1729377520"/>
      </p:ext>
    </p:extLst>
  </p:cSld>
  <p:clrMapOvr>
    <a:masterClrMapping/>
  </p:clrMapOvr>
  <p:transition>
    <p:push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457200" y="1600200"/>
            <a:ext cx="4038600" cy="4525963"/>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a:xfrm>
            <a:off x="684213" y="6448425"/>
            <a:ext cx="6581775" cy="327025"/>
          </a:xfrm>
        </p:spPr>
        <p:txBody>
          <a:bodyPr/>
          <a:lstStyle>
            <a:lvl1pPr>
              <a:defRPr/>
            </a:lvl1pPr>
          </a:lstStyle>
          <a:p>
            <a:r>
              <a:rPr lang="en-US"/>
              <a:t>7th Meeting CEG-CM</a:t>
            </a:r>
            <a:r>
              <a:rPr lang="en-US">
                <a:latin typeface="+mn-lt"/>
              </a:rPr>
              <a:t>	  	</a:t>
            </a:r>
            <a:r>
              <a:rPr lang="en-US">
                <a:cs typeface="Arial" charset="0"/>
              </a:rPr>
              <a:t>GRS Cologne 		February 28-March 1, 2005</a:t>
            </a:r>
            <a:endParaRPr lang="ru-RU">
              <a:cs typeface="Arial" charset="0"/>
            </a:endParaRPr>
          </a:p>
        </p:txBody>
      </p:sp>
      <p:sp>
        <p:nvSpPr>
          <p:cNvPr id="6" name="Foliennummernplatzhalter 5"/>
          <p:cNvSpPr>
            <a:spLocks noGrp="1"/>
          </p:cNvSpPr>
          <p:nvPr>
            <p:ph type="sldNum" sz="quarter" idx="11"/>
          </p:nvPr>
        </p:nvSpPr>
        <p:spPr>
          <a:xfrm>
            <a:off x="7239000" y="6561138"/>
            <a:ext cx="1905000" cy="296862"/>
          </a:xfrm>
        </p:spPr>
        <p:txBody>
          <a:bodyPr/>
          <a:lstStyle>
            <a:lvl1pPr>
              <a:defRPr/>
            </a:lvl1pPr>
          </a:lstStyle>
          <a:p>
            <a:fld id="{8EBCD056-0423-4250-8B64-A18FC18F5208}" type="slidenum">
              <a:rPr lang="ru-RU"/>
              <a:pPr/>
              <a:t>‹Nr.›</a:t>
            </a:fld>
            <a:endParaRPr lang="ru-RU"/>
          </a:p>
        </p:txBody>
      </p:sp>
    </p:spTree>
    <p:extLst>
      <p:ext uri="{BB962C8B-B14F-4D97-AF65-F5344CB8AC3E}">
        <p14:creationId xmlns:p14="http://schemas.microsoft.com/office/powerpoint/2010/main" val="2556657587"/>
      </p:ext>
    </p:extLst>
  </p:cSld>
  <p:clrMapOvr>
    <a:masterClrMapping/>
  </p:clrMapOvr>
  <p:transition>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r>
              <a:rPr lang="en-US"/>
              <a:t>7th Meeting CEG-CM</a:t>
            </a:r>
            <a:r>
              <a:rPr lang="en-US">
                <a:latin typeface="+mn-lt"/>
              </a:rPr>
              <a:t>	  	</a:t>
            </a:r>
            <a:r>
              <a:rPr lang="en-US">
                <a:cs typeface="Arial" charset="0"/>
              </a:rPr>
              <a:t>GRS Cologne 		February 28-March 1, 2005</a:t>
            </a:r>
            <a:endParaRPr lang="ru-RU">
              <a:cs typeface="Arial" charset="0"/>
            </a:endParaRPr>
          </a:p>
        </p:txBody>
      </p:sp>
      <p:sp>
        <p:nvSpPr>
          <p:cNvPr id="5" name="Foliennummernplatzhalter 4"/>
          <p:cNvSpPr>
            <a:spLocks noGrp="1"/>
          </p:cNvSpPr>
          <p:nvPr>
            <p:ph type="sldNum" sz="quarter" idx="11"/>
          </p:nvPr>
        </p:nvSpPr>
        <p:spPr/>
        <p:txBody>
          <a:bodyPr/>
          <a:lstStyle>
            <a:lvl1pPr>
              <a:defRPr/>
            </a:lvl1pPr>
          </a:lstStyle>
          <a:p>
            <a:fld id="{B98BB449-6986-45E5-8BE7-A8AB221C5AA4}" type="slidenum">
              <a:rPr lang="ru-RU"/>
              <a:pPr/>
              <a:t>‹Nr.›</a:t>
            </a:fld>
            <a:endParaRPr lang="ru-RU"/>
          </a:p>
        </p:txBody>
      </p:sp>
    </p:spTree>
    <p:extLst>
      <p:ext uri="{BB962C8B-B14F-4D97-AF65-F5344CB8AC3E}">
        <p14:creationId xmlns:p14="http://schemas.microsoft.com/office/powerpoint/2010/main" val="3578768581"/>
      </p:ext>
    </p:extLst>
  </p:cSld>
  <p:clrMapOvr>
    <a:masterClrMapping/>
  </p:clrMapOvr>
  <p:transition>
    <p:push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Fußzeilenplatzhalter 3"/>
          <p:cNvSpPr>
            <a:spLocks noGrp="1"/>
          </p:cNvSpPr>
          <p:nvPr>
            <p:ph type="ftr" sz="quarter" idx="10"/>
          </p:nvPr>
        </p:nvSpPr>
        <p:spPr/>
        <p:txBody>
          <a:bodyPr/>
          <a:lstStyle>
            <a:lvl1pPr>
              <a:defRPr/>
            </a:lvl1pPr>
          </a:lstStyle>
          <a:p>
            <a:r>
              <a:rPr lang="en-US"/>
              <a:t>7th Meeting CEG-CM</a:t>
            </a:r>
            <a:r>
              <a:rPr lang="en-US">
                <a:latin typeface="+mn-lt"/>
              </a:rPr>
              <a:t>	  	</a:t>
            </a:r>
            <a:r>
              <a:rPr lang="en-US">
                <a:cs typeface="Arial" charset="0"/>
              </a:rPr>
              <a:t>GRS Cologne 		February 28-March 1, 2005</a:t>
            </a:r>
            <a:endParaRPr lang="ru-RU">
              <a:cs typeface="Arial" charset="0"/>
            </a:endParaRPr>
          </a:p>
        </p:txBody>
      </p:sp>
      <p:sp>
        <p:nvSpPr>
          <p:cNvPr id="5" name="Foliennummernplatzhalter 4"/>
          <p:cNvSpPr>
            <a:spLocks noGrp="1"/>
          </p:cNvSpPr>
          <p:nvPr>
            <p:ph type="sldNum" sz="quarter" idx="11"/>
          </p:nvPr>
        </p:nvSpPr>
        <p:spPr/>
        <p:txBody>
          <a:bodyPr/>
          <a:lstStyle>
            <a:lvl1pPr>
              <a:defRPr/>
            </a:lvl1pPr>
          </a:lstStyle>
          <a:p>
            <a:fld id="{D0C13A0A-81A7-4223-8923-6A0C5F37864F}" type="slidenum">
              <a:rPr lang="ru-RU"/>
              <a:pPr/>
              <a:t>‹Nr.›</a:t>
            </a:fld>
            <a:endParaRPr lang="ru-RU"/>
          </a:p>
        </p:txBody>
      </p:sp>
    </p:spTree>
    <p:extLst>
      <p:ext uri="{BB962C8B-B14F-4D97-AF65-F5344CB8AC3E}">
        <p14:creationId xmlns:p14="http://schemas.microsoft.com/office/powerpoint/2010/main" val="1016177334"/>
      </p:ext>
    </p:extLst>
  </p:cSld>
  <p:clrMapOvr>
    <a:masterClrMapping/>
  </p:clrMapOvr>
  <p:transition>
    <p:push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lvl1pPr>
              <a:defRPr/>
            </a:lvl1pPr>
          </a:lstStyle>
          <a:p>
            <a:r>
              <a:rPr lang="en-US"/>
              <a:t>7th Meeting CEG-CM</a:t>
            </a:r>
            <a:r>
              <a:rPr lang="en-US">
                <a:latin typeface="+mn-lt"/>
              </a:rPr>
              <a:t>	  	</a:t>
            </a:r>
            <a:r>
              <a:rPr lang="en-US">
                <a:cs typeface="Arial" charset="0"/>
              </a:rPr>
              <a:t>GRS Cologne 		February 28-March 1, 2005</a:t>
            </a:r>
            <a:endParaRPr lang="ru-RU">
              <a:cs typeface="Arial" charset="0"/>
            </a:endParaRPr>
          </a:p>
        </p:txBody>
      </p:sp>
      <p:sp>
        <p:nvSpPr>
          <p:cNvPr id="6" name="Foliennummernplatzhalter 5"/>
          <p:cNvSpPr>
            <a:spLocks noGrp="1"/>
          </p:cNvSpPr>
          <p:nvPr>
            <p:ph type="sldNum" sz="quarter" idx="11"/>
          </p:nvPr>
        </p:nvSpPr>
        <p:spPr/>
        <p:txBody>
          <a:bodyPr/>
          <a:lstStyle>
            <a:lvl1pPr>
              <a:defRPr/>
            </a:lvl1pPr>
          </a:lstStyle>
          <a:p>
            <a:fld id="{27536D14-B8B9-41A3-89E8-48C102B17A8E}" type="slidenum">
              <a:rPr lang="ru-RU"/>
              <a:pPr/>
              <a:t>‹Nr.›</a:t>
            </a:fld>
            <a:endParaRPr lang="ru-RU"/>
          </a:p>
        </p:txBody>
      </p:sp>
    </p:spTree>
    <p:extLst>
      <p:ext uri="{BB962C8B-B14F-4D97-AF65-F5344CB8AC3E}">
        <p14:creationId xmlns:p14="http://schemas.microsoft.com/office/powerpoint/2010/main" val="1618544896"/>
      </p:ext>
    </p:extLst>
  </p:cSld>
  <p:clrMapOvr>
    <a:masterClrMapping/>
  </p:clrMapOvr>
  <p:transition>
    <p:push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lvl1pPr>
              <a:defRPr/>
            </a:lvl1pPr>
          </a:lstStyle>
          <a:p>
            <a:r>
              <a:rPr lang="en-US"/>
              <a:t>7th Meeting CEG-CM</a:t>
            </a:r>
            <a:r>
              <a:rPr lang="en-US">
                <a:latin typeface="+mn-lt"/>
              </a:rPr>
              <a:t>	  	</a:t>
            </a:r>
            <a:r>
              <a:rPr lang="en-US">
                <a:cs typeface="Arial" charset="0"/>
              </a:rPr>
              <a:t>GRS Cologne 		February 28-March 1, 2005</a:t>
            </a:r>
            <a:endParaRPr lang="ru-RU">
              <a:cs typeface="Arial" charset="0"/>
            </a:endParaRPr>
          </a:p>
        </p:txBody>
      </p:sp>
      <p:sp>
        <p:nvSpPr>
          <p:cNvPr id="8" name="Foliennummernplatzhalter 7"/>
          <p:cNvSpPr>
            <a:spLocks noGrp="1"/>
          </p:cNvSpPr>
          <p:nvPr>
            <p:ph type="sldNum" sz="quarter" idx="11"/>
          </p:nvPr>
        </p:nvSpPr>
        <p:spPr/>
        <p:txBody>
          <a:bodyPr/>
          <a:lstStyle>
            <a:lvl1pPr>
              <a:defRPr/>
            </a:lvl1pPr>
          </a:lstStyle>
          <a:p>
            <a:fld id="{8568C609-0978-49E0-82FD-625E3F39701F}" type="slidenum">
              <a:rPr lang="ru-RU"/>
              <a:pPr/>
              <a:t>‹Nr.›</a:t>
            </a:fld>
            <a:endParaRPr lang="ru-RU"/>
          </a:p>
        </p:txBody>
      </p:sp>
    </p:spTree>
    <p:extLst>
      <p:ext uri="{BB962C8B-B14F-4D97-AF65-F5344CB8AC3E}">
        <p14:creationId xmlns:p14="http://schemas.microsoft.com/office/powerpoint/2010/main" val="3637058054"/>
      </p:ext>
    </p:extLst>
  </p:cSld>
  <p:clrMapOvr>
    <a:masterClrMapping/>
  </p:clrMapOvr>
  <p:transition>
    <p:push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lvl1pPr>
              <a:defRPr/>
            </a:lvl1pPr>
          </a:lstStyle>
          <a:p>
            <a:r>
              <a:rPr lang="en-US"/>
              <a:t>7th Meeting CEG-CM</a:t>
            </a:r>
            <a:r>
              <a:rPr lang="en-US">
                <a:latin typeface="+mn-lt"/>
              </a:rPr>
              <a:t>	  	</a:t>
            </a:r>
            <a:r>
              <a:rPr lang="en-US">
                <a:cs typeface="Arial" charset="0"/>
              </a:rPr>
              <a:t>GRS Cologne 		February 28-March 1, 2005</a:t>
            </a:r>
            <a:endParaRPr lang="ru-RU">
              <a:cs typeface="Arial" charset="0"/>
            </a:endParaRPr>
          </a:p>
        </p:txBody>
      </p:sp>
      <p:sp>
        <p:nvSpPr>
          <p:cNvPr id="4" name="Foliennummernplatzhalter 3"/>
          <p:cNvSpPr>
            <a:spLocks noGrp="1"/>
          </p:cNvSpPr>
          <p:nvPr>
            <p:ph type="sldNum" sz="quarter" idx="11"/>
          </p:nvPr>
        </p:nvSpPr>
        <p:spPr/>
        <p:txBody>
          <a:bodyPr/>
          <a:lstStyle>
            <a:lvl1pPr>
              <a:defRPr/>
            </a:lvl1pPr>
          </a:lstStyle>
          <a:p>
            <a:fld id="{6D2B0CEC-8F24-4168-87AF-DA944250C3AE}" type="slidenum">
              <a:rPr lang="ru-RU"/>
              <a:pPr/>
              <a:t>‹Nr.›</a:t>
            </a:fld>
            <a:endParaRPr lang="ru-RU"/>
          </a:p>
        </p:txBody>
      </p:sp>
    </p:spTree>
    <p:extLst>
      <p:ext uri="{BB962C8B-B14F-4D97-AF65-F5344CB8AC3E}">
        <p14:creationId xmlns:p14="http://schemas.microsoft.com/office/powerpoint/2010/main" val="535191821"/>
      </p:ext>
    </p:extLst>
  </p:cSld>
  <p:clrMapOvr>
    <a:masterClrMapping/>
  </p:clrMapOvr>
  <p:transition>
    <p:push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a:lvl1pPr>
          </a:lstStyle>
          <a:p>
            <a:r>
              <a:rPr lang="en-US"/>
              <a:t>7th Meeting CEG-CM</a:t>
            </a:r>
            <a:r>
              <a:rPr lang="en-US">
                <a:latin typeface="+mn-lt"/>
              </a:rPr>
              <a:t>	  	</a:t>
            </a:r>
            <a:r>
              <a:rPr lang="en-US">
                <a:cs typeface="Arial" charset="0"/>
              </a:rPr>
              <a:t>GRS Cologne 		February 28-March 1, 2005</a:t>
            </a:r>
            <a:endParaRPr lang="ru-RU">
              <a:cs typeface="Arial" charset="0"/>
            </a:endParaRPr>
          </a:p>
        </p:txBody>
      </p:sp>
      <p:sp>
        <p:nvSpPr>
          <p:cNvPr id="3" name="Foliennummernplatzhalter 2"/>
          <p:cNvSpPr>
            <a:spLocks noGrp="1"/>
          </p:cNvSpPr>
          <p:nvPr>
            <p:ph type="sldNum" sz="quarter" idx="11"/>
          </p:nvPr>
        </p:nvSpPr>
        <p:spPr/>
        <p:txBody>
          <a:bodyPr/>
          <a:lstStyle>
            <a:lvl1pPr>
              <a:defRPr/>
            </a:lvl1pPr>
          </a:lstStyle>
          <a:p>
            <a:fld id="{47A1BCC2-1835-480F-993F-13CEFC5CF799}" type="slidenum">
              <a:rPr lang="ru-RU"/>
              <a:pPr/>
              <a:t>‹Nr.›</a:t>
            </a:fld>
            <a:endParaRPr lang="ru-RU"/>
          </a:p>
        </p:txBody>
      </p:sp>
    </p:spTree>
    <p:extLst>
      <p:ext uri="{BB962C8B-B14F-4D97-AF65-F5344CB8AC3E}">
        <p14:creationId xmlns:p14="http://schemas.microsoft.com/office/powerpoint/2010/main" val="997133697"/>
      </p:ext>
    </p:extLst>
  </p:cSld>
  <p:clrMapOvr>
    <a:masterClrMapping/>
  </p:clrMapOvr>
  <p:transition>
    <p:push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ußzeilenplatzhalter 4"/>
          <p:cNvSpPr>
            <a:spLocks noGrp="1"/>
          </p:cNvSpPr>
          <p:nvPr>
            <p:ph type="ftr" sz="quarter" idx="10"/>
          </p:nvPr>
        </p:nvSpPr>
        <p:spPr/>
        <p:txBody>
          <a:bodyPr/>
          <a:lstStyle>
            <a:lvl1pPr>
              <a:defRPr/>
            </a:lvl1pPr>
          </a:lstStyle>
          <a:p>
            <a:r>
              <a:rPr lang="en-US"/>
              <a:t>7th Meeting CEG-CM</a:t>
            </a:r>
            <a:r>
              <a:rPr lang="en-US">
                <a:latin typeface="+mn-lt"/>
              </a:rPr>
              <a:t>	  	</a:t>
            </a:r>
            <a:r>
              <a:rPr lang="en-US">
                <a:cs typeface="Arial" charset="0"/>
              </a:rPr>
              <a:t>GRS Cologne 		February 28-March 1, 2005</a:t>
            </a:r>
            <a:endParaRPr lang="ru-RU">
              <a:cs typeface="Arial" charset="0"/>
            </a:endParaRPr>
          </a:p>
        </p:txBody>
      </p:sp>
      <p:sp>
        <p:nvSpPr>
          <p:cNvPr id="6" name="Foliennummernplatzhalter 5"/>
          <p:cNvSpPr>
            <a:spLocks noGrp="1"/>
          </p:cNvSpPr>
          <p:nvPr>
            <p:ph type="sldNum" sz="quarter" idx="11"/>
          </p:nvPr>
        </p:nvSpPr>
        <p:spPr/>
        <p:txBody>
          <a:bodyPr/>
          <a:lstStyle>
            <a:lvl1pPr>
              <a:defRPr/>
            </a:lvl1pPr>
          </a:lstStyle>
          <a:p>
            <a:fld id="{25599105-EA82-44A7-A20C-87C6942C76C6}" type="slidenum">
              <a:rPr lang="ru-RU"/>
              <a:pPr/>
              <a:t>‹Nr.›</a:t>
            </a:fld>
            <a:endParaRPr lang="ru-RU"/>
          </a:p>
        </p:txBody>
      </p:sp>
    </p:spTree>
    <p:extLst>
      <p:ext uri="{BB962C8B-B14F-4D97-AF65-F5344CB8AC3E}">
        <p14:creationId xmlns:p14="http://schemas.microsoft.com/office/powerpoint/2010/main" val="1411293492"/>
      </p:ext>
    </p:extLst>
  </p:cSld>
  <p:clrMapOvr>
    <a:masterClrMapping/>
  </p:clrMapOvr>
  <p:transition>
    <p:push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ußzeilenplatzhalter 4"/>
          <p:cNvSpPr>
            <a:spLocks noGrp="1"/>
          </p:cNvSpPr>
          <p:nvPr>
            <p:ph type="ftr" sz="quarter" idx="10"/>
          </p:nvPr>
        </p:nvSpPr>
        <p:spPr/>
        <p:txBody>
          <a:bodyPr/>
          <a:lstStyle>
            <a:lvl1pPr>
              <a:defRPr/>
            </a:lvl1pPr>
          </a:lstStyle>
          <a:p>
            <a:r>
              <a:rPr lang="en-US"/>
              <a:t>7th Meeting CEG-CM</a:t>
            </a:r>
            <a:r>
              <a:rPr lang="en-US">
                <a:latin typeface="+mn-lt"/>
              </a:rPr>
              <a:t>	  	</a:t>
            </a:r>
            <a:r>
              <a:rPr lang="en-US">
                <a:cs typeface="Arial" charset="0"/>
              </a:rPr>
              <a:t>GRS Cologne 		February 28-March 1, 2005</a:t>
            </a:r>
            <a:endParaRPr lang="ru-RU">
              <a:cs typeface="Arial" charset="0"/>
            </a:endParaRPr>
          </a:p>
        </p:txBody>
      </p:sp>
      <p:sp>
        <p:nvSpPr>
          <p:cNvPr id="6" name="Foliennummernplatzhalter 5"/>
          <p:cNvSpPr>
            <a:spLocks noGrp="1"/>
          </p:cNvSpPr>
          <p:nvPr>
            <p:ph type="sldNum" sz="quarter" idx="11"/>
          </p:nvPr>
        </p:nvSpPr>
        <p:spPr/>
        <p:txBody>
          <a:bodyPr/>
          <a:lstStyle>
            <a:lvl1pPr>
              <a:defRPr/>
            </a:lvl1pPr>
          </a:lstStyle>
          <a:p>
            <a:fld id="{AB1AB8B1-BA47-4C9B-BCB1-0B1F49EC3E34}" type="slidenum">
              <a:rPr lang="ru-RU"/>
              <a:pPr/>
              <a:t>‹Nr.›</a:t>
            </a:fld>
            <a:endParaRPr lang="ru-RU"/>
          </a:p>
        </p:txBody>
      </p:sp>
    </p:spTree>
    <p:extLst>
      <p:ext uri="{BB962C8B-B14F-4D97-AF65-F5344CB8AC3E}">
        <p14:creationId xmlns:p14="http://schemas.microsoft.com/office/powerpoint/2010/main" val="2307255507"/>
      </p:ext>
    </p:extLst>
  </p:cSld>
  <p:clrMapOvr>
    <a:masterClrMapping/>
  </p:clrMapOvr>
  <p:transition>
    <p:push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image" Target="../media/image3.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tile tx="0" ty="0" sx="100000" sy="100000" flip="none" algn="tl"/>
        </a:blipFill>
        <a:effectLst/>
      </p:bgPr>
    </p:bg>
    <p:spTree>
      <p:nvGrpSpPr>
        <p:cNvPr id="1" name=""/>
        <p:cNvGrpSpPr/>
        <p:nvPr/>
      </p:nvGrpSpPr>
      <p:grpSpPr>
        <a:xfrm>
          <a:off x="0" y="0"/>
          <a:ext cx="0" cy="0"/>
          <a:chOff x="0" y="0"/>
          <a:chExt cx="0" cy="0"/>
        </a:xfrm>
      </p:grpSpPr>
      <p:sp>
        <p:nvSpPr>
          <p:cNvPr id="18450" name="Rectangle 18"/>
          <p:cNvSpPr>
            <a:spLocks noGrp="1" noChangeArrowheads="1"/>
          </p:cNvSpPr>
          <p:nvPr>
            <p:ph type="ftr" sz="quarter" idx="3"/>
          </p:nvPr>
        </p:nvSpPr>
        <p:spPr bwMode="auto">
          <a:xfrm>
            <a:off x="684213" y="6448425"/>
            <a:ext cx="6581775" cy="32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l">
              <a:defRPr sz="1200">
                <a:latin typeface="Arial" charset="0"/>
              </a:defRPr>
            </a:lvl1pPr>
          </a:lstStyle>
          <a:p>
            <a:r>
              <a:rPr lang="en-US"/>
              <a:t>7th Meeting CEG-CM</a:t>
            </a:r>
            <a:r>
              <a:rPr lang="en-US">
                <a:latin typeface="+mn-lt"/>
              </a:rPr>
              <a:t>	  	</a:t>
            </a:r>
            <a:r>
              <a:rPr lang="en-US">
                <a:cs typeface="Arial" charset="0"/>
              </a:rPr>
              <a:t>GRS Cologne 		February 28-March 1, 2005</a:t>
            </a:r>
            <a:endParaRPr lang="ru-RU">
              <a:cs typeface="Arial" charset="0"/>
            </a:endParaRPr>
          </a:p>
        </p:txBody>
      </p:sp>
      <p:sp>
        <p:nvSpPr>
          <p:cNvPr id="18451" name="Rectangle 19"/>
          <p:cNvSpPr>
            <a:spLocks noGrp="1" noChangeArrowheads="1"/>
          </p:cNvSpPr>
          <p:nvPr>
            <p:ph type="sldNum" sz="quarter" idx="4"/>
          </p:nvPr>
        </p:nvSpPr>
        <p:spPr bwMode="auto">
          <a:xfrm>
            <a:off x="7239000" y="6561138"/>
            <a:ext cx="1905000" cy="29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3ABF769D-E5BB-4A54-BC92-416C0DC439CD}" type="slidenum">
              <a:rPr lang="ru-RU"/>
              <a:pPr/>
              <a:t>‹Nr.›</a:t>
            </a:fld>
            <a:endParaRPr lang="ru-RU"/>
          </a:p>
        </p:txBody>
      </p:sp>
      <p:sp>
        <p:nvSpPr>
          <p:cNvPr id="18453" name="Rectangle 21"/>
          <p:cNvSpPr>
            <a:spLocks noChangeArrowheads="1"/>
          </p:cNvSpPr>
          <p:nvPr userDrawn="1"/>
        </p:nvSpPr>
        <p:spPr bwMode="auto">
          <a:xfrm>
            <a:off x="4138613" y="3043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18452" name="Picture 20"/>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684213" y="373063"/>
            <a:ext cx="938212"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CC00"/>
                </a:solidFill>
                <a:miter lim="800000"/>
                <a:headEnd/>
                <a:tailEnd/>
              </a14:hiddenLine>
            </a:ext>
          </a:extLst>
        </p:spPr>
      </p:pic>
      <p:graphicFrame>
        <p:nvGraphicFramePr>
          <p:cNvPr id="18457" name="Object 25"/>
          <p:cNvGraphicFramePr>
            <a:graphicFrameLocks noChangeAspect="1"/>
          </p:cNvGraphicFramePr>
          <p:nvPr userDrawn="1"/>
        </p:nvGraphicFramePr>
        <p:xfrm>
          <a:off x="7694613" y="388938"/>
          <a:ext cx="862012" cy="873125"/>
        </p:xfrm>
        <a:graphic>
          <a:graphicData uri="http://schemas.openxmlformats.org/presentationml/2006/ole">
            <mc:AlternateContent xmlns:mc="http://schemas.openxmlformats.org/markup-compatibility/2006">
              <mc:Choice xmlns:v="urn:schemas-microsoft-com:vml" Requires="v">
                <p:oleObj spid="_x0000_s18462" name="Документ" r:id="rId17" imgW="705600" imgH="715680" progId="Word.Document.8">
                  <p:embed/>
                </p:oleObj>
              </mc:Choice>
              <mc:Fallback>
                <p:oleObj name="Документ" r:id="rId17" imgW="705600" imgH="715680" progId="Word.Document.8">
                  <p:embed/>
                  <p:pic>
                    <p:nvPicPr>
                      <p:cNvPr id="0" name="Object 2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694613" y="388938"/>
                        <a:ext cx="862012" cy="873125"/>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60" name="Rectangle 28"/>
          <p:cNvSpPr>
            <a:spLocks noChangeArrowheads="1"/>
          </p:cNvSpPr>
          <p:nvPr userDrawn="1"/>
        </p:nvSpPr>
        <p:spPr bwMode="auto">
          <a:xfrm>
            <a:off x="666750" y="1447800"/>
            <a:ext cx="7943850" cy="4972050"/>
          </a:xfrm>
          <a:prstGeom prst="rect">
            <a:avLst/>
          </a:prstGeom>
          <a:solidFill>
            <a:srgbClr val="F8F8F8"/>
          </a:solidFill>
          <a:ln w="12700" cap="sq">
            <a:solidFill>
              <a:srgbClr val="FFCC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ransition>
    <p:push dir="r"/>
  </p:transition>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Monotype Sort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20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20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20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20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4"/>
          <p:cNvSpPr>
            <a:spLocks noGrp="1"/>
          </p:cNvSpPr>
          <p:nvPr>
            <p:ph type="sldNum" sz="quarter" idx="11"/>
          </p:nvPr>
        </p:nvSpPr>
        <p:spPr/>
        <p:txBody>
          <a:bodyPr/>
          <a:lstStyle/>
          <a:p>
            <a:fld id="{3D3A9AC6-EE7C-456C-BA94-181D88CCCBEE}" type="slidenum">
              <a:rPr lang="ru-RU"/>
              <a:pPr/>
              <a:t>1</a:t>
            </a:fld>
            <a:endParaRPr lang="ru-RU"/>
          </a:p>
        </p:txBody>
      </p:sp>
      <p:sp>
        <p:nvSpPr>
          <p:cNvPr id="223234" name="Rectangle 2"/>
          <p:cNvSpPr>
            <a:spLocks noGrp="1" noChangeArrowheads="1"/>
          </p:cNvSpPr>
          <p:nvPr>
            <p:ph type="title"/>
          </p:nvPr>
        </p:nvSpPr>
        <p:spPr bwMode="auto">
          <a:xfrm>
            <a:off x="1685925" y="274638"/>
            <a:ext cx="5978525"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b="1">
                <a:solidFill>
                  <a:srgbClr val="A50021"/>
                </a:solidFill>
              </a:rPr>
              <a:t>Scope of Current</a:t>
            </a:r>
            <a:r>
              <a:rPr lang="ru-RU" b="1">
                <a:solidFill>
                  <a:srgbClr val="A50021"/>
                </a:solidFill>
              </a:rPr>
              <a:t> </a:t>
            </a:r>
            <a:r>
              <a:rPr lang="en-US" b="1">
                <a:solidFill>
                  <a:srgbClr val="A50021"/>
                </a:solidFill>
              </a:rPr>
              <a:t>Activities</a:t>
            </a:r>
            <a:endParaRPr lang="ru-RU" b="1">
              <a:solidFill>
                <a:srgbClr val="A50021"/>
              </a:solidFill>
            </a:endParaRPr>
          </a:p>
        </p:txBody>
      </p:sp>
      <p:sp>
        <p:nvSpPr>
          <p:cNvPr id="223235" name="Rectangle 3"/>
          <p:cNvSpPr>
            <a:spLocks noGrp="1" noChangeArrowheads="1"/>
          </p:cNvSpPr>
          <p:nvPr>
            <p:ph type="body" idx="1"/>
          </p:nvPr>
        </p:nvSpPr>
        <p:spPr bwMode="auto">
          <a:xfrm>
            <a:off x="762000" y="1600200"/>
            <a:ext cx="7762875" cy="4783138"/>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09600" indent="-609600">
              <a:lnSpc>
                <a:spcPct val="80000"/>
              </a:lnSpc>
              <a:buFont typeface="Monotype Sorts" pitchFamily="2" charset="2"/>
              <a:buNone/>
            </a:pPr>
            <a:r>
              <a:rPr lang="en-US" sz="2400" b="1"/>
              <a:t>Task 3:</a:t>
            </a:r>
            <a:r>
              <a:rPr lang="en-US" sz="2400"/>
              <a:t> Tight Coupling of the Two Advanced Tools: the Physico-Chemical (Molten Pool Oxidation) Model and the Thermo-Hydraulic Code CONV, for Realistic Mechanistic Description of U-Zr-O Molten Pool Behaviour in Oxidising Test Conditions</a:t>
            </a:r>
          </a:p>
          <a:p>
            <a:pPr marL="609600" indent="-609600">
              <a:lnSpc>
                <a:spcPct val="80000"/>
              </a:lnSpc>
              <a:buFont typeface="Monotype Sorts" pitchFamily="2" charset="2"/>
              <a:buNone/>
            </a:pPr>
            <a:endParaRPr lang="en-US" sz="2400"/>
          </a:p>
          <a:p>
            <a:pPr marL="609600" indent="-609600">
              <a:lnSpc>
                <a:spcPct val="80000"/>
              </a:lnSpc>
              <a:buFont typeface="Monotype Sorts" pitchFamily="2" charset="2"/>
              <a:buNone/>
            </a:pPr>
            <a:r>
              <a:rPr lang="en-US" sz="2400" b="1"/>
              <a:t>Subtask 3.2: </a:t>
            </a:r>
            <a:r>
              <a:rPr lang="en-US" sz="2400"/>
              <a:t>Preparatory work with the code sources for implementation of melt oxidation model, and also interface (input files) for insert of physicochemical melt oxidation model for modeling of thermal hydraulic behavior of U-Zr-O melt under oxidizing for small and medium scale experiments in code CONV 2D.</a:t>
            </a:r>
            <a:r>
              <a:rPr lang="ru-RU" sz="2400"/>
              <a:t> </a:t>
            </a:r>
          </a:p>
        </p:txBody>
      </p:sp>
    </p:spTree>
  </p:cSld>
  <p:clrMapOvr>
    <a:masterClrMapping/>
  </p:clrMapOvr>
  <p:transition>
    <p:push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11"/>
          </p:nvPr>
        </p:nvSpPr>
        <p:spPr/>
        <p:txBody>
          <a:bodyPr/>
          <a:lstStyle/>
          <a:p>
            <a:fld id="{64C5A21D-4F12-4C26-BA54-F5596F165F4E}" type="slidenum">
              <a:rPr lang="ru-RU"/>
              <a:pPr/>
              <a:t>2</a:t>
            </a:fld>
            <a:endParaRPr lang="ru-RU"/>
          </a:p>
        </p:txBody>
      </p:sp>
      <p:sp>
        <p:nvSpPr>
          <p:cNvPr id="243714" name="Rectangle 2"/>
          <p:cNvSpPr>
            <a:spLocks noGrp="1" noChangeArrowheads="1"/>
          </p:cNvSpPr>
          <p:nvPr>
            <p:ph type="title"/>
          </p:nvPr>
        </p:nvSpPr>
        <p:spPr bwMode="auto">
          <a:xfrm>
            <a:off x="1647825" y="274638"/>
            <a:ext cx="6000750"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85800" indent="-685800"/>
            <a:r>
              <a:rPr lang="en-US" b="1">
                <a:solidFill>
                  <a:srgbClr val="A50021"/>
                </a:solidFill>
              </a:rPr>
              <a:t>State at the beginning of </a:t>
            </a:r>
            <a:br>
              <a:rPr lang="en-US" b="1">
                <a:solidFill>
                  <a:srgbClr val="A50021"/>
                </a:solidFill>
              </a:rPr>
            </a:br>
            <a:r>
              <a:rPr lang="en-US" b="1">
                <a:solidFill>
                  <a:srgbClr val="A50021"/>
                </a:solidFill>
              </a:rPr>
              <a:t>the current quarter</a:t>
            </a:r>
            <a:endParaRPr lang="ru-RU" b="1">
              <a:solidFill>
                <a:srgbClr val="A50021"/>
              </a:solidFill>
            </a:endParaRPr>
          </a:p>
        </p:txBody>
      </p:sp>
      <p:sp>
        <p:nvSpPr>
          <p:cNvPr id="243715" name="Rectangle 3"/>
          <p:cNvSpPr>
            <a:spLocks noGrp="1" noChangeArrowheads="1"/>
          </p:cNvSpPr>
          <p:nvPr>
            <p:ph type="body" idx="1"/>
          </p:nvPr>
        </p:nvSpPr>
        <p:spPr bwMode="auto">
          <a:xfrm>
            <a:off x="752475" y="1600200"/>
            <a:ext cx="7720013" cy="478631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lnSpc>
                <a:spcPct val="80000"/>
              </a:lnSpc>
            </a:pPr>
            <a:r>
              <a:rPr lang="en-US" sz="2000"/>
              <a:t>The choice of a set of commutative filters and implementation of the LES approach in CONV code are finished. The CONV code is adapted for LIVE facility conditions. The parallel version of the CONV code in MPI standard was developed for the carried out calculations of the cluster machines with &lt; =256 processors. </a:t>
            </a:r>
          </a:p>
          <a:p>
            <a:pPr algn="just">
              <a:lnSpc>
                <a:spcPct val="80000"/>
              </a:lnSpc>
            </a:pPr>
            <a:endParaRPr lang="en-US" sz="1600"/>
          </a:p>
          <a:p>
            <a:pPr algn="just">
              <a:lnSpc>
                <a:spcPct val="80000"/>
              </a:lnSpc>
            </a:pPr>
            <a:endParaRPr lang="en-US" sz="1600"/>
          </a:p>
          <a:p>
            <a:pPr algn="just">
              <a:lnSpc>
                <a:spcPct val="80000"/>
              </a:lnSpc>
            </a:pPr>
            <a:endParaRPr lang="en-US" sz="1600"/>
          </a:p>
          <a:p>
            <a:pPr algn="just">
              <a:lnSpc>
                <a:spcPct val="80000"/>
              </a:lnSpc>
            </a:pPr>
            <a:endParaRPr lang="en-US" sz="1600"/>
          </a:p>
          <a:p>
            <a:pPr>
              <a:lnSpc>
                <a:spcPct val="80000"/>
              </a:lnSpc>
            </a:pPr>
            <a:r>
              <a:rPr lang="en-US" sz="2000"/>
              <a:t>Preparatory work with the code sources for implementation of melt oxidation model, and also interface (input files) for insert of physicochemical melt oxidation model for modeling of thermal hydraulic behavior of U-Zr-O melt under oxidizing for small and medium scale experiments in code CONV 2D is continued.</a:t>
            </a:r>
          </a:p>
          <a:p>
            <a:pPr>
              <a:lnSpc>
                <a:spcPct val="80000"/>
              </a:lnSpc>
            </a:pPr>
            <a:r>
              <a:rPr lang="en-US" sz="2000"/>
              <a:t>Testing the modernized version of CONV code was continued on such tests as T-junction thermal mixing test usage of parallel version of the CONV code. A good agreement for the finest grids up to 40 millions nodes was obtained. </a:t>
            </a:r>
            <a:endParaRPr lang="en-US" sz="1600"/>
          </a:p>
          <a:p>
            <a:pPr>
              <a:lnSpc>
                <a:spcPct val="80000"/>
              </a:lnSpc>
            </a:pPr>
            <a:endParaRPr lang="en-US" sz="2000"/>
          </a:p>
        </p:txBody>
      </p:sp>
      <p:sp>
        <p:nvSpPr>
          <p:cNvPr id="243716" name="Rectangle 4"/>
          <p:cNvSpPr>
            <a:spLocks noChangeArrowheads="1"/>
          </p:cNvSpPr>
          <p:nvPr/>
        </p:nvSpPr>
        <p:spPr bwMode="auto">
          <a:xfrm>
            <a:off x="700088" y="3078163"/>
            <a:ext cx="7781925" cy="677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85800" indent="-685800"/>
            <a:r>
              <a:rPr lang="en-US" sz="3600" b="1">
                <a:solidFill>
                  <a:srgbClr val="A50021"/>
                </a:solidFill>
              </a:rPr>
              <a:t>Fulfilled work</a:t>
            </a:r>
            <a:endParaRPr lang="ru-RU" sz="3600" b="1">
              <a:solidFill>
                <a:srgbClr val="A50021"/>
              </a:solidFill>
            </a:endParaRPr>
          </a:p>
        </p:txBody>
      </p:sp>
    </p:spTree>
  </p:cSld>
  <p:clrMapOvr>
    <a:masterClrMapping/>
  </p:clrMapOvr>
  <p:transition>
    <p:push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4"/>
          <p:cNvSpPr>
            <a:spLocks noGrp="1"/>
          </p:cNvSpPr>
          <p:nvPr>
            <p:ph type="sldNum" sz="quarter" idx="11"/>
          </p:nvPr>
        </p:nvSpPr>
        <p:spPr/>
        <p:txBody>
          <a:bodyPr/>
          <a:lstStyle/>
          <a:p>
            <a:fld id="{5A7A995F-402F-4BF2-9539-1C3CCB740ADB}" type="slidenum">
              <a:rPr lang="ru-RU"/>
              <a:pPr/>
              <a:t>3</a:t>
            </a:fld>
            <a:endParaRPr lang="ru-RU"/>
          </a:p>
        </p:txBody>
      </p:sp>
      <p:sp>
        <p:nvSpPr>
          <p:cNvPr id="276482" name="Rectangle 2"/>
          <p:cNvSpPr>
            <a:spLocks noGrp="1" noChangeArrowheads="1"/>
          </p:cNvSpPr>
          <p:nvPr>
            <p:ph type="title"/>
          </p:nvPr>
        </p:nvSpPr>
        <p:spPr bwMode="auto">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3200" b="1">
                <a:solidFill>
                  <a:srgbClr val="A50021"/>
                </a:solidFill>
              </a:rPr>
              <a:t>Modernization of CONV code</a:t>
            </a:r>
            <a:endParaRPr lang="ru-RU" sz="3200" b="1">
              <a:solidFill>
                <a:srgbClr val="A50021"/>
              </a:solidFill>
            </a:endParaRPr>
          </a:p>
        </p:txBody>
      </p:sp>
      <p:sp>
        <p:nvSpPr>
          <p:cNvPr id="276483" name="Rectangle 3"/>
          <p:cNvSpPr>
            <a:spLocks noGrp="1" noChangeArrowheads="1"/>
          </p:cNvSpPr>
          <p:nvPr>
            <p:ph type="body" idx="1"/>
          </p:nvPr>
        </p:nvSpPr>
        <p:spPr bwMode="auto">
          <a:xfrm>
            <a:off x="695325" y="1524000"/>
            <a:ext cx="7848600" cy="4840288"/>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0000"/>
              </a:lnSpc>
            </a:pPr>
            <a:r>
              <a:rPr lang="en-US" sz="2400"/>
              <a:t>Designing the interface program unit for the representation of a minimum parameter set for melt – steel oxidation 1-D module is continued. </a:t>
            </a:r>
          </a:p>
          <a:p>
            <a:pPr>
              <a:lnSpc>
                <a:spcPct val="80000"/>
              </a:lnSpc>
            </a:pPr>
            <a:r>
              <a:rPr lang="en-US" sz="2400"/>
              <a:t>The given set includes an additional orthogonal grid, on which the quasi one-dimensional melt oxidation model will be solved. </a:t>
            </a:r>
          </a:p>
          <a:p>
            <a:pPr>
              <a:lnSpc>
                <a:spcPct val="80000"/>
              </a:lnSpc>
            </a:pPr>
            <a:r>
              <a:rPr lang="en-US" sz="2400"/>
              <a:t>Besides the parameter set includes characteristics of materials, participating during oxidation, which with the help of the interface program will be transformed to a set of entering files for CONV code, taking into account of chemical structure (component and amount moles), property (thermal capacity, thermal conduction, denseness, viscosity), temperature cooperating steel and melt for an interchanging with melt oxidation model.</a:t>
            </a:r>
          </a:p>
        </p:txBody>
      </p:sp>
    </p:spTree>
  </p:cSld>
  <p:clrMapOvr>
    <a:masterClrMapping/>
  </p:clrMapOvr>
  <p:transition>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5"/>
          <p:cNvSpPr>
            <a:spLocks noGrp="1"/>
          </p:cNvSpPr>
          <p:nvPr>
            <p:ph type="sldNum" sz="quarter" idx="11"/>
          </p:nvPr>
        </p:nvSpPr>
        <p:spPr/>
        <p:txBody>
          <a:bodyPr/>
          <a:lstStyle/>
          <a:p>
            <a:fld id="{C49FF6AF-D4B6-4694-BD12-D5DF4951906F}" type="slidenum">
              <a:rPr lang="ru-RU"/>
              <a:pPr/>
              <a:t>4</a:t>
            </a:fld>
            <a:endParaRPr lang="ru-RU"/>
          </a:p>
        </p:txBody>
      </p:sp>
      <p:sp>
        <p:nvSpPr>
          <p:cNvPr id="283650" name="Rectangle 2"/>
          <p:cNvSpPr>
            <a:spLocks noGrp="1" noChangeArrowheads="1"/>
          </p:cNvSpPr>
          <p:nvPr>
            <p:ph type="title"/>
          </p:nvPr>
        </p:nvSpPr>
        <p:spPr bwMode="auto">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3200" b="1">
                <a:solidFill>
                  <a:srgbClr val="A50021"/>
                </a:solidFill>
              </a:rPr>
              <a:t>Modernization of CONV code#2</a:t>
            </a:r>
            <a:endParaRPr lang="ru-RU" sz="3200" b="1">
              <a:solidFill>
                <a:srgbClr val="A50021"/>
              </a:solidFill>
            </a:endParaRPr>
          </a:p>
        </p:txBody>
      </p:sp>
      <p:sp>
        <p:nvSpPr>
          <p:cNvPr id="283651" name="Rectangle 3"/>
          <p:cNvSpPr>
            <a:spLocks noGrp="1" noChangeArrowheads="1"/>
          </p:cNvSpPr>
          <p:nvPr>
            <p:ph type="body" sz="half" idx="1"/>
          </p:nvPr>
        </p:nvSpPr>
        <p:spPr bwMode="auto">
          <a:xfrm>
            <a:off x="723900" y="1600200"/>
            <a:ext cx="4667250" cy="45259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0000"/>
              </a:lnSpc>
            </a:pPr>
            <a:r>
              <a:rPr lang="en-US" sz="2800" b="1"/>
              <a:t>The implementation of the melt - steel oxidation 1-D module into 2-D thermo-hydraulic multidimensional CONV code began:</a:t>
            </a:r>
            <a:endParaRPr lang="ru-RU" sz="2800" b="1"/>
          </a:p>
          <a:p>
            <a:pPr lvl="1">
              <a:lnSpc>
                <a:spcPct val="80000"/>
              </a:lnSpc>
            </a:pPr>
            <a:r>
              <a:rPr lang="ru-RU" sz="2000"/>
              <a:t>The automatic construction module of the </a:t>
            </a:r>
            <a:r>
              <a:rPr lang="en-US" sz="2000"/>
              <a:t>C</a:t>
            </a:r>
            <a:r>
              <a:rPr lang="ru-RU" sz="2000"/>
              <a:t>artesian grid and additional </a:t>
            </a:r>
            <a:r>
              <a:rPr lang="en-US" sz="2000"/>
              <a:t>quasi </a:t>
            </a:r>
            <a:r>
              <a:rPr lang="ru-RU" sz="2000"/>
              <a:t>one-dimensional orthogonal grid for </a:t>
            </a:r>
            <a:r>
              <a:rPr lang="en-US" sz="2000"/>
              <a:t>the melt-steel </a:t>
            </a:r>
            <a:r>
              <a:rPr lang="ru-RU" sz="2000"/>
              <a:t>interface </a:t>
            </a:r>
            <a:r>
              <a:rPr lang="en-US" sz="2000"/>
              <a:t> </a:t>
            </a:r>
            <a:r>
              <a:rPr lang="ru-RU" sz="2000"/>
              <a:t>boundary </a:t>
            </a:r>
            <a:r>
              <a:rPr lang="en-US" sz="2000"/>
              <a:t>was</a:t>
            </a:r>
            <a:r>
              <a:rPr lang="ru-RU" sz="2000"/>
              <a:t> developed. </a:t>
            </a:r>
            <a:endParaRPr lang="en-US" sz="2000"/>
          </a:p>
          <a:p>
            <a:pPr lvl="1">
              <a:lnSpc>
                <a:spcPct val="80000"/>
              </a:lnSpc>
            </a:pPr>
            <a:r>
              <a:rPr lang="ru-RU" sz="2000"/>
              <a:t>The </a:t>
            </a:r>
            <a:r>
              <a:rPr lang="en-US" sz="2000"/>
              <a:t>results </a:t>
            </a:r>
            <a:r>
              <a:rPr lang="ru-RU" sz="2000"/>
              <a:t>obtained for </a:t>
            </a:r>
            <a:r>
              <a:rPr lang="en-US" sz="2000"/>
              <a:t>quasi </a:t>
            </a:r>
            <a:r>
              <a:rPr lang="ru-RU" sz="2000"/>
              <a:t>one-dimensional grid are used as boundary conditions for </a:t>
            </a:r>
            <a:r>
              <a:rPr lang="en-US" sz="2000"/>
              <a:t>the </a:t>
            </a:r>
            <a:r>
              <a:rPr lang="ru-RU" sz="2000"/>
              <a:t>bas</a:t>
            </a:r>
            <a:r>
              <a:rPr lang="en-US" sz="2000"/>
              <a:t>ic</a:t>
            </a:r>
            <a:r>
              <a:rPr lang="ru-RU" sz="2000"/>
              <a:t> calculated grid in </a:t>
            </a:r>
            <a:r>
              <a:rPr lang="en-US" sz="2000"/>
              <a:t>CONV </a:t>
            </a:r>
            <a:r>
              <a:rPr lang="ru-RU" sz="2000"/>
              <a:t>code. </a:t>
            </a:r>
            <a:endParaRPr lang="en-US" sz="2000"/>
          </a:p>
        </p:txBody>
      </p:sp>
      <p:pic>
        <p:nvPicPr>
          <p:cNvPr id="283653" name="Picture 5" descr="Презентация3m"/>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581650" y="1824038"/>
            <a:ext cx="2781300" cy="40767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3654" name="Text Box 6"/>
          <p:cNvSpPr txBox="1">
            <a:spLocks noChangeArrowheads="1"/>
          </p:cNvSpPr>
          <p:nvPr/>
        </p:nvSpPr>
        <p:spPr bwMode="auto">
          <a:xfrm>
            <a:off x="5918200" y="2828925"/>
            <a:ext cx="15081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400"/>
              <a:t>The Cartesian grid</a:t>
            </a:r>
            <a:endParaRPr lang="ru-RU" sz="1400"/>
          </a:p>
        </p:txBody>
      </p:sp>
      <p:sp>
        <p:nvSpPr>
          <p:cNvPr id="283655" name="Text Box 7"/>
          <p:cNvSpPr txBox="1">
            <a:spLocks noChangeArrowheads="1"/>
          </p:cNvSpPr>
          <p:nvPr/>
        </p:nvSpPr>
        <p:spPr bwMode="auto">
          <a:xfrm rot="8239191" flipV="1">
            <a:off x="5999163" y="4387850"/>
            <a:ext cx="21193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200">
                <a:solidFill>
                  <a:srgbClr val="FF3300"/>
                </a:solidFill>
              </a:rPr>
              <a:t>Quasi one-dimensional orthogonal </a:t>
            </a:r>
            <a:r>
              <a:rPr lang="ru-RU" sz="1200">
                <a:solidFill>
                  <a:srgbClr val="FF3300"/>
                </a:solidFill>
              </a:rPr>
              <a:t>grid</a:t>
            </a:r>
          </a:p>
        </p:txBody>
      </p:sp>
      <p:sp>
        <p:nvSpPr>
          <p:cNvPr id="283657" name="Text Box 9"/>
          <p:cNvSpPr txBox="1">
            <a:spLocks noChangeArrowheads="1"/>
          </p:cNvSpPr>
          <p:nvPr/>
        </p:nvSpPr>
        <p:spPr bwMode="auto">
          <a:xfrm>
            <a:off x="5573713" y="1495425"/>
            <a:ext cx="2933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b="1"/>
              <a:t>Sketch of calculated domain</a:t>
            </a:r>
            <a:endParaRPr lang="ru-RU" sz="1800" b="1"/>
          </a:p>
        </p:txBody>
      </p:sp>
    </p:spTree>
  </p:cSld>
  <p:clrMapOvr>
    <a:masterClrMapping/>
  </p:clrMapOvr>
  <p:transition>
    <p:push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3"/>
          <p:cNvSpPr>
            <a:spLocks noGrp="1"/>
          </p:cNvSpPr>
          <p:nvPr>
            <p:ph type="sldNum" sz="quarter" idx="11"/>
          </p:nvPr>
        </p:nvSpPr>
        <p:spPr/>
        <p:txBody>
          <a:bodyPr/>
          <a:lstStyle/>
          <a:p>
            <a:fld id="{694D8AA0-BC2B-4638-879E-9105288C5964}" type="slidenum">
              <a:rPr lang="ru-RU"/>
              <a:pPr/>
              <a:t>5</a:t>
            </a:fld>
            <a:endParaRPr lang="ru-RU"/>
          </a:p>
        </p:txBody>
      </p:sp>
      <p:sp>
        <p:nvSpPr>
          <p:cNvPr id="277507" name="Text Box 3"/>
          <p:cNvSpPr txBox="1">
            <a:spLocks/>
          </p:cNvSpPr>
          <p:nvPr/>
        </p:nvSpPr>
        <p:spPr bwMode="auto">
          <a:xfrm>
            <a:off x="733425" y="1512888"/>
            <a:ext cx="3316288" cy="2200275"/>
          </a:xfrm>
          <a:prstGeom prst="rect">
            <a:avLst/>
          </a:prstGeom>
          <a:noFill/>
          <a:ln>
            <a:noFill/>
          </a:ln>
          <a:effectLst/>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355" tIns="33677" rIns="67355" bIns="33677">
            <a:spAutoFit/>
          </a:bodyPr>
          <a:lstStyle>
            <a:lvl1pPr algn="l" defTabSz="673100">
              <a:defRPr sz="2400">
                <a:solidFill>
                  <a:schemeClr val="tx1"/>
                </a:solidFill>
                <a:latin typeface="Times New Roman" pitchFamily="18" charset="0"/>
              </a:defRPr>
            </a:lvl1pPr>
            <a:lvl2pPr marL="336550" algn="l" defTabSz="673100">
              <a:defRPr sz="2400">
                <a:solidFill>
                  <a:schemeClr val="tx1"/>
                </a:solidFill>
                <a:latin typeface="Times New Roman" pitchFamily="18" charset="0"/>
              </a:defRPr>
            </a:lvl2pPr>
            <a:lvl3pPr marL="673100" algn="l" defTabSz="673100">
              <a:defRPr sz="2400">
                <a:solidFill>
                  <a:schemeClr val="tx1"/>
                </a:solidFill>
                <a:latin typeface="Times New Roman" pitchFamily="18" charset="0"/>
              </a:defRPr>
            </a:lvl3pPr>
            <a:lvl4pPr marL="1009650" algn="l" defTabSz="673100">
              <a:defRPr sz="2400">
                <a:solidFill>
                  <a:schemeClr val="tx1"/>
                </a:solidFill>
                <a:latin typeface="Times New Roman" pitchFamily="18" charset="0"/>
              </a:defRPr>
            </a:lvl4pPr>
            <a:lvl5pPr marL="1347788" algn="l" defTabSz="673100">
              <a:defRPr sz="2400">
                <a:solidFill>
                  <a:schemeClr val="tx1"/>
                </a:solidFill>
                <a:latin typeface="Times New Roman" pitchFamily="18" charset="0"/>
              </a:defRPr>
            </a:lvl5pPr>
            <a:lvl6pPr marL="1804988" defTabSz="673100" eaLnBrk="0" fontAlgn="base" hangingPunct="0">
              <a:spcBef>
                <a:spcPct val="0"/>
              </a:spcBef>
              <a:spcAft>
                <a:spcPct val="0"/>
              </a:spcAft>
              <a:defRPr sz="2400">
                <a:solidFill>
                  <a:schemeClr val="tx1"/>
                </a:solidFill>
                <a:latin typeface="Times New Roman" pitchFamily="18" charset="0"/>
              </a:defRPr>
            </a:lvl6pPr>
            <a:lvl7pPr marL="2262188" defTabSz="673100" eaLnBrk="0" fontAlgn="base" hangingPunct="0">
              <a:spcBef>
                <a:spcPct val="0"/>
              </a:spcBef>
              <a:spcAft>
                <a:spcPct val="0"/>
              </a:spcAft>
              <a:defRPr sz="2400">
                <a:solidFill>
                  <a:schemeClr val="tx1"/>
                </a:solidFill>
                <a:latin typeface="Times New Roman" pitchFamily="18" charset="0"/>
              </a:defRPr>
            </a:lvl7pPr>
            <a:lvl8pPr marL="2719388" defTabSz="673100" eaLnBrk="0" fontAlgn="base" hangingPunct="0">
              <a:spcBef>
                <a:spcPct val="0"/>
              </a:spcBef>
              <a:spcAft>
                <a:spcPct val="0"/>
              </a:spcAft>
              <a:defRPr sz="2400">
                <a:solidFill>
                  <a:schemeClr val="tx1"/>
                </a:solidFill>
                <a:latin typeface="Times New Roman" pitchFamily="18" charset="0"/>
              </a:defRPr>
            </a:lvl8pPr>
            <a:lvl9pPr marL="3176588" defTabSz="6731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2000" b="1">
                <a:solidFill>
                  <a:srgbClr val="000000"/>
                </a:solidFill>
                <a:sym typeface="Gill Sans" charset="0"/>
              </a:rPr>
              <a:t>Test feature:</a:t>
            </a:r>
            <a:r>
              <a:rPr lang="en-GB" sz="2000">
                <a:solidFill>
                  <a:srgbClr val="000000"/>
                </a:solidFill>
                <a:sym typeface="Gill Sans" charset="0"/>
              </a:rPr>
              <a:t> </a:t>
            </a:r>
          </a:p>
          <a:p>
            <a:pPr eaLnBrk="1" hangingPunct="1"/>
            <a:r>
              <a:rPr lang="en-GB" sz="2000">
                <a:solidFill>
                  <a:srgbClr val="000000"/>
                </a:solidFill>
                <a:sym typeface="Gill Sans" charset="0"/>
              </a:rPr>
              <a:t>a hot flux from a vertical pipe is poured into a horizontal pipe with a cold flux. </a:t>
            </a:r>
          </a:p>
          <a:p>
            <a:pPr eaLnBrk="1" hangingPunct="1"/>
            <a:endParaRPr lang="ru-RU" sz="2000">
              <a:solidFill>
                <a:srgbClr val="000000"/>
              </a:solidFill>
              <a:sym typeface="Gill Sans" charset="0"/>
            </a:endParaRPr>
          </a:p>
          <a:p>
            <a:pPr eaLnBrk="1" hangingPunct="1"/>
            <a:endParaRPr lang="en-US" sz="2000" b="1">
              <a:solidFill>
                <a:srgbClr val="000000"/>
              </a:solidFill>
              <a:sym typeface="Gill Sans" charset="0"/>
            </a:endParaRPr>
          </a:p>
          <a:p>
            <a:pPr eaLnBrk="1" hangingPunct="1"/>
            <a:r>
              <a:rPr lang="en-US" sz="2000" b="1">
                <a:solidFill>
                  <a:srgbClr val="000000"/>
                </a:solidFill>
                <a:sym typeface="Gill Sans" charset="0"/>
              </a:rPr>
              <a:t>Computational geometry</a:t>
            </a:r>
            <a:endParaRPr lang="ru-RU" sz="2000" b="1">
              <a:solidFill>
                <a:srgbClr val="000000"/>
              </a:solidFill>
              <a:sym typeface="Gill Sans" charset="0"/>
            </a:endParaRPr>
          </a:p>
        </p:txBody>
      </p:sp>
      <p:pic>
        <p:nvPicPr>
          <p:cNvPr id="27750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063" y="3946525"/>
            <a:ext cx="3213100" cy="225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7509" name="Text Box 5"/>
          <p:cNvSpPr txBox="1">
            <a:spLocks/>
          </p:cNvSpPr>
          <p:nvPr/>
        </p:nvSpPr>
        <p:spPr bwMode="auto">
          <a:xfrm>
            <a:off x="4132263" y="1457325"/>
            <a:ext cx="4430712" cy="4826000"/>
          </a:xfrm>
          <a:prstGeom prst="rect">
            <a:avLst/>
          </a:prstGeom>
          <a:noFill/>
          <a:ln>
            <a:noFill/>
          </a:ln>
          <a:effectLst/>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355" tIns="33677" rIns="67355" bIns="33677">
            <a:spAutoFit/>
          </a:bodyPr>
          <a:lstStyle>
            <a:lvl1pPr algn="l" defTabSz="673100">
              <a:defRPr sz="2400">
                <a:solidFill>
                  <a:schemeClr val="tx1"/>
                </a:solidFill>
                <a:latin typeface="Times New Roman" pitchFamily="18" charset="0"/>
              </a:defRPr>
            </a:lvl1pPr>
            <a:lvl2pPr marL="336550" algn="l" defTabSz="673100">
              <a:defRPr sz="2400">
                <a:solidFill>
                  <a:schemeClr val="tx1"/>
                </a:solidFill>
                <a:latin typeface="Times New Roman" pitchFamily="18" charset="0"/>
              </a:defRPr>
            </a:lvl2pPr>
            <a:lvl3pPr marL="673100" algn="l" defTabSz="673100">
              <a:defRPr sz="2400">
                <a:solidFill>
                  <a:schemeClr val="tx1"/>
                </a:solidFill>
                <a:latin typeface="Times New Roman" pitchFamily="18" charset="0"/>
              </a:defRPr>
            </a:lvl3pPr>
            <a:lvl4pPr marL="1009650" algn="l" defTabSz="673100">
              <a:defRPr sz="2400">
                <a:solidFill>
                  <a:schemeClr val="tx1"/>
                </a:solidFill>
                <a:latin typeface="Times New Roman" pitchFamily="18" charset="0"/>
              </a:defRPr>
            </a:lvl4pPr>
            <a:lvl5pPr marL="1347788" algn="l" defTabSz="673100">
              <a:defRPr sz="2400">
                <a:solidFill>
                  <a:schemeClr val="tx1"/>
                </a:solidFill>
                <a:latin typeface="Times New Roman" pitchFamily="18" charset="0"/>
              </a:defRPr>
            </a:lvl5pPr>
            <a:lvl6pPr marL="1804988" defTabSz="673100" eaLnBrk="0" fontAlgn="base" hangingPunct="0">
              <a:spcBef>
                <a:spcPct val="0"/>
              </a:spcBef>
              <a:spcAft>
                <a:spcPct val="0"/>
              </a:spcAft>
              <a:defRPr sz="2400">
                <a:solidFill>
                  <a:schemeClr val="tx1"/>
                </a:solidFill>
                <a:latin typeface="Times New Roman" pitchFamily="18" charset="0"/>
              </a:defRPr>
            </a:lvl6pPr>
            <a:lvl7pPr marL="2262188" defTabSz="673100" eaLnBrk="0" fontAlgn="base" hangingPunct="0">
              <a:spcBef>
                <a:spcPct val="0"/>
              </a:spcBef>
              <a:spcAft>
                <a:spcPct val="0"/>
              </a:spcAft>
              <a:defRPr sz="2400">
                <a:solidFill>
                  <a:schemeClr val="tx1"/>
                </a:solidFill>
                <a:latin typeface="Times New Roman" pitchFamily="18" charset="0"/>
              </a:defRPr>
            </a:lvl7pPr>
            <a:lvl8pPr marL="2719388" defTabSz="673100" eaLnBrk="0" fontAlgn="base" hangingPunct="0">
              <a:spcBef>
                <a:spcPct val="0"/>
              </a:spcBef>
              <a:spcAft>
                <a:spcPct val="0"/>
              </a:spcAft>
              <a:defRPr sz="2400">
                <a:solidFill>
                  <a:schemeClr val="tx1"/>
                </a:solidFill>
                <a:latin typeface="Times New Roman" pitchFamily="18" charset="0"/>
              </a:defRPr>
            </a:lvl8pPr>
            <a:lvl9pPr marL="3176588" defTabSz="673100" eaLnBrk="0" fontAlgn="base" hangingPunct="0">
              <a:spcBef>
                <a:spcPct val="0"/>
              </a:spcBef>
              <a:spcAft>
                <a:spcPct val="0"/>
              </a:spcAft>
              <a:defRPr sz="2400">
                <a:solidFill>
                  <a:schemeClr val="tx1"/>
                </a:solidFill>
                <a:latin typeface="Times New Roman" pitchFamily="18" charset="0"/>
              </a:defRPr>
            </a:lvl9pPr>
          </a:lstStyle>
          <a:p>
            <a:pPr eaLnBrk="1" hangingPunct="1"/>
            <a:r>
              <a:rPr lang="en-GB" sz="1800">
                <a:solidFill>
                  <a:srgbClr val="000000"/>
                </a:solidFill>
                <a:sym typeface="Gill Sans" charset="0"/>
              </a:rPr>
              <a:t>IBRAE numerical predictions and results</a:t>
            </a:r>
            <a:r>
              <a:rPr lang="en-GB" sz="2000">
                <a:solidFill>
                  <a:srgbClr val="000000"/>
                </a:solidFill>
                <a:sym typeface="Gill Sans" charset="0"/>
              </a:rPr>
              <a:t> (</a:t>
            </a:r>
            <a:r>
              <a:rPr lang="en-GB" sz="1600" i="1">
                <a:solidFill>
                  <a:srgbClr val="000000"/>
                </a:solidFill>
                <a:sym typeface="Gill Sans" charset="0"/>
              </a:rPr>
              <a:t>Mahaffy, </a:t>
            </a:r>
            <a:r>
              <a:rPr lang="en-GB" sz="1600" i="1">
                <a:sym typeface="Gill Sans" charset="0"/>
              </a:rPr>
              <a:t>CFD4NRS-3, OECD/NEA workshop, Washington, 14-16 september,</a:t>
            </a:r>
            <a:r>
              <a:rPr lang="en-GB" sz="1600" b="1" i="1">
                <a:sym typeface="Gill Sans" charset="0"/>
              </a:rPr>
              <a:t> </a:t>
            </a:r>
            <a:r>
              <a:rPr lang="en-GB" sz="1600" i="1">
                <a:solidFill>
                  <a:srgbClr val="000000"/>
                </a:solidFill>
                <a:sym typeface="Gill Sans" charset="0"/>
              </a:rPr>
              <a:t>2010</a:t>
            </a:r>
            <a:r>
              <a:rPr lang="en-GB" sz="2000">
                <a:solidFill>
                  <a:srgbClr val="000000"/>
                </a:solidFill>
                <a:sym typeface="Gill Sans" charset="0"/>
              </a:rPr>
              <a:t>) </a:t>
            </a:r>
            <a:r>
              <a:rPr lang="en-GB" sz="1800">
                <a:solidFill>
                  <a:srgbClr val="000000"/>
                </a:solidFill>
                <a:sym typeface="Gill Sans" charset="0"/>
              </a:rPr>
              <a:t>were  compared. </a:t>
            </a:r>
            <a:endParaRPr lang="ru-RU" sz="1800">
              <a:solidFill>
                <a:srgbClr val="000000"/>
              </a:solidFill>
              <a:sym typeface="Gill Sans" charset="0"/>
            </a:endParaRPr>
          </a:p>
          <a:p>
            <a:pPr eaLnBrk="1" hangingPunct="1"/>
            <a:r>
              <a:rPr lang="en-GB" sz="1800">
                <a:solidFill>
                  <a:srgbClr val="000000"/>
                </a:solidFill>
                <a:sym typeface="Gill Sans" charset="0"/>
              </a:rPr>
              <a:t>IBRAE predictions at grid </a:t>
            </a:r>
            <a:r>
              <a:rPr lang="en-US" sz="1800">
                <a:solidFill>
                  <a:srgbClr val="000000"/>
                </a:solidFill>
                <a:sym typeface="Gill Sans" charset="0"/>
              </a:rPr>
              <a:t>with </a:t>
            </a:r>
            <a:r>
              <a:rPr lang="en-GB" sz="1800">
                <a:solidFill>
                  <a:srgbClr val="000000"/>
                </a:solidFill>
                <a:sym typeface="Gill Sans" charset="0"/>
              </a:rPr>
              <a:t>12 million nodes are marked by a dashed line (12M). </a:t>
            </a:r>
            <a:endParaRPr lang="ru-RU" sz="1800">
              <a:solidFill>
                <a:srgbClr val="000000"/>
              </a:solidFill>
              <a:sym typeface="Gill Sans" charset="0"/>
            </a:endParaRPr>
          </a:p>
          <a:p>
            <a:pPr eaLnBrk="1" hangingPunct="1"/>
            <a:r>
              <a:rPr lang="en-GB" sz="1800">
                <a:solidFill>
                  <a:srgbClr val="000000"/>
                </a:solidFill>
                <a:sym typeface="Gill Sans" charset="0"/>
              </a:rPr>
              <a:t>IBRAE predictions at grid </a:t>
            </a:r>
            <a:r>
              <a:rPr lang="en-US" sz="1800">
                <a:solidFill>
                  <a:srgbClr val="000000"/>
                </a:solidFill>
                <a:sym typeface="Gill Sans" charset="0"/>
              </a:rPr>
              <a:t>with 40 </a:t>
            </a:r>
            <a:r>
              <a:rPr lang="en-GB" sz="1800">
                <a:solidFill>
                  <a:srgbClr val="000000"/>
                </a:solidFill>
                <a:sym typeface="Gill Sans" charset="0"/>
              </a:rPr>
              <a:t>million nodes are marked by a solid line (40M).</a:t>
            </a:r>
          </a:p>
          <a:p>
            <a:pPr eaLnBrk="1" hangingPunct="1"/>
            <a:r>
              <a:rPr lang="en-GB" sz="1800">
                <a:solidFill>
                  <a:srgbClr val="000000"/>
                </a:solidFill>
                <a:sym typeface="Gill Sans" charset="0"/>
              </a:rPr>
              <a:t>Mahaffy predictions were obtained at grid </a:t>
            </a:r>
            <a:r>
              <a:rPr lang="en-US" sz="1800">
                <a:solidFill>
                  <a:srgbClr val="000000"/>
                </a:solidFill>
                <a:sym typeface="Gill Sans" charset="0"/>
              </a:rPr>
              <a:t>with 7</a:t>
            </a:r>
            <a:r>
              <a:rPr lang="en-GB" sz="1800">
                <a:solidFill>
                  <a:srgbClr val="000000"/>
                </a:solidFill>
                <a:sym typeface="Gill Sans" charset="0"/>
              </a:rPr>
              <a:t> million nodes and marked by stars (7M). Experimental data are marked by circles.</a:t>
            </a:r>
          </a:p>
          <a:p>
            <a:pPr eaLnBrk="1" hangingPunct="1"/>
            <a:r>
              <a:rPr lang="en-US" sz="1800">
                <a:solidFill>
                  <a:srgbClr val="000000"/>
                </a:solidFill>
                <a:sym typeface="Gill Sans" charset="0"/>
              </a:rPr>
              <a:t>A coincidence of numerical predictions and experiment is satisfactory. Failure to take account of some effects and usage of a rough grid are responsible for the observed divergence.</a:t>
            </a:r>
            <a:endParaRPr lang="ru-RU" sz="1800">
              <a:solidFill>
                <a:srgbClr val="000000"/>
              </a:solidFill>
              <a:sym typeface="Gill Sans" charset="0"/>
            </a:endParaRPr>
          </a:p>
        </p:txBody>
      </p:sp>
      <p:sp>
        <p:nvSpPr>
          <p:cNvPr id="277510" name="Rectangle 6"/>
          <p:cNvSpPr>
            <a:spLocks noGrp="1" noChangeArrowheads="1"/>
          </p:cNvSpPr>
          <p:nvPr>
            <p:ph type="title"/>
          </p:nvPr>
        </p:nvSpPr>
        <p:spPr bwMode="auto">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GB" sz="2800" b="1">
                <a:solidFill>
                  <a:srgbClr val="A50021"/>
                </a:solidFill>
              </a:rPr>
              <a:t>Testing of modernized CONV code:</a:t>
            </a:r>
            <a:br>
              <a:rPr lang="en-GB" sz="2800" b="1">
                <a:solidFill>
                  <a:srgbClr val="A50021"/>
                </a:solidFill>
              </a:rPr>
            </a:br>
            <a:r>
              <a:rPr lang="en-GB" sz="2800" b="1">
                <a:solidFill>
                  <a:srgbClr val="A50021"/>
                </a:solidFill>
              </a:rPr>
              <a:t>T-junction thermal mixing flow</a:t>
            </a:r>
            <a:endParaRPr lang="ru-RU" sz="2800" b="1">
              <a:solidFill>
                <a:srgbClr val="A50021"/>
              </a:solidFill>
            </a:endParaRPr>
          </a:p>
        </p:txBody>
      </p:sp>
    </p:spTree>
  </p:cSld>
  <p:clrMapOvr>
    <a:masterClrMapping/>
  </p:clrMapOvr>
  <p:transition>
    <p:push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liennummernplatzhalter 3"/>
          <p:cNvSpPr>
            <a:spLocks noGrp="1"/>
          </p:cNvSpPr>
          <p:nvPr>
            <p:ph type="sldNum" sz="quarter" idx="11"/>
          </p:nvPr>
        </p:nvSpPr>
        <p:spPr/>
        <p:txBody>
          <a:bodyPr/>
          <a:lstStyle/>
          <a:p>
            <a:fld id="{DAB0857F-A884-4228-9D86-5BE8C2E0BE2E}" type="slidenum">
              <a:rPr lang="ru-RU"/>
              <a:pPr/>
              <a:t>6</a:t>
            </a:fld>
            <a:endParaRPr lang="ru-RU"/>
          </a:p>
        </p:txBody>
      </p:sp>
      <p:pic>
        <p:nvPicPr>
          <p:cNvPr id="279558" name="Picture 6" descr="fig8a-ad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4375" y="1485900"/>
            <a:ext cx="3724275"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9559" name="Picture 7" descr="fig8b-ad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57750" y="1466850"/>
            <a:ext cx="3724275" cy="252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9560" name="Rectangle 8"/>
          <p:cNvSpPr>
            <a:spLocks noGrp="1" noChangeArrowheads="1"/>
          </p:cNvSpPr>
          <p:nvPr>
            <p:ph type="title"/>
          </p:nvPr>
        </p:nvSpPr>
        <p:spPr bwMode="auto">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GB" sz="3200" b="1">
                <a:solidFill>
                  <a:srgbClr val="A50021"/>
                </a:solidFill>
              </a:rPr>
              <a:t>T-junction flow #2</a:t>
            </a:r>
            <a:endParaRPr lang="ru-RU" sz="3200" b="1">
              <a:solidFill>
                <a:srgbClr val="A50021"/>
              </a:solidFill>
            </a:endParaRPr>
          </a:p>
        </p:txBody>
      </p:sp>
      <p:sp>
        <p:nvSpPr>
          <p:cNvPr id="279555" name="Text Box 3"/>
          <p:cNvSpPr txBox="1">
            <a:spLocks/>
          </p:cNvSpPr>
          <p:nvPr/>
        </p:nvSpPr>
        <p:spPr bwMode="auto">
          <a:xfrm>
            <a:off x="1041400" y="1450975"/>
            <a:ext cx="7088188" cy="371475"/>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355" tIns="33677" rIns="67355" bIns="33677">
            <a:spAutoFit/>
          </a:bodyPr>
          <a:lstStyle>
            <a:lvl1pPr algn="l" defTabSz="673100">
              <a:defRPr sz="2400">
                <a:solidFill>
                  <a:schemeClr val="tx1"/>
                </a:solidFill>
                <a:latin typeface="Times New Roman" pitchFamily="18" charset="0"/>
              </a:defRPr>
            </a:lvl1pPr>
            <a:lvl2pPr marL="336550" algn="l" defTabSz="673100">
              <a:defRPr sz="2400">
                <a:solidFill>
                  <a:schemeClr val="tx1"/>
                </a:solidFill>
                <a:latin typeface="Times New Roman" pitchFamily="18" charset="0"/>
              </a:defRPr>
            </a:lvl2pPr>
            <a:lvl3pPr marL="673100" algn="l" defTabSz="673100">
              <a:defRPr sz="2400">
                <a:solidFill>
                  <a:schemeClr val="tx1"/>
                </a:solidFill>
                <a:latin typeface="Times New Roman" pitchFamily="18" charset="0"/>
              </a:defRPr>
            </a:lvl3pPr>
            <a:lvl4pPr marL="1009650" algn="l" defTabSz="673100">
              <a:defRPr sz="2400">
                <a:solidFill>
                  <a:schemeClr val="tx1"/>
                </a:solidFill>
                <a:latin typeface="Times New Roman" pitchFamily="18" charset="0"/>
              </a:defRPr>
            </a:lvl4pPr>
            <a:lvl5pPr marL="1347788" algn="l" defTabSz="673100">
              <a:defRPr sz="2400">
                <a:solidFill>
                  <a:schemeClr val="tx1"/>
                </a:solidFill>
                <a:latin typeface="Times New Roman" pitchFamily="18" charset="0"/>
              </a:defRPr>
            </a:lvl5pPr>
            <a:lvl6pPr marL="1804988" defTabSz="673100" eaLnBrk="0" fontAlgn="base" hangingPunct="0">
              <a:spcBef>
                <a:spcPct val="0"/>
              </a:spcBef>
              <a:spcAft>
                <a:spcPct val="0"/>
              </a:spcAft>
              <a:defRPr sz="2400">
                <a:solidFill>
                  <a:schemeClr val="tx1"/>
                </a:solidFill>
                <a:latin typeface="Times New Roman" pitchFamily="18" charset="0"/>
              </a:defRPr>
            </a:lvl6pPr>
            <a:lvl7pPr marL="2262188" defTabSz="673100" eaLnBrk="0" fontAlgn="base" hangingPunct="0">
              <a:spcBef>
                <a:spcPct val="0"/>
              </a:spcBef>
              <a:spcAft>
                <a:spcPct val="0"/>
              </a:spcAft>
              <a:defRPr sz="2400">
                <a:solidFill>
                  <a:schemeClr val="tx1"/>
                </a:solidFill>
                <a:latin typeface="Times New Roman" pitchFamily="18" charset="0"/>
              </a:defRPr>
            </a:lvl7pPr>
            <a:lvl8pPr marL="2719388" defTabSz="673100" eaLnBrk="0" fontAlgn="base" hangingPunct="0">
              <a:spcBef>
                <a:spcPct val="0"/>
              </a:spcBef>
              <a:spcAft>
                <a:spcPct val="0"/>
              </a:spcAft>
              <a:defRPr sz="2400">
                <a:solidFill>
                  <a:schemeClr val="tx1"/>
                </a:solidFill>
                <a:latin typeface="Times New Roman" pitchFamily="18" charset="0"/>
              </a:defRPr>
            </a:lvl8pPr>
            <a:lvl9pPr marL="3176588" defTabSz="6731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GB" sz="2000">
                <a:solidFill>
                  <a:srgbClr val="000000"/>
                </a:solidFill>
                <a:sym typeface="Gill Sans" charset="0"/>
              </a:rPr>
              <a:t>Time averaged values for U - (a) and W – (b) versus z/R at x/D=1.6</a:t>
            </a:r>
            <a:r>
              <a:rPr lang="en-GB" sz="2000">
                <a:solidFill>
                  <a:srgbClr val="000000"/>
                </a:solidFill>
                <a:latin typeface="Gill Sans" charset="0"/>
                <a:sym typeface="Gill Sans" charset="0"/>
              </a:rPr>
              <a:t>.</a:t>
            </a:r>
          </a:p>
        </p:txBody>
      </p:sp>
      <p:pic>
        <p:nvPicPr>
          <p:cNvPr id="279561" name="Picture 9" descr="fig10a-add"/>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4375" y="3844925"/>
            <a:ext cx="3724275"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9562" name="Picture 10" descr="fig10b-add"/>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67275" y="3863975"/>
            <a:ext cx="3724275" cy="252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9563" name="Text Box 11"/>
          <p:cNvSpPr txBox="1">
            <a:spLocks/>
          </p:cNvSpPr>
          <p:nvPr/>
        </p:nvSpPr>
        <p:spPr bwMode="auto">
          <a:xfrm>
            <a:off x="1466850" y="4692650"/>
            <a:ext cx="439738" cy="539750"/>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355" tIns="33677" rIns="67355" bIns="33677">
            <a:spAutoFit/>
          </a:bodyPr>
          <a:lstStyle>
            <a:lvl1pPr algn="l" defTabSz="673100">
              <a:defRPr sz="2400">
                <a:solidFill>
                  <a:schemeClr val="tx1"/>
                </a:solidFill>
                <a:latin typeface="Times New Roman" pitchFamily="18" charset="0"/>
              </a:defRPr>
            </a:lvl1pPr>
            <a:lvl2pPr marL="336550" algn="l" defTabSz="673100">
              <a:defRPr sz="2400">
                <a:solidFill>
                  <a:schemeClr val="tx1"/>
                </a:solidFill>
                <a:latin typeface="Times New Roman" pitchFamily="18" charset="0"/>
              </a:defRPr>
            </a:lvl2pPr>
            <a:lvl3pPr marL="673100" algn="l" defTabSz="673100">
              <a:defRPr sz="2400">
                <a:solidFill>
                  <a:schemeClr val="tx1"/>
                </a:solidFill>
                <a:latin typeface="Times New Roman" pitchFamily="18" charset="0"/>
              </a:defRPr>
            </a:lvl3pPr>
            <a:lvl4pPr marL="1009650" algn="l" defTabSz="673100">
              <a:defRPr sz="2400">
                <a:solidFill>
                  <a:schemeClr val="tx1"/>
                </a:solidFill>
                <a:latin typeface="Times New Roman" pitchFamily="18" charset="0"/>
              </a:defRPr>
            </a:lvl4pPr>
            <a:lvl5pPr marL="1347788" algn="l" defTabSz="673100">
              <a:defRPr sz="2400">
                <a:solidFill>
                  <a:schemeClr val="tx1"/>
                </a:solidFill>
                <a:latin typeface="Times New Roman" pitchFamily="18" charset="0"/>
              </a:defRPr>
            </a:lvl5pPr>
            <a:lvl6pPr marL="1804988" defTabSz="673100" eaLnBrk="0" fontAlgn="base" hangingPunct="0">
              <a:spcBef>
                <a:spcPct val="0"/>
              </a:spcBef>
              <a:spcAft>
                <a:spcPct val="0"/>
              </a:spcAft>
              <a:defRPr sz="2400">
                <a:solidFill>
                  <a:schemeClr val="tx1"/>
                </a:solidFill>
                <a:latin typeface="Times New Roman" pitchFamily="18" charset="0"/>
              </a:defRPr>
            </a:lvl6pPr>
            <a:lvl7pPr marL="2262188" defTabSz="673100" eaLnBrk="0" fontAlgn="base" hangingPunct="0">
              <a:spcBef>
                <a:spcPct val="0"/>
              </a:spcBef>
              <a:spcAft>
                <a:spcPct val="0"/>
              </a:spcAft>
              <a:defRPr sz="2400">
                <a:solidFill>
                  <a:schemeClr val="tx1"/>
                </a:solidFill>
                <a:latin typeface="Times New Roman" pitchFamily="18" charset="0"/>
              </a:defRPr>
            </a:lvl7pPr>
            <a:lvl8pPr marL="2719388" defTabSz="673100" eaLnBrk="0" fontAlgn="base" hangingPunct="0">
              <a:spcBef>
                <a:spcPct val="0"/>
              </a:spcBef>
              <a:spcAft>
                <a:spcPct val="0"/>
              </a:spcAft>
              <a:defRPr sz="2400">
                <a:solidFill>
                  <a:schemeClr val="tx1"/>
                </a:solidFill>
                <a:latin typeface="Times New Roman" pitchFamily="18" charset="0"/>
              </a:defRPr>
            </a:lvl8pPr>
            <a:lvl9pPr marL="3176588" defTabSz="6731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100">
                <a:solidFill>
                  <a:srgbClr val="000000"/>
                </a:solidFill>
                <a:sym typeface="Gill Sans" charset="0"/>
              </a:rPr>
              <a:t>c)</a:t>
            </a:r>
            <a:endParaRPr lang="ru-RU" sz="3100">
              <a:solidFill>
                <a:srgbClr val="000000"/>
              </a:solidFill>
              <a:sym typeface="Gill Sans" charset="0"/>
            </a:endParaRPr>
          </a:p>
        </p:txBody>
      </p:sp>
      <p:sp>
        <p:nvSpPr>
          <p:cNvPr id="279564" name="Text Box 12"/>
          <p:cNvSpPr txBox="1">
            <a:spLocks/>
          </p:cNvSpPr>
          <p:nvPr/>
        </p:nvSpPr>
        <p:spPr bwMode="auto">
          <a:xfrm>
            <a:off x="5384800" y="4683125"/>
            <a:ext cx="461963" cy="539750"/>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355" tIns="33677" rIns="67355" bIns="33677">
            <a:spAutoFit/>
          </a:bodyPr>
          <a:lstStyle>
            <a:lvl1pPr algn="l" defTabSz="673100">
              <a:defRPr sz="2400">
                <a:solidFill>
                  <a:schemeClr val="tx1"/>
                </a:solidFill>
                <a:latin typeface="Times New Roman" pitchFamily="18" charset="0"/>
              </a:defRPr>
            </a:lvl1pPr>
            <a:lvl2pPr marL="336550" algn="l" defTabSz="673100">
              <a:defRPr sz="2400">
                <a:solidFill>
                  <a:schemeClr val="tx1"/>
                </a:solidFill>
                <a:latin typeface="Times New Roman" pitchFamily="18" charset="0"/>
              </a:defRPr>
            </a:lvl2pPr>
            <a:lvl3pPr marL="673100" algn="l" defTabSz="673100">
              <a:defRPr sz="2400">
                <a:solidFill>
                  <a:schemeClr val="tx1"/>
                </a:solidFill>
                <a:latin typeface="Times New Roman" pitchFamily="18" charset="0"/>
              </a:defRPr>
            </a:lvl3pPr>
            <a:lvl4pPr marL="1009650" algn="l" defTabSz="673100">
              <a:defRPr sz="2400">
                <a:solidFill>
                  <a:schemeClr val="tx1"/>
                </a:solidFill>
                <a:latin typeface="Times New Roman" pitchFamily="18" charset="0"/>
              </a:defRPr>
            </a:lvl4pPr>
            <a:lvl5pPr marL="1347788" algn="l" defTabSz="673100">
              <a:defRPr sz="2400">
                <a:solidFill>
                  <a:schemeClr val="tx1"/>
                </a:solidFill>
                <a:latin typeface="Times New Roman" pitchFamily="18" charset="0"/>
              </a:defRPr>
            </a:lvl5pPr>
            <a:lvl6pPr marL="1804988" defTabSz="673100" eaLnBrk="0" fontAlgn="base" hangingPunct="0">
              <a:spcBef>
                <a:spcPct val="0"/>
              </a:spcBef>
              <a:spcAft>
                <a:spcPct val="0"/>
              </a:spcAft>
              <a:defRPr sz="2400">
                <a:solidFill>
                  <a:schemeClr val="tx1"/>
                </a:solidFill>
                <a:latin typeface="Times New Roman" pitchFamily="18" charset="0"/>
              </a:defRPr>
            </a:lvl6pPr>
            <a:lvl7pPr marL="2262188" defTabSz="673100" eaLnBrk="0" fontAlgn="base" hangingPunct="0">
              <a:spcBef>
                <a:spcPct val="0"/>
              </a:spcBef>
              <a:spcAft>
                <a:spcPct val="0"/>
              </a:spcAft>
              <a:defRPr sz="2400">
                <a:solidFill>
                  <a:schemeClr val="tx1"/>
                </a:solidFill>
                <a:latin typeface="Times New Roman" pitchFamily="18" charset="0"/>
              </a:defRPr>
            </a:lvl7pPr>
            <a:lvl8pPr marL="2719388" defTabSz="673100" eaLnBrk="0" fontAlgn="base" hangingPunct="0">
              <a:spcBef>
                <a:spcPct val="0"/>
              </a:spcBef>
              <a:spcAft>
                <a:spcPct val="0"/>
              </a:spcAft>
              <a:defRPr sz="2400">
                <a:solidFill>
                  <a:schemeClr val="tx1"/>
                </a:solidFill>
                <a:latin typeface="Times New Roman" pitchFamily="18" charset="0"/>
              </a:defRPr>
            </a:lvl8pPr>
            <a:lvl9pPr marL="3176588" defTabSz="6731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100">
                <a:solidFill>
                  <a:srgbClr val="000000"/>
                </a:solidFill>
                <a:sym typeface="Gill Sans" charset="0"/>
              </a:rPr>
              <a:t>d)</a:t>
            </a:r>
            <a:endParaRPr lang="ru-RU" sz="3100">
              <a:solidFill>
                <a:srgbClr val="000000"/>
              </a:solidFill>
              <a:sym typeface="Gill Sans" charset="0"/>
            </a:endParaRPr>
          </a:p>
        </p:txBody>
      </p:sp>
      <p:sp>
        <p:nvSpPr>
          <p:cNvPr id="279556" name="Text Box 4"/>
          <p:cNvSpPr txBox="1">
            <a:spLocks/>
          </p:cNvSpPr>
          <p:nvPr/>
        </p:nvSpPr>
        <p:spPr bwMode="auto">
          <a:xfrm>
            <a:off x="1546225" y="2209800"/>
            <a:ext cx="439738" cy="539750"/>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355" tIns="33677" rIns="67355" bIns="33677">
            <a:spAutoFit/>
          </a:bodyPr>
          <a:lstStyle>
            <a:lvl1pPr algn="l" defTabSz="673100">
              <a:defRPr sz="2400">
                <a:solidFill>
                  <a:schemeClr val="tx1"/>
                </a:solidFill>
                <a:latin typeface="Times New Roman" pitchFamily="18" charset="0"/>
              </a:defRPr>
            </a:lvl1pPr>
            <a:lvl2pPr marL="336550" algn="l" defTabSz="673100">
              <a:defRPr sz="2400">
                <a:solidFill>
                  <a:schemeClr val="tx1"/>
                </a:solidFill>
                <a:latin typeface="Times New Roman" pitchFamily="18" charset="0"/>
              </a:defRPr>
            </a:lvl2pPr>
            <a:lvl3pPr marL="673100" algn="l" defTabSz="673100">
              <a:defRPr sz="2400">
                <a:solidFill>
                  <a:schemeClr val="tx1"/>
                </a:solidFill>
                <a:latin typeface="Times New Roman" pitchFamily="18" charset="0"/>
              </a:defRPr>
            </a:lvl3pPr>
            <a:lvl4pPr marL="1009650" algn="l" defTabSz="673100">
              <a:defRPr sz="2400">
                <a:solidFill>
                  <a:schemeClr val="tx1"/>
                </a:solidFill>
                <a:latin typeface="Times New Roman" pitchFamily="18" charset="0"/>
              </a:defRPr>
            </a:lvl4pPr>
            <a:lvl5pPr marL="1347788" algn="l" defTabSz="673100">
              <a:defRPr sz="2400">
                <a:solidFill>
                  <a:schemeClr val="tx1"/>
                </a:solidFill>
                <a:latin typeface="Times New Roman" pitchFamily="18" charset="0"/>
              </a:defRPr>
            </a:lvl5pPr>
            <a:lvl6pPr marL="1804988" defTabSz="673100" eaLnBrk="0" fontAlgn="base" hangingPunct="0">
              <a:spcBef>
                <a:spcPct val="0"/>
              </a:spcBef>
              <a:spcAft>
                <a:spcPct val="0"/>
              </a:spcAft>
              <a:defRPr sz="2400">
                <a:solidFill>
                  <a:schemeClr val="tx1"/>
                </a:solidFill>
                <a:latin typeface="Times New Roman" pitchFamily="18" charset="0"/>
              </a:defRPr>
            </a:lvl6pPr>
            <a:lvl7pPr marL="2262188" defTabSz="673100" eaLnBrk="0" fontAlgn="base" hangingPunct="0">
              <a:spcBef>
                <a:spcPct val="0"/>
              </a:spcBef>
              <a:spcAft>
                <a:spcPct val="0"/>
              </a:spcAft>
              <a:defRPr sz="2400">
                <a:solidFill>
                  <a:schemeClr val="tx1"/>
                </a:solidFill>
                <a:latin typeface="Times New Roman" pitchFamily="18" charset="0"/>
              </a:defRPr>
            </a:lvl7pPr>
            <a:lvl8pPr marL="2719388" defTabSz="673100" eaLnBrk="0" fontAlgn="base" hangingPunct="0">
              <a:spcBef>
                <a:spcPct val="0"/>
              </a:spcBef>
              <a:spcAft>
                <a:spcPct val="0"/>
              </a:spcAft>
              <a:defRPr sz="2400">
                <a:solidFill>
                  <a:schemeClr val="tx1"/>
                </a:solidFill>
                <a:latin typeface="Times New Roman" pitchFamily="18" charset="0"/>
              </a:defRPr>
            </a:lvl8pPr>
            <a:lvl9pPr marL="3176588" defTabSz="6731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100">
                <a:solidFill>
                  <a:srgbClr val="000000"/>
                </a:solidFill>
                <a:sym typeface="Gill Sans" charset="0"/>
              </a:rPr>
              <a:t>a)</a:t>
            </a:r>
            <a:endParaRPr lang="ru-RU" sz="3100">
              <a:solidFill>
                <a:srgbClr val="000000"/>
              </a:solidFill>
              <a:sym typeface="Gill Sans" charset="0"/>
            </a:endParaRPr>
          </a:p>
        </p:txBody>
      </p:sp>
      <p:sp>
        <p:nvSpPr>
          <p:cNvPr id="279557" name="Text Box 5"/>
          <p:cNvSpPr txBox="1">
            <a:spLocks/>
          </p:cNvSpPr>
          <p:nvPr/>
        </p:nvSpPr>
        <p:spPr bwMode="auto">
          <a:xfrm>
            <a:off x="7339013" y="2152650"/>
            <a:ext cx="461962" cy="539750"/>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355" tIns="33677" rIns="67355" bIns="33677">
            <a:spAutoFit/>
          </a:bodyPr>
          <a:lstStyle>
            <a:lvl1pPr algn="l" defTabSz="673100">
              <a:defRPr sz="2400">
                <a:solidFill>
                  <a:schemeClr val="tx1"/>
                </a:solidFill>
                <a:latin typeface="Times New Roman" pitchFamily="18" charset="0"/>
              </a:defRPr>
            </a:lvl1pPr>
            <a:lvl2pPr marL="336550" algn="l" defTabSz="673100">
              <a:defRPr sz="2400">
                <a:solidFill>
                  <a:schemeClr val="tx1"/>
                </a:solidFill>
                <a:latin typeface="Times New Roman" pitchFamily="18" charset="0"/>
              </a:defRPr>
            </a:lvl2pPr>
            <a:lvl3pPr marL="673100" algn="l" defTabSz="673100">
              <a:defRPr sz="2400">
                <a:solidFill>
                  <a:schemeClr val="tx1"/>
                </a:solidFill>
                <a:latin typeface="Times New Roman" pitchFamily="18" charset="0"/>
              </a:defRPr>
            </a:lvl3pPr>
            <a:lvl4pPr marL="1009650" algn="l" defTabSz="673100">
              <a:defRPr sz="2400">
                <a:solidFill>
                  <a:schemeClr val="tx1"/>
                </a:solidFill>
                <a:latin typeface="Times New Roman" pitchFamily="18" charset="0"/>
              </a:defRPr>
            </a:lvl4pPr>
            <a:lvl5pPr marL="1347788" algn="l" defTabSz="673100">
              <a:defRPr sz="2400">
                <a:solidFill>
                  <a:schemeClr val="tx1"/>
                </a:solidFill>
                <a:latin typeface="Times New Roman" pitchFamily="18" charset="0"/>
              </a:defRPr>
            </a:lvl5pPr>
            <a:lvl6pPr marL="1804988" defTabSz="673100" eaLnBrk="0" fontAlgn="base" hangingPunct="0">
              <a:spcBef>
                <a:spcPct val="0"/>
              </a:spcBef>
              <a:spcAft>
                <a:spcPct val="0"/>
              </a:spcAft>
              <a:defRPr sz="2400">
                <a:solidFill>
                  <a:schemeClr val="tx1"/>
                </a:solidFill>
                <a:latin typeface="Times New Roman" pitchFamily="18" charset="0"/>
              </a:defRPr>
            </a:lvl6pPr>
            <a:lvl7pPr marL="2262188" defTabSz="673100" eaLnBrk="0" fontAlgn="base" hangingPunct="0">
              <a:spcBef>
                <a:spcPct val="0"/>
              </a:spcBef>
              <a:spcAft>
                <a:spcPct val="0"/>
              </a:spcAft>
              <a:defRPr sz="2400">
                <a:solidFill>
                  <a:schemeClr val="tx1"/>
                </a:solidFill>
                <a:latin typeface="Times New Roman" pitchFamily="18" charset="0"/>
              </a:defRPr>
            </a:lvl7pPr>
            <a:lvl8pPr marL="2719388" defTabSz="673100" eaLnBrk="0" fontAlgn="base" hangingPunct="0">
              <a:spcBef>
                <a:spcPct val="0"/>
              </a:spcBef>
              <a:spcAft>
                <a:spcPct val="0"/>
              </a:spcAft>
              <a:defRPr sz="2400">
                <a:solidFill>
                  <a:schemeClr val="tx1"/>
                </a:solidFill>
                <a:latin typeface="Times New Roman" pitchFamily="18" charset="0"/>
              </a:defRPr>
            </a:lvl8pPr>
            <a:lvl9pPr marL="3176588" defTabSz="6731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100">
                <a:solidFill>
                  <a:srgbClr val="000000"/>
                </a:solidFill>
                <a:sym typeface="Gill Sans" charset="0"/>
              </a:rPr>
              <a:t>b)</a:t>
            </a:r>
            <a:endParaRPr lang="ru-RU" sz="3100">
              <a:solidFill>
                <a:srgbClr val="000000"/>
              </a:solidFill>
              <a:sym typeface="Gill Sans" charset="0"/>
            </a:endParaRPr>
          </a:p>
        </p:txBody>
      </p:sp>
      <p:sp>
        <p:nvSpPr>
          <p:cNvPr id="279565" name="Rectangle 13"/>
          <p:cNvSpPr>
            <a:spLocks noChangeArrowheads="1"/>
          </p:cNvSpPr>
          <p:nvPr/>
        </p:nvSpPr>
        <p:spPr bwMode="auto">
          <a:xfrm>
            <a:off x="720725" y="3763963"/>
            <a:ext cx="78359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GB" sz="2000">
                <a:solidFill>
                  <a:srgbClr val="000000"/>
                </a:solidFill>
                <a:sym typeface="Gill Sans" charset="0"/>
              </a:rPr>
              <a:t>RMS of the velocity x and z component fluctuations versus z/R at x/D=1.6.</a:t>
            </a:r>
            <a:endParaRPr lang="en-US" sz="2000">
              <a:solidFill>
                <a:srgbClr val="000000"/>
              </a:solidFill>
              <a:sym typeface="Gill Sans" charset="0"/>
            </a:endParaRPr>
          </a:p>
        </p:txBody>
      </p:sp>
    </p:spTree>
  </p:cSld>
  <p:clrMapOvr>
    <a:masterClrMapping/>
  </p:clrMapOvr>
  <p:transition>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4"/>
          <p:cNvSpPr>
            <a:spLocks noGrp="1"/>
          </p:cNvSpPr>
          <p:nvPr>
            <p:ph type="sldNum" sz="quarter" idx="11"/>
          </p:nvPr>
        </p:nvSpPr>
        <p:spPr/>
        <p:txBody>
          <a:bodyPr/>
          <a:lstStyle/>
          <a:p>
            <a:fld id="{2B6D2094-9F72-40D3-9D58-EAB3C04FB8D9}" type="slidenum">
              <a:rPr lang="ru-RU"/>
              <a:pPr/>
              <a:t>7</a:t>
            </a:fld>
            <a:endParaRPr lang="ru-RU"/>
          </a:p>
        </p:txBody>
      </p:sp>
      <p:sp>
        <p:nvSpPr>
          <p:cNvPr id="244738" name="Rectangle 2"/>
          <p:cNvSpPr>
            <a:spLocks noGrp="1" noChangeArrowheads="1"/>
          </p:cNvSpPr>
          <p:nvPr>
            <p:ph type="title"/>
          </p:nvPr>
        </p:nvSpPr>
        <p:spPr bwMode="auto">
          <a:xfrm>
            <a:off x="1757363" y="274638"/>
            <a:ext cx="5870575"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85800" indent="-685800"/>
            <a:r>
              <a:rPr lang="en-US" b="1">
                <a:solidFill>
                  <a:srgbClr val="A50021"/>
                </a:solidFill>
              </a:rPr>
              <a:t>Conclusions</a:t>
            </a:r>
            <a:endParaRPr lang="ru-RU" b="1">
              <a:solidFill>
                <a:srgbClr val="A50021"/>
              </a:solidFill>
            </a:endParaRPr>
          </a:p>
        </p:txBody>
      </p:sp>
      <p:sp>
        <p:nvSpPr>
          <p:cNvPr id="244739" name="Rectangle 3"/>
          <p:cNvSpPr>
            <a:spLocks noGrp="1" noChangeArrowheads="1"/>
          </p:cNvSpPr>
          <p:nvPr>
            <p:ph type="body" idx="1"/>
          </p:nvPr>
        </p:nvSpPr>
        <p:spPr bwMode="auto">
          <a:xfrm>
            <a:off x="728663" y="1609725"/>
            <a:ext cx="7824787" cy="45259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pPr>
            <a:r>
              <a:rPr lang="en-US" sz="2800"/>
              <a:t>The project of the coordinated interface of the oxidizing module for inclusion in 2-D thermo-hydraulic code CONV is developed, including an additional orthogonal grid and material characteristics. </a:t>
            </a:r>
          </a:p>
          <a:p>
            <a:pPr>
              <a:lnSpc>
                <a:spcPct val="90000"/>
              </a:lnSpc>
            </a:pPr>
            <a:r>
              <a:rPr lang="en-US" sz="2800"/>
              <a:t>Update of the interface program unit for coupling of the melt – steel oxidation 1-D module with the corium melt 2-D thermo-hydraulic code was realized. </a:t>
            </a:r>
          </a:p>
          <a:p>
            <a:pPr>
              <a:lnSpc>
                <a:spcPct val="90000"/>
              </a:lnSpc>
            </a:pPr>
            <a:r>
              <a:rPr lang="en-US" sz="2800"/>
              <a:t>The work will be continued in 8 quarter and will be finished by issue of the technical report.</a:t>
            </a:r>
            <a:endParaRPr lang="en-US" sz="2400"/>
          </a:p>
        </p:txBody>
      </p:sp>
    </p:spTree>
  </p:cSld>
  <p:clrMapOvr>
    <a:masterClrMapping/>
  </p:clrMapOvr>
  <p:transition>
    <p:push dir="r"/>
  </p:transition>
</p:sld>
</file>

<file path=ppt/theme/theme1.xml><?xml version="1.0" encoding="utf-8"?>
<a:theme xmlns:a="http://schemas.openxmlformats.org/drawingml/2006/main" name="Профессиональный">
  <a:themeElements>
    <a:clrScheme name="Профессиональный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Профессиональный">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Профессиональный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Профессиональный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Профессиональный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Профессиональный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Office\Шаблоны\Дизайны презентаций\Профессиональный.pot</Template>
  <TotalTime>0</TotalTime>
  <Words>715</Words>
  <Application>Microsoft Office PowerPoint</Application>
  <PresentationFormat>Bildschirmpräsentation (4:3)</PresentationFormat>
  <Paragraphs>53</Paragraphs>
  <Slides>7</Slides>
  <Notes>0</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3" baseType="lpstr">
      <vt:lpstr>Times New Roman</vt:lpstr>
      <vt:lpstr>Monotype Sorts</vt:lpstr>
      <vt:lpstr>Arial</vt:lpstr>
      <vt:lpstr>Gill Sans</vt:lpstr>
      <vt:lpstr>Профессиональный</vt:lpstr>
      <vt:lpstr>Документ Microsoft Word</vt:lpstr>
      <vt:lpstr>Scope of Current Activities</vt:lpstr>
      <vt:lpstr>State at the beginning of  the current quarter</vt:lpstr>
      <vt:lpstr>Modernization of CONV code</vt:lpstr>
      <vt:lpstr>Modernization of CONV code#2</vt:lpstr>
      <vt:lpstr>Testing of modernized CONV code: T-junction thermal mixing flow</vt:lpstr>
      <vt:lpstr>T-junction flow #2</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ISTC_04</dc:title>
  <dc:creator>Peters, Ursula (IAM)</dc:creator>
  <cp:lastModifiedBy>Peters, Ursula</cp:lastModifiedBy>
  <cp:revision>306</cp:revision>
  <cp:lastPrinted>2002-09-24T05:12:42Z</cp:lastPrinted>
  <dcterms:created xsi:type="dcterms:W3CDTF">2002-05-23T08:20:37Z</dcterms:created>
  <dcterms:modified xsi:type="dcterms:W3CDTF">2012-10-12T16:58:10Z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Scope of current activities on "2-D thermo-hydraulic code CONV"</vt:lpwstr>
  </property>
</Properties>
</file>