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7"/>
  </p:notesMasterIdLst>
  <p:handoutMasterIdLst>
    <p:handoutMasterId r:id="rId18"/>
  </p:handoutMasterIdLst>
  <p:sldIdLst>
    <p:sldId id="424" r:id="rId2"/>
    <p:sldId id="379" r:id="rId3"/>
    <p:sldId id="408" r:id="rId4"/>
    <p:sldId id="399" r:id="rId5"/>
    <p:sldId id="410" r:id="rId6"/>
    <p:sldId id="412" r:id="rId7"/>
    <p:sldId id="411" r:id="rId8"/>
    <p:sldId id="413" r:id="rId9"/>
    <p:sldId id="421" r:id="rId10"/>
    <p:sldId id="398" r:id="rId11"/>
    <p:sldId id="418" r:id="rId12"/>
    <p:sldId id="393" r:id="rId13"/>
    <p:sldId id="417" r:id="rId14"/>
    <p:sldId id="420" r:id="rId15"/>
    <p:sldId id="384" r:id="rId16"/>
  </p:sldIdLst>
  <p:sldSz cx="9144000" cy="6858000" type="screen4x3"/>
  <p:notesSz cx="6780213" cy="991076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8F8F8"/>
    <a:srgbClr val="EAEAEA"/>
    <a:srgbClr val="003399"/>
    <a:srgbClr val="FFFFCC"/>
    <a:srgbClr val="D0F9F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852" y="-90"/>
      </p:cViewPr>
      <p:guideLst>
        <p:guide orient="horz" pos="2160"/>
        <p:guide pos="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33" d="100"/>
          <a:sy n="33" d="100"/>
        </p:scale>
        <p:origin x="-1542" y="-72"/>
      </p:cViewPr>
      <p:guideLst>
        <p:guide orient="horz" pos="3121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/>
            </a:lvl1pPr>
          </a:lstStyle>
          <a:p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ru-RU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705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/>
            </a:lvl1pPr>
          </a:lstStyle>
          <a:p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1705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594890D6-34D0-43DC-A229-CD3AA4BAAB8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992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/>
            </a:lvl1pPr>
          </a:lstStyle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ru-RU"/>
          </a:p>
        </p:txBody>
      </p:sp>
      <p:sp>
        <p:nvSpPr>
          <p:cNvPr id="71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09638" y="741363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6938"/>
            <a:ext cx="4967287" cy="446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705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/>
            </a:lvl1pPr>
          </a:lstStyle>
          <a:p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1705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9B22A6AA-490F-4703-A74F-A01CF9F3D9D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408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379413" y="1676400"/>
            <a:ext cx="8388350" cy="4421188"/>
            <a:chOff x="238" y="1056"/>
            <a:chExt cx="5285" cy="2785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1946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946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>
                  <a:gd name="T0" fmla="*/ 5272 w 5273"/>
                  <a:gd name="T1" fmla="*/ 0 h 1393"/>
                  <a:gd name="T2" fmla="*/ 0 w 5273"/>
                  <a:gd name="T3" fmla="*/ 0 h 1393"/>
                  <a:gd name="T4" fmla="*/ 0 w 5273"/>
                  <a:gd name="T5" fmla="*/ 1392 h 1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46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>
                  <a:gd name="T0" fmla="*/ 5272 w 5273"/>
                  <a:gd name="T1" fmla="*/ 0 h 1393"/>
                  <a:gd name="T2" fmla="*/ 5272 w 5273"/>
                  <a:gd name="T3" fmla="*/ 1392 h 1393"/>
                  <a:gd name="T4" fmla="*/ 0 w 5273"/>
                  <a:gd name="T5" fmla="*/ 1392 h 1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1946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946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>
                  <a:gd name="T0" fmla="*/ 5280 w 5281"/>
                  <a:gd name="T1" fmla="*/ 0 h 97"/>
                  <a:gd name="T2" fmla="*/ 0 w 5281"/>
                  <a:gd name="T3" fmla="*/ 0 h 97"/>
                  <a:gd name="T4" fmla="*/ 0 w 5281"/>
                  <a:gd name="T5" fmla="*/ 96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46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>
                  <a:gd name="T0" fmla="*/ 5280 w 5281"/>
                  <a:gd name="T1" fmla="*/ 0 h 97"/>
                  <a:gd name="T2" fmla="*/ 5280 w 5281"/>
                  <a:gd name="T3" fmla="*/ 96 h 97"/>
                  <a:gd name="T4" fmla="*/ 0 w 5281"/>
                  <a:gd name="T5" fmla="*/ 96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19467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1946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946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>
                  <a:gd name="T0" fmla="*/ 0 w 97"/>
                  <a:gd name="T1" fmla="*/ 1103 h 1104"/>
                  <a:gd name="T2" fmla="*/ 96 w 97"/>
                  <a:gd name="T3" fmla="*/ 1103 h 1104"/>
                  <a:gd name="T4" fmla="*/ 96 w 97"/>
                  <a:gd name="T5" fmla="*/ 0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47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>
                  <a:gd name="T0" fmla="*/ 0 w 97"/>
                  <a:gd name="T1" fmla="*/ 1103 h 1104"/>
                  <a:gd name="T2" fmla="*/ 0 w 97"/>
                  <a:gd name="T3" fmla="*/ 0 h 1104"/>
                  <a:gd name="T4" fmla="*/ 96 w 97"/>
                  <a:gd name="T5" fmla="*/ 0 h 1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19471" name="Rectangle 15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836613" y="2133600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ru-RU" noProof="0" smtClean="0"/>
              <a:t>Щелчок правит образец заголовка</a:t>
            </a:r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40386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ru-RU" noProof="0" smtClean="0"/>
              <a:t>Щелчок правит образец подзаголовка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81000" y="63246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947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947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2A1377C-0231-4BD2-863E-B77D28AE6425}" type="slidenum">
              <a:rPr lang="ru-RU"/>
              <a:pPr/>
              <a:t>‹Nr.›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7EB10B-7C66-4148-82BE-65A970E6C29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39527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58F14B-BBEC-40B8-9442-12D0BC01DF0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19102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684213" y="6448425"/>
            <a:ext cx="6581775" cy="327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7239000" y="6561138"/>
            <a:ext cx="1905000" cy="296862"/>
          </a:xfrm>
        </p:spPr>
        <p:txBody>
          <a:bodyPr/>
          <a:lstStyle>
            <a:lvl1pPr>
              <a:defRPr/>
            </a:lvl1pPr>
          </a:lstStyle>
          <a:p>
            <a:fld id="{2A68AD7C-E270-418E-A432-85A1ECC5830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8259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684213" y="6448425"/>
            <a:ext cx="6581775" cy="327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7239000" y="6561138"/>
            <a:ext cx="1905000" cy="296862"/>
          </a:xfrm>
        </p:spPr>
        <p:txBody>
          <a:bodyPr/>
          <a:lstStyle>
            <a:lvl1pPr>
              <a:defRPr/>
            </a:lvl1pPr>
          </a:lstStyle>
          <a:p>
            <a:fld id="{EE73C5D9-D87D-4642-BCE5-BA3F5BDACE7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83492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>
          <a:xfrm>
            <a:off x="684213" y="6448425"/>
            <a:ext cx="6581775" cy="327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>
          <a:xfrm>
            <a:off x="7239000" y="6561138"/>
            <a:ext cx="1905000" cy="296862"/>
          </a:xfrm>
        </p:spPr>
        <p:txBody>
          <a:bodyPr/>
          <a:lstStyle>
            <a:lvl1pPr>
              <a:defRPr/>
            </a:lvl1pPr>
          </a:lstStyle>
          <a:p>
            <a:fld id="{295609F2-69DF-49CF-9585-E3576C93F8F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49688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1A385E-1EFD-4974-922E-6C37ED6A75C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81284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49EB3D-4960-4F8A-A88B-CA55F45414F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37121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438284-A40B-42BB-8247-776A3EA9EAF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2617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8B74DC-5E46-42BD-A4F7-8F6109473DE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83718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B6628A-91CD-4339-8740-D069FE47C18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9944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460D05-8331-481A-982B-1FE0E0CDA72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150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B97890-8005-4939-84B1-3605FBE73C5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98108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50F9D2-981D-4D3C-B9C5-4468F60C2AF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1830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20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4213" y="6448425"/>
            <a:ext cx="658177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r>
              <a:rPr lang="en-US"/>
              <a:t>7th Meeting CEG-CM</a:t>
            </a:r>
            <a:r>
              <a:rPr lang="en-US">
                <a:latin typeface="+mn-lt"/>
              </a:rPr>
              <a:t>	  	</a:t>
            </a:r>
            <a:r>
              <a:rPr lang="en-US">
                <a:cs typeface="Arial" charset="0"/>
              </a:rPr>
              <a:t>GRS Cologne 		February 28-March 1, 2005</a:t>
            </a:r>
            <a:endParaRPr lang="ru-RU">
              <a:cs typeface="Arial" charset="0"/>
            </a:endParaRP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61138"/>
            <a:ext cx="1905000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D42106-C5A7-46C6-B3D2-B4C58F18CE4A}" type="slidenum">
              <a:rPr lang="ru-RU"/>
              <a:pPr/>
              <a:t>‹Nr.›</a:t>
            </a:fld>
            <a:endParaRPr lang="ru-RU"/>
          </a:p>
        </p:txBody>
      </p:sp>
      <p:sp>
        <p:nvSpPr>
          <p:cNvPr id="18453" name="Rectangle 21"/>
          <p:cNvSpPr>
            <a:spLocks noChangeArrowheads="1"/>
          </p:cNvSpPr>
          <p:nvPr userDrawn="1"/>
        </p:nvSpPr>
        <p:spPr bwMode="auto">
          <a:xfrm>
            <a:off x="4138613" y="3043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18452" name="Picture 20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73063"/>
            <a:ext cx="938212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457" name="Object 25"/>
          <p:cNvGraphicFramePr>
            <a:graphicFrameLocks noChangeAspect="1"/>
          </p:cNvGraphicFramePr>
          <p:nvPr userDrawn="1"/>
        </p:nvGraphicFramePr>
        <p:xfrm>
          <a:off x="7694613" y="388938"/>
          <a:ext cx="862012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Документ" r:id="rId19" imgW="705600" imgH="715680" progId="Word.Document.8">
                  <p:embed/>
                </p:oleObj>
              </mc:Choice>
              <mc:Fallback>
                <p:oleObj name="Документ" r:id="rId19" imgW="705600" imgH="715680" progId="Word.Document.8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4613" y="388938"/>
                        <a:ext cx="862012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CC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0" name="Rectangle 28"/>
          <p:cNvSpPr>
            <a:spLocks noChangeArrowheads="1"/>
          </p:cNvSpPr>
          <p:nvPr userDrawn="1"/>
        </p:nvSpPr>
        <p:spPr bwMode="auto">
          <a:xfrm>
            <a:off x="666750" y="1447800"/>
            <a:ext cx="7943850" cy="4972050"/>
          </a:xfrm>
          <a:prstGeom prst="rect">
            <a:avLst/>
          </a:prstGeom>
          <a:solidFill>
            <a:srgbClr val="F8F8F8"/>
          </a:solidFill>
          <a:ln w="12700" cap="sq">
            <a:solidFill>
              <a:srgbClr val="FFCC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7.png"/><Relationship Id="rId4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4.png"/><Relationship Id="rId4" Type="http://schemas.openxmlformats.org/officeDocument/2006/relationships/image" Target="../media/image10.wmf"/><Relationship Id="rId9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6.jpeg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FAFFB-4521-46A1-8E1D-1ED086527864}" type="slidenum">
              <a:rPr lang="ru-RU"/>
              <a:pPr/>
              <a:t>1</a:t>
            </a:fld>
            <a:endParaRPr lang="ru-RU"/>
          </a:p>
        </p:txBody>
      </p:sp>
      <p:sp>
        <p:nvSpPr>
          <p:cNvPr id="353282" name="Rectangle 2"/>
          <p:cNvSpPr>
            <a:spLocks noChangeArrowheads="1"/>
          </p:cNvSpPr>
          <p:nvPr/>
        </p:nvSpPr>
        <p:spPr bwMode="auto">
          <a:xfrm>
            <a:off x="1809750" y="371475"/>
            <a:ext cx="57848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r>
              <a:rPr lang="en-GB" b="1">
                <a:solidFill>
                  <a:srgbClr val="FF3300"/>
                </a:solidFill>
              </a:rPr>
              <a:t>International Science and Technology Center</a:t>
            </a:r>
            <a:endParaRPr lang="ru-RU" b="1">
              <a:solidFill>
                <a:srgbClr val="FF3300"/>
              </a:solidFill>
            </a:endParaRPr>
          </a:p>
        </p:txBody>
      </p:sp>
      <p:sp>
        <p:nvSpPr>
          <p:cNvPr id="353283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790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sp>
        <p:nvSpPr>
          <p:cNvPr id="353284" name="Text Box 4"/>
          <p:cNvSpPr txBox="1">
            <a:spLocks noChangeArrowheads="1"/>
          </p:cNvSpPr>
          <p:nvPr/>
        </p:nvSpPr>
        <p:spPr bwMode="auto">
          <a:xfrm>
            <a:off x="742950" y="1466850"/>
            <a:ext cx="7848600" cy="488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endParaRPr lang="en-GB">
              <a:solidFill>
                <a:srgbClr val="A50021"/>
              </a:solidFill>
              <a:latin typeface="Arial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b="1">
                <a:solidFill>
                  <a:srgbClr val="003399"/>
                </a:solidFill>
                <a:latin typeface="Arial" charset="0"/>
              </a:rPr>
              <a:t>Progress report on the ISTC project #3876 on “Thermo-Hydraulics of U-Zr-O Molten Pool under Oxidising Conditions in Multi-Scale Approach (THOMAS)”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b="1">
                <a:solidFill>
                  <a:srgbClr val="003399"/>
                </a:solidFill>
                <a:latin typeface="Arial" charset="0"/>
              </a:rPr>
              <a:t>part #2</a:t>
            </a:r>
            <a:r>
              <a:rPr lang="ru-RU" b="1">
                <a:solidFill>
                  <a:srgbClr val="003399"/>
                </a:solidFill>
                <a:latin typeface="Arial" charset="0"/>
              </a:rPr>
              <a:t> </a:t>
            </a:r>
            <a:endParaRPr lang="en-GB" sz="2200" b="1">
              <a:solidFill>
                <a:srgbClr val="003399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ts val="1500"/>
              </a:lnSpc>
              <a:spcBef>
                <a:spcPts val="600"/>
              </a:spcBef>
            </a:pPr>
            <a:endParaRPr lang="en-GB" sz="2200" b="1">
              <a:solidFill>
                <a:srgbClr val="003399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ts val="1200"/>
              </a:lnSpc>
              <a:spcBef>
                <a:spcPct val="50000"/>
              </a:spcBef>
            </a:pPr>
            <a:r>
              <a:rPr lang="en-GB" sz="2000" i="1">
                <a:solidFill>
                  <a:srgbClr val="A50021"/>
                </a:solidFill>
                <a:latin typeface="Arial" charset="0"/>
                <a:cs typeface="Times New Roman" pitchFamily="18" charset="0"/>
              </a:rPr>
              <a:t>Presented by</a:t>
            </a:r>
            <a:r>
              <a:rPr lang="en-GB" sz="2000">
                <a:solidFill>
                  <a:srgbClr val="A50021"/>
                </a:solidFill>
                <a:latin typeface="Arial" charset="0"/>
                <a:cs typeface="Times New Roman" pitchFamily="18" charset="0"/>
              </a:rPr>
              <a:t> </a:t>
            </a:r>
          </a:p>
          <a:p>
            <a:pPr>
              <a:lnSpc>
                <a:spcPts val="1200"/>
              </a:lnSpc>
              <a:spcBef>
                <a:spcPct val="50000"/>
              </a:spcBef>
            </a:pPr>
            <a:r>
              <a:rPr lang="en-GB">
                <a:solidFill>
                  <a:srgbClr val="A50021"/>
                </a:solidFill>
                <a:latin typeface="Arial" charset="0"/>
                <a:cs typeface="Times New Roman" pitchFamily="18" charset="0"/>
              </a:rPr>
              <a:t>V.V. Chudanov (IBRAE)</a:t>
            </a:r>
          </a:p>
          <a:p>
            <a:pPr>
              <a:spcBef>
                <a:spcPts val="600"/>
              </a:spcBef>
            </a:pPr>
            <a:endParaRPr lang="en-US"/>
          </a:p>
          <a:p>
            <a:pPr>
              <a:spcBef>
                <a:spcPts val="600"/>
              </a:spcBef>
            </a:pPr>
            <a:r>
              <a:rPr lang="ru-RU">
                <a:latin typeface="Arial" charset="0"/>
              </a:rPr>
              <a:t>16th CEG-SAM </a:t>
            </a:r>
            <a:r>
              <a:rPr lang="en-US">
                <a:latin typeface="Arial" charset="0"/>
              </a:rPr>
              <a:t>meeting, Moscow</a:t>
            </a:r>
            <a:r>
              <a:rPr lang="ru-RU">
                <a:latin typeface="Arial" charset="0"/>
              </a:rPr>
              <a:t>, </a:t>
            </a:r>
            <a:r>
              <a:rPr lang="en-US">
                <a:latin typeface="Arial" charset="0"/>
              </a:rPr>
              <a:t>IBRAE</a:t>
            </a:r>
          </a:p>
          <a:p>
            <a:pPr>
              <a:spcBef>
                <a:spcPts val="600"/>
              </a:spcBef>
            </a:pPr>
            <a:r>
              <a:rPr lang="en-US">
                <a:latin typeface="Arial" charset="0"/>
              </a:rPr>
              <a:t>September</a:t>
            </a:r>
            <a:r>
              <a:rPr lang="ru-RU">
                <a:latin typeface="Arial" charset="0"/>
              </a:rPr>
              <a:t> 8-9, 2009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7BCB45-2953-4E48-BCFD-1977D730DD18}" type="slidenum">
              <a:rPr lang="ru-RU"/>
              <a:pPr/>
              <a:t>10</a:t>
            </a:fld>
            <a:endParaRPr lang="ru-RU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A50021"/>
                </a:solidFill>
              </a:rPr>
              <a:t>Further development</a:t>
            </a:r>
            <a:endParaRPr lang="ru-RU" b="1">
              <a:solidFill>
                <a:srgbClr val="A50021"/>
              </a:solidFill>
            </a:endParaRP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90600" lvl="1" indent="-533400"/>
            <a:r>
              <a:rPr lang="en-US"/>
              <a:t>Improvement of the turbulence model: </a:t>
            </a:r>
          </a:p>
          <a:p>
            <a:pPr marL="1371600" lvl="2" indent="-457200"/>
            <a:r>
              <a:rPr lang="en-US"/>
              <a:t>large eddy simulation approach will be combined with algebraic turbulence model . </a:t>
            </a:r>
          </a:p>
          <a:p>
            <a:pPr marL="1371600" lvl="2" indent="-457200"/>
            <a:r>
              <a:rPr lang="en-US"/>
              <a:t>Selection of a set of commutative filters for a LES approach of a turbulence modeling and its implementation in the CONV code. </a:t>
            </a:r>
          </a:p>
          <a:p>
            <a:pPr marL="990600" lvl="1" indent="-533400"/>
            <a:r>
              <a:rPr lang="en-US"/>
              <a:t>The work will be carried out within 5-6 quarters and completed by release of the report.</a:t>
            </a:r>
            <a:r>
              <a:rPr lang="ru-RU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B98379-1EF6-4EF9-9345-84569EA45DF4}" type="slidenum">
              <a:rPr lang="ru-RU"/>
              <a:pPr/>
              <a:t>11</a:t>
            </a:fld>
            <a:endParaRPr lang="ru-RU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>
                <a:solidFill>
                  <a:srgbClr val="A50021"/>
                </a:solidFill>
                <a:latin typeface="Arial" charset="0"/>
              </a:rPr>
              <a:t>LES and QDNS</a:t>
            </a:r>
            <a:br>
              <a:rPr lang="en-US" sz="3200" b="1">
                <a:solidFill>
                  <a:srgbClr val="A50021"/>
                </a:solidFill>
                <a:latin typeface="Arial" charset="0"/>
              </a:rPr>
            </a:br>
            <a:r>
              <a:rPr lang="en-US" sz="1800" b="1">
                <a:solidFill>
                  <a:srgbClr val="A50021"/>
                </a:solidFill>
                <a:latin typeface="Arial" charset="0"/>
              </a:rPr>
              <a:t>general and dynamic Smagorinsky’s model</a:t>
            </a:r>
            <a:endParaRPr lang="ru-RU" sz="1800" b="1">
              <a:solidFill>
                <a:srgbClr val="A50021"/>
              </a:solidFill>
              <a:latin typeface="Arial" charset="0"/>
            </a:endParaRPr>
          </a:p>
        </p:txBody>
      </p:sp>
      <p:graphicFrame>
        <p:nvGraphicFramePr>
          <p:cNvPr id="343043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793750" y="5276850"/>
          <a:ext cx="2735263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47" name="Формула" r:id="rId3" imgW="2755800" imgH="1358640" progId="Equation.3">
                  <p:embed/>
                </p:oleObj>
              </mc:Choice>
              <mc:Fallback>
                <p:oleObj name="Формула" r:id="rId3" imgW="2755800" imgH="1358640" progId="Equation.3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0" y="5276850"/>
                        <a:ext cx="2735263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3044" name="Rectangle 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343045" name="Object 5"/>
          <p:cNvGraphicFramePr>
            <a:graphicFrameLocks noChangeAspect="1"/>
          </p:cNvGraphicFramePr>
          <p:nvPr/>
        </p:nvGraphicFramePr>
        <p:xfrm>
          <a:off x="762000" y="1470025"/>
          <a:ext cx="3176588" cy="370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48" name="Формула" r:id="rId5" imgW="3187440" imgH="3720960" progId="Equation.3">
                  <p:embed/>
                </p:oleObj>
              </mc:Choice>
              <mc:Fallback>
                <p:oleObj name="Формула" r:id="rId5" imgW="3187440" imgH="3720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70025"/>
                        <a:ext cx="3176588" cy="3709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46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4740275" y="1525588"/>
          <a:ext cx="3840163" cy="482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49" name="Формула" r:id="rId7" imgW="3860640" imgH="4851360" progId="Equation.3">
                  <p:embed/>
                </p:oleObj>
              </mc:Choice>
              <mc:Fallback>
                <p:oleObj name="Формула" r:id="rId7" imgW="3860640" imgH="485136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275" y="1525588"/>
                        <a:ext cx="3840163" cy="482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07562F-DBB0-4EF3-B77C-D865B45FD3BE}" type="slidenum">
              <a:rPr lang="ru-RU"/>
              <a:pPr/>
              <a:t>12</a:t>
            </a:fld>
            <a:endParaRPr lang="ru-RU"/>
          </a:p>
        </p:txBody>
      </p:sp>
      <p:pic>
        <p:nvPicPr>
          <p:cNvPr id="278543" name="Picture 15" descr="COMPUDIV104-FI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3027363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8531" name="Text Box 3"/>
          <p:cNvSpPr txBox="1">
            <a:spLocks noChangeArrowheads="1"/>
          </p:cNvSpPr>
          <p:nvPr/>
        </p:nvSpPr>
        <p:spPr bwMode="auto">
          <a:xfrm>
            <a:off x="731838" y="1509713"/>
            <a:ext cx="4032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A50021"/>
                </a:solidFill>
              </a:rPr>
              <a:t>U/U</a:t>
            </a:r>
            <a:r>
              <a:rPr lang="en-US" sz="1400" baseline="-25000">
                <a:solidFill>
                  <a:srgbClr val="A50021"/>
                </a:solidFill>
              </a:rPr>
              <a:t>w</a:t>
            </a:r>
            <a:r>
              <a:rPr lang="en-US" sz="1400">
                <a:solidFill>
                  <a:srgbClr val="A50021"/>
                </a:solidFill>
              </a:rPr>
              <a:t> -velocity along the vertical centerline</a:t>
            </a:r>
            <a:endParaRPr lang="ru-RU" sz="1400">
              <a:solidFill>
                <a:srgbClr val="A50021"/>
              </a:solidFill>
            </a:endParaRPr>
          </a:p>
        </p:txBody>
      </p:sp>
      <p:sp>
        <p:nvSpPr>
          <p:cNvPr id="278533" name="Text Box 5"/>
          <p:cNvSpPr txBox="1">
            <a:spLocks noChangeArrowheads="1"/>
          </p:cNvSpPr>
          <p:nvPr/>
        </p:nvSpPr>
        <p:spPr bwMode="auto">
          <a:xfrm>
            <a:off x="1144588" y="3767138"/>
            <a:ext cx="30114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sz="1400">
                <a:solidFill>
                  <a:srgbClr val="A50021"/>
                </a:solidFill>
              </a:rPr>
              <a:t>10u</a:t>
            </a:r>
            <a:r>
              <a:rPr lang="en-US" sz="1400" baseline="-25000">
                <a:solidFill>
                  <a:srgbClr val="A50021"/>
                </a:solidFill>
              </a:rPr>
              <a:t>rms</a:t>
            </a:r>
            <a:r>
              <a:rPr lang="en-US" sz="1400">
                <a:solidFill>
                  <a:srgbClr val="A50021"/>
                </a:solidFill>
              </a:rPr>
              <a:t>/U</a:t>
            </a:r>
            <a:r>
              <a:rPr lang="en-US" sz="1400" baseline="-25000">
                <a:solidFill>
                  <a:srgbClr val="A50021"/>
                </a:solidFill>
              </a:rPr>
              <a:t>w</a:t>
            </a:r>
            <a:r>
              <a:rPr lang="en-US" sz="1400">
                <a:solidFill>
                  <a:srgbClr val="A50021"/>
                </a:solidFill>
              </a:rPr>
              <a:t> - along the vertical centerline</a:t>
            </a:r>
            <a:endParaRPr lang="ru-RU" sz="1400">
              <a:solidFill>
                <a:srgbClr val="A50021"/>
              </a:solidFill>
            </a:endParaRP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278535" name="Text Box 7"/>
          <p:cNvSpPr txBox="1">
            <a:spLocks noChangeArrowheads="1"/>
          </p:cNvSpPr>
          <p:nvPr/>
        </p:nvSpPr>
        <p:spPr bwMode="auto">
          <a:xfrm>
            <a:off x="1703388" y="1031875"/>
            <a:ext cx="5924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400" i="1">
                <a:solidFill>
                  <a:srgbClr val="A50021"/>
                </a:solidFill>
              </a:rPr>
              <a:t>Prasad, A. and Koseff, J., 1989, J. Physics of Fluids A, Vol. 1, № 2, pp 208–218.</a:t>
            </a:r>
            <a:endParaRPr lang="ru-RU" sz="1400" i="1">
              <a:solidFill>
                <a:srgbClr val="A50021"/>
              </a:solidFill>
            </a:endParaRPr>
          </a:p>
        </p:txBody>
      </p:sp>
      <p:sp>
        <p:nvSpPr>
          <p:cNvPr id="278536" name="Rectangle 8"/>
          <p:cNvSpPr>
            <a:spLocks noGrp="1" noChangeArrowheads="1"/>
          </p:cNvSpPr>
          <p:nvPr>
            <p:ph type="title" sz="quarter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>
                <a:solidFill>
                  <a:srgbClr val="A50021"/>
                </a:solidFill>
                <a:latin typeface="Arial" charset="0"/>
              </a:rPr>
              <a:t>3D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solidFill>
                  <a:srgbClr val="A50021"/>
                </a:solidFill>
                <a:latin typeface="Arial" charset="0"/>
              </a:rPr>
              <a:t>Lid-driven cavity flow </a:t>
            </a:r>
            <a:br>
              <a:rPr lang="en-US" sz="2000" b="1">
                <a:solidFill>
                  <a:srgbClr val="A50021"/>
                </a:solidFill>
                <a:latin typeface="Arial" charset="0"/>
              </a:rPr>
            </a:br>
            <a:r>
              <a:rPr lang="en-US" sz="2000" b="1">
                <a:solidFill>
                  <a:srgbClr val="A50021"/>
                </a:solidFill>
                <a:latin typeface="Arial" charset="0"/>
              </a:rPr>
              <a:t>at Re=10000</a:t>
            </a:r>
            <a:endParaRPr lang="ru-RU" sz="2000" b="1">
              <a:solidFill>
                <a:srgbClr val="A50021"/>
              </a:solidFill>
              <a:latin typeface="Arial" charset="0"/>
            </a:endParaRPr>
          </a:p>
        </p:txBody>
      </p:sp>
      <p:pic>
        <p:nvPicPr>
          <p:cNvPr id="278546" name="Picture 18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"/>
          <a:stretch>
            <a:fillRect/>
          </a:stretch>
        </p:blipFill>
        <p:spPr bwMode="auto">
          <a:xfrm>
            <a:off x="5478463" y="4043363"/>
            <a:ext cx="2451100" cy="2187575"/>
          </a:xfr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8547" name="Text Box 19"/>
          <p:cNvSpPr txBox="1">
            <a:spLocks noChangeArrowheads="1"/>
          </p:cNvSpPr>
          <p:nvPr/>
        </p:nvSpPr>
        <p:spPr bwMode="auto">
          <a:xfrm>
            <a:off x="6089650" y="3678238"/>
            <a:ext cx="1166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A50021"/>
                </a:solidFill>
              </a:rPr>
              <a:t>Velocity field</a:t>
            </a:r>
            <a:endParaRPr lang="ru-RU" sz="1400">
              <a:solidFill>
                <a:srgbClr val="A50021"/>
              </a:solidFill>
            </a:endParaRPr>
          </a:p>
        </p:txBody>
      </p:sp>
      <p:sp>
        <p:nvSpPr>
          <p:cNvPr id="278548" name="Text Box 20"/>
          <p:cNvSpPr txBox="1">
            <a:spLocks noChangeArrowheads="1"/>
          </p:cNvSpPr>
          <p:nvPr/>
        </p:nvSpPr>
        <p:spPr bwMode="auto">
          <a:xfrm>
            <a:off x="5178425" y="1477963"/>
            <a:ext cx="297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1400">
                <a:solidFill>
                  <a:srgbClr val="A50021"/>
                </a:solidFill>
              </a:rPr>
              <a:t>500uv</a:t>
            </a:r>
            <a:r>
              <a:rPr lang="en-US" sz="1400">
                <a:solidFill>
                  <a:srgbClr val="A50021"/>
                </a:solidFill>
              </a:rPr>
              <a:t>/</a:t>
            </a:r>
            <a:r>
              <a:rPr lang="ru-RU" sz="1400">
                <a:solidFill>
                  <a:srgbClr val="A50021"/>
                </a:solidFill>
              </a:rPr>
              <a:t>U</a:t>
            </a:r>
            <a:r>
              <a:rPr lang="en-US" sz="1400" baseline="30000">
                <a:solidFill>
                  <a:srgbClr val="A50021"/>
                </a:solidFill>
              </a:rPr>
              <a:t>2</a:t>
            </a:r>
            <a:r>
              <a:rPr lang="en-US" sz="1400" baseline="-25000">
                <a:solidFill>
                  <a:srgbClr val="A50021"/>
                </a:solidFill>
              </a:rPr>
              <a:t>w</a:t>
            </a:r>
            <a:r>
              <a:rPr lang="ru-RU" sz="1400">
                <a:solidFill>
                  <a:srgbClr val="A50021"/>
                </a:solidFill>
              </a:rPr>
              <a:t> along </a:t>
            </a:r>
            <a:r>
              <a:rPr lang="en-US" sz="1400">
                <a:solidFill>
                  <a:srgbClr val="A50021"/>
                </a:solidFill>
              </a:rPr>
              <a:t>the </a:t>
            </a:r>
            <a:r>
              <a:rPr lang="ru-RU" sz="1400">
                <a:solidFill>
                  <a:srgbClr val="A50021"/>
                </a:solidFill>
              </a:rPr>
              <a:t>vertical centerline</a:t>
            </a:r>
          </a:p>
        </p:txBody>
      </p:sp>
      <p:pic>
        <p:nvPicPr>
          <p:cNvPr id="278558" name="Picture 30" descr="F1-COMPRMSU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4100513"/>
            <a:ext cx="3195637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8560" name="Picture 32" descr="F1-500WGRUP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563" y="1685925"/>
            <a:ext cx="3062287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65067B-D144-42CF-80C7-55F4CF91267E}" type="slidenum">
              <a:rPr lang="ru-RU"/>
              <a:pPr/>
              <a:t>13</a:t>
            </a:fld>
            <a:endParaRPr lang="ru-RU"/>
          </a:p>
        </p:txBody>
      </p:sp>
      <p:sp>
        <p:nvSpPr>
          <p:cNvPr id="338948" name="Rectangle 4"/>
          <p:cNvSpPr>
            <a:spLocks noGrp="1" noChangeArrowheads="1"/>
          </p:cNvSpPr>
          <p:nvPr>
            <p:ph type="title" sz="quarter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>
                <a:solidFill>
                  <a:srgbClr val="A50021"/>
                </a:solidFill>
                <a:latin typeface="Arial" charset="0"/>
              </a:rPr>
              <a:t>T-junction experiments</a:t>
            </a:r>
            <a:endParaRPr lang="ru-RU" sz="2400" b="1">
              <a:solidFill>
                <a:srgbClr val="A50021"/>
              </a:solidFill>
              <a:latin typeface="Arial" charset="0"/>
            </a:endParaRPr>
          </a:p>
        </p:txBody>
      </p:sp>
      <p:pic>
        <p:nvPicPr>
          <p:cNvPr id="338953" name="Picture 9" descr="UAV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457325"/>
            <a:ext cx="2933700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956" name="Picture 12" descr="UW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575" y="1409700"/>
            <a:ext cx="2959100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954" name="Picture 10" descr="URM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4329113"/>
            <a:ext cx="2857500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958" name="Picture 14" descr="3D_T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463" y="4243388"/>
            <a:ext cx="2735262" cy="2092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8959" name="Text Box 15"/>
          <p:cNvSpPr txBox="1">
            <a:spLocks noChangeArrowheads="1"/>
          </p:cNvSpPr>
          <p:nvPr/>
        </p:nvSpPr>
        <p:spPr bwMode="auto">
          <a:xfrm>
            <a:off x="1133475" y="1449388"/>
            <a:ext cx="1385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A50021"/>
                </a:solidFill>
              </a:rPr>
              <a:t>Mean velocity:U</a:t>
            </a:r>
            <a:endParaRPr lang="ru-RU" sz="1400">
              <a:solidFill>
                <a:srgbClr val="A50021"/>
              </a:solidFill>
            </a:endParaRPr>
          </a:p>
        </p:txBody>
      </p:sp>
      <p:sp>
        <p:nvSpPr>
          <p:cNvPr id="338960" name="Text Box 16"/>
          <p:cNvSpPr txBox="1">
            <a:spLocks noChangeArrowheads="1"/>
          </p:cNvSpPr>
          <p:nvPr/>
        </p:nvSpPr>
        <p:spPr bwMode="auto">
          <a:xfrm>
            <a:off x="6161088" y="1474788"/>
            <a:ext cx="1265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A50021"/>
                </a:solidFill>
              </a:rPr>
              <a:t>Turbulence: uv</a:t>
            </a:r>
            <a:endParaRPr lang="ru-RU" sz="1400">
              <a:solidFill>
                <a:srgbClr val="A50021"/>
              </a:solidFill>
            </a:endParaRPr>
          </a:p>
        </p:txBody>
      </p:sp>
      <p:sp>
        <p:nvSpPr>
          <p:cNvPr id="338961" name="Text Box 17"/>
          <p:cNvSpPr txBox="1">
            <a:spLocks noChangeArrowheads="1"/>
          </p:cNvSpPr>
          <p:nvPr/>
        </p:nvSpPr>
        <p:spPr bwMode="auto">
          <a:xfrm>
            <a:off x="881063" y="4262438"/>
            <a:ext cx="153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A50021"/>
                </a:solidFill>
              </a:rPr>
              <a:t>Root-Mean Square</a:t>
            </a:r>
            <a:endParaRPr lang="ru-RU" sz="1400">
              <a:solidFill>
                <a:srgbClr val="A50021"/>
              </a:solidFill>
            </a:endParaRPr>
          </a:p>
        </p:txBody>
      </p:sp>
      <p:sp>
        <p:nvSpPr>
          <p:cNvPr id="338962" name="Text Box 18"/>
          <p:cNvSpPr txBox="1">
            <a:spLocks noChangeArrowheads="1"/>
          </p:cNvSpPr>
          <p:nvPr/>
        </p:nvSpPr>
        <p:spPr bwMode="auto">
          <a:xfrm>
            <a:off x="2771775" y="860425"/>
            <a:ext cx="3552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400" i="1">
                <a:solidFill>
                  <a:srgbClr val="A50021"/>
                </a:solidFill>
              </a:rPr>
              <a:t>Johan Westin, Pascal Veber, et. al, 2008, </a:t>
            </a:r>
          </a:p>
          <a:p>
            <a:pPr algn="ctr" eaLnBrk="1" hangingPunct="1"/>
            <a:r>
              <a:rPr lang="en-US" sz="1400" i="1">
                <a:solidFill>
                  <a:srgbClr val="A50021"/>
                </a:solidFill>
              </a:rPr>
              <a:t>Proc.</a:t>
            </a:r>
            <a:r>
              <a:rPr lang="ru-RU" sz="1400" i="1">
                <a:solidFill>
                  <a:srgbClr val="A50021"/>
                </a:solidFill>
              </a:rPr>
              <a:t> </a:t>
            </a:r>
            <a:r>
              <a:rPr lang="en-US" sz="1400" i="1">
                <a:solidFill>
                  <a:srgbClr val="A50021"/>
                </a:solidFill>
              </a:rPr>
              <a:t>ICONE16, USA, paper ICONE16-48731.</a:t>
            </a:r>
            <a:endParaRPr lang="ru-RU" sz="1400" i="1">
              <a:solidFill>
                <a:srgbClr val="A50021"/>
              </a:solidFill>
            </a:endParaRPr>
          </a:p>
        </p:txBody>
      </p:sp>
      <p:sp>
        <p:nvSpPr>
          <p:cNvPr id="338963" name="Text Box 19"/>
          <p:cNvSpPr txBox="1">
            <a:spLocks noChangeArrowheads="1"/>
          </p:cNvSpPr>
          <p:nvPr/>
        </p:nvSpPr>
        <p:spPr bwMode="auto">
          <a:xfrm>
            <a:off x="3313113" y="1430338"/>
            <a:ext cx="2408237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400"/>
              <a:t>Failures of structures due to high-cycle thermal fatigue have occurred in several nuclear plants around</a:t>
            </a:r>
          </a:p>
          <a:p>
            <a:pPr algn="l"/>
            <a:r>
              <a:rPr lang="en-US" sz="1400"/>
              <a:t>the world, for different reactor types. </a:t>
            </a:r>
          </a:p>
          <a:p>
            <a:pPr algn="l"/>
            <a:endParaRPr lang="en-US" sz="1400"/>
          </a:p>
          <a:p>
            <a:pPr algn="l"/>
            <a:r>
              <a:rPr lang="en-US" sz="1400"/>
              <a:t>Many of these have been associated with mixing zones where hot and cold streams meet, and particularly near </a:t>
            </a:r>
          </a:p>
          <a:p>
            <a:pPr algn="l"/>
            <a:r>
              <a:rPr lang="en-US" sz="1400"/>
              <a:t>T-junctions. </a:t>
            </a:r>
          </a:p>
          <a:p>
            <a:pPr algn="l"/>
            <a:endParaRPr lang="en-US" sz="1400"/>
          </a:p>
          <a:p>
            <a:pPr algn="l"/>
            <a:r>
              <a:rPr lang="en-US" sz="1400"/>
              <a:t>As the hot and cold streams from the main and</a:t>
            </a:r>
          </a:p>
          <a:p>
            <a:pPr algn="l"/>
            <a:r>
              <a:rPr lang="en-US" sz="1400"/>
              <a:t>branch pipes meet, shear instabilities produce</a:t>
            </a:r>
          </a:p>
          <a:p>
            <a:pPr algn="l"/>
            <a:r>
              <a:rPr lang="en-US" sz="1400"/>
              <a:t>turbulent eddies, causing temperature fluctuations</a:t>
            </a:r>
          </a:p>
          <a:p>
            <a:pPr algn="l"/>
            <a:r>
              <a:rPr lang="en-US" sz="1400"/>
              <a:t>on the pipe walls downstream of the junction. </a:t>
            </a:r>
          </a:p>
          <a:p>
            <a:pPr algn="l"/>
            <a:r>
              <a:rPr lang="en-US" sz="1400"/>
              <a:t>A typical value </a:t>
            </a:r>
            <a:r>
              <a:rPr lang="ru-RU" sz="1400">
                <a:sym typeface="Symbol" pitchFamily="18" charset="2"/>
              </a:rPr>
              <a:t></a:t>
            </a:r>
            <a:r>
              <a:rPr lang="en-US" sz="1400">
                <a:sym typeface="Symbol" pitchFamily="18" charset="2"/>
              </a:rPr>
              <a:t>T </a:t>
            </a:r>
            <a:r>
              <a:rPr lang="en-US" sz="1400"/>
              <a:t>between the hot/cold streams is 16</a:t>
            </a:r>
            <a:r>
              <a:rPr lang="en-US" sz="1400" baseline="30000"/>
              <a:t>o</a:t>
            </a:r>
            <a:r>
              <a:rPr lang="en-US" sz="1400"/>
              <a:t>C.</a:t>
            </a:r>
          </a:p>
        </p:txBody>
      </p:sp>
      <p:sp>
        <p:nvSpPr>
          <p:cNvPr id="338964" name="Text Box 20"/>
          <p:cNvSpPr txBox="1">
            <a:spLocks noChangeArrowheads="1"/>
          </p:cNvSpPr>
          <p:nvPr/>
        </p:nvSpPr>
        <p:spPr bwMode="auto">
          <a:xfrm>
            <a:off x="5781675" y="4448175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3300"/>
                </a:solidFill>
              </a:rPr>
              <a:t>hot</a:t>
            </a:r>
            <a:endParaRPr lang="ru-RU" sz="1800">
              <a:solidFill>
                <a:srgbClr val="FF3300"/>
              </a:solidFill>
            </a:endParaRPr>
          </a:p>
        </p:txBody>
      </p:sp>
      <p:sp>
        <p:nvSpPr>
          <p:cNvPr id="338965" name="Text Box 21"/>
          <p:cNvSpPr txBox="1">
            <a:spLocks noChangeArrowheads="1"/>
          </p:cNvSpPr>
          <p:nvPr/>
        </p:nvSpPr>
        <p:spPr bwMode="auto">
          <a:xfrm>
            <a:off x="5835650" y="5819775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99"/>
                </a:solidFill>
              </a:rPr>
              <a:t>cold</a:t>
            </a:r>
            <a:endParaRPr lang="ru-RU" sz="1800">
              <a:solidFill>
                <a:srgbClr val="003399"/>
              </a:solidFill>
            </a:endParaRPr>
          </a:p>
        </p:txBody>
      </p:sp>
      <p:sp>
        <p:nvSpPr>
          <p:cNvPr id="338967" name="AutoShape 23"/>
          <p:cNvSpPr>
            <a:spLocks noChangeArrowheads="1"/>
          </p:cNvSpPr>
          <p:nvPr/>
        </p:nvSpPr>
        <p:spPr bwMode="auto">
          <a:xfrm>
            <a:off x="5848350" y="4810125"/>
            <a:ext cx="266700" cy="390525"/>
          </a:xfrm>
          <a:prstGeom prst="downArrow">
            <a:avLst>
              <a:gd name="adj1" fmla="val 50000"/>
              <a:gd name="adj2" fmla="val 36607"/>
            </a:avLst>
          </a:prstGeom>
          <a:solidFill>
            <a:srgbClr val="FF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968" name="Text Box 24"/>
          <p:cNvSpPr txBox="1">
            <a:spLocks noChangeArrowheads="1"/>
          </p:cNvSpPr>
          <p:nvPr/>
        </p:nvSpPr>
        <p:spPr bwMode="auto">
          <a:xfrm>
            <a:off x="6559550" y="3698875"/>
            <a:ext cx="1093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Re~10</a:t>
            </a:r>
            <a:r>
              <a:rPr lang="en-US" baseline="30000"/>
              <a:t>5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492BA2-DD7E-42EC-93A7-8A8814F4EBAE}" type="slidenum">
              <a:rPr lang="ru-RU"/>
              <a:pPr/>
              <a:t>14</a:t>
            </a:fld>
            <a:endParaRPr lang="ru-RU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 sz="quarter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>
                <a:solidFill>
                  <a:srgbClr val="A50021"/>
                </a:solidFill>
                <a:latin typeface="Arial" charset="0"/>
              </a:rPr>
              <a:t>T-junction experiment #2</a:t>
            </a:r>
            <a:endParaRPr lang="ru-RU" sz="2000" b="1">
              <a:solidFill>
                <a:srgbClr val="A50021"/>
              </a:solidFill>
              <a:latin typeface="Arial" charset="0"/>
            </a:endParaRPr>
          </a:p>
        </p:txBody>
      </p:sp>
      <p:pic>
        <p:nvPicPr>
          <p:cNvPr id="346115" name="Picture 3" descr="TTOP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1771650"/>
            <a:ext cx="2887663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6116" name="Picture 4" descr="RMSTOP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4186238"/>
            <a:ext cx="2979737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6117" name="Text Box 5"/>
          <p:cNvSpPr txBox="1">
            <a:spLocks noChangeArrowheads="1"/>
          </p:cNvSpPr>
          <p:nvPr/>
        </p:nvSpPr>
        <p:spPr bwMode="auto">
          <a:xfrm>
            <a:off x="2771775" y="860425"/>
            <a:ext cx="35528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400" i="1">
                <a:solidFill>
                  <a:srgbClr val="A50021"/>
                </a:solidFill>
              </a:rPr>
              <a:t>Johan Westin, Pascal Veber, et. al, 2008, </a:t>
            </a:r>
          </a:p>
          <a:p>
            <a:pPr algn="ctr" eaLnBrk="1" hangingPunct="1"/>
            <a:r>
              <a:rPr lang="en-US" sz="1400" i="1">
                <a:solidFill>
                  <a:srgbClr val="A50021"/>
                </a:solidFill>
              </a:rPr>
              <a:t>Proc.</a:t>
            </a:r>
            <a:r>
              <a:rPr lang="ru-RU" sz="1400" i="1">
                <a:solidFill>
                  <a:srgbClr val="A50021"/>
                </a:solidFill>
              </a:rPr>
              <a:t> </a:t>
            </a:r>
            <a:r>
              <a:rPr lang="en-US" sz="1400" i="1">
                <a:solidFill>
                  <a:srgbClr val="A50021"/>
                </a:solidFill>
              </a:rPr>
              <a:t>ICONE16, USA, paper ICONE16-48731.</a:t>
            </a:r>
            <a:endParaRPr lang="ru-RU" sz="1400" i="1">
              <a:solidFill>
                <a:srgbClr val="A50021"/>
              </a:solidFill>
            </a:endParaRPr>
          </a:p>
        </p:txBody>
      </p:sp>
      <p:pic>
        <p:nvPicPr>
          <p:cNvPr id="346118" name="Picture 6" descr="URMSS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663" y="1790700"/>
            <a:ext cx="3132137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6119" name="Picture 7" descr="WRMSST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088" y="4224338"/>
            <a:ext cx="2986087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6120" name="Text Box 8"/>
          <p:cNvSpPr txBox="1">
            <a:spLocks noChangeArrowheads="1"/>
          </p:cNvSpPr>
          <p:nvPr/>
        </p:nvSpPr>
        <p:spPr bwMode="auto">
          <a:xfrm>
            <a:off x="503238" y="1509713"/>
            <a:ext cx="4032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A50021"/>
                </a:solidFill>
              </a:rPr>
              <a:t>Non-dimensional mean temperatures near the wall</a:t>
            </a:r>
            <a:endParaRPr lang="ru-RU" sz="1400">
              <a:solidFill>
                <a:srgbClr val="A50021"/>
              </a:solidFill>
            </a:endParaRPr>
          </a:p>
        </p:txBody>
      </p:sp>
      <p:sp>
        <p:nvSpPr>
          <p:cNvPr id="346121" name="Text Box 9"/>
          <p:cNvSpPr txBox="1">
            <a:spLocks noChangeArrowheads="1"/>
          </p:cNvSpPr>
          <p:nvPr/>
        </p:nvSpPr>
        <p:spPr bwMode="auto">
          <a:xfrm>
            <a:off x="204788" y="3830638"/>
            <a:ext cx="40322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A50021"/>
                </a:solidFill>
              </a:rPr>
              <a:t>Non-dimensional temperature fluctuations </a:t>
            </a:r>
          </a:p>
          <a:p>
            <a:pPr eaLnBrk="1" hangingPunct="1"/>
            <a:r>
              <a:rPr lang="en-US" sz="1400">
                <a:solidFill>
                  <a:srgbClr val="A50021"/>
                </a:solidFill>
              </a:rPr>
              <a:t>near the wall</a:t>
            </a:r>
            <a:endParaRPr lang="ru-RU" sz="1400">
              <a:solidFill>
                <a:srgbClr val="A50021"/>
              </a:solidFill>
            </a:endParaRPr>
          </a:p>
        </p:txBody>
      </p:sp>
      <p:sp>
        <p:nvSpPr>
          <p:cNvPr id="346122" name="Text Box 10"/>
          <p:cNvSpPr txBox="1">
            <a:spLocks noChangeArrowheads="1"/>
          </p:cNvSpPr>
          <p:nvPr/>
        </p:nvSpPr>
        <p:spPr bwMode="auto">
          <a:xfrm>
            <a:off x="4872038" y="1506538"/>
            <a:ext cx="40322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A50021"/>
                </a:solidFill>
              </a:rPr>
              <a:t>Development of the velocity fluctuations </a:t>
            </a:r>
          </a:p>
          <a:p>
            <a:pPr eaLnBrk="1" hangingPunct="1"/>
            <a:r>
              <a:rPr lang="en-US" sz="1400">
                <a:solidFill>
                  <a:srgbClr val="A50021"/>
                </a:solidFill>
              </a:rPr>
              <a:t>(u-component)</a:t>
            </a:r>
            <a:endParaRPr lang="ru-RU" sz="1400">
              <a:solidFill>
                <a:srgbClr val="A50021"/>
              </a:solidFill>
            </a:endParaRPr>
          </a:p>
        </p:txBody>
      </p:sp>
      <p:sp>
        <p:nvSpPr>
          <p:cNvPr id="346123" name="Text Box 11"/>
          <p:cNvSpPr txBox="1">
            <a:spLocks noChangeArrowheads="1"/>
          </p:cNvSpPr>
          <p:nvPr/>
        </p:nvSpPr>
        <p:spPr bwMode="auto">
          <a:xfrm>
            <a:off x="4887913" y="3741738"/>
            <a:ext cx="40322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solidFill>
                  <a:srgbClr val="A50021"/>
                </a:solidFill>
              </a:rPr>
              <a:t>Development of the velocity fluctuations </a:t>
            </a:r>
          </a:p>
          <a:p>
            <a:pPr eaLnBrk="1" hangingPunct="1"/>
            <a:r>
              <a:rPr lang="en-US" sz="1400">
                <a:solidFill>
                  <a:srgbClr val="A50021"/>
                </a:solidFill>
              </a:rPr>
              <a:t>(w-component)</a:t>
            </a:r>
            <a:endParaRPr lang="ru-RU" sz="1400">
              <a:solidFill>
                <a:srgbClr val="A50021"/>
              </a:solidFill>
            </a:endParaRPr>
          </a:p>
        </p:txBody>
      </p:sp>
      <p:sp>
        <p:nvSpPr>
          <p:cNvPr id="346124" name="Text Box 12"/>
          <p:cNvSpPr txBox="1">
            <a:spLocks noChangeArrowheads="1"/>
          </p:cNvSpPr>
          <p:nvPr/>
        </p:nvSpPr>
        <p:spPr bwMode="auto">
          <a:xfrm>
            <a:off x="3905250" y="2276475"/>
            <a:ext cx="1400175" cy="370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400"/>
              <a:t>Critical parameters for analyses are </a:t>
            </a:r>
          </a:p>
          <a:p>
            <a:pPr algn="l"/>
            <a:endParaRPr lang="en-US" sz="1400"/>
          </a:p>
          <a:p>
            <a:pPr algn="l"/>
            <a:r>
              <a:rPr lang="en-US" sz="1400"/>
              <a:t>* mean velocity, </a:t>
            </a:r>
          </a:p>
          <a:p>
            <a:pPr algn="l"/>
            <a:endParaRPr lang="en-US" sz="1400"/>
          </a:p>
          <a:p>
            <a:pPr algn="l"/>
            <a:r>
              <a:rPr lang="en-US" sz="1400"/>
              <a:t>* velocity fluctuations (root mean square), </a:t>
            </a:r>
          </a:p>
          <a:p>
            <a:pPr algn="l"/>
            <a:endParaRPr lang="en-US" sz="1400"/>
          </a:p>
          <a:p>
            <a:pPr algn="l"/>
            <a:r>
              <a:rPr lang="en-US" sz="1400"/>
              <a:t>* mean temperature </a:t>
            </a:r>
          </a:p>
          <a:p>
            <a:pPr algn="l"/>
            <a:r>
              <a:rPr lang="en-US" sz="1400"/>
              <a:t>and </a:t>
            </a:r>
          </a:p>
          <a:p>
            <a:pPr algn="l"/>
            <a:endParaRPr lang="en-US" sz="1400"/>
          </a:p>
          <a:p>
            <a:pPr algn="l"/>
            <a:r>
              <a:rPr lang="en-US" sz="1400"/>
              <a:t>*temperature fluctuations. 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EA8D93-CDAA-4403-87D1-E5A762483240}" type="slidenum">
              <a:rPr lang="ru-RU"/>
              <a:pPr/>
              <a:t>15</a:t>
            </a:fld>
            <a:endParaRPr lang="ru-RU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7363" y="274638"/>
            <a:ext cx="5870575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5800" indent="-685800"/>
            <a:r>
              <a:rPr lang="en-US" b="1">
                <a:solidFill>
                  <a:srgbClr val="A50021"/>
                </a:solidFill>
              </a:rPr>
              <a:t>Conclusions</a:t>
            </a:r>
            <a:endParaRPr lang="ru-RU" b="1">
              <a:solidFill>
                <a:srgbClr val="A50021"/>
              </a:solidFill>
            </a:endParaRP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2013" y="1600200"/>
            <a:ext cx="7824787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/>
              <a:t>The numerical experiments at the choice of optimum turbulence model are finished.</a:t>
            </a:r>
          </a:p>
          <a:p>
            <a:r>
              <a:rPr lang="en-US" sz="2400"/>
              <a:t>The CONV code is modernized by inclusion of </a:t>
            </a:r>
            <a:r>
              <a:rPr lang="en-US" sz="2400">
                <a:solidFill>
                  <a:srgbClr val="A50021"/>
                </a:solidFill>
              </a:rPr>
              <a:t>approximating turbulence model</a:t>
            </a:r>
            <a:r>
              <a:rPr lang="en-US" sz="2400"/>
              <a:t> and QDNS approach. </a:t>
            </a:r>
          </a:p>
          <a:p>
            <a:r>
              <a:rPr lang="en-US" sz="2400"/>
              <a:t>Validation the modernized software on the accessible tests was carried out, for all cases a good agreement of numerical predictions with experiment was obtained.</a:t>
            </a:r>
          </a:p>
          <a:p>
            <a:r>
              <a:rPr lang="en-US" sz="2400"/>
              <a:t>The implementation of LES approach in CONV code will be continued. Preliminary validation of modernized code is conducted.</a:t>
            </a:r>
            <a:endParaRPr lang="ru-R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D22A0-691F-4C36-896A-CD2BE545C48F}" type="slidenum">
              <a:rPr lang="ru-RU"/>
              <a:pPr/>
              <a:t>2</a:t>
            </a:fld>
            <a:endParaRPr lang="ru-RU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85925" y="274638"/>
            <a:ext cx="5978525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A50021"/>
                </a:solidFill>
              </a:rPr>
              <a:t>Scope of Current</a:t>
            </a:r>
            <a:r>
              <a:rPr lang="ru-RU" b="1">
                <a:solidFill>
                  <a:srgbClr val="A50021"/>
                </a:solidFill>
              </a:rPr>
              <a:t> </a:t>
            </a:r>
            <a:r>
              <a:rPr lang="en-US" b="1">
                <a:solidFill>
                  <a:srgbClr val="A50021"/>
                </a:solidFill>
              </a:rPr>
              <a:t>Activities</a:t>
            </a:r>
            <a:endParaRPr lang="ru-RU" b="1">
              <a:solidFill>
                <a:srgbClr val="A50021"/>
              </a:solidFill>
            </a:endParaRP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7762875" cy="478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/>
              <a:t>Task 2.: Development and Improvement of the Unified Thermal Hydraulic Technique (CONV Code) for Simulation of Multiphase Processes in Complex Domains of Convectively Stirred Melt</a:t>
            </a:r>
          </a:p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sz="2800"/>
              <a:t>Subtask 2.3.: Conducting of numerical experiments for the choice of optimum turbulence model (algebraic type) using results of both convection in a cavity with the walls with different temperatures and convection of a heat-generating fluid, and model implementation in the CONV code.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154DD3-3C95-4558-B811-C8B67B792BFB}" type="slidenum">
              <a:rPr lang="ru-RU"/>
              <a:pPr/>
              <a:t>3</a:t>
            </a:fld>
            <a:endParaRPr lang="ru-RU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>
                <a:solidFill>
                  <a:srgbClr val="A50021"/>
                </a:solidFill>
              </a:rPr>
              <a:t>Contents</a:t>
            </a:r>
            <a:endParaRPr lang="ru-RU" b="1">
              <a:solidFill>
                <a:srgbClr val="A50021"/>
              </a:solidFill>
            </a:endParaRP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1050" y="1600200"/>
            <a:ext cx="7724775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/>
              <a:t>Choice of optimum turbulence model:</a:t>
            </a:r>
          </a:p>
          <a:p>
            <a:pPr lvl="1"/>
            <a:r>
              <a:rPr lang="ru-RU"/>
              <a:t>Approximatin</a:t>
            </a:r>
            <a:r>
              <a:rPr lang="en-US"/>
              <a:t>g turbulence </a:t>
            </a:r>
            <a:r>
              <a:rPr lang="ru-RU"/>
              <a:t>model </a:t>
            </a:r>
          </a:p>
          <a:p>
            <a:pPr lvl="1"/>
            <a:r>
              <a:rPr lang="en-US"/>
              <a:t>Algebraic turbulence model</a:t>
            </a:r>
            <a:r>
              <a:rPr lang="ru-RU"/>
              <a:t> </a:t>
            </a:r>
            <a:r>
              <a:rPr lang="en-US"/>
              <a:t>(Bolduin-Lomax)</a:t>
            </a:r>
          </a:p>
          <a:p>
            <a:r>
              <a:rPr lang="en-US" sz="2800"/>
              <a:t>Motiv</a:t>
            </a:r>
            <a:r>
              <a:rPr lang="ru-RU" sz="2800"/>
              <a:t>ation</a:t>
            </a:r>
            <a:r>
              <a:rPr lang="en-US" sz="2800"/>
              <a:t> of </a:t>
            </a:r>
            <a:r>
              <a:rPr lang="ru-RU" sz="2800"/>
              <a:t>model </a:t>
            </a:r>
            <a:r>
              <a:rPr lang="en-US" sz="2800"/>
              <a:t>c</a:t>
            </a:r>
            <a:r>
              <a:rPr lang="ru-RU" sz="2800"/>
              <a:t>hoice</a:t>
            </a:r>
          </a:p>
          <a:p>
            <a:r>
              <a:rPr lang="en-US" sz="2800"/>
              <a:t>Validation aspect</a:t>
            </a:r>
          </a:p>
          <a:p>
            <a:r>
              <a:rPr lang="en-US" sz="2800"/>
              <a:t>Further development</a:t>
            </a:r>
            <a:endParaRPr lang="ru-RU" sz="2800"/>
          </a:p>
          <a:p>
            <a:pPr lvl="1"/>
            <a:r>
              <a:rPr lang="en-US"/>
              <a:t>Improvement of the turbulence model: large eddy simulation approach will be combined with algebraic turbulence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AC9B42-24E7-48BA-B6E2-6D8F03A3212D}" type="slidenum">
              <a:rPr lang="ru-RU"/>
              <a:pPr/>
              <a:t>4</a:t>
            </a:fld>
            <a:endParaRPr lang="ru-RU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b="1">
                <a:solidFill>
                  <a:srgbClr val="A50021"/>
                </a:solidFill>
              </a:rPr>
              <a:t>Motiv</a:t>
            </a:r>
            <a:r>
              <a:rPr lang="ru-RU" sz="2800" b="1">
                <a:solidFill>
                  <a:srgbClr val="A50021"/>
                </a:solidFill>
              </a:rPr>
              <a:t>ation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00200"/>
            <a:ext cx="763905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2400"/>
              <a:t>In our case for a convection of a heat-generating fluid in interesting range of Rayleigh number the approximating (algebraic) turbulence model was proposed and calibrated. </a:t>
            </a:r>
          </a:p>
          <a:p>
            <a:pPr>
              <a:lnSpc>
                <a:spcPct val="80000"/>
              </a:lnSpc>
            </a:pPr>
            <a:r>
              <a:rPr lang="en-US" sz="2400"/>
              <a:t>The choice of algebraic models is stipulated by conceptual simplicity.</a:t>
            </a:r>
          </a:p>
          <a:p>
            <a:pPr>
              <a:lnSpc>
                <a:spcPct val="80000"/>
              </a:lnSpc>
            </a:pPr>
            <a:r>
              <a:rPr lang="en-US" sz="2400"/>
              <a:t>They seldom call unexpected numerical difficulties. </a:t>
            </a:r>
          </a:p>
          <a:p>
            <a:pPr>
              <a:lnSpc>
                <a:spcPct val="80000"/>
              </a:lnSpc>
            </a:pPr>
            <a:r>
              <a:rPr lang="en-US" sz="2400"/>
              <a:t>However always it is necessary to remember a problem of incompleteness. The algebraic models will well work only for flows, for which they were adjusted in details. </a:t>
            </a:r>
          </a:p>
          <a:p>
            <a:pPr>
              <a:lnSpc>
                <a:spcPct val="80000"/>
              </a:lnSpc>
            </a:pPr>
            <a:r>
              <a:rPr lang="en-US" sz="2400"/>
              <a:t>Extrapolation outside of the established database, for which the algebraic model was calibrated, does not enough hope.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BC975F-CAEF-4F46-8ECF-421836514553}" type="slidenum">
              <a:rPr lang="ru-RU"/>
              <a:pPr/>
              <a:t>5</a:t>
            </a:fld>
            <a:endParaRPr lang="ru-RU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>
                <a:solidFill>
                  <a:srgbClr val="A50021"/>
                </a:solidFill>
              </a:rPr>
              <a:t>Validation aspect</a:t>
            </a:r>
            <a:endParaRPr lang="ru-RU" sz="3200" b="1">
              <a:solidFill>
                <a:srgbClr val="A50021"/>
              </a:solidFill>
            </a:endParaRPr>
          </a:p>
        </p:txBody>
      </p:sp>
      <p:graphicFrame>
        <p:nvGraphicFramePr>
          <p:cNvPr id="312323" name="Object 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790575" y="1968500"/>
          <a:ext cx="2971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37" name="Equation" r:id="rId3" imgW="2971800" imgH="482400" progId="Equation.DSMT4">
                  <p:embed/>
                </p:oleObj>
              </mc:Choice>
              <mc:Fallback>
                <p:oleObj name="Equation" r:id="rId3" imgW="2971800" imgH="482400" progId="Equation.DSMT4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1968500"/>
                        <a:ext cx="29718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324" name="Text Box 4"/>
          <p:cNvSpPr txBox="1">
            <a:spLocks noChangeArrowheads="1"/>
          </p:cNvSpPr>
          <p:nvPr/>
        </p:nvSpPr>
        <p:spPr bwMode="auto">
          <a:xfrm>
            <a:off x="812800" y="4667250"/>
            <a:ext cx="3006725" cy="1277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 algn="l"/>
            <a:r>
              <a:rPr lang="ru-RU" sz="1400" i="1">
                <a:sym typeface="Symbol" pitchFamily="18" charset="2"/>
              </a:rPr>
              <a:t></a:t>
            </a:r>
            <a:r>
              <a:rPr lang="ru-RU" sz="1200" i="1" baseline="30000">
                <a:sym typeface="Symbol" pitchFamily="18" charset="2"/>
              </a:rPr>
              <a:t>T</a:t>
            </a:r>
            <a:r>
              <a:rPr lang="ru-RU" sz="1400">
                <a:sym typeface="Symbol" pitchFamily="18" charset="2"/>
              </a:rPr>
              <a:t>- </a:t>
            </a:r>
            <a:r>
              <a:rPr lang="en-US" sz="1400">
                <a:sym typeface="Symbol" pitchFamily="18" charset="2"/>
              </a:rPr>
              <a:t>turbulence viscosity</a:t>
            </a:r>
            <a:endParaRPr lang="ru-RU" sz="1400">
              <a:sym typeface="Symbol" pitchFamily="18" charset="2"/>
            </a:endParaRPr>
          </a:p>
          <a:p>
            <a:pPr lvl="1" algn="l"/>
            <a:r>
              <a:rPr lang="en-US" sz="1400">
                <a:sym typeface="Symbol" pitchFamily="18" charset="2"/>
              </a:rPr>
              <a:t>Re</a:t>
            </a:r>
            <a:r>
              <a:rPr lang="en-US" sz="1000" i="1">
                <a:sym typeface="Symbol" pitchFamily="18" charset="2"/>
              </a:rPr>
              <a:t>loc</a:t>
            </a:r>
            <a:r>
              <a:rPr lang="en-US" sz="1400">
                <a:sym typeface="Symbol" pitchFamily="18" charset="2"/>
              </a:rPr>
              <a:t> -local Reynolds number</a:t>
            </a:r>
            <a:r>
              <a:rPr lang="ru-RU" sz="1400">
                <a:sym typeface="Symbol" pitchFamily="18" charset="2"/>
              </a:rPr>
              <a:t> </a:t>
            </a:r>
          </a:p>
          <a:p>
            <a:pPr lvl="1" algn="l"/>
            <a:r>
              <a:rPr lang="en-US" sz="1400">
                <a:sym typeface="Symbol" pitchFamily="18" charset="2"/>
              </a:rPr>
              <a:t>Re</a:t>
            </a:r>
            <a:r>
              <a:rPr lang="en-US" sz="1000" i="1">
                <a:sym typeface="Symbol" pitchFamily="18" charset="2"/>
              </a:rPr>
              <a:t>crit</a:t>
            </a:r>
            <a:r>
              <a:rPr lang="en-US" sz="1400">
                <a:sym typeface="Symbol" pitchFamily="18" charset="2"/>
              </a:rPr>
              <a:t>-  critical Reynolds number</a:t>
            </a:r>
            <a:r>
              <a:rPr lang="ru-RU" sz="1400">
                <a:sym typeface="Symbol" pitchFamily="18" charset="2"/>
              </a:rPr>
              <a:t> </a:t>
            </a:r>
          </a:p>
          <a:p>
            <a:pPr lvl="1" algn="l"/>
            <a:r>
              <a:rPr lang="en-US" sz="1400">
                <a:sym typeface="Symbol" pitchFamily="18" charset="2"/>
              </a:rPr>
              <a:t>Ra- Rayleigh number</a:t>
            </a:r>
            <a:endParaRPr lang="ru-RU" sz="1400">
              <a:sym typeface="Symbol" pitchFamily="18" charset="2"/>
            </a:endParaRPr>
          </a:p>
          <a:p>
            <a:pPr lvl="1" algn="l"/>
            <a:r>
              <a:rPr lang="ru-RU" sz="1400"/>
              <a:t>Pr</a:t>
            </a:r>
            <a:r>
              <a:rPr lang="ru-RU" sz="900"/>
              <a:t>T</a:t>
            </a:r>
            <a:r>
              <a:rPr lang="ru-RU" sz="1400"/>
              <a:t>- turbulent Prandtl number</a:t>
            </a:r>
          </a:p>
          <a:p>
            <a:pPr algn="l"/>
            <a:endParaRPr lang="ru-RU" sz="800"/>
          </a:p>
        </p:txBody>
      </p:sp>
      <p:sp>
        <p:nvSpPr>
          <p:cNvPr id="312325" name="Text Box 5"/>
          <p:cNvSpPr txBox="1">
            <a:spLocks noChangeArrowheads="1"/>
          </p:cNvSpPr>
          <p:nvPr/>
        </p:nvSpPr>
        <p:spPr bwMode="auto">
          <a:xfrm>
            <a:off x="565150" y="3556000"/>
            <a:ext cx="339090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1400" i="1"/>
              <a:t>f(</a:t>
            </a:r>
            <a:r>
              <a:rPr lang="en-US" sz="1400"/>
              <a:t>Ra) </a:t>
            </a:r>
            <a:r>
              <a:rPr lang="ru-RU" sz="1400"/>
              <a:t>- function </a:t>
            </a:r>
            <a:r>
              <a:rPr lang="en-US" sz="1400"/>
              <a:t>of </a:t>
            </a:r>
            <a:r>
              <a:rPr lang="ru-RU" sz="1400"/>
              <a:t>Rayleigh number</a:t>
            </a:r>
            <a:r>
              <a:rPr lang="en-US" sz="1400"/>
              <a:t>,</a:t>
            </a:r>
            <a:r>
              <a:rPr lang="ru-RU" sz="1400"/>
              <a:t> calibrated by numerical calculations of natural convection in а cavity with walls of different temperature.</a:t>
            </a:r>
            <a:endParaRPr lang="en-US" sz="1400"/>
          </a:p>
          <a:p>
            <a:pPr lvl="1" algn="l" eaLnBrk="1" hangingPunct="1">
              <a:lnSpc>
                <a:spcPct val="90000"/>
              </a:lnSpc>
              <a:spcBef>
                <a:spcPct val="20000"/>
              </a:spcBef>
            </a:pPr>
            <a:endParaRPr lang="ru-RU" sz="400"/>
          </a:p>
        </p:txBody>
      </p:sp>
      <p:graphicFrame>
        <p:nvGraphicFramePr>
          <p:cNvPr id="312326" name="Object 6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819150" y="2743200"/>
          <a:ext cx="2908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38" name="Equation" r:id="rId5" imgW="2908080" imgH="457200" progId="Equation.DSMT4">
                  <p:embed/>
                </p:oleObj>
              </mc:Choice>
              <mc:Fallback>
                <p:oleObj name="Equation" r:id="rId5" imgW="2908080" imgH="457200" progId="Equation.DSMT4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2743200"/>
                        <a:ext cx="2908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330" name="Text Box 10"/>
          <p:cNvSpPr txBox="1">
            <a:spLocks noChangeArrowheads="1"/>
          </p:cNvSpPr>
          <p:nvPr/>
        </p:nvSpPr>
        <p:spPr bwMode="auto">
          <a:xfrm>
            <a:off x="3970338" y="1554163"/>
            <a:ext cx="147955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solidFill>
                  <a:srgbClr val="A50021"/>
                </a:solidFill>
              </a:rPr>
              <a:t>Convection </a:t>
            </a:r>
          </a:p>
          <a:p>
            <a:r>
              <a:rPr lang="en-US" sz="1600">
                <a:solidFill>
                  <a:srgbClr val="A50021"/>
                </a:solidFill>
              </a:rPr>
              <a:t>in a cavity with the walls under different temperatures:</a:t>
            </a:r>
            <a:br>
              <a:rPr lang="en-US" sz="1600">
                <a:solidFill>
                  <a:srgbClr val="A50021"/>
                </a:solidFill>
              </a:rPr>
            </a:br>
            <a:endParaRPr lang="en-US" sz="1600">
              <a:solidFill>
                <a:srgbClr val="A50021"/>
              </a:solidFill>
            </a:endParaRPr>
          </a:p>
          <a:p>
            <a:r>
              <a:rPr lang="en-US" sz="1600">
                <a:solidFill>
                  <a:srgbClr val="A50021"/>
                </a:solidFill>
              </a:rPr>
              <a:t>Benard convection</a:t>
            </a:r>
          </a:p>
        </p:txBody>
      </p:sp>
      <p:sp>
        <p:nvSpPr>
          <p:cNvPr id="312332" name="Text Box 12"/>
          <p:cNvSpPr txBox="1">
            <a:spLocks noChangeArrowheads="1"/>
          </p:cNvSpPr>
          <p:nvPr/>
        </p:nvSpPr>
        <p:spPr bwMode="auto">
          <a:xfrm>
            <a:off x="2974975" y="981075"/>
            <a:ext cx="323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A50021"/>
                </a:solidFill>
              </a:rPr>
              <a:t>Approximating turbulence model</a:t>
            </a:r>
            <a:endParaRPr lang="ru-RU" sz="1800">
              <a:solidFill>
                <a:srgbClr val="A50021"/>
              </a:solidFill>
            </a:endParaRPr>
          </a:p>
        </p:txBody>
      </p:sp>
      <p:pic>
        <p:nvPicPr>
          <p:cNvPr id="312333" name="Picture 13" descr="goldste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638" y="4127500"/>
            <a:ext cx="3444875" cy="242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2334" name="Picture 14" descr="fig08а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" t="7875" r="591" b="787"/>
          <a:stretch>
            <a:fillRect/>
          </a:stretch>
        </p:blipFill>
        <p:spPr bwMode="auto">
          <a:xfrm>
            <a:off x="5938838" y="1954213"/>
            <a:ext cx="2371725" cy="179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2335" name="Text Box 15"/>
          <p:cNvSpPr txBox="1">
            <a:spLocks noChangeArrowheads="1"/>
          </p:cNvSpPr>
          <p:nvPr/>
        </p:nvSpPr>
        <p:spPr bwMode="auto">
          <a:xfrm>
            <a:off x="4354513" y="3903663"/>
            <a:ext cx="4149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A50021"/>
                </a:solidFill>
              </a:rPr>
              <a:t>Comparison with Goldstein’s correlation  Ra=</a:t>
            </a:r>
            <a:r>
              <a:rPr lang="ru-RU" sz="1400">
                <a:solidFill>
                  <a:srgbClr val="A50021"/>
                </a:solidFill>
              </a:rPr>
              <a:t>10</a:t>
            </a:r>
            <a:r>
              <a:rPr lang="en-US" sz="1400" baseline="30000">
                <a:solidFill>
                  <a:srgbClr val="A50021"/>
                </a:solidFill>
              </a:rPr>
              <a:t>5</a:t>
            </a:r>
            <a:r>
              <a:rPr lang="ru-RU" sz="1400">
                <a:solidFill>
                  <a:srgbClr val="A50021"/>
                </a:solidFill>
              </a:rPr>
              <a:t> </a:t>
            </a:r>
            <a:r>
              <a:rPr lang="ru-RU" sz="1400">
                <a:solidFill>
                  <a:srgbClr val="A50021"/>
                </a:solidFill>
                <a:sym typeface="Symbol" pitchFamily="18" charset="2"/>
              </a:rPr>
              <a:t></a:t>
            </a:r>
            <a:r>
              <a:rPr lang="ru-RU" sz="1400">
                <a:solidFill>
                  <a:srgbClr val="A50021"/>
                </a:solidFill>
              </a:rPr>
              <a:t>10</a:t>
            </a:r>
            <a:r>
              <a:rPr lang="ru-RU" sz="1400" baseline="30000">
                <a:solidFill>
                  <a:srgbClr val="A50021"/>
                </a:solidFill>
              </a:rPr>
              <a:t>1</a:t>
            </a:r>
            <a:r>
              <a:rPr lang="en-US" sz="1400" baseline="30000">
                <a:solidFill>
                  <a:srgbClr val="A50021"/>
                </a:solidFill>
              </a:rPr>
              <a:t>0</a:t>
            </a:r>
            <a:endParaRPr lang="ru-RU">
              <a:solidFill>
                <a:srgbClr val="A50021"/>
              </a:solidFill>
            </a:endParaRPr>
          </a:p>
        </p:txBody>
      </p:sp>
      <p:sp>
        <p:nvSpPr>
          <p:cNvPr id="312336" name="Text Box 16"/>
          <p:cNvSpPr txBox="1">
            <a:spLocks noChangeArrowheads="1"/>
          </p:cNvSpPr>
          <p:nvPr/>
        </p:nvSpPr>
        <p:spPr bwMode="auto">
          <a:xfrm>
            <a:off x="6210300" y="1617663"/>
            <a:ext cx="1462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A50021"/>
                </a:solidFill>
              </a:rPr>
              <a:t>Temperature field</a:t>
            </a:r>
            <a:endParaRPr lang="ru-RU" baseline="3000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5FD65D-FD97-4E2B-83B5-080A4BC02759}" type="slidenum">
              <a:rPr lang="ru-RU"/>
              <a:pPr/>
              <a:t>6</a:t>
            </a:fld>
            <a:endParaRPr lang="ru-RU"/>
          </a:p>
        </p:txBody>
      </p:sp>
      <p:sp>
        <p:nvSpPr>
          <p:cNvPr id="318479" name="Rectangle 15"/>
          <p:cNvSpPr>
            <a:spLocks noChangeArrowheads="1"/>
          </p:cNvSpPr>
          <p:nvPr/>
        </p:nvSpPr>
        <p:spPr bwMode="auto">
          <a:xfrm>
            <a:off x="876300" y="1533525"/>
            <a:ext cx="3324225" cy="2124075"/>
          </a:xfrm>
          <a:prstGeom prst="rect">
            <a:avLst/>
          </a:prstGeom>
          <a:solidFill>
            <a:schemeClr val="bg1">
              <a:alpha val="0"/>
            </a:schemeClr>
          </a:soli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>
                <a:solidFill>
                  <a:srgbClr val="A50021"/>
                </a:solidFill>
              </a:rPr>
              <a:t>Validation aspect#2</a:t>
            </a:r>
            <a:endParaRPr lang="ru-RU" sz="3200" b="1">
              <a:solidFill>
                <a:srgbClr val="A50021"/>
              </a:solidFill>
            </a:endParaRPr>
          </a:p>
        </p:txBody>
      </p:sp>
      <p:graphicFrame>
        <p:nvGraphicFramePr>
          <p:cNvPr id="318467" name="Object 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019175" y="1673225"/>
          <a:ext cx="2971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0" name="Equation" r:id="rId3" imgW="2971800" imgH="482400" progId="Equation.DSMT4">
                  <p:embed/>
                </p:oleObj>
              </mc:Choice>
              <mc:Fallback>
                <p:oleObj name="Equation" r:id="rId3" imgW="2971800" imgH="482400" progId="Equation.DSMT4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1673225"/>
                        <a:ext cx="29718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469" name="Text Box 5"/>
          <p:cNvSpPr txBox="1">
            <a:spLocks noChangeArrowheads="1"/>
          </p:cNvSpPr>
          <p:nvPr/>
        </p:nvSpPr>
        <p:spPr bwMode="auto">
          <a:xfrm>
            <a:off x="708025" y="2727325"/>
            <a:ext cx="339090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1400" i="1"/>
              <a:t>f(</a:t>
            </a:r>
            <a:r>
              <a:rPr lang="en-US" sz="1400"/>
              <a:t>Ra) </a:t>
            </a:r>
            <a:r>
              <a:rPr lang="ru-RU" sz="1400"/>
              <a:t>- function </a:t>
            </a:r>
            <a:r>
              <a:rPr lang="en-US" sz="1400"/>
              <a:t>of </a:t>
            </a:r>
            <a:r>
              <a:rPr lang="ru-RU" sz="1400"/>
              <a:t>Rayleigh number</a:t>
            </a:r>
            <a:r>
              <a:rPr lang="en-US" sz="1400"/>
              <a:t>,</a:t>
            </a:r>
            <a:r>
              <a:rPr lang="ru-RU" sz="1400"/>
              <a:t> calibrated by numerical calculations of natural convection in а cavity with walls of different temperature.</a:t>
            </a:r>
            <a:endParaRPr lang="en-US" sz="1400"/>
          </a:p>
          <a:p>
            <a:pPr lvl="1" algn="l" eaLnBrk="1" hangingPunct="1">
              <a:lnSpc>
                <a:spcPct val="90000"/>
              </a:lnSpc>
              <a:spcBef>
                <a:spcPct val="20000"/>
              </a:spcBef>
            </a:pPr>
            <a:endParaRPr lang="ru-RU" sz="400"/>
          </a:p>
        </p:txBody>
      </p:sp>
      <p:graphicFrame>
        <p:nvGraphicFramePr>
          <p:cNvPr id="318470" name="Object 6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000125" y="2190750"/>
          <a:ext cx="2908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1" name="Equation" r:id="rId5" imgW="2908080" imgH="457200" progId="Equation.DSMT4">
                  <p:embed/>
                </p:oleObj>
              </mc:Choice>
              <mc:Fallback>
                <p:oleObj name="Equation" r:id="rId5" imgW="2908080" imgH="457200" progId="Equation.DSMT4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190750"/>
                        <a:ext cx="2908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472" name="Text Box 8"/>
          <p:cNvSpPr txBox="1">
            <a:spLocks noChangeArrowheads="1"/>
          </p:cNvSpPr>
          <p:nvPr/>
        </p:nvSpPr>
        <p:spPr bwMode="auto">
          <a:xfrm>
            <a:off x="4656138" y="1697038"/>
            <a:ext cx="3756025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solidFill>
                  <a:srgbClr val="A50021"/>
                </a:solidFill>
              </a:rPr>
              <a:t>Convection in a heat generating fluid:</a:t>
            </a:r>
            <a:br>
              <a:rPr lang="en-US" sz="1600">
                <a:solidFill>
                  <a:srgbClr val="A50021"/>
                </a:solidFill>
              </a:rPr>
            </a:br>
            <a:r>
              <a:rPr lang="en-US" sz="1600">
                <a:solidFill>
                  <a:srgbClr val="A50021"/>
                </a:solidFill>
              </a:rPr>
              <a:t>comparison with Mayinger’s experiments, </a:t>
            </a:r>
          </a:p>
          <a:p>
            <a:r>
              <a:rPr lang="en-US" sz="1600">
                <a:solidFill>
                  <a:srgbClr val="A50021"/>
                </a:solidFill>
              </a:rPr>
              <a:t> Ra=</a:t>
            </a:r>
            <a:r>
              <a:rPr lang="ru-RU" sz="1600">
                <a:solidFill>
                  <a:srgbClr val="A50021"/>
                </a:solidFill>
              </a:rPr>
              <a:t>10</a:t>
            </a:r>
            <a:r>
              <a:rPr lang="en-US" sz="1600" baseline="30000">
                <a:solidFill>
                  <a:srgbClr val="A50021"/>
                </a:solidFill>
              </a:rPr>
              <a:t>8</a:t>
            </a:r>
            <a:r>
              <a:rPr lang="ru-RU" sz="1600">
                <a:solidFill>
                  <a:srgbClr val="A50021"/>
                </a:solidFill>
              </a:rPr>
              <a:t> </a:t>
            </a:r>
            <a:r>
              <a:rPr lang="ru-RU" sz="1600">
                <a:solidFill>
                  <a:srgbClr val="A50021"/>
                </a:solidFill>
                <a:sym typeface="Symbol" pitchFamily="18" charset="2"/>
              </a:rPr>
              <a:t></a:t>
            </a:r>
            <a:r>
              <a:rPr lang="ru-RU" sz="1600">
                <a:solidFill>
                  <a:srgbClr val="A50021"/>
                </a:solidFill>
              </a:rPr>
              <a:t>10</a:t>
            </a:r>
            <a:r>
              <a:rPr lang="ru-RU" sz="1600" baseline="30000">
                <a:solidFill>
                  <a:srgbClr val="A50021"/>
                </a:solidFill>
              </a:rPr>
              <a:t>1</a:t>
            </a:r>
            <a:r>
              <a:rPr lang="en-US" sz="1600" baseline="30000">
                <a:solidFill>
                  <a:srgbClr val="A50021"/>
                </a:solidFill>
              </a:rPr>
              <a:t>4</a:t>
            </a:r>
          </a:p>
          <a:p>
            <a:endParaRPr lang="en-US" sz="1600">
              <a:solidFill>
                <a:srgbClr val="A50021"/>
              </a:solidFill>
            </a:endParaRPr>
          </a:p>
          <a:p>
            <a:endParaRPr lang="en-US" sz="1600">
              <a:solidFill>
                <a:srgbClr val="A50021"/>
              </a:solidFill>
            </a:endParaRPr>
          </a:p>
          <a:p>
            <a:r>
              <a:rPr lang="en-US" sz="1400">
                <a:solidFill>
                  <a:srgbClr val="A50021"/>
                </a:solidFill>
              </a:rPr>
              <a:t>Nusselt number at the upper boundary</a:t>
            </a:r>
            <a:endParaRPr lang="ru-RU" sz="1400">
              <a:solidFill>
                <a:srgbClr val="A50021"/>
              </a:solidFill>
            </a:endParaRPr>
          </a:p>
        </p:txBody>
      </p:sp>
      <p:sp>
        <p:nvSpPr>
          <p:cNvPr id="318473" name="Text Box 9"/>
          <p:cNvSpPr txBox="1">
            <a:spLocks noChangeArrowheads="1"/>
          </p:cNvSpPr>
          <p:nvPr/>
        </p:nvSpPr>
        <p:spPr bwMode="auto">
          <a:xfrm>
            <a:off x="2917825" y="971550"/>
            <a:ext cx="323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A50021"/>
                </a:solidFill>
              </a:rPr>
              <a:t>Approximating turbulence model</a:t>
            </a:r>
            <a:endParaRPr lang="ru-RU" sz="1800">
              <a:solidFill>
                <a:srgbClr val="A50021"/>
              </a:solidFill>
            </a:endParaRPr>
          </a:p>
        </p:txBody>
      </p:sp>
      <p:pic>
        <p:nvPicPr>
          <p:cNvPr id="318475" name="Picture 11" descr="Nuu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3446463"/>
            <a:ext cx="4065587" cy="289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8477" name="Picture 13" descr="fig14б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" t="7875" r="591" b="787"/>
          <a:stretch>
            <a:fillRect/>
          </a:stretch>
        </p:blipFill>
        <p:spPr bwMode="auto">
          <a:xfrm>
            <a:off x="1055688" y="4010025"/>
            <a:ext cx="2946400" cy="231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8478" name="Text Box 14"/>
          <p:cNvSpPr txBox="1">
            <a:spLocks noChangeArrowheads="1"/>
          </p:cNvSpPr>
          <p:nvPr/>
        </p:nvSpPr>
        <p:spPr bwMode="auto">
          <a:xfrm>
            <a:off x="1600200" y="3675063"/>
            <a:ext cx="1462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A50021"/>
                </a:solidFill>
              </a:rPr>
              <a:t>Temperature field</a:t>
            </a:r>
            <a:endParaRPr lang="ru-RU" baseline="3000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A561F2-E401-4384-BCAC-AA68A0501FD8}" type="slidenum">
              <a:rPr lang="ru-RU"/>
              <a:pPr/>
              <a:t>7</a:t>
            </a:fld>
            <a:endParaRPr lang="ru-RU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>
                <a:solidFill>
                  <a:srgbClr val="A50021"/>
                </a:solidFill>
              </a:rPr>
              <a:t>Validation aspect#3</a:t>
            </a:r>
            <a:endParaRPr lang="ru-RU" sz="3200" b="1">
              <a:solidFill>
                <a:srgbClr val="A50021"/>
              </a:solidFill>
            </a:endParaRPr>
          </a:p>
        </p:txBody>
      </p:sp>
      <p:sp>
        <p:nvSpPr>
          <p:cNvPr id="314378" name="Text Box 10"/>
          <p:cNvSpPr txBox="1">
            <a:spLocks noChangeArrowheads="1"/>
          </p:cNvSpPr>
          <p:nvPr/>
        </p:nvSpPr>
        <p:spPr bwMode="auto">
          <a:xfrm>
            <a:off x="2414588" y="914400"/>
            <a:ext cx="4406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A50021"/>
                </a:solidFill>
              </a:rPr>
              <a:t>Algebraic turbulence model</a:t>
            </a:r>
            <a:r>
              <a:rPr lang="ru-RU" sz="1800">
                <a:solidFill>
                  <a:srgbClr val="A50021"/>
                </a:solidFill>
              </a:rPr>
              <a:t> </a:t>
            </a:r>
            <a:r>
              <a:rPr lang="en-US" sz="1800">
                <a:solidFill>
                  <a:srgbClr val="A50021"/>
                </a:solidFill>
              </a:rPr>
              <a:t>(Bolduin-Lomax)</a:t>
            </a:r>
          </a:p>
        </p:txBody>
      </p:sp>
      <p:grpSp>
        <p:nvGrpSpPr>
          <p:cNvPr id="314391" name="Group 23"/>
          <p:cNvGrpSpPr>
            <a:grpSpLocks/>
          </p:cNvGrpSpPr>
          <p:nvPr/>
        </p:nvGrpSpPr>
        <p:grpSpPr bwMode="auto">
          <a:xfrm>
            <a:off x="792163" y="1533525"/>
            <a:ext cx="1416050" cy="950913"/>
            <a:chOff x="1045" y="900"/>
            <a:chExt cx="892" cy="599"/>
          </a:xfrm>
        </p:grpSpPr>
        <p:sp>
          <p:nvSpPr>
            <p:cNvPr id="314382" name="Rectangle 14"/>
            <p:cNvSpPr>
              <a:spLocks noChangeArrowheads="1"/>
            </p:cNvSpPr>
            <p:nvPr/>
          </p:nvSpPr>
          <p:spPr bwMode="auto">
            <a:xfrm>
              <a:off x="1045" y="900"/>
              <a:ext cx="57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/>
                <a:t>Inner layer</a:t>
              </a:r>
              <a:endParaRPr lang="ru-RU" sz="1200" b="1"/>
            </a:p>
          </p:txBody>
        </p:sp>
        <p:graphicFrame>
          <p:nvGraphicFramePr>
            <p:cNvPr id="314383" name="Object 15"/>
            <p:cNvGraphicFramePr>
              <a:graphicFrameLocks noChangeAspect="1"/>
            </p:cNvGraphicFramePr>
            <p:nvPr/>
          </p:nvGraphicFramePr>
          <p:xfrm>
            <a:off x="1073" y="1114"/>
            <a:ext cx="864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399" name="Equation" r:id="rId3" imgW="1193760" imgH="533160" progId="Equation.DSMT4">
                    <p:embed/>
                  </p:oleObj>
                </mc:Choice>
                <mc:Fallback>
                  <p:oleObj name="Equation" r:id="rId3" imgW="1193760" imgH="53316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3" y="1114"/>
                          <a:ext cx="864" cy="3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4392" name="Group 24"/>
          <p:cNvGrpSpPr>
            <a:grpSpLocks/>
          </p:cNvGrpSpPr>
          <p:nvPr/>
        </p:nvGrpSpPr>
        <p:grpSpPr bwMode="auto">
          <a:xfrm>
            <a:off x="796925" y="2600325"/>
            <a:ext cx="2379663" cy="1198563"/>
            <a:chOff x="2008" y="900"/>
            <a:chExt cx="1499" cy="755"/>
          </a:xfrm>
        </p:grpSpPr>
        <p:graphicFrame>
          <p:nvGraphicFramePr>
            <p:cNvPr id="314384" name="Object 16"/>
            <p:cNvGraphicFramePr>
              <a:graphicFrameLocks noChangeAspect="1"/>
            </p:cNvGraphicFramePr>
            <p:nvPr/>
          </p:nvGraphicFramePr>
          <p:xfrm>
            <a:off x="2018" y="1095"/>
            <a:ext cx="1489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400" name="Equation" r:id="rId5" imgW="2463480" imgH="927000" progId="Equation.DSMT4">
                    <p:embed/>
                  </p:oleObj>
                </mc:Choice>
                <mc:Fallback>
                  <p:oleObj name="Equation" r:id="rId5" imgW="2463480" imgH="92700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8" y="1095"/>
                          <a:ext cx="1489" cy="5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4385" name="Rectangle 17"/>
            <p:cNvSpPr>
              <a:spLocks noChangeArrowheads="1"/>
            </p:cNvSpPr>
            <p:nvPr/>
          </p:nvSpPr>
          <p:spPr bwMode="auto">
            <a:xfrm>
              <a:off x="2008" y="900"/>
              <a:ext cx="59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/>
                <a:t>Outer layer</a:t>
              </a:r>
              <a:endParaRPr lang="ru-RU" sz="1200" b="1"/>
            </a:p>
          </p:txBody>
        </p:sp>
      </p:grpSp>
      <p:grpSp>
        <p:nvGrpSpPr>
          <p:cNvPr id="314393" name="Group 25"/>
          <p:cNvGrpSpPr>
            <a:grpSpLocks/>
          </p:cNvGrpSpPr>
          <p:nvPr/>
        </p:nvGrpSpPr>
        <p:grpSpPr bwMode="auto">
          <a:xfrm>
            <a:off x="1192213" y="3933825"/>
            <a:ext cx="2266950" cy="911225"/>
            <a:chOff x="3529" y="900"/>
            <a:chExt cx="1428" cy="574"/>
          </a:xfrm>
        </p:grpSpPr>
        <p:graphicFrame>
          <p:nvGraphicFramePr>
            <p:cNvPr id="314386" name="Object 18"/>
            <p:cNvGraphicFramePr>
              <a:graphicFrameLocks noChangeAspect="1"/>
            </p:cNvGraphicFramePr>
            <p:nvPr/>
          </p:nvGraphicFramePr>
          <p:xfrm>
            <a:off x="3529" y="1134"/>
            <a:ext cx="1428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401" name="Equation" r:id="rId7" imgW="2133360" imgH="507960" progId="Equation.DSMT4">
                    <p:embed/>
                  </p:oleObj>
                </mc:Choice>
                <mc:Fallback>
                  <p:oleObj name="Equation" r:id="rId7" imgW="2133360" imgH="50796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9" y="1134"/>
                          <a:ext cx="1428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4387" name="Rectangle 19"/>
            <p:cNvSpPr>
              <a:spLocks noChangeArrowheads="1"/>
            </p:cNvSpPr>
            <p:nvPr/>
          </p:nvSpPr>
          <p:spPr bwMode="auto">
            <a:xfrm>
              <a:off x="3681" y="900"/>
              <a:ext cx="92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/>
                <a:t>Closure coefficients</a:t>
              </a:r>
              <a:endParaRPr lang="ru-RU" sz="1200" b="1"/>
            </a:p>
          </p:txBody>
        </p:sp>
      </p:grpSp>
      <p:sp>
        <p:nvSpPr>
          <p:cNvPr id="314388" name="Text Box 20"/>
          <p:cNvSpPr txBox="1">
            <a:spLocks noChangeArrowheads="1"/>
          </p:cNvSpPr>
          <p:nvPr/>
        </p:nvSpPr>
        <p:spPr bwMode="auto">
          <a:xfrm>
            <a:off x="827088" y="4997450"/>
            <a:ext cx="3649662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400"/>
              <a:t>The function </a:t>
            </a:r>
            <a:r>
              <a:rPr lang="en-US" sz="1400" i="1"/>
              <a:t>F</a:t>
            </a:r>
            <a:r>
              <a:rPr lang="en-US" sz="1200" i="1"/>
              <a:t>kleb</a:t>
            </a:r>
            <a:r>
              <a:rPr lang="en-US" sz="1400"/>
              <a:t> is Klebanoff’s intermettency function with </a:t>
            </a:r>
            <a:r>
              <a:rPr lang="en-US" sz="1400">
                <a:sym typeface="Symbol" pitchFamily="18" charset="2"/>
              </a:rPr>
              <a:t> replaced by </a:t>
            </a:r>
            <a:r>
              <a:rPr lang="en-US" sz="1400" i="1">
                <a:sym typeface="Symbol" pitchFamily="18" charset="2"/>
              </a:rPr>
              <a:t>y</a:t>
            </a:r>
            <a:r>
              <a:rPr lang="en-US" sz="1200" i="1">
                <a:sym typeface="Symbol" pitchFamily="18" charset="2"/>
              </a:rPr>
              <a:t>max</a:t>
            </a:r>
            <a:r>
              <a:rPr lang="en-US" sz="1400" i="1">
                <a:sym typeface="Symbol" pitchFamily="18" charset="2"/>
              </a:rPr>
              <a:t>/C</a:t>
            </a:r>
            <a:r>
              <a:rPr lang="en-US" sz="1200" i="1">
                <a:sym typeface="Symbol" pitchFamily="18" charset="2"/>
              </a:rPr>
              <a:t>kleb</a:t>
            </a:r>
            <a:r>
              <a:rPr lang="en-US" sz="1400">
                <a:sym typeface="Symbol" pitchFamily="18" charset="2"/>
              </a:rPr>
              <a:t> and </a:t>
            </a:r>
            <a:r>
              <a:rPr lang="en-US" sz="1400" i="1">
                <a:sym typeface="Symbol" pitchFamily="18" charset="2"/>
              </a:rPr>
              <a:t>w</a:t>
            </a:r>
            <a:r>
              <a:rPr lang="en-US" sz="1400">
                <a:sym typeface="Symbol" pitchFamily="18" charset="2"/>
              </a:rPr>
              <a:t> is the magnititude of the vorticity vector.</a:t>
            </a:r>
            <a:endParaRPr lang="ru-RU" sz="1400">
              <a:sym typeface="Symbol" pitchFamily="18" charset="2"/>
            </a:endParaRPr>
          </a:p>
          <a:p>
            <a:pPr algn="l"/>
            <a:r>
              <a:rPr lang="ru-RU" sz="1400">
                <a:sym typeface="Symbol" pitchFamily="18" charset="2"/>
              </a:rPr>
              <a:t>(</a:t>
            </a:r>
            <a:r>
              <a:rPr lang="en-US" sz="1400">
                <a:sym typeface="Symbol" pitchFamily="18" charset="2"/>
              </a:rPr>
              <a:t>from book “Turbulence modeling for CFD” by David C.Wilcox, 2004)</a:t>
            </a:r>
            <a:endParaRPr lang="ru-RU" sz="1400"/>
          </a:p>
          <a:p>
            <a:pPr algn="l"/>
            <a:endParaRPr lang="ru-RU" sz="1400"/>
          </a:p>
        </p:txBody>
      </p:sp>
      <p:pic>
        <p:nvPicPr>
          <p:cNvPr id="314394" name="Picture 26" descr="JACOB-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325" y="3960813"/>
            <a:ext cx="3729038" cy="2659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4395" name="Picture 27" descr="fig03а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" t="7875" r="591" b="787"/>
          <a:stretch>
            <a:fillRect/>
          </a:stretch>
        </p:blipFill>
        <p:spPr bwMode="auto">
          <a:xfrm>
            <a:off x="5307013" y="1743075"/>
            <a:ext cx="2644775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4376" name="Text Box 8"/>
          <p:cNvSpPr txBox="1">
            <a:spLocks noChangeArrowheads="1"/>
          </p:cNvSpPr>
          <p:nvPr/>
        </p:nvSpPr>
        <p:spPr bwMode="auto">
          <a:xfrm>
            <a:off x="2979738" y="1668463"/>
            <a:ext cx="209867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solidFill>
                  <a:srgbClr val="A50021"/>
                </a:solidFill>
              </a:rPr>
              <a:t>Convection </a:t>
            </a:r>
          </a:p>
          <a:p>
            <a:r>
              <a:rPr lang="en-US" sz="1600">
                <a:solidFill>
                  <a:srgbClr val="A50021"/>
                </a:solidFill>
              </a:rPr>
              <a:t>in a cavity </a:t>
            </a:r>
            <a:br>
              <a:rPr lang="en-US" sz="1600">
                <a:solidFill>
                  <a:srgbClr val="A50021"/>
                </a:solidFill>
              </a:rPr>
            </a:br>
            <a:r>
              <a:rPr lang="en-US" sz="1600">
                <a:solidFill>
                  <a:srgbClr val="A50021"/>
                </a:solidFill>
              </a:rPr>
              <a:t>with the walls </a:t>
            </a:r>
          </a:p>
          <a:p>
            <a:r>
              <a:rPr lang="en-US" sz="1600">
                <a:solidFill>
                  <a:srgbClr val="A50021"/>
                </a:solidFill>
              </a:rPr>
              <a:t>under different temperatures</a:t>
            </a:r>
            <a:r>
              <a:rPr lang="en-US" sz="1600" b="1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314396" name="Text Box 28"/>
          <p:cNvSpPr txBox="1">
            <a:spLocks noChangeArrowheads="1"/>
          </p:cNvSpPr>
          <p:nvPr/>
        </p:nvSpPr>
        <p:spPr bwMode="auto">
          <a:xfrm>
            <a:off x="4403725" y="3738563"/>
            <a:ext cx="3914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A50021"/>
                </a:solidFill>
              </a:rPr>
              <a:t>Comparison with Jacob’s correlation, Ra=</a:t>
            </a:r>
            <a:r>
              <a:rPr lang="ru-RU" sz="1400">
                <a:solidFill>
                  <a:srgbClr val="A50021"/>
                </a:solidFill>
              </a:rPr>
              <a:t>10</a:t>
            </a:r>
            <a:r>
              <a:rPr lang="ru-RU" sz="1400" baseline="30000">
                <a:solidFill>
                  <a:srgbClr val="A50021"/>
                </a:solidFill>
              </a:rPr>
              <a:t>7</a:t>
            </a:r>
            <a:r>
              <a:rPr lang="ru-RU" sz="1400">
                <a:solidFill>
                  <a:srgbClr val="A50021"/>
                </a:solidFill>
              </a:rPr>
              <a:t> </a:t>
            </a:r>
            <a:r>
              <a:rPr lang="ru-RU" sz="1400">
                <a:solidFill>
                  <a:srgbClr val="A50021"/>
                </a:solidFill>
                <a:sym typeface="Symbol" pitchFamily="18" charset="2"/>
              </a:rPr>
              <a:t></a:t>
            </a:r>
            <a:r>
              <a:rPr lang="ru-RU" sz="1400">
                <a:solidFill>
                  <a:srgbClr val="A50021"/>
                </a:solidFill>
              </a:rPr>
              <a:t>10</a:t>
            </a:r>
            <a:r>
              <a:rPr lang="ru-RU" sz="1400" baseline="30000">
                <a:solidFill>
                  <a:srgbClr val="A50021"/>
                </a:solidFill>
              </a:rPr>
              <a:t>12</a:t>
            </a:r>
            <a:r>
              <a:rPr lang="ru-RU" baseline="30000">
                <a:solidFill>
                  <a:srgbClr val="A50021"/>
                </a:solidFill>
              </a:rPr>
              <a:t> </a:t>
            </a:r>
            <a:endParaRPr lang="ru-RU" baseline="30000"/>
          </a:p>
        </p:txBody>
      </p:sp>
      <p:sp>
        <p:nvSpPr>
          <p:cNvPr id="314397" name="Text Box 29"/>
          <p:cNvSpPr txBox="1">
            <a:spLocks noChangeArrowheads="1"/>
          </p:cNvSpPr>
          <p:nvPr/>
        </p:nvSpPr>
        <p:spPr bwMode="auto">
          <a:xfrm>
            <a:off x="5772150" y="1474788"/>
            <a:ext cx="1462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A50021"/>
                </a:solidFill>
              </a:rPr>
              <a:t>Temperature field</a:t>
            </a:r>
            <a:endParaRPr lang="ru-RU" baseline="3000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941947-67A8-4C23-BBDD-8764C32F0E7F}" type="slidenum">
              <a:rPr lang="ru-RU"/>
              <a:pPr/>
              <a:t>8</a:t>
            </a:fld>
            <a:endParaRPr lang="ru-RU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>
                <a:solidFill>
                  <a:srgbClr val="A50021"/>
                </a:solidFill>
              </a:rPr>
              <a:t>Validation aspect#4</a:t>
            </a:r>
            <a:endParaRPr lang="ru-RU" sz="3200" b="1">
              <a:solidFill>
                <a:srgbClr val="A50021"/>
              </a:solidFill>
            </a:endParaRPr>
          </a:p>
        </p:txBody>
      </p:sp>
      <p:sp>
        <p:nvSpPr>
          <p:cNvPr id="319491" name="Text Box 3"/>
          <p:cNvSpPr txBox="1">
            <a:spLocks noChangeArrowheads="1"/>
          </p:cNvSpPr>
          <p:nvPr/>
        </p:nvSpPr>
        <p:spPr bwMode="auto">
          <a:xfrm>
            <a:off x="5932488" y="1592263"/>
            <a:ext cx="2460625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solidFill>
                  <a:srgbClr val="A50021"/>
                </a:solidFill>
              </a:rPr>
              <a:t>Convection in </a:t>
            </a:r>
          </a:p>
          <a:p>
            <a:r>
              <a:rPr lang="en-US" sz="1600">
                <a:solidFill>
                  <a:srgbClr val="A50021"/>
                </a:solidFill>
              </a:rPr>
              <a:t>a heat generating fluid:</a:t>
            </a:r>
            <a:br>
              <a:rPr lang="en-US" sz="1600">
                <a:solidFill>
                  <a:srgbClr val="A50021"/>
                </a:solidFill>
              </a:rPr>
            </a:br>
            <a:endParaRPr lang="en-US" sz="1600">
              <a:solidFill>
                <a:srgbClr val="A50021"/>
              </a:solidFill>
            </a:endParaRPr>
          </a:p>
          <a:p>
            <a:r>
              <a:rPr lang="en-US" sz="1400">
                <a:solidFill>
                  <a:srgbClr val="A50021"/>
                </a:solidFill>
              </a:rPr>
              <a:t>comparison with </a:t>
            </a:r>
          </a:p>
          <a:p>
            <a:r>
              <a:rPr lang="en-US" sz="1400">
                <a:solidFill>
                  <a:srgbClr val="A50021"/>
                </a:solidFill>
              </a:rPr>
              <a:t>Mayinger’s experiments, </a:t>
            </a:r>
          </a:p>
          <a:p>
            <a:r>
              <a:rPr lang="en-US" sz="1400">
                <a:solidFill>
                  <a:srgbClr val="A50021"/>
                </a:solidFill>
              </a:rPr>
              <a:t> Ra=</a:t>
            </a:r>
            <a:r>
              <a:rPr lang="ru-RU" sz="1400">
                <a:solidFill>
                  <a:srgbClr val="A50021"/>
                </a:solidFill>
              </a:rPr>
              <a:t>10</a:t>
            </a:r>
            <a:r>
              <a:rPr lang="en-US" sz="1400" baseline="30000">
                <a:solidFill>
                  <a:srgbClr val="A50021"/>
                </a:solidFill>
              </a:rPr>
              <a:t>8</a:t>
            </a:r>
            <a:r>
              <a:rPr lang="ru-RU" sz="1400">
                <a:solidFill>
                  <a:srgbClr val="A50021"/>
                </a:solidFill>
              </a:rPr>
              <a:t> </a:t>
            </a:r>
            <a:r>
              <a:rPr lang="ru-RU" sz="1400">
                <a:solidFill>
                  <a:srgbClr val="A50021"/>
                </a:solidFill>
                <a:sym typeface="Symbol" pitchFamily="18" charset="2"/>
              </a:rPr>
              <a:t></a:t>
            </a:r>
            <a:r>
              <a:rPr lang="ru-RU" sz="1400">
                <a:solidFill>
                  <a:srgbClr val="A50021"/>
                </a:solidFill>
              </a:rPr>
              <a:t>10</a:t>
            </a:r>
            <a:r>
              <a:rPr lang="ru-RU" sz="1400" baseline="30000">
                <a:solidFill>
                  <a:srgbClr val="A50021"/>
                </a:solidFill>
              </a:rPr>
              <a:t>1</a:t>
            </a:r>
            <a:r>
              <a:rPr lang="en-US" sz="1400" baseline="30000">
                <a:solidFill>
                  <a:srgbClr val="A50021"/>
                </a:solidFill>
              </a:rPr>
              <a:t>4</a:t>
            </a:r>
          </a:p>
          <a:p>
            <a:endParaRPr lang="en-US" sz="1400">
              <a:solidFill>
                <a:srgbClr val="A50021"/>
              </a:solidFill>
            </a:endParaRPr>
          </a:p>
          <a:p>
            <a:endParaRPr lang="en-US" sz="1400">
              <a:solidFill>
                <a:srgbClr val="A50021"/>
              </a:solidFill>
            </a:endParaRPr>
          </a:p>
          <a:p>
            <a:r>
              <a:rPr lang="en-US" sz="1400">
                <a:solidFill>
                  <a:srgbClr val="A50021"/>
                </a:solidFill>
              </a:rPr>
              <a:t>Nusselt number at the side boundary</a:t>
            </a:r>
            <a:endParaRPr lang="ru-RU" sz="1400" baseline="30000">
              <a:solidFill>
                <a:srgbClr val="A50021"/>
              </a:solidFill>
            </a:endParaRPr>
          </a:p>
        </p:txBody>
      </p:sp>
      <p:sp>
        <p:nvSpPr>
          <p:cNvPr id="319492" name="Text Box 4"/>
          <p:cNvSpPr txBox="1">
            <a:spLocks noChangeArrowheads="1"/>
          </p:cNvSpPr>
          <p:nvPr/>
        </p:nvSpPr>
        <p:spPr bwMode="auto">
          <a:xfrm>
            <a:off x="2452688" y="1019175"/>
            <a:ext cx="4406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A50021"/>
                </a:solidFill>
              </a:rPr>
              <a:t>Algebraic turbulence model</a:t>
            </a:r>
            <a:r>
              <a:rPr lang="ru-RU" sz="1800">
                <a:solidFill>
                  <a:srgbClr val="A50021"/>
                </a:solidFill>
              </a:rPr>
              <a:t> </a:t>
            </a:r>
            <a:r>
              <a:rPr lang="en-US" sz="1800">
                <a:solidFill>
                  <a:srgbClr val="A50021"/>
                </a:solidFill>
              </a:rPr>
              <a:t>(Bolduin-Lomax)</a:t>
            </a:r>
            <a:endParaRPr lang="ru-RU" sz="1800">
              <a:solidFill>
                <a:srgbClr val="A50021"/>
              </a:solidFill>
            </a:endParaRPr>
          </a:p>
        </p:txBody>
      </p:sp>
      <p:grpSp>
        <p:nvGrpSpPr>
          <p:cNvPr id="319493" name="Group 5"/>
          <p:cNvGrpSpPr>
            <a:grpSpLocks/>
          </p:cNvGrpSpPr>
          <p:nvPr/>
        </p:nvGrpSpPr>
        <p:grpSpPr bwMode="auto">
          <a:xfrm>
            <a:off x="792163" y="1533525"/>
            <a:ext cx="1416050" cy="950913"/>
            <a:chOff x="1045" y="900"/>
            <a:chExt cx="892" cy="599"/>
          </a:xfrm>
        </p:grpSpPr>
        <p:sp>
          <p:nvSpPr>
            <p:cNvPr id="319494" name="Rectangle 6"/>
            <p:cNvSpPr>
              <a:spLocks noChangeArrowheads="1"/>
            </p:cNvSpPr>
            <p:nvPr/>
          </p:nvSpPr>
          <p:spPr bwMode="auto">
            <a:xfrm>
              <a:off x="1045" y="900"/>
              <a:ext cx="57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/>
                <a:t>Inner layer</a:t>
              </a:r>
              <a:endParaRPr lang="ru-RU" sz="1200" b="1"/>
            </a:p>
          </p:txBody>
        </p:sp>
        <p:graphicFrame>
          <p:nvGraphicFramePr>
            <p:cNvPr id="319495" name="Object 7"/>
            <p:cNvGraphicFramePr>
              <a:graphicFrameLocks noChangeAspect="1"/>
            </p:cNvGraphicFramePr>
            <p:nvPr/>
          </p:nvGraphicFramePr>
          <p:xfrm>
            <a:off x="1073" y="1114"/>
            <a:ext cx="864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507" name="Equation" r:id="rId3" imgW="1193760" imgH="533160" progId="Equation.DSMT4">
                    <p:embed/>
                  </p:oleObj>
                </mc:Choice>
                <mc:Fallback>
                  <p:oleObj name="Equation" r:id="rId3" imgW="1193760" imgH="53316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3" y="1114"/>
                          <a:ext cx="864" cy="3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9496" name="Group 8"/>
          <p:cNvGrpSpPr>
            <a:grpSpLocks/>
          </p:cNvGrpSpPr>
          <p:nvPr/>
        </p:nvGrpSpPr>
        <p:grpSpPr bwMode="auto">
          <a:xfrm>
            <a:off x="796925" y="2600325"/>
            <a:ext cx="2379663" cy="1198563"/>
            <a:chOff x="2008" y="900"/>
            <a:chExt cx="1499" cy="755"/>
          </a:xfrm>
        </p:grpSpPr>
        <p:graphicFrame>
          <p:nvGraphicFramePr>
            <p:cNvPr id="319497" name="Object 9"/>
            <p:cNvGraphicFramePr>
              <a:graphicFrameLocks noChangeAspect="1"/>
            </p:cNvGraphicFramePr>
            <p:nvPr/>
          </p:nvGraphicFramePr>
          <p:xfrm>
            <a:off x="2018" y="1095"/>
            <a:ext cx="1489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508" name="Equation" r:id="rId5" imgW="2463480" imgH="927000" progId="Equation.DSMT4">
                    <p:embed/>
                  </p:oleObj>
                </mc:Choice>
                <mc:Fallback>
                  <p:oleObj name="Equation" r:id="rId5" imgW="2463480" imgH="9270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8" y="1095"/>
                          <a:ext cx="1489" cy="5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9498" name="Rectangle 10"/>
            <p:cNvSpPr>
              <a:spLocks noChangeArrowheads="1"/>
            </p:cNvSpPr>
            <p:nvPr/>
          </p:nvSpPr>
          <p:spPr bwMode="auto">
            <a:xfrm>
              <a:off x="2008" y="900"/>
              <a:ext cx="59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/>
                <a:t>Outer layer</a:t>
              </a:r>
              <a:endParaRPr lang="ru-RU" sz="1200" b="1"/>
            </a:p>
          </p:txBody>
        </p:sp>
      </p:grpSp>
      <p:grpSp>
        <p:nvGrpSpPr>
          <p:cNvPr id="319499" name="Group 11"/>
          <p:cNvGrpSpPr>
            <a:grpSpLocks/>
          </p:cNvGrpSpPr>
          <p:nvPr/>
        </p:nvGrpSpPr>
        <p:grpSpPr bwMode="auto">
          <a:xfrm>
            <a:off x="2039938" y="3943350"/>
            <a:ext cx="2266950" cy="911225"/>
            <a:chOff x="3529" y="900"/>
            <a:chExt cx="1428" cy="574"/>
          </a:xfrm>
        </p:grpSpPr>
        <p:graphicFrame>
          <p:nvGraphicFramePr>
            <p:cNvPr id="319500" name="Object 12"/>
            <p:cNvGraphicFramePr>
              <a:graphicFrameLocks noChangeAspect="1"/>
            </p:cNvGraphicFramePr>
            <p:nvPr/>
          </p:nvGraphicFramePr>
          <p:xfrm>
            <a:off x="3529" y="1134"/>
            <a:ext cx="1428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509" name="Equation" r:id="rId7" imgW="2133360" imgH="507960" progId="Equation.DSMT4">
                    <p:embed/>
                  </p:oleObj>
                </mc:Choice>
                <mc:Fallback>
                  <p:oleObj name="Equation" r:id="rId7" imgW="2133360" imgH="50796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9" y="1134"/>
                          <a:ext cx="1428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9501" name="Rectangle 13"/>
            <p:cNvSpPr>
              <a:spLocks noChangeArrowheads="1"/>
            </p:cNvSpPr>
            <p:nvPr/>
          </p:nvSpPr>
          <p:spPr bwMode="auto">
            <a:xfrm>
              <a:off x="3681" y="900"/>
              <a:ext cx="92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/>
                <a:t>Closure coefficients</a:t>
              </a:r>
              <a:endParaRPr lang="ru-RU" sz="1200" b="1"/>
            </a:p>
          </p:txBody>
        </p:sp>
      </p:grpSp>
      <p:sp>
        <p:nvSpPr>
          <p:cNvPr id="319502" name="Text Box 14"/>
          <p:cNvSpPr txBox="1">
            <a:spLocks noChangeArrowheads="1"/>
          </p:cNvSpPr>
          <p:nvPr/>
        </p:nvSpPr>
        <p:spPr bwMode="auto">
          <a:xfrm>
            <a:off x="827088" y="4997450"/>
            <a:ext cx="3649662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400"/>
              <a:t>The function </a:t>
            </a:r>
            <a:r>
              <a:rPr lang="en-US" sz="1400" i="1"/>
              <a:t>F</a:t>
            </a:r>
            <a:r>
              <a:rPr lang="en-US" sz="1200" i="1"/>
              <a:t>kleb</a:t>
            </a:r>
            <a:r>
              <a:rPr lang="en-US" sz="1400"/>
              <a:t> is Klebanoff’s intermettency function with </a:t>
            </a:r>
            <a:r>
              <a:rPr lang="en-US" sz="1400">
                <a:sym typeface="Symbol" pitchFamily="18" charset="2"/>
              </a:rPr>
              <a:t> replaced by </a:t>
            </a:r>
            <a:r>
              <a:rPr lang="en-US" sz="1400" i="1">
                <a:sym typeface="Symbol" pitchFamily="18" charset="2"/>
              </a:rPr>
              <a:t>y</a:t>
            </a:r>
            <a:r>
              <a:rPr lang="en-US" sz="1200" i="1">
                <a:sym typeface="Symbol" pitchFamily="18" charset="2"/>
              </a:rPr>
              <a:t>max</a:t>
            </a:r>
            <a:r>
              <a:rPr lang="en-US" sz="1400" i="1">
                <a:sym typeface="Symbol" pitchFamily="18" charset="2"/>
              </a:rPr>
              <a:t>/C</a:t>
            </a:r>
            <a:r>
              <a:rPr lang="en-US" sz="1200" i="1">
                <a:sym typeface="Symbol" pitchFamily="18" charset="2"/>
              </a:rPr>
              <a:t>kleb</a:t>
            </a:r>
            <a:r>
              <a:rPr lang="en-US" sz="1400">
                <a:sym typeface="Symbol" pitchFamily="18" charset="2"/>
              </a:rPr>
              <a:t> and </a:t>
            </a:r>
            <a:r>
              <a:rPr lang="en-US" sz="1400" i="1">
                <a:sym typeface="Symbol" pitchFamily="18" charset="2"/>
              </a:rPr>
              <a:t>w</a:t>
            </a:r>
            <a:r>
              <a:rPr lang="en-US" sz="1400">
                <a:sym typeface="Symbol" pitchFamily="18" charset="2"/>
              </a:rPr>
              <a:t> is the magnititude of the vorticity vector.</a:t>
            </a:r>
            <a:endParaRPr lang="ru-RU" sz="1400">
              <a:sym typeface="Symbol" pitchFamily="18" charset="2"/>
            </a:endParaRPr>
          </a:p>
          <a:p>
            <a:pPr algn="l"/>
            <a:r>
              <a:rPr lang="ru-RU" sz="1400">
                <a:sym typeface="Symbol" pitchFamily="18" charset="2"/>
              </a:rPr>
              <a:t>(</a:t>
            </a:r>
            <a:r>
              <a:rPr lang="en-US" sz="1400">
                <a:sym typeface="Symbol" pitchFamily="18" charset="2"/>
              </a:rPr>
              <a:t>from book “Turbulence modeling for CFD” by David C.Wilcox, 2004)</a:t>
            </a:r>
            <a:endParaRPr lang="ru-RU" sz="1400"/>
          </a:p>
          <a:p>
            <a:pPr algn="l"/>
            <a:endParaRPr lang="ru-RU" sz="1400"/>
          </a:p>
        </p:txBody>
      </p:sp>
      <p:pic>
        <p:nvPicPr>
          <p:cNvPr id="319504" name="Picture 16" descr="NusdH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525" y="3694113"/>
            <a:ext cx="4062413" cy="289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9506" name="Picture 18" descr="fig08б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3" y="1543050"/>
            <a:ext cx="2554287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BD1937-296A-448A-AE00-B7B87780679E}" type="slidenum">
              <a:rPr lang="ru-RU"/>
              <a:pPr/>
              <a:t>9</a:t>
            </a:fld>
            <a:endParaRPr lang="ru-RU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>
                <a:solidFill>
                  <a:srgbClr val="A50021"/>
                </a:solidFill>
              </a:rPr>
              <a:t>Local conclusions</a:t>
            </a:r>
            <a:br>
              <a:rPr lang="en-US" sz="3200" b="1">
                <a:solidFill>
                  <a:srgbClr val="A50021"/>
                </a:solidFill>
              </a:rPr>
            </a:br>
            <a:r>
              <a:rPr lang="en-US" sz="2400">
                <a:solidFill>
                  <a:srgbClr val="A50021"/>
                </a:solidFill>
              </a:rPr>
              <a:t>CFD + algebraic models</a:t>
            </a:r>
            <a:br>
              <a:rPr lang="en-US" sz="2400">
                <a:solidFill>
                  <a:srgbClr val="A50021"/>
                </a:solidFill>
              </a:rPr>
            </a:br>
            <a:endParaRPr lang="ru-RU" sz="2400">
              <a:solidFill>
                <a:srgbClr val="A50021"/>
              </a:solidFill>
            </a:endParaRPr>
          </a:p>
        </p:txBody>
      </p:sp>
      <p:sp>
        <p:nvSpPr>
          <p:cNvPr id="347143" name="Rectangle 7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876300" y="1600200"/>
            <a:ext cx="361950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000"/>
              <a:t>Bolduin-Lomax model is applied for explicit boundary layer</a:t>
            </a:r>
            <a:r>
              <a:rPr lang="ru-RU" sz="2000"/>
              <a:t> (</a:t>
            </a:r>
            <a:r>
              <a:rPr lang="en-US" sz="2000"/>
              <a:t>sidewall boundary</a:t>
            </a:r>
            <a:r>
              <a:rPr lang="ru-RU" sz="2000"/>
              <a:t>)</a:t>
            </a:r>
          </a:p>
          <a:p>
            <a:pPr>
              <a:lnSpc>
                <a:spcPct val="90000"/>
              </a:lnSpc>
            </a:pPr>
            <a:r>
              <a:rPr lang="en-US" sz="2000"/>
              <a:t>At the upper wall </a:t>
            </a:r>
            <a:r>
              <a:rPr lang="ru-RU" sz="2000"/>
              <a:t>(</a:t>
            </a:r>
            <a:r>
              <a:rPr lang="en-US" sz="2000"/>
              <a:t>non-stationary temperature layer + vortices' structure</a:t>
            </a:r>
            <a:r>
              <a:rPr lang="ru-RU" sz="2000"/>
              <a:t>) </a:t>
            </a:r>
            <a:r>
              <a:rPr lang="en-US" sz="2000"/>
              <a:t>we recommend to use approximated turbulence model</a:t>
            </a:r>
            <a:endParaRPr lang="ru-RU" sz="2000"/>
          </a:p>
          <a:p>
            <a:pPr>
              <a:lnSpc>
                <a:spcPct val="90000"/>
              </a:lnSpc>
            </a:pPr>
            <a:r>
              <a:rPr lang="en-US" sz="2000"/>
              <a:t>While using of algebraic models a calculated grid with cell size near the boundary 1/Nu is required.</a:t>
            </a:r>
            <a:endParaRPr lang="ru-RU" sz="2000"/>
          </a:p>
          <a:p>
            <a:pPr>
              <a:lnSpc>
                <a:spcPct val="90000"/>
              </a:lnSpc>
            </a:pPr>
            <a:endParaRPr lang="ru-RU" sz="2000"/>
          </a:p>
        </p:txBody>
      </p:sp>
      <p:pic>
        <p:nvPicPr>
          <p:cNvPr id="347145" name="Picture 9" descr="fig08б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325" y="2076450"/>
            <a:ext cx="3800475" cy="3379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фессиональный">
  <a:themeElements>
    <a:clrScheme name="Профессиональный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Профессиональный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Профессиональный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ессиональный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ессиональный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ессиональный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Office\Шаблоны\Дизайны презентаций\Профессиональный.pot</Template>
  <TotalTime>0</TotalTime>
  <Words>965</Words>
  <Application>Microsoft Office PowerPoint</Application>
  <PresentationFormat>Bildschirmpräsentation (4:3)</PresentationFormat>
  <Paragraphs>152</Paragraphs>
  <Slides>15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15</vt:i4>
      </vt:variant>
    </vt:vector>
  </HeadingPairs>
  <TitlesOfParts>
    <vt:vector size="23" baseType="lpstr">
      <vt:lpstr>Times New Roman</vt:lpstr>
      <vt:lpstr>Monotype Sorts</vt:lpstr>
      <vt:lpstr>Arial</vt:lpstr>
      <vt:lpstr>Symbol</vt:lpstr>
      <vt:lpstr>Профессиональный</vt:lpstr>
      <vt:lpstr>Документ Microsoft Word</vt:lpstr>
      <vt:lpstr>MathType 5.0 Equation</vt:lpstr>
      <vt:lpstr>Microsoft Equation 3.0</vt:lpstr>
      <vt:lpstr>PowerPoint-Präsentation</vt:lpstr>
      <vt:lpstr>Scope of Current Activities</vt:lpstr>
      <vt:lpstr>Contents</vt:lpstr>
      <vt:lpstr>Motivation</vt:lpstr>
      <vt:lpstr>Validation aspect</vt:lpstr>
      <vt:lpstr>Validation aspect#2</vt:lpstr>
      <vt:lpstr>Validation aspect#3</vt:lpstr>
      <vt:lpstr>Validation aspect#4</vt:lpstr>
      <vt:lpstr>Local conclusions CFD + algebraic models </vt:lpstr>
      <vt:lpstr>Further development</vt:lpstr>
      <vt:lpstr>LES and QDNS general and dynamic Smagorinsky’s model</vt:lpstr>
      <vt:lpstr>3D Lid-driven cavity flow  at Re=10000</vt:lpstr>
      <vt:lpstr>T-junction experiments</vt:lpstr>
      <vt:lpstr>T-junction experiment #2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ISTC_04</dc:title>
  <dc:creator>Peters, Ursula (IAM)</dc:creator>
  <cp:lastModifiedBy>Peters, Ursula</cp:lastModifiedBy>
  <cp:revision>378</cp:revision>
  <cp:lastPrinted>2002-09-24T05:12:42Z</cp:lastPrinted>
  <dcterms:created xsi:type="dcterms:W3CDTF">2002-05-23T08:20:37Z</dcterms:created>
  <dcterms:modified xsi:type="dcterms:W3CDTF">2012-10-11T17:53:46Z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Progress report: Thermal Hydraulics of U-Zr-O molten pool under oxidising conditions in multi-scale approach (crucible - bundle - reactor scales); part II</vt:lpwstr>
  </property>
</Properties>
</file>