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60" r:id="rId5"/>
    <p:sldId id="259" r:id="rId6"/>
    <p:sldId id="261" r:id="rId7"/>
  </p:sldIdLst>
  <p:sldSz cx="9906000" cy="6858000" type="A4"/>
  <p:notesSz cx="6681788" cy="98171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9900"/>
    <a:srgbClr val="006CD8"/>
    <a:srgbClr val="3399FF"/>
    <a:srgbClr val="FF330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09" autoAdjust="0"/>
    <p:restoredTop sz="94614" autoAdjust="0"/>
  </p:normalViewPr>
  <p:slideViewPr>
    <p:cSldViewPr>
      <p:cViewPr>
        <p:scale>
          <a:sx n="91" d="100"/>
          <a:sy n="91" d="100"/>
        </p:scale>
        <p:origin x="-1224" y="-2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46864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0"/>
            <a:ext cx="2895601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917575">
              <a:defRPr sz="1000" i="1">
                <a:latin typeface="Times New Roman" charset="0"/>
              </a:defRPr>
            </a:lvl1pPr>
          </a:lstStyle>
          <a:p>
            <a:endParaRPr lang="de-DE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86188" y="0"/>
            <a:ext cx="2895600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917575">
              <a:defRPr sz="1000" i="1">
                <a:latin typeface="Times New Roman" charset="0"/>
              </a:defRPr>
            </a:lvl1pPr>
          </a:lstStyle>
          <a:p>
            <a:endParaRPr lang="de-DE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690563" y="742950"/>
            <a:ext cx="5299075" cy="36687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0588" y="4664075"/>
            <a:ext cx="4899025" cy="441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588" y="9326563"/>
            <a:ext cx="2895601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917575">
              <a:defRPr sz="1000" i="1">
                <a:latin typeface="Times New Roman" charset="0"/>
              </a:defRPr>
            </a:lvl1pPr>
          </a:lstStyle>
          <a:p>
            <a:endParaRPr lang="de-DE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86188" y="9326563"/>
            <a:ext cx="2895600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917575">
              <a:defRPr sz="1000" i="1">
                <a:latin typeface="Times New Roman" charset="0"/>
              </a:defRPr>
            </a:lvl1pPr>
          </a:lstStyle>
          <a:p>
            <a:fld id="{B2061587-D64D-4158-B151-EB5B3AB740C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84392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175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8788" algn="l" defTabSz="9175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5988" algn="l" defTabSz="9175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4775" algn="l" defTabSz="9175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31975" algn="l" defTabSz="9175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560388" y="620713"/>
            <a:ext cx="4321175" cy="863600"/>
          </a:xfrm>
          <a:prstGeom prst="rect">
            <a:avLst/>
          </a:prstGeom>
          <a:gradFill rotWithShape="1">
            <a:gsLst>
              <a:gs pos="0">
                <a:srgbClr val="006CD8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788988" y="6021388"/>
            <a:ext cx="6972300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/>
          <a:lstStyle/>
          <a:p>
            <a:endParaRPr lang="en-US" sz="1200"/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fld id="{A6B16364-183C-4787-90A6-685E8CC21E2E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560388" y="476250"/>
            <a:ext cx="0" cy="338455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690563" y="1268413"/>
            <a:ext cx="8424862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>
            <a:off x="704850" y="1268413"/>
            <a:ext cx="0" cy="23764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8210" name="Picture 18" descr="logo1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" y="476250"/>
            <a:ext cx="3289300" cy="681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A3B64A7-0A05-4CBB-977D-B623317BC7D5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903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15163" y="1125538"/>
            <a:ext cx="2054225" cy="46005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49313" y="1125538"/>
            <a:ext cx="6013450" cy="46005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0E53D65-51B5-4DB9-BAB4-8DC369E6ACA7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103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5B5927C-6732-4B4D-9A6B-A208A46E9D62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953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57FE985-9FCD-4BB4-B6E8-C620D1944881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540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49313" y="2133600"/>
            <a:ext cx="4033837" cy="3592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35550" y="2133600"/>
            <a:ext cx="4033838" cy="3592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40890E2-70B7-4F2A-8DFC-47BE7437D88D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457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9BB1AEB-CA2E-40FB-B3EE-4D05742E5DEE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078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B48C8B6-8763-4ADD-BFCC-E57BB072E409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494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3E8B78B-C30C-4CF1-ACA3-E6D3AD1F8E16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352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3626B9A-6818-44FA-AD6C-8419FACFA56D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936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35F968B-5DFB-44D4-ACA1-AF39C70D9B3F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566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49313" y="1125538"/>
            <a:ext cx="8220075" cy="65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49313" y="2133600"/>
            <a:ext cx="8220075" cy="359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4634" tIns="0" rIns="34634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762000" y="6389688"/>
            <a:ext cx="6972300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/>
          <a:lstStyle/>
          <a:p>
            <a:r>
              <a:rPr lang="en-US" sz="1200"/>
              <a:t>19</a:t>
            </a:r>
            <a:r>
              <a:rPr lang="en-US" sz="1200" baseline="30000"/>
              <a:t>th</a:t>
            </a:r>
            <a:r>
              <a:rPr lang="en-US" sz="1200"/>
              <a:t> CEG-SAM meeting, Pisa, March 14-16, 2011</a:t>
            </a:r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4400" y="6248400"/>
            <a:ext cx="1244600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DD680C0-906B-45FE-ACF3-AD5865522F1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1047" name="Line 23"/>
          <p:cNvSpPr>
            <a:spLocks noChangeShapeType="1"/>
          </p:cNvSpPr>
          <p:nvPr/>
        </p:nvSpPr>
        <p:spPr bwMode="auto">
          <a:xfrm>
            <a:off x="690563" y="904875"/>
            <a:ext cx="8439150" cy="31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48" name="Line 24"/>
          <p:cNvSpPr>
            <a:spLocks noChangeShapeType="1"/>
          </p:cNvSpPr>
          <p:nvPr/>
        </p:nvSpPr>
        <p:spPr bwMode="auto">
          <a:xfrm>
            <a:off x="704850" y="908050"/>
            <a:ext cx="0" cy="13684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1050" name="Picture 26" descr="logo5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71488"/>
            <a:ext cx="1700213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3" name="Line 29"/>
          <p:cNvSpPr>
            <a:spLocks noChangeShapeType="1"/>
          </p:cNvSpPr>
          <p:nvPr/>
        </p:nvSpPr>
        <p:spPr bwMode="auto">
          <a:xfrm>
            <a:off x="560388" y="476250"/>
            <a:ext cx="0" cy="2160588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30200" indent="-330200" algn="l" defTabSz="1271588" rtl="0" eaLnBrk="0" fontAlgn="base" hangingPunct="0">
        <a:spcBef>
          <a:spcPts val="2188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817563" indent="-312738" algn="l" defTabSz="1271588" rtl="0" eaLnBrk="0" fontAlgn="base" hangingPunct="0">
        <a:spcBef>
          <a:spcPts val="1088"/>
        </a:spcBef>
        <a:spcAft>
          <a:spcPct val="0"/>
        </a:spcAft>
        <a:buClr>
          <a:schemeClr val="accent2"/>
        </a:buClr>
        <a:buSzPct val="75000"/>
        <a:buFont typeface="Arial" charset="0"/>
        <a:buChar char="–"/>
        <a:defRPr sz="2000">
          <a:solidFill>
            <a:schemeClr val="tx1"/>
          </a:solidFill>
          <a:latin typeface="+mn-lt"/>
        </a:defRPr>
      </a:lvl2pPr>
      <a:lvl3pPr marL="1246188" indent="-257175" algn="l" defTabSz="1271588" rtl="0" eaLnBrk="0" fontAlgn="base" hangingPunct="0">
        <a:spcBef>
          <a:spcPts val="1088"/>
        </a:spcBef>
        <a:spcAft>
          <a:spcPct val="0"/>
        </a:spcAft>
        <a:buClr>
          <a:schemeClr val="accent2"/>
        </a:buClr>
        <a:buFont typeface="Wingdings" pitchFamily="2" charset="2"/>
        <a:buChar char="Ÿ"/>
        <a:defRPr>
          <a:solidFill>
            <a:schemeClr val="tx1"/>
          </a:solidFill>
          <a:latin typeface="+mn-lt"/>
        </a:defRPr>
      </a:lvl3pPr>
      <a:lvl4pPr marL="1808163" indent="-257175" algn="l" defTabSz="1271588" rtl="0" eaLnBrk="0" fontAlgn="base" hangingPunct="0">
        <a:spcBef>
          <a:spcPts val="1088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Helvetica" pitchFamily="34" charset="0"/>
        </a:defRPr>
      </a:lvl4pPr>
      <a:lvl5pPr marL="2314575" indent="-257175" algn="l" defTabSz="1271588" rtl="0" eaLnBrk="0" fontAlgn="base" hangingPunct="0">
        <a:spcBef>
          <a:spcPts val="1088"/>
        </a:spcBef>
        <a:spcAft>
          <a:spcPct val="0"/>
        </a:spcAft>
        <a:buFont typeface="Arial" charset="0"/>
        <a:defRPr>
          <a:solidFill>
            <a:schemeClr val="tx1"/>
          </a:solidFill>
          <a:latin typeface="+mn-lt"/>
        </a:defRPr>
      </a:lvl5pPr>
      <a:lvl6pPr marL="2771775" indent="-257175" algn="l" defTabSz="1271588" rtl="0" eaLnBrk="0" fontAlgn="base" hangingPunct="0">
        <a:spcBef>
          <a:spcPts val="1088"/>
        </a:spcBef>
        <a:spcAft>
          <a:spcPct val="0"/>
        </a:spcAft>
        <a:buFont typeface="Arial" charset="0"/>
        <a:defRPr>
          <a:solidFill>
            <a:schemeClr val="tx1"/>
          </a:solidFill>
          <a:latin typeface="+mn-lt"/>
        </a:defRPr>
      </a:lvl6pPr>
      <a:lvl7pPr marL="3228975" indent="-257175" algn="l" defTabSz="1271588" rtl="0" eaLnBrk="0" fontAlgn="base" hangingPunct="0">
        <a:spcBef>
          <a:spcPts val="1088"/>
        </a:spcBef>
        <a:spcAft>
          <a:spcPct val="0"/>
        </a:spcAft>
        <a:buFont typeface="Arial" charset="0"/>
        <a:defRPr>
          <a:solidFill>
            <a:schemeClr val="tx1"/>
          </a:solidFill>
          <a:latin typeface="+mn-lt"/>
        </a:defRPr>
      </a:lvl7pPr>
      <a:lvl8pPr marL="3686175" indent="-257175" algn="l" defTabSz="1271588" rtl="0" eaLnBrk="0" fontAlgn="base" hangingPunct="0">
        <a:spcBef>
          <a:spcPts val="1088"/>
        </a:spcBef>
        <a:spcAft>
          <a:spcPct val="0"/>
        </a:spcAft>
        <a:buFont typeface="Arial" charset="0"/>
        <a:defRPr>
          <a:solidFill>
            <a:schemeClr val="tx1"/>
          </a:solidFill>
          <a:latin typeface="+mn-lt"/>
        </a:defRPr>
      </a:lvl8pPr>
      <a:lvl9pPr marL="4143375" indent="-257175" algn="l" defTabSz="1271588" rtl="0" eaLnBrk="0" fontAlgn="base" hangingPunct="0">
        <a:spcBef>
          <a:spcPts val="1088"/>
        </a:spcBef>
        <a:spcAft>
          <a:spcPct val="0"/>
        </a:spcAft>
        <a:buFont typeface="Arial" charset="0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hyperlink" Target="http://upload.wikimedia.org/wikipedia/commons/c/cf/Flag_of_Canada.svg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/>
              <a:t>Update on SARNET2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/>
              <a:t>Presented by B. Clément (IRSN)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8C7E65-5B69-4003-8980-C2233FC745C4}" type="slidenum">
              <a:rPr lang="en-US"/>
              <a:pPr/>
              <a:t>2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Add Title by Clicking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Add Text by Clicking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4737100" y="692150"/>
            <a:ext cx="4918075" cy="187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1271588">
              <a:spcBef>
                <a:spcPts val="1363"/>
              </a:spcBef>
            </a:pPr>
            <a:r>
              <a:rPr lang="en-GB" sz="2400" b="1">
                <a:solidFill>
                  <a:srgbClr val="FFCC00"/>
                </a:solidFill>
              </a:rPr>
              <a:t>S</a:t>
            </a:r>
            <a:r>
              <a:rPr lang="en-GB" sz="2400" b="1">
                <a:solidFill>
                  <a:srgbClr val="0066CC"/>
                </a:solidFill>
              </a:rPr>
              <a:t>evere</a:t>
            </a:r>
            <a:br>
              <a:rPr lang="en-GB" sz="2400" b="1">
                <a:solidFill>
                  <a:srgbClr val="0066CC"/>
                </a:solidFill>
              </a:rPr>
            </a:br>
            <a:r>
              <a:rPr lang="en-GB" sz="2400" b="1">
                <a:solidFill>
                  <a:srgbClr val="FFCC00"/>
                </a:solidFill>
              </a:rPr>
              <a:t>A</a:t>
            </a:r>
            <a:r>
              <a:rPr lang="en-GB" sz="2400" b="1">
                <a:solidFill>
                  <a:srgbClr val="0066CC"/>
                </a:solidFill>
              </a:rPr>
              <a:t>ccident</a:t>
            </a:r>
            <a:br>
              <a:rPr lang="en-GB" sz="2400" b="1">
                <a:solidFill>
                  <a:srgbClr val="0066CC"/>
                </a:solidFill>
              </a:rPr>
            </a:br>
            <a:r>
              <a:rPr lang="en-GB" sz="2400" b="1">
                <a:solidFill>
                  <a:srgbClr val="FFCC00"/>
                </a:solidFill>
              </a:rPr>
              <a:t>R</a:t>
            </a:r>
            <a:r>
              <a:rPr lang="en-GB" sz="2400" b="1">
                <a:solidFill>
                  <a:srgbClr val="0066CC"/>
                </a:solidFill>
              </a:rPr>
              <a:t>esearch</a:t>
            </a:r>
            <a:br>
              <a:rPr lang="en-GB" sz="2400" b="1">
                <a:solidFill>
                  <a:srgbClr val="0066CC"/>
                </a:solidFill>
              </a:rPr>
            </a:br>
            <a:r>
              <a:rPr lang="en-GB" sz="2400" b="1">
                <a:solidFill>
                  <a:srgbClr val="FFCC00"/>
                </a:solidFill>
              </a:rPr>
              <a:t>NET</a:t>
            </a:r>
            <a:r>
              <a:rPr lang="en-GB" sz="2400" b="1">
                <a:solidFill>
                  <a:srgbClr val="0066CC"/>
                </a:solidFill>
              </a:rPr>
              <a:t>work of excellence</a:t>
            </a:r>
            <a:endParaRPr lang="en-GB" sz="2400" b="1">
              <a:solidFill>
                <a:srgbClr val="FFCC00"/>
              </a:solidFill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4232275" y="2420938"/>
            <a:ext cx="5545138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634" tIns="0" rIns="34634" bIns="0"/>
          <a:lstStyle/>
          <a:p>
            <a:pPr marL="817563" lvl="1" indent="-312738" defTabSz="1271588">
              <a:lnSpc>
                <a:spcPct val="90000"/>
              </a:lnSpc>
              <a:spcBef>
                <a:spcPct val="40000"/>
              </a:spcBef>
              <a:buClr>
                <a:schemeClr val="accent2"/>
              </a:buClr>
              <a:buSzPct val="75000"/>
              <a:buFont typeface="Arial" charset="0"/>
              <a:buNone/>
            </a:pPr>
            <a:r>
              <a:rPr lang="en-GB" sz="1800"/>
              <a:t>SARNET2 Project in 7</a:t>
            </a:r>
            <a:r>
              <a:rPr lang="en-GB" sz="1800" baseline="30000"/>
              <a:t>th</a:t>
            </a:r>
            <a:r>
              <a:rPr lang="en-GB" sz="1800"/>
              <a:t> EC Framework Programme (follow-up of SARNET FP6 project 2004-2008) </a:t>
            </a:r>
          </a:p>
          <a:p>
            <a:pPr marL="817563" lvl="1" indent="-312738" defTabSz="1271588">
              <a:lnSpc>
                <a:spcPct val="90000"/>
              </a:lnSpc>
              <a:spcBef>
                <a:spcPct val="40000"/>
              </a:spcBef>
              <a:buClr>
                <a:schemeClr val="accent2"/>
              </a:buClr>
              <a:buSzPct val="75000"/>
              <a:buFont typeface="Arial" charset="0"/>
              <a:buNone/>
            </a:pPr>
            <a:r>
              <a:rPr lang="en-GB" sz="1800"/>
              <a:t>21 countries (European Union, plus Switzerland, Canada, USA and South-Korea)</a:t>
            </a:r>
          </a:p>
          <a:p>
            <a:pPr marL="817563" lvl="1" indent="-312738" defTabSz="1271588">
              <a:lnSpc>
                <a:spcPct val="90000"/>
              </a:lnSpc>
              <a:spcBef>
                <a:spcPct val="40000"/>
              </a:spcBef>
              <a:buClr>
                <a:schemeClr val="accent2"/>
              </a:buClr>
              <a:buSzPct val="75000"/>
              <a:buFont typeface="Arial" charset="0"/>
              <a:buNone/>
            </a:pPr>
            <a:r>
              <a:rPr lang="en-GB" sz="1800"/>
              <a:t>42 organizations </a:t>
            </a:r>
          </a:p>
          <a:p>
            <a:pPr marL="817563" lvl="1" indent="-312738" defTabSz="1271588">
              <a:lnSpc>
                <a:spcPct val="90000"/>
              </a:lnSpc>
              <a:spcBef>
                <a:spcPct val="40000"/>
              </a:spcBef>
              <a:buClr>
                <a:schemeClr val="accent2"/>
              </a:buClr>
              <a:buSzPct val="75000"/>
              <a:buFont typeface="Arial" charset="0"/>
              <a:buNone/>
            </a:pPr>
            <a:r>
              <a:rPr lang="en-GB" sz="1800"/>
              <a:t>	(KINS entrance on April 1, 2010)</a:t>
            </a:r>
          </a:p>
          <a:p>
            <a:pPr marL="817563" lvl="1" indent="-312738" defTabSz="1271588">
              <a:lnSpc>
                <a:spcPct val="90000"/>
              </a:lnSpc>
              <a:spcBef>
                <a:spcPct val="40000"/>
              </a:spcBef>
              <a:buClr>
                <a:schemeClr val="accent2"/>
              </a:buClr>
              <a:buSzPct val="75000"/>
              <a:buFont typeface="Arial" charset="0"/>
              <a:buNone/>
            </a:pPr>
            <a:r>
              <a:rPr lang="en-GB" sz="1800"/>
              <a:t>	</a:t>
            </a:r>
            <a:r>
              <a:rPr lang="en-GB" sz="1800" i="1">
                <a:solidFill>
                  <a:srgbClr val="FF0000"/>
                </a:solidFill>
              </a:rPr>
              <a:t>(soon BARC (India) entrance)</a:t>
            </a:r>
          </a:p>
          <a:p>
            <a:pPr marL="1246188" lvl="2" indent="-257175" defTabSz="1271588">
              <a:lnSpc>
                <a:spcPct val="90000"/>
              </a:lnSpc>
              <a:spcBef>
                <a:spcPct val="40000"/>
              </a:spcBef>
              <a:buClr>
                <a:schemeClr val="accent2"/>
              </a:buClr>
              <a:buFont typeface="Wingdings" pitchFamily="2" charset="2"/>
              <a:buChar char="Ÿ"/>
            </a:pPr>
            <a:r>
              <a:rPr lang="en-GB" sz="1600"/>
              <a:t>24 Research organizations</a:t>
            </a:r>
          </a:p>
          <a:p>
            <a:pPr marL="1246188" lvl="2" indent="-257175" defTabSz="1271588">
              <a:lnSpc>
                <a:spcPct val="90000"/>
              </a:lnSpc>
              <a:spcBef>
                <a:spcPct val="40000"/>
              </a:spcBef>
              <a:buClr>
                <a:schemeClr val="accent2"/>
              </a:buClr>
              <a:buFont typeface="Wingdings" pitchFamily="2" charset="2"/>
              <a:buChar char="Ÿ"/>
            </a:pPr>
            <a:r>
              <a:rPr lang="en-GB" sz="1600"/>
              <a:t>7 Universities</a:t>
            </a:r>
          </a:p>
          <a:p>
            <a:pPr marL="1246188" lvl="2" indent="-257175" defTabSz="1271588">
              <a:lnSpc>
                <a:spcPct val="90000"/>
              </a:lnSpc>
              <a:spcBef>
                <a:spcPct val="40000"/>
              </a:spcBef>
              <a:buClr>
                <a:schemeClr val="accent2"/>
              </a:buClr>
              <a:buFont typeface="Wingdings" pitchFamily="2" charset="2"/>
              <a:buChar char="Ÿ"/>
            </a:pPr>
            <a:r>
              <a:rPr lang="en-GB" sz="1600"/>
              <a:t>5 Industry/Utilities</a:t>
            </a:r>
          </a:p>
          <a:p>
            <a:pPr marL="1246188" lvl="2" indent="-257175" defTabSz="1271588">
              <a:lnSpc>
                <a:spcPct val="90000"/>
              </a:lnSpc>
              <a:spcBef>
                <a:spcPct val="40000"/>
              </a:spcBef>
              <a:buClr>
                <a:schemeClr val="accent2"/>
              </a:buClr>
              <a:buFont typeface="Wingdings" pitchFamily="2" charset="2"/>
              <a:buChar char="Ÿ"/>
            </a:pPr>
            <a:r>
              <a:rPr lang="en-GB" sz="1600"/>
              <a:t>6 Safety authorities or Technical supports</a:t>
            </a:r>
          </a:p>
          <a:p>
            <a:pPr marL="817563" lvl="1" indent="-312738" defTabSz="1271588">
              <a:lnSpc>
                <a:spcPct val="90000"/>
              </a:lnSpc>
              <a:spcBef>
                <a:spcPct val="40000"/>
              </a:spcBef>
              <a:buClr>
                <a:schemeClr val="accent2"/>
              </a:buClr>
              <a:buSzPct val="75000"/>
              <a:buFont typeface="Arial" charset="0"/>
              <a:buNone/>
            </a:pPr>
            <a:r>
              <a:rPr lang="en-GB" sz="1800">
                <a:sym typeface="Symbol" pitchFamily="18" charset="2"/>
              </a:rPr>
              <a:t> 230 researchers (+ PhD)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533400" y="4508500"/>
            <a:ext cx="4191000" cy="1550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ts val="1088"/>
              </a:spcBef>
              <a:buClr>
                <a:schemeClr val="accent2"/>
              </a:buClr>
              <a:buSzPct val="75000"/>
              <a:buFont typeface="Arial" charset="0"/>
              <a:buChar char="–"/>
            </a:pPr>
            <a:r>
              <a:rPr lang="en-GB" sz="1800"/>
              <a:t> </a:t>
            </a:r>
            <a:r>
              <a:rPr lang="en-GB" sz="1800">
                <a:latin typeface="Trebuchet MS" pitchFamily="34" charset="0"/>
              </a:rPr>
              <a:t>Starts April 1</a:t>
            </a:r>
            <a:r>
              <a:rPr lang="en-GB" sz="1800" baseline="30000">
                <a:latin typeface="Trebuchet MS" pitchFamily="34" charset="0"/>
              </a:rPr>
              <a:t>st</a:t>
            </a:r>
            <a:r>
              <a:rPr lang="en-GB" sz="1800">
                <a:latin typeface="Trebuchet MS" pitchFamily="34" charset="0"/>
              </a:rPr>
              <a:t>, 2009 for 4 years</a:t>
            </a:r>
          </a:p>
          <a:p>
            <a:pPr>
              <a:lnSpc>
                <a:spcPct val="90000"/>
              </a:lnSpc>
              <a:spcBef>
                <a:spcPts val="1088"/>
              </a:spcBef>
              <a:buClr>
                <a:schemeClr val="accent2"/>
              </a:buClr>
              <a:buSzPct val="75000"/>
              <a:buFont typeface="Arial" charset="0"/>
              <a:buChar char="–"/>
            </a:pPr>
            <a:r>
              <a:rPr lang="en-GB" sz="1800">
                <a:latin typeface="Trebuchet MS" pitchFamily="34" charset="0"/>
                <a:sym typeface="Symbol" pitchFamily="18" charset="2"/>
              </a:rPr>
              <a:t>  work of </a:t>
            </a:r>
            <a:r>
              <a:rPr lang="en-GB" sz="1800">
                <a:latin typeface="Trebuchet MS" pitchFamily="34" charset="0"/>
              </a:rPr>
              <a:t>40 persons-year per year</a:t>
            </a:r>
          </a:p>
          <a:p>
            <a:pPr>
              <a:lnSpc>
                <a:spcPct val="90000"/>
              </a:lnSpc>
              <a:spcBef>
                <a:spcPts val="1088"/>
              </a:spcBef>
              <a:buClr>
                <a:schemeClr val="accent2"/>
              </a:buClr>
              <a:buSzPct val="75000"/>
              <a:buFont typeface="Arial" charset="0"/>
              <a:buChar char="–"/>
            </a:pPr>
            <a:r>
              <a:rPr lang="en-GB" sz="1800">
                <a:latin typeface="Trebuchet MS" pitchFamily="34" charset="0"/>
              </a:rPr>
              <a:t> </a:t>
            </a:r>
            <a:r>
              <a:rPr lang="en-GB">
                <a:latin typeface="Trebuchet MS" pitchFamily="34" charset="0"/>
                <a:sym typeface="Symbol" pitchFamily="18" charset="2"/>
              </a:rPr>
              <a:t></a:t>
            </a:r>
            <a:r>
              <a:rPr lang="en-GB">
                <a:latin typeface="Trebuchet MS" pitchFamily="34" charset="0"/>
              </a:rPr>
              <a:t> </a:t>
            </a:r>
            <a:r>
              <a:rPr lang="en-GB" sz="1800">
                <a:latin typeface="Trebuchet MS" pitchFamily="34" charset="0"/>
              </a:rPr>
              <a:t>8,5M€ effort per year</a:t>
            </a:r>
          </a:p>
          <a:p>
            <a:pPr>
              <a:lnSpc>
                <a:spcPct val="90000"/>
              </a:lnSpc>
              <a:spcBef>
                <a:spcPts val="1088"/>
              </a:spcBef>
              <a:buClr>
                <a:schemeClr val="accent2"/>
              </a:buClr>
              <a:buSzPct val="75000"/>
              <a:buFont typeface="Arial" charset="0"/>
              <a:buChar char="–"/>
            </a:pPr>
            <a:r>
              <a:rPr lang="en-GB" sz="1800">
                <a:latin typeface="Trebuchet MS" pitchFamily="34" charset="0"/>
              </a:rPr>
              <a:t> </a:t>
            </a:r>
            <a:r>
              <a:rPr lang="en-GB">
                <a:sym typeface="Symbol" pitchFamily="18" charset="2"/>
              </a:rPr>
              <a:t></a:t>
            </a:r>
            <a:r>
              <a:rPr lang="en-GB"/>
              <a:t> </a:t>
            </a:r>
            <a:r>
              <a:rPr lang="en-GB" sz="1800">
                <a:latin typeface="Trebuchet MS" pitchFamily="34" charset="0"/>
              </a:rPr>
              <a:t>1,5M€ per year funded by EC</a:t>
            </a:r>
          </a:p>
        </p:txBody>
      </p:sp>
      <p:grpSp>
        <p:nvGrpSpPr>
          <p:cNvPr id="17415" name="Group 7"/>
          <p:cNvGrpSpPr>
            <a:grpSpLocks/>
          </p:cNvGrpSpPr>
          <p:nvPr/>
        </p:nvGrpSpPr>
        <p:grpSpPr bwMode="auto">
          <a:xfrm>
            <a:off x="776288" y="981075"/>
            <a:ext cx="3887787" cy="3386138"/>
            <a:chOff x="489" y="618"/>
            <a:chExt cx="2449" cy="2133"/>
          </a:xfrm>
        </p:grpSpPr>
        <p:graphicFrame>
          <p:nvGraphicFramePr>
            <p:cNvPr id="17416" name="Object 8"/>
            <p:cNvGraphicFramePr>
              <a:graphicFrameLocks noChangeAspect="1"/>
            </p:cNvGraphicFramePr>
            <p:nvPr/>
          </p:nvGraphicFramePr>
          <p:xfrm>
            <a:off x="489" y="618"/>
            <a:ext cx="2449" cy="21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22" name="Image bitmap" r:id="rId3" imgW="5249008" imgH="4571429" progId="Paint.Picture">
                    <p:embed/>
                  </p:oleObj>
                </mc:Choice>
                <mc:Fallback>
                  <p:oleObj name="Image bitmap" r:id="rId3" imgW="5249008" imgH="4571429" progId="Paint.Picture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9" y="618"/>
                          <a:ext cx="2449" cy="21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CC00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 cap="sq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17417" name="Picture 9" descr="Image:Flag of Canada.svg">
              <a:hlinkClick r:id="rId5"/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5" y="1201"/>
              <a:ext cx="322" cy="193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418" name="Picture 10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5" y="988"/>
              <a:ext cx="329" cy="19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419" name="Picture 11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5" y="1414"/>
              <a:ext cx="322" cy="19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420" name="Picture 12" descr="flag EU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" y="618"/>
              <a:ext cx="576" cy="3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2936875" y="476250"/>
            <a:ext cx="6119813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1271588">
              <a:spcBef>
                <a:spcPts val="1363"/>
              </a:spcBef>
            </a:pPr>
            <a:r>
              <a:rPr lang="en-GB" sz="2400" b="1">
                <a:solidFill>
                  <a:schemeClr val="tx2"/>
                </a:solidFill>
              </a:rPr>
              <a:t>General features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83455-860C-4AC1-A58B-27D2C9D59FD0}" type="slidenum">
              <a:rPr lang="en-US"/>
              <a:pPr/>
              <a:t>3</a:t>
            </a:fld>
            <a:endParaRPr lang="en-US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1371600" y="1143000"/>
            <a:ext cx="80772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634" tIns="0" rIns="34634" bIns="0"/>
          <a:lstStyle/>
          <a:p>
            <a:pPr marL="330200" indent="-330200" defTabSz="1271588">
              <a:lnSpc>
                <a:spcPct val="90000"/>
              </a:lnSpc>
              <a:spcBef>
                <a:spcPts val="2188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endParaRPr lang="en-GB" sz="2200">
              <a:cs typeface="Times New Roman" charset="0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838200" y="1628775"/>
            <a:ext cx="845820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634" tIns="0" rIns="34634" bIns="0"/>
          <a:lstStyle/>
          <a:p>
            <a:pPr marL="330200" indent="-330200" algn="just" defTabSz="1271588">
              <a:lnSpc>
                <a:spcPct val="80000"/>
              </a:lnSpc>
              <a:spcBef>
                <a:spcPts val="2188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sz="2200" b="1"/>
              <a:t>6 issues remain open with </a:t>
            </a:r>
            <a:r>
              <a:rPr lang="en-GB" sz="2200" b="1">
                <a:solidFill>
                  <a:srgbClr val="FF3300"/>
                </a:solidFill>
              </a:rPr>
              <a:t>high priority:</a:t>
            </a:r>
          </a:p>
          <a:p>
            <a:pPr marL="817563" lvl="1" indent="-312738" algn="just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Arial" charset="0"/>
              <a:buChar char="–"/>
            </a:pPr>
            <a:r>
              <a:rPr lang="en-GB"/>
              <a:t>Core coolability during reflooding and debris cooling,</a:t>
            </a:r>
          </a:p>
          <a:p>
            <a:pPr marL="817563" lvl="1" indent="-312738" algn="just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Arial" charset="0"/>
              <a:buChar char="–"/>
            </a:pPr>
            <a:r>
              <a:rPr lang="en-GB"/>
              <a:t>Ex-vessel melt pool configuration during MCCI (Molten Core Concrete Interaction) &amp; ex-vessel corium coolability by top flooding, </a:t>
            </a:r>
          </a:p>
          <a:p>
            <a:pPr marL="817563" lvl="1" indent="-312738" algn="just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Arial" charset="0"/>
              <a:buChar char="–"/>
            </a:pPr>
            <a:r>
              <a:rPr lang="en-GB"/>
              <a:t>Melt relocation into water &amp; ex-vessel FCI (Fuel Coolant Interaction), </a:t>
            </a:r>
          </a:p>
          <a:p>
            <a:pPr marL="817563" lvl="1" indent="-312738" algn="just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Arial" charset="0"/>
              <a:buChar char="–"/>
            </a:pPr>
            <a:r>
              <a:rPr lang="en-GB"/>
              <a:t>Hydrogen mixing and combustion in containment (flame acceleration), </a:t>
            </a:r>
          </a:p>
          <a:p>
            <a:pPr marL="817563" lvl="1" indent="-312738" algn="just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Arial" charset="0"/>
              <a:buChar char="–"/>
            </a:pPr>
            <a:r>
              <a:rPr lang="en-GB"/>
              <a:t>Oxidising impact on source term (Ru oxidising conditions or air ingress  for HBU and MOX fuel elements),</a:t>
            </a:r>
          </a:p>
          <a:p>
            <a:pPr marL="817563" lvl="1" indent="-312738" algn="just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Arial" charset="0"/>
              <a:buChar char="–"/>
            </a:pPr>
            <a:r>
              <a:rPr lang="en-GB"/>
              <a:t>Iodine chemistry in RCS and in containment. </a:t>
            </a:r>
          </a:p>
          <a:p>
            <a:pPr marL="1808163" lvl="3" indent="-257175" defTabSz="1271588">
              <a:lnSpc>
                <a:spcPct val="80000"/>
              </a:lnSpc>
              <a:spcBef>
                <a:spcPts val="900"/>
              </a:spcBef>
              <a:buFont typeface="Arial" charset="0"/>
              <a:buChar char="–"/>
            </a:pPr>
            <a:endParaRPr lang="en-GB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720975" y="476250"/>
            <a:ext cx="42481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1271588">
              <a:spcBef>
                <a:spcPts val="1363"/>
              </a:spcBef>
            </a:pPr>
            <a:r>
              <a:rPr lang="en-GB" sz="2400" b="1">
                <a:solidFill>
                  <a:schemeClr val="tx2"/>
                </a:solidFill>
              </a:rPr>
              <a:t>Research priorities </a:t>
            </a:r>
            <a:br>
              <a:rPr lang="en-GB" sz="2400" b="1">
                <a:solidFill>
                  <a:schemeClr val="tx2"/>
                </a:solidFill>
              </a:rPr>
            </a:br>
            <a:endParaRPr lang="en-GB" sz="2400" b="1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D93771-D20C-4A22-B4F3-F148883C482B}" type="slidenum">
              <a:rPr lang="en-US"/>
              <a:pPr/>
              <a:t>4</a:t>
            </a:fld>
            <a:endParaRPr lang="en-US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1373188" y="1143000"/>
            <a:ext cx="8075612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634" tIns="0" rIns="34634" bIns="0"/>
          <a:lstStyle/>
          <a:p>
            <a:pPr marL="330200" indent="-330200" defTabSz="1271588">
              <a:lnSpc>
                <a:spcPct val="90000"/>
              </a:lnSpc>
              <a:spcBef>
                <a:spcPts val="2188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endParaRPr lang="en-GB">
              <a:cs typeface="Times New Roman" charset="0"/>
            </a:endParaRP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1951038" y="1196975"/>
            <a:ext cx="7735887" cy="511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634" tIns="0" rIns="34634" bIns="0"/>
          <a:lstStyle/>
          <a:p>
            <a:pPr marL="330200" indent="-330200" algn="just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sz="2200">
                <a:cs typeface="Times New Roman" charset="0"/>
                <a:sym typeface="Wingdings" pitchFamily="2" charset="2"/>
              </a:rPr>
              <a:t>WP1: NoE </a:t>
            </a:r>
            <a:r>
              <a:rPr lang="en-GB" sz="2200" b="1">
                <a:solidFill>
                  <a:srgbClr val="FF0000"/>
                </a:solidFill>
                <a:cs typeface="Times New Roman" charset="0"/>
                <a:sym typeface="Wingdings" pitchFamily="2" charset="2"/>
              </a:rPr>
              <a:t>Management</a:t>
            </a:r>
            <a:r>
              <a:rPr lang="en-GB" sz="2200">
                <a:cs typeface="Times New Roman" charset="0"/>
                <a:sym typeface="Wingdings" pitchFamily="2" charset="2"/>
              </a:rPr>
              <a:t>, incl. updates of the research priorities,</a:t>
            </a:r>
          </a:p>
          <a:p>
            <a:pPr marL="330200" indent="-330200" algn="just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sz="2200">
                <a:cs typeface="Times New Roman" charset="0"/>
                <a:sym typeface="Wingdings" pitchFamily="2" charset="2"/>
              </a:rPr>
              <a:t>WP2: </a:t>
            </a:r>
            <a:r>
              <a:rPr lang="en-GB" sz="2200" b="1">
                <a:solidFill>
                  <a:srgbClr val="FF0000"/>
                </a:solidFill>
                <a:cs typeface="Times New Roman" charset="0"/>
                <a:sym typeface="Wingdings" pitchFamily="2" charset="2"/>
              </a:rPr>
              <a:t>Spreading of Excellence</a:t>
            </a:r>
            <a:r>
              <a:rPr lang="en-GB" sz="2200">
                <a:cs typeface="Times New Roman" charset="0"/>
                <a:sym typeface="Wingdings" pitchFamily="2" charset="2"/>
              </a:rPr>
              <a:t> (courses, ERMSAR conferences, mobility of researchers) </a:t>
            </a:r>
          </a:p>
          <a:p>
            <a:pPr marL="330200" indent="-330200" algn="just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sz="2200">
                <a:cs typeface="Times New Roman" charset="0"/>
                <a:sym typeface="Wingdings" pitchFamily="2" charset="2"/>
              </a:rPr>
              <a:t>WP3: </a:t>
            </a:r>
            <a:r>
              <a:rPr lang="en-GB" sz="2200" b="1">
                <a:solidFill>
                  <a:srgbClr val="FF0000"/>
                </a:solidFill>
                <a:cs typeface="Times New Roman" charset="0"/>
                <a:sym typeface="Wingdings" pitchFamily="2" charset="2"/>
              </a:rPr>
              <a:t>Information Systems</a:t>
            </a:r>
            <a:r>
              <a:rPr lang="en-GB" sz="2200">
                <a:cs typeface="Times New Roman" charset="0"/>
                <a:sym typeface="Wingdings" pitchFamily="2" charset="2"/>
              </a:rPr>
              <a:t> (web, ACT, DATANET)</a:t>
            </a:r>
          </a:p>
          <a:p>
            <a:pPr marL="330200" indent="-330200" algn="just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sz="2200">
                <a:cs typeface="Times New Roman" charset="0"/>
                <a:sym typeface="Wingdings" pitchFamily="2" charset="2"/>
              </a:rPr>
              <a:t>WP4: </a:t>
            </a:r>
            <a:r>
              <a:rPr lang="en-GB" sz="2200" b="1">
                <a:solidFill>
                  <a:srgbClr val="FF0000"/>
                </a:solidFill>
                <a:cs typeface="Times New Roman" charset="0"/>
                <a:sym typeface="Wingdings" pitchFamily="2" charset="2"/>
              </a:rPr>
              <a:t>ASTEC</a:t>
            </a:r>
            <a:r>
              <a:rPr lang="en-GB" sz="2200">
                <a:cs typeface="Times New Roman" charset="0"/>
                <a:sym typeface="Wingdings" pitchFamily="2" charset="2"/>
              </a:rPr>
              <a:t> (capitalisation of knowledge, assessment, extension to BWR and CANDU) </a:t>
            </a:r>
          </a:p>
          <a:p>
            <a:pPr marL="330200" indent="-330200" algn="just" defTabSz="1271588">
              <a:lnSpc>
                <a:spcPct val="80000"/>
              </a:lnSpc>
              <a:spcBef>
                <a:spcPct val="10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sz="2200">
                <a:cs typeface="Times New Roman" charset="0"/>
                <a:sym typeface="Wingdings" pitchFamily="2" charset="2"/>
              </a:rPr>
              <a:t>WP5: </a:t>
            </a:r>
            <a:r>
              <a:rPr lang="en-GB" sz="2200"/>
              <a:t>corium and debris </a:t>
            </a:r>
            <a:r>
              <a:rPr lang="en-GB" sz="2200" b="1">
                <a:solidFill>
                  <a:srgbClr val="FF0000"/>
                </a:solidFill>
              </a:rPr>
              <a:t>coolability</a:t>
            </a:r>
            <a:r>
              <a:rPr lang="en-GB" sz="2200"/>
              <a:t> (core reflooding..)</a:t>
            </a:r>
          </a:p>
          <a:p>
            <a:pPr marL="330200" indent="-330200" algn="just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sz="2200"/>
              <a:t>WP6: </a:t>
            </a:r>
            <a:r>
              <a:rPr lang="en-GB" sz="2200" b="1">
                <a:solidFill>
                  <a:srgbClr val="FF0000"/>
                </a:solidFill>
              </a:rPr>
              <a:t>MCCI</a:t>
            </a:r>
          </a:p>
          <a:p>
            <a:pPr marL="330200" indent="-330200" algn="just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sz="2200">
                <a:cs typeface="Times New Roman" charset="0"/>
                <a:sym typeface="Wingdings" pitchFamily="2" charset="2"/>
              </a:rPr>
              <a:t>WP7: steam explosion and </a:t>
            </a:r>
            <a:r>
              <a:rPr lang="en-GB" sz="2200"/>
              <a:t>hydrogen combustion in </a:t>
            </a:r>
            <a:r>
              <a:rPr lang="en-GB" sz="2200" b="1">
                <a:solidFill>
                  <a:srgbClr val="FF0000"/>
                </a:solidFill>
              </a:rPr>
              <a:t>containment</a:t>
            </a:r>
          </a:p>
          <a:p>
            <a:pPr marL="330200" indent="-330200" algn="just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sz="2200">
                <a:cs typeface="Times New Roman" charset="0"/>
                <a:sym typeface="Wingdings" pitchFamily="2" charset="2"/>
              </a:rPr>
              <a:t>WP8: </a:t>
            </a:r>
            <a:r>
              <a:rPr lang="en-GB" sz="2200"/>
              <a:t>oxidising impact on </a:t>
            </a:r>
            <a:r>
              <a:rPr lang="en-GB" sz="2200" b="1">
                <a:solidFill>
                  <a:srgbClr val="FF0000"/>
                </a:solidFill>
              </a:rPr>
              <a:t>source term</a:t>
            </a:r>
            <a:r>
              <a:rPr lang="en-GB" sz="2200"/>
              <a:t> (Ru, HBU and MOX fuel), iodine chemistry in circuit and containment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2792413" y="404813"/>
            <a:ext cx="540067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1271588">
              <a:spcBef>
                <a:spcPts val="1363"/>
              </a:spcBef>
            </a:pPr>
            <a:r>
              <a:rPr lang="en-GB" sz="2400" b="1">
                <a:solidFill>
                  <a:schemeClr val="tx2"/>
                </a:solidFill>
              </a:rPr>
              <a:t>Work-Packages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219075" y="4473575"/>
            <a:ext cx="1541463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634" tIns="0" rIns="34634" bIns="0"/>
          <a:lstStyle/>
          <a:p>
            <a:pPr marL="330200" indent="-330200" algn="ctr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Wingdings" pitchFamily="2" charset="2"/>
              <a:buNone/>
            </a:pPr>
            <a:r>
              <a:rPr lang="en-US" i="1">
                <a:solidFill>
                  <a:schemeClr val="accent2"/>
                </a:solidFill>
                <a:cs typeface="Times New Roman" charset="0"/>
                <a:sym typeface="Wingdings" pitchFamily="2" charset="2"/>
              </a:rPr>
              <a:t>R&amp;D</a:t>
            </a:r>
            <a:endParaRPr lang="en-GB" i="1">
              <a:solidFill>
                <a:schemeClr val="accent2"/>
              </a:solidFill>
            </a:endParaRPr>
          </a:p>
        </p:txBody>
      </p:sp>
      <p:sp>
        <p:nvSpPr>
          <p:cNvPr id="25607" name="AutoShape 7"/>
          <p:cNvSpPr>
            <a:spLocks/>
          </p:cNvSpPr>
          <p:nvPr/>
        </p:nvSpPr>
        <p:spPr bwMode="auto">
          <a:xfrm>
            <a:off x="1855788" y="1160463"/>
            <a:ext cx="96837" cy="2351087"/>
          </a:xfrm>
          <a:prstGeom prst="leftBrace">
            <a:avLst>
              <a:gd name="adj1" fmla="val 20232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5608" name="AutoShape 8"/>
          <p:cNvSpPr>
            <a:spLocks/>
          </p:cNvSpPr>
          <p:nvPr/>
        </p:nvSpPr>
        <p:spPr bwMode="auto">
          <a:xfrm>
            <a:off x="1847850" y="3679825"/>
            <a:ext cx="95250" cy="2351088"/>
          </a:xfrm>
          <a:prstGeom prst="leftBrace">
            <a:avLst>
              <a:gd name="adj1" fmla="val 205694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415925" y="6092825"/>
            <a:ext cx="9361488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634" tIns="0" rIns="34634" bIns="0"/>
          <a:lstStyle/>
          <a:p>
            <a:pPr marL="330200" indent="-330200" algn="just" defTabSz="1271588">
              <a:lnSpc>
                <a:spcPct val="80000"/>
              </a:lnSpc>
              <a:spcBef>
                <a:spcPts val="2188"/>
              </a:spcBef>
              <a:buClr>
                <a:schemeClr val="accent2"/>
              </a:buClr>
              <a:buSzPct val="75000"/>
              <a:buFont typeface="Wingdings" pitchFamily="2" charset="2"/>
              <a:buNone/>
            </a:pPr>
            <a:r>
              <a:rPr lang="en-GB"/>
              <a:t>	</a:t>
            </a:r>
            <a:r>
              <a:rPr lang="en-GB" i="1"/>
              <a:t>The WP5 to 8 cover the 6 high-priority issues defined by SARP in SARNET.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21CAC-ACE7-4D6D-8E41-3627323CDC10}" type="slidenum">
              <a:rPr lang="en-US"/>
              <a:pPr/>
              <a:t>5</a:t>
            </a:fld>
            <a:endParaRPr lang="en-US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371600" y="1143000"/>
            <a:ext cx="80772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634" tIns="0" rIns="34634" bIns="0"/>
          <a:lstStyle/>
          <a:p>
            <a:pPr marL="330200" indent="-330200" defTabSz="1271588">
              <a:lnSpc>
                <a:spcPct val="90000"/>
              </a:lnSpc>
              <a:spcBef>
                <a:spcPts val="2188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endParaRPr lang="en-GB">
              <a:cs typeface="Times New Roman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849313" y="981075"/>
            <a:ext cx="8458200" cy="561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634" tIns="0" rIns="34634" bIns="0"/>
          <a:lstStyle/>
          <a:p>
            <a:pPr marL="330200" indent="-330200" algn="just" defTabSz="1271588">
              <a:lnSpc>
                <a:spcPct val="95000"/>
              </a:lnSpc>
              <a:spcBef>
                <a:spcPct val="45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/>
              <a:t>Oct.2010: SARNET2 newsletter N°3.</a:t>
            </a:r>
          </a:p>
          <a:p>
            <a:pPr marL="330200" indent="-330200" algn="just" defTabSz="1271588">
              <a:lnSpc>
                <a:spcPct val="95000"/>
              </a:lnSpc>
              <a:spcBef>
                <a:spcPct val="45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/>
              <a:t>Oct.11-15, 2010: 4</a:t>
            </a:r>
            <a:r>
              <a:rPr lang="en-GB" baseline="30000"/>
              <a:t>th</a:t>
            </a:r>
            <a:r>
              <a:rPr lang="en-GB"/>
              <a:t> ASTEC Users’ Club in GRS/Cologne.</a:t>
            </a:r>
          </a:p>
          <a:p>
            <a:pPr marL="330200" indent="-330200" algn="just" defTabSz="1271588">
              <a:lnSpc>
                <a:spcPct val="95000"/>
              </a:lnSpc>
              <a:spcBef>
                <a:spcPct val="45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/>
              <a:t>Nov. 15, 2010: WP5 meeting on reflooding/coolability of degraded core. </a:t>
            </a:r>
          </a:p>
          <a:p>
            <a:pPr marL="330200" indent="-330200" algn="just" defTabSz="1271588">
              <a:lnSpc>
                <a:spcPct val="95000"/>
              </a:lnSpc>
              <a:spcBef>
                <a:spcPct val="45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/>
              <a:t>Nov.17, 2010: 1</a:t>
            </a:r>
            <a:r>
              <a:rPr lang="en-GB" baseline="30000"/>
              <a:t>st</a:t>
            </a:r>
            <a:r>
              <a:rPr lang="en-GB"/>
              <a:t> meeting of the Severe Accident Priorities Group (see presentation by Martin Sonnenkalb).</a:t>
            </a:r>
          </a:p>
          <a:p>
            <a:pPr marL="330200" indent="-330200" algn="just" defTabSz="1271588">
              <a:lnSpc>
                <a:spcPct val="95000"/>
              </a:lnSpc>
              <a:spcBef>
                <a:spcPct val="45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/>
              <a:t>Nov. 18-19, 2010: WP6 meeting on MCCI.</a:t>
            </a:r>
          </a:p>
          <a:p>
            <a:pPr marL="330200" indent="-330200" algn="just" defTabSz="1271588">
              <a:lnSpc>
                <a:spcPct val="95000"/>
              </a:lnSpc>
              <a:spcBef>
                <a:spcPct val="45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/>
              <a:t>Nov. 22-24: WP8 Source Term meetings, including THAI benchmark.</a:t>
            </a:r>
          </a:p>
          <a:p>
            <a:pPr marL="330200" indent="-330200" algn="just" defTabSz="1271588">
              <a:lnSpc>
                <a:spcPct val="95000"/>
              </a:lnSpc>
              <a:spcBef>
                <a:spcPct val="45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/>
              <a:t>Jan. 11-14, 2011: Course in Pisa (Italy) on Severe accident phenomenology including GEN.III NPPs.</a:t>
            </a:r>
          </a:p>
          <a:p>
            <a:pPr marL="330200" indent="-330200" algn="just" defTabSz="1271588">
              <a:lnSpc>
                <a:spcPct val="95000"/>
              </a:lnSpc>
              <a:spcBef>
                <a:spcPct val="45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/>
              <a:t>Feb. 15, 2011: 1</a:t>
            </a:r>
            <a:r>
              <a:rPr lang="en-GB" baseline="30000"/>
              <a:t>st</a:t>
            </a:r>
            <a:r>
              <a:rPr lang="en-GB"/>
              <a:t> meeting of SARNET2 Advisory Committee (12 experts from end-users organizations, only 2 SARNET2 members). </a:t>
            </a:r>
          </a:p>
          <a:p>
            <a:pPr marL="330200" indent="-330200" algn="just" defTabSz="1271588">
              <a:lnSpc>
                <a:spcPct val="95000"/>
              </a:lnSpc>
              <a:spcBef>
                <a:spcPct val="45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/>
              <a:t>Feb. 17-18, 2011: Kick-off meeting of OECD/WGAMA – SARNET2 benchmark on alternative TMI2 scenario.</a:t>
            </a:r>
          </a:p>
          <a:p>
            <a:pPr marL="330200" indent="-330200" algn="just" defTabSz="1271588">
              <a:lnSpc>
                <a:spcPct val="95000"/>
              </a:lnSpc>
              <a:spcBef>
                <a:spcPct val="45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/>
              <a:t>Mar. 7-9, 2011: SARNET2 participation to ASAMPSA2 Workshop.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2720975" y="404813"/>
            <a:ext cx="6707188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1271588">
              <a:spcBef>
                <a:spcPts val="1363"/>
              </a:spcBef>
            </a:pPr>
            <a:r>
              <a:rPr lang="en-GB" sz="2400" b="1">
                <a:solidFill>
                  <a:schemeClr val="tx2"/>
                </a:solidFill>
              </a:rPr>
              <a:t>Main progress in the last 6 months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E61FF1-9ED4-4CC1-9183-EFCB6F6D4544}" type="slidenum">
              <a:rPr lang="en-US"/>
              <a:pPr/>
              <a:t>6</a:t>
            </a:fld>
            <a:endParaRPr lang="en-US"/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371600" y="1143000"/>
            <a:ext cx="80772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634" tIns="0" rIns="34634" bIns="0"/>
          <a:lstStyle/>
          <a:p>
            <a:pPr marL="330200" indent="-330200" defTabSz="1271588">
              <a:lnSpc>
                <a:spcPct val="90000"/>
              </a:lnSpc>
              <a:spcBef>
                <a:spcPts val="2188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endParaRPr lang="en-GB">
              <a:cs typeface="Times New Roman" charset="0"/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776288" y="1052513"/>
            <a:ext cx="8458200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634" tIns="0" rIns="34634" bIns="0"/>
          <a:lstStyle/>
          <a:p>
            <a:pPr marL="330200" indent="-330200" algn="just" defTabSz="1271588">
              <a:spcBef>
                <a:spcPct val="50000"/>
              </a:spcBef>
              <a:buClr>
                <a:schemeClr val="accent2"/>
              </a:buClr>
              <a:buSzPct val="75000"/>
              <a:buFont typeface="Wingdings" pitchFamily="2" charset="2"/>
              <a:buNone/>
            </a:pPr>
            <a:endParaRPr lang="en-GB"/>
          </a:p>
          <a:p>
            <a:pPr marL="330200" indent="-330200" algn="just" defTabSz="1271588">
              <a:spcBef>
                <a:spcPct val="5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/>
              <a:t>Mar. 29-30, 2011: WP8 meetings on Source Term. </a:t>
            </a:r>
          </a:p>
          <a:p>
            <a:pPr marL="330200" indent="-330200" algn="just" defTabSz="1271588">
              <a:lnSpc>
                <a:spcPct val="95000"/>
              </a:lnSpc>
              <a:spcBef>
                <a:spcPct val="45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/>
              <a:t>April 2011: SARNET2 newsletter N°4.</a:t>
            </a:r>
          </a:p>
          <a:p>
            <a:pPr marL="330200" indent="-330200" algn="just" defTabSz="1271588">
              <a:spcBef>
                <a:spcPct val="5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/>
              <a:t>May 2-5, 2011: paper on a general presentation of SARNET2 at ICAPP’11 conference in Nice (France).</a:t>
            </a:r>
          </a:p>
          <a:p>
            <a:pPr marL="330200" indent="-330200" algn="just" defTabSz="1271588">
              <a:spcBef>
                <a:spcPct val="5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/>
              <a:t>June 2011: 2</a:t>
            </a:r>
            <a:r>
              <a:rPr lang="en-GB" baseline="30000"/>
              <a:t>nd</a:t>
            </a:r>
            <a:r>
              <a:rPr lang="en-GB"/>
              <a:t> meeting of the Severe Accident Priorities Group (see presentation by Martin Sonnenkalb).</a:t>
            </a:r>
          </a:p>
          <a:p>
            <a:pPr marL="330200" indent="-330200" algn="just" defTabSz="1271588">
              <a:spcBef>
                <a:spcPct val="5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/>
              <a:t>5</a:t>
            </a:r>
            <a:r>
              <a:rPr lang="en-GB" baseline="30000"/>
              <a:t>th</a:t>
            </a:r>
            <a:r>
              <a:rPr lang="en-GB"/>
              <a:t> ERMSAR conference in March 2012, hosted by GRS in Cologne.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720975" y="404813"/>
            <a:ext cx="6707188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1271588">
              <a:spcBef>
                <a:spcPts val="1363"/>
              </a:spcBef>
            </a:pPr>
            <a:r>
              <a:rPr lang="en-GB" sz="2400" b="1">
                <a:solidFill>
                  <a:schemeClr val="tx2"/>
                </a:solidFill>
              </a:rPr>
              <a:t>Main next milestones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ARnet_Folie_quer">
  <a:themeElements>
    <a:clrScheme name="SARnet_Folie_quer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ARnet_Folie_qu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318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318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Rnet_Folie_quer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Rnet_Folie_qu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Rnet_Folie_quer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Rnet_Folie_quer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Rnet_Folie_quer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Rnet_Folie_quer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Rnet_Folie_quer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1208</TotalTime>
  <Words>508</Words>
  <Application>Microsoft Office PowerPoint</Application>
  <PresentationFormat>A4-Papier (210x297 mm)</PresentationFormat>
  <Paragraphs>62</Paragraphs>
  <Slides>6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4" baseType="lpstr">
      <vt:lpstr>Arial</vt:lpstr>
      <vt:lpstr>Wingdings</vt:lpstr>
      <vt:lpstr>Helvetica</vt:lpstr>
      <vt:lpstr>Times New Roman</vt:lpstr>
      <vt:lpstr>Symbol</vt:lpstr>
      <vt:lpstr>Trebuchet MS</vt:lpstr>
      <vt:lpstr>SARnet_Folie_quer</vt:lpstr>
      <vt:lpstr>Image bitmap</vt:lpstr>
      <vt:lpstr>Update on SARNET2</vt:lpstr>
      <vt:lpstr>Add Title by Clicking</vt:lpstr>
      <vt:lpstr>PowerPoint-Präsentation</vt:lpstr>
      <vt:lpstr>PowerPoint-Präsentation</vt:lpstr>
      <vt:lpstr>PowerPoint-Präsentation</vt:lpstr>
      <vt:lpstr>PowerPoint-Präsentation</vt:lpstr>
    </vt:vector>
  </TitlesOfParts>
  <Company>GRS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Sarnet-Presentation template</dc:title>
  <dc:creator>Beraha</dc:creator>
  <dc:description>A4 Format_x000d_
Stand: 05.07.02</dc:description>
  <cp:lastModifiedBy>Peters, Ursula</cp:lastModifiedBy>
  <cp:revision>23</cp:revision>
  <cp:lastPrinted>1997-08-19T11:07:52Z</cp:lastPrinted>
  <dcterms:created xsi:type="dcterms:W3CDTF">2004-04-28T09:16:14Z</dcterms:created>
  <dcterms:modified xsi:type="dcterms:W3CDTF">2012-10-15T09:44:46Z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PSDescription">
    <vt:lpwstr>Template for Overheads with SARNET Logo</vt:lpwstr>
  </property>
  <property fmtid="{D5CDD505-2E9C-101B-9397-08002B2CF9AE}" pid="3" name="Owner">
    <vt:lpwstr/>
  </property>
  <property fmtid="{D5CDD505-2E9C-101B-9397-08002B2CF9AE}" pid="4" name="Status">
    <vt:lpwstr/>
  </property>
  <property fmtid="{D5CDD505-2E9C-101B-9397-08002B2CF9AE}" pid="5" name="ContentType">
    <vt:lpwstr>Document</vt:lpwstr>
  </property>
  <property fmtid="{D5CDD505-2E9C-101B-9397-08002B2CF9AE}" pid="6" name="Relevance">
    <vt:lpwstr/>
  </property>
  <property fmtid="{D5CDD505-2E9C-101B-9397-08002B2CF9AE}" pid="7" name="Author(s)">
    <vt:lpwstr/>
  </property>
  <property fmtid="{D5CDD505-2E9C-101B-9397-08002B2CF9AE}" pid="8" name="Description0">
    <vt:lpwstr>Update on SARNET2</vt:lpwstr>
  </property>
</Properties>
</file>