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59" r:id="rId6"/>
    <p:sldId id="261" r:id="rId7"/>
  </p:sldIdLst>
  <p:sldSz cx="9906000" cy="6858000" type="A4"/>
  <p:notesSz cx="6765925" cy="98679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6CD8"/>
    <a:srgbClr val="3399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9" autoAdjust="0"/>
    <p:restoredTop sz="94614" autoAdjust="0"/>
  </p:normalViewPr>
  <p:slideViewPr>
    <p:cSldViewPr>
      <p:cViewPr>
        <p:scale>
          <a:sx n="91" d="100"/>
          <a:sy n="91" d="100"/>
        </p:scale>
        <p:origin x="-1224" y="-2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303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321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04" tIns="0" rIns="19204" bIns="0" numCol="1" anchor="t" anchorCtr="0" compatLnSpc="1">
            <a:prstTxWarp prst="textNoShape">
              <a:avLst/>
            </a:prstTxWarp>
          </a:bodyPr>
          <a:lstStyle>
            <a:lvl1pPr defTabSz="925513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21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04" tIns="0" rIns="19204" bIns="0" numCol="1" anchor="t" anchorCtr="0" compatLnSpc="1">
            <a:prstTxWarp prst="textNoShape">
              <a:avLst/>
            </a:prstTxWarp>
          </a:bodyPr>
          <a:lstStyle>
            <a:lvl1pPr algn="r" defTabSz="925513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19138" y="746125"/>
            <a:ext cx="5326062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687888"/>
            <a:ext cx="4960938" cy="444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374188"/>
            <a:ext cx="29321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04" tIns="0" rIns="19204" bIns="0" numCol="1" anchor="b" anchorCtr="0" compatLnSpc="1">
            <a:prstTxWarp prst="textNoShape">
              <a:avLst/>
            </a:prstTxWarp>
          </a:bodyPr>
          <a:lstStyle>
            <a:lvl1pPr defTabSz="925513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374188"/>
            <a:ext cx="29321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04" tIns="0" rIns="19204" bIns="0" numCol="1" anchor="b" anchorCtr="0" compatLnSpc="1">
            <a:prstTxWarp prst="textNoShape">
              <a:avLst/>
            </a:prstTxWarp>
          </a:bodyPr>
          <a:lstStyle>
            <a:lvl1pPr algn="r" defTabSz="925513">
              <a:defRPr sz="1000" i="1">
                <a:latin typeface="Times New Roman" charset="0"/>
              </a:defRPr>
            </a:lvl1pPr>
          </a:lstStyle>
          <a:p>
            <a:fld id="{FCA5B495-E9D4-4152-9AF8-278077090E4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9454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87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59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47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319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60388" y="620713"/>
            <a:ext cx="4321175" cy="863600"/>
          </a:xfrm>
          <a:prstGeom prst="rect">
            <a:avLst/>
          </a:prstGeom>
          <a:gradFill rotWithShape="1">
            <a:gsLst>
              <a:gs pos="0">
                <a:srgbClr val="006CD8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8988" y="60213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endParaRPr lang="en-US" sz="1200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72C8BDAE-CB85-4621-8E10-67FEE6954C9B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60388" y="476250"/>
            <a:ext cx="0" cy="33845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90563" y="1268413"/>
            <a:ext cx="842486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04850" y="1268413"/>
            <a:ext cx="0" cy="23764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210" name="Picture 18" descr="logo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6250"/>
            <a:ext cx="3289300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437D99-886A-4E4E-9565-2D71580F7A6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3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15163" y="1125538"/>
            <a:ext cx="2054225" cy="4600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49313" y="1125538"/>
            <a:ext cx="6013450" cy="46005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6E3090-2D8D-46C6-9A0E-9265AF88029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91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297E65-6768-4EBE-991C-9B5575025C6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2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8616B0-F006-4BD9-A276-C96F33618C5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4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49313" y="2133600"/>
            <a:ext cx="4033837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2133600"/>
            <a:ext cx="4033838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540C2C-F13B-4CE3-94B2-660A47C5302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ABF666-530A-44BA-A3A5-EFE211EE12C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6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DDF89D-D316-4106-BC1E-7A7CAE9089C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5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332E83-D4E9-4CD1-8775-A6DD6969C11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5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34F6E6-D91A-4476-91A9-0A6C6858F94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0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7262C0-C996-4DAA-8822-76C7EB3E5F3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9313" y="1125538"/>
            <a:ext cx="822007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2133600"/>
            <a:ext cx="8220075" cy="359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34" tIns="0" rIns="3463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762000" y="63896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r>
              <a:rPr lang="en-US" sz="1200"/>
              <a:t>18</a:t>
            </a:r>
            <a:r>
              <a:rPr lang="en-US" sz="1200" baseline="30000"/>
              <a:t>th</a:t>
            </a:r>
            <a:r>
              <a:rPr lang="en-US" sz="1200"/>
              <a:t> CEG-SAM meeting, Saint-Petersburg, September 2010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12446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C15A3D-3D17-4F00-B985-C65C2C2E8FE7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690563" y="904875"/>
            <a:ext cx="8439150" cy="3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704850" y="908050"/>
            <a:ext cx="0" cy="1368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50" name="Picture 26" descr="logo5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1488"/>
            <a:ext cx="1700213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560388" y="476250"/>
            <a:ext cx="0" cy="21605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30200" indent="-330200" algn="l" defTabSz="1271588" rtl="0" eaLnBrk="0" fontAlgn="base" hangingPunct="0">
        <a:spcBef>
          <a:spcPts val="2188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2738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246188" indent="-257175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Font typeface="Wingdings" pitchFamily="2" charset="2"/>
        <a:buChar char="Ÿ"/>
        <a:defRPr>
          <a:solidFill>
            <a:schemeClr val="tx1"/>
          </a:solidFill>
          <a:latin typeface="+mn-lt"/>
        </a:defRPr>
      </a:lvl3pPr>
      <a:lvl4pPr marL="1808163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Helvetica" pitchFamily="34" charset="0"/>
        </a:defRPr>
      </a:lvl4pPr>
      <a:lvl5pPr marL="23145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5pPr>
      <a:lvl6pPr marL="27717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6pPr>
      <a:lvl7pPr marL="32289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7pPr>
      <a:lvl8pPr marL="36861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8pPr>
      <a:lvl9pPr marL="41433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hyperlink" Target="http://upload.wikimedia.org/wikipedia/commons/c/cf/Flag_of_Canada.svg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Update on SARNET2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Presented by B. Clément (IRSN)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0945F-A45E-4935-9546-7EE25EBDDF4A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Add Title by Clicking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Add Text by Clicking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737100" y="692150"/>
            <a:ext cx="4918075" cy="187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rgbClr val="FFCC00"/>
                </a:solidFill>
              </a:rPr>
              <a:t>S</a:t>
            </a:r>
            <a:r>
              <a:rPr lang="en-GB" sz="2400" b="1">
                <a:solidFill>
                  <a:srgbClr val="0066CC"/>
                </a:solidFill>
              </a:rPr>
              <a:t>evere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A</a:t>
            </a:r>
            <a:r>
              <a:rPr lang="en-GB" sz="2400" b="1">
                <a:solidFill>
                  <a:srgbClr val="0066CC"/>
                </a:solidFill>
              </a:rPr>
              <a:t>ccident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R</a:t>
            </a:r>
            <a:r>
              <a:rPr lang="en-GB" sz="2400" b="1">
                <a:solidFill>
                  <a:srgbClr val="0066CC"/>
                </a:solidFill>
              </a:rPr>
              <a:t>esearch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NET</a:t>
            </a:r>
            <a:r>
              <a:rPr lang="en-GB" sz="2400" b="1">
                <a:solidFill>
                  <a:srgbClr val="0066CC"/>
                </a:solidFill>
              </a:rPr>
              <a:t>work of excellence</a:t>
            </a:r>
            <a:endParaRPr lang="en-GB" sz="2400" b="1">
              <a:solidFill>
                <a:srgbClr val="FFCC00"/>
              </a:solidFill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232275" y="2420938"/>
            <a:ext cx="5545138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SARNET2 Project in 7</a:t>
            </a:r>
            <a:r>
              <a:rPr lang="en-GB" sz="1800" baseline="30000"/>
              <a:t>th</a:t>
            </a:r>
            <a:r>
              <a:rPr lang="en-GB" sz="1800"/>
              <a:t> EC Framework Programme (follow-up of SARNET 1</a:t>
            </a:r>
            <a:r>
              <a:rPr lang="en-GB" sz="1800" baseline="30000"/>
              <a:t>st</a:t>
            </a:r>
            <a:r>
              <a:rPr lang="en-GB" sz="1800"/>
              <a:t> phase 2004-2008) 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21 countries (European Union, plus Switzerland, Canada, USA and South-Korea)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42 organizations (KINS entry on April 1, 2010)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24 Research organizations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7 Universities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5 Industry/Utilities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6 Safety authorities or Technical supports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>
                <a:sym typeface="Symbol" pitchFamily="18" charset="2"/>
              </a:rPr>
              <a:t> 200 researchers (+ PhD)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33400" y="4508500"/>
            <a:ext cx="4191000" cy="155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/>
              <a:t> </a:t>
            </a:r>
            <a:r>
              <a:rPr lang="en-GB" sz="1800">
                <a:latin typeface="Trebuchet MS" pitchFamily="34" charset="0"/>
              </a:rPr>
              <a:t>Starts April 1</a:t>
            </a:r>
            <a:r>
              <a:rPr lang="en-GB" sz="1800" baseline="30000">
                <a:latin typeface="Trebuchet MS" pitchFamily="34" charset="0"/>
              </a:rPr>
              <a:t>st</a:t>
            </a:r>
            <a:r>
              <a:rPr lang="en-GB" sz="1800">
                <a:latin typeface="Trebuchet MS" pitchFamily="34" charset="0"/>
              </a:rPr>
              <a:t>, 2009 for 4 years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  <a:sym typeface="Symbol" pitchFamily="18" charset="2"/>
              </a:rPr>
              <a:t>  work of </a:t>
            </a:r>
            <a:r>
              <a:rPr lang="en-GB" sz="1800">
                <a:latin typeface="Trebuchet MS" pitchFamily="34" charset="0"/>
              </a:rPr>
              <a:t>40 persons-year per year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</a:rPr>
              <a:t> </a:t>
            </a:r>
            <a:r>
              <a:rPr lang="en-GB">
                <a:latin typeface="Trebuchet MS" pitchFamily="34" charset="0"/>
                <a:sym typeface="Symbol" pitchFamily="18" charset="2"/>
              </a:rPr>
              <a:t></a:t>
            </a:r>
            <a:r>
              <a:rPr lang="en-GB">
                <a:latin typeface="Trebuchet MS" pitchFamily="34" charset="0"/>
              </a:rPr>
              <a:t> </a:t>
            </a:r>
            <a:r>
              <a:rPr lang="en-GB" sz="1800">
                <a:latin typeface="Trebuchet MS" pitchFamily="34" charset="0"/>
              </a:rPr>
              <a:t>8,5M€ effort per year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</a:rPr>
              <a:t> </a:t>
            </a:r>
            <a:r>
              <a:rPr lang="en-GB">
                <a:sym typeface="Symbol" pitchFamily="18" charset="2"/>
              </a:rPr>
              <a:t></a:t>
            </a:r>
            <a:r>
              <a:rPr lang="en-GB"/>
              <a:t> </a:t>
            </a:r>
            <a:r>
              <a:rPr lang="en-GB" sz="1800">
                <a:latin typeface="Trebuchet MS" pitchFamily="34" charset="0"/>
              </a:rPr>
              <a:t>1,5M€ per year funded by EC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776288" y="981075"/>
            <a:ext cx="3887787" cy="3386138"/>
            <a:chOff x="489" y="618"/>
            <a:chExt cx="2449" cy="2133"/>
          </a:xfrm>
        </p:grpSpPr>
        <p:graphicFrame>
          <p:nvGraphicFramePr>
            <p:cNvPr id="17416" name="Object 8"/>
            <p:cNvGraphicFramePr>
              <a:graphicFrameLocks noChangeAspect="1"/>
            </p:cNvGraphicFramePr>
            <p:nvPr/>
          </p:nvGraphicFramePr>
          <p:xfrm>
            <a:off x="489" y="618"/>
            <a:ext cx="2449" cy="21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2" name="Image bitmap" r:id="rId3" imgW="5249008" imgH="4571429" progId="Paint.Picture">
                    <p:embed/>
                  </p:oleObj>
                </mc:Choice>
                <mc:Fallback>
                  <p:oleObj name="Image bitmap" r:id="rId3" imgW="5249008" imgH="4571429" progId="Paint.Picture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" y="618"/>
                          <a:ext cx="2449" cy="21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 cap="sq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7417" name="Picture 9" descr="Image:Flag of Canada.svg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" y="1201"/>
              <a:ext cx="322" cy="193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18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" y="988"/>
              <a:ext cx="329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19" name="Picture 1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" y="1414"/>
              <a:ext cx="322" cy="1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20" name="Picture 12" descr="flag EU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" y="618"/>
              <a:ext cx="576" cy="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2936875" y="476250"/>
            <a:ext cx="61198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General features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F461F-8CD0-4273-A339-F7C3F7401297}" type="slidenum">
              <a:rPr lang="en-US"/>
              <a:pPr/>
              <a:t>3</a:t>
            </a:fld>
            <a:endParaRPr lang="en-US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 sz="2200">
              <a:cs typeface="Times New Roman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38200" y="1628775"/>
            <a:ext cx="84582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/>
              <a:t>6 issues remain open with </a:t>
            </a:r>
            <a:r>
              <a:rPr lang="en-GB" sz="2200" b="1">
                <a:solidFill>
                  <a:srgbClr val="FF3300"/>
                </a:solidFill>
              </a:rPr>
              <a:t>high priority: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Core coolability during reflooding and debris cooling,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Ex-vessel melt pool configuration during MCCI (Molten Core Concrete Interaction) &amp; ex-vessel corium coolability by top flooding,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Melt relocation into water &amp; ex-vessel FCI (Fuel Coolant Interaction),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Hydrogen mixing and combustion in containment (flame acceleration),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Oxidising impact on source term (Ru oxidising conditions or air ingress  for HBU and MOX fuel elements),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Iodine chemistry in RCS and in containment. </a:t>
            </a:r>
          </a:p>
          <a:p>
            <a:pPr marL="1808163" lvl="3" indent="-257175" defTabSz="1271588">
              <a:lnSpc>
                <a:spcPct val="80000"/>
              </a:lnSpc>
              <a:spcBef>
                <a:spcPts val="900"/>
              </a:spcBef>
              <a:buFont typeface="Arial" charset="0"/>
              <a:buChar char="–"/>
            </a:pPr>
            <a:endParaRPr lang="en-GB" b="1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720975" y="476250"/>
            <a:ext cx="4248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Research priorities </a:t>
            </a:r>
            <a:br>
              <a:rPr lang="en-GB" sz="2400" b="1">
                <a:solidFill>
                  <a:schemeClr val="tx2"/>
                </a:solidFill>
              </a:rPr>
            </a:br>
            <a:endParaRPr lang="en-GB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7E16A-A787-48A2-87C8-E23A2ED22047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373188" y="1143000"/>
            <a:ext cx="807561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951038" y="1196975"/>
            <a:ext cx="7735887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WP1: NoE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Management</a:t>
            </a:r>
            <a:r>
              <a:rPr lang="en-GB" sz="2200">
                <a:cs typeface="Times New Roman" charset="0"/>
                <a:sym typeface="Wingdings" pitchFamily="2" charset="2"/>
              </a:rPr>
              <a:t>, incl. updates of the research priorities,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WP2: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Spreading of Excellence</a:t>
            </a:r>
            <a:r>
              <a:rPr lang="en-GB" sz="2200">
                <a:cs typeface="Times New Roman" charset="0"/>
                <a:sym typeface="Wingdings" pitchFamily="2" charset="2"/>
              </a:rPr>
              <a:t> (courses, ERMSAR conferences, mobility of researchers) 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WP3: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Information Systems</a:t>
            </a:r>
            <a:r>
              <a:rPr lang="en-GB" sz="2200">
                <a:cs typeface="Times New Roman" charset="0"/>
                <a:sym typeface="Wingdings" pitchFamily="2" charset="2"/>
              </a:rPr>
              <a:t> (web, ACT, DATANET)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WP4: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ASTEC</a:t>
            </a:r>
            <a:r>
              <a:rPr lang="en-GB" sz="2200">
                <a:cs typeface="Times New Roman" charset="0"/>
                <a:sym typeface="Wingdings" pitchFamily="2" charset="2"/>
              </a:rPr>
              <a:t> (capitalisation of knowledge, assessment, extension to BWR and CANDU) </a:t>
            </a:r>
          </a:p>
          <a:p>
            <a:pPr marL="330200" indent="-330200" algn="just" defTabSz="1271588">
              <a:lnSpc>
                <a:spcPct val="80000"/>
              </a:lnSpc>
              <a:spcBef>
                <a:spcPct val="10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WP5: </a:t>
            </a:r>
            <a:r>
              <a:rPr lang="en-GB" sz="2200"/>
              <a:t>corium and debris </a:t>
            </a:r>
            <a:r>
              <a:rPr lang="en-GB" sz="2200" b="1">
                <a:solidFill>
                  <a:srgbClr val="FF0000"/>
                </a:solidFill>
              </a:rPr>
              <a:t>coolability</a:t>
            </a:r>
            <a:r>
              <a:rPr lang="en-GB" sz="2200"/>
              <a:t> (core reflooding..)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/>
              <a:t>WP6: </a:t>
            </a:r>
            <a:r>
              <a:rPr lang="en-GB" sz="2200" b="1">
                <a:solidFill>
                  <a:srgbClr val="FF0000"/>
                </a:solidFill>
              </a:rPr>
              <a:t>MCCI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WP7: steam explosion and </a:t>
            </a:r>
            <a:r>
              <a:rPr lang="en-GB" sz="2200"/>
              <a:t>hydrogen combustion in </a:t>
            </a:r>
            <a:r>
              <a:rPr lang="en-GB" sz="2200" b="1">
                <a:solidFill>
                  <a:srgbClr val="FF0000"/>
                </a:solidFill>
              </a:rPr>
              <a:t>containment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WP8: </a:t>
            </a:r>
            <a:r>
              <a:rPr lang="en-GB" sz="2200"/>
              <a:t>oxidising impact on </a:t>
            </a:r>
            <a:r>
              <a:rPr lang="en-GB" sz="2200" b="1">
                <a:solidFill>
                  <a:srgbClr val="FF0000"/>
                </a:solidFill>
              </a:rPr>
              <a:t>source term</a:t>
            </a:r>
            <a:r>
              <a:rPr lang="en-GB" sz="2200"/>
              <a:t> (Ru, HBU and MOX fuel), iodine chemistry in circuit and containment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792413" y="404813"/>
            <a:ext cx="54006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Work-Packages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19075" y="4473575"/>
            <a:ext cx="154146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ctr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i="1">
                <a:solidFill>
                  <a:schemeClr val="accent2"/>
                </a:solidFill>
                <a:cs typeface="Times New Roman" charset="0"/>
                <a:sym typeface="Wingdings" pitchFamily="2" charset="2"/>
              </a:rPr>
              <a:t>R&amp;D</a:t>
            </a:r>
            <a:endParaRPr lang="en-GB" i="1">
              <a:solidFill>
                <a:schemeClr val="accent2"/>
              </a:solidFill>
            </a:endParaRPr>
          </a:p>
        </p:txBody>
      </p:sp>
      <p:sp>
        <p:nvSpPr>
          <p:cNvPr id="25607" name="AutoShape 7"/>
          <p:cNvSpPr>
            <a:spLocks/>
          </p:cNvSpPr>
          <p:nvPr/>
        </p:nvSpPr>
        <p:spPr bwMode="auto">
          <a:xfrm>
            <a:off x="1855788" y="1160463"/>
            <a:ext cx="96837" cy="2351087"/>
          </a:xfrm>
          <a:prstGeom prst="leftBrace">
            <a:avLst>
              <a:gd name="adj1" fmla="val 20232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8" name="AutoShape 8"/>
          <p:cNvSpPr>
            <a:spLocks/>
          </p:cNvSpPr>
          <p:nvPr/>
        </p:nvSpPr>
        <p:spPr bwMode="auto">
          <a:xfrm>
            <a:off x="1847850" y="3679825"/>
            <a:ext cx="95250" cy="2351088"/>
          </a:xfrm>
          <a:prstGeom prst="leftBrace">
            <a:avLst>
              <a:gd name="adj1" fmla="val 20569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15925" y="6092825"/>
            <a:ext cx="93614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GB"/>
              <a:t>	</a:t>
            </a:r>
            <a:r>
              <a:rPr lang="en-GB" i="1"/>
              <a:t>The WP5 to 8 cover the 6 high-priority issues defined by SARP in SARNET.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EC8E7-41BD-4EEB-9BAB-46DEA5FF392B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49313" y="981075"/>
            <a:ext cx="8458200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April 2010: release of the SARNET2 newsletter N°2.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May 10, 2010: 1</a:t>
            </a:r>
            <a:r>
              <a:rPr lang="en-GB" b="1" baseline="30000"/>
              <a:t>st</a:t>
            </a:r>
            <a:r>
              <a:rPr lang="en-GB" b="1"/>
              <a:t> General Assembly (gathering one representative from each partner + M.Hugon, EC Corresponding Officer) in Bologna (Italy). 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May 11-12, 2010: 4</a:t>
            </a:r>
            <a:r>
              <a:rPr lang="en-GB" b="1" baseline="30000"/>
              <a:t>th</a:t>
            </a:r>
            <a:r>
              <a:rPr lang="en-GB" b="1"/>
              <a:t> ERMSAR conference in Bologna (Italy), hosted by ENEA</a:t>
            </a:r>
            <a:r>
              <a:rPr lang="en-GB" b="1" i="1"/>
              <a:t>.</a:t>
            </a:r>
            <a:r>
              <a:rPr lang="en-GB" b="1"/>
              <a:t> 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June 2010: report on detailed description of 2</a:t>
            </a:r>
            <a:r>
              <a:rPr lang="en-GB" b="1" baseline="30000"/>
              <a:t>nd</a:t>
            </a:r>
            <a:r>
              <a:rPr lang="en-GB" b="1"/>
              <a:t> period work (April 2010 – Nov. 2011, 18 months long).</a:t>
            </a:r>
          </a:p>
          <a:p>
            <a:pPr marL="330200" indent="-330200" algn="just" defTabSz="1271588">
              <a:spcBef>
                <a:spcPct val="3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Continuation of the PRELUDE tests (IRSN), preparing the future PEARL tests on debris bed reflooding. </a:t>
            </a:r>
          </a:p>
          <a:p>
            <a:pPr marL="330200" indent="-330200" algn="just" defTabSz="1271588">
              <a:spcBef>
                <a:spcPct val="3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Performance of  2</a:t>
            </a:r>
            <a:r>
              <a:rPr lang="en-GB" b="1" baseline="30000"/>
              <a:t>nd</a:t>
            </a:r>
            <a:r>
              <a:rPr lang="en-GB" b="1"/>
              <a:t> VULCANO separate-effect CCI test.</a:t>
            </a:r>
          </a:p>
          <a:p>
            <a:pPr marL="330200" indent="-330200" algn="just" defTabSz="1271588">
              <a:spcBef>
                <a:spcPct val="3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June 8, 2010: 1</a:t>
            </a:r>
            <a:r>
              <a:rPr lang="en-GB" b="1" baseline="30000"/>
              <a:t>st</a:t>
            </a:r>
            <a:r>
              <a:rPr lang="en-GB" b="1"/>
              <a:t> meeting of TWG Gen.II-III in SNETP frame where TSOs underlined the interest to enhance SARNET future role on R&amp;D priorities</a:t>
            </a:r>
            <a:r>
              <a:rPr lang="en-GB" b="1">
                <a:solidFill>
                  <a:srgbClr val="009900"/>
                </a:solidFill>
              </a:rPr>
              <a:t>. </a:t>
            </a:r>
          </a:p>
          <a:p>
            <a:pPr marL="330200" indent="-330200" algn="just" defTabSz="1271588">
              <a:spcBef>
                <a:spcPct val="3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End of June 2010: release of ASTEC V2.0 Rev1.</a:t>
            </a:r>
            <a:endParaRPr lang="en-GB" b="1">
              <a:solidFill>
                <a:srgbClr val="009900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720975" y="404813"/>
            <a:ext cx="6707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Main progress in the last 6 months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DD3F4-92AB-4336-887B-94849126ED2E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76288" y="1052513"/>
            <a:ext cx="84582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Early oct.2010: SARNET2 newsletter N°3.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Oct.11-15, 2010: 4</a:t>
            </a:r>
            <a:r>
              <a:rPr lang="en-GB" b="1" baseline="30000"/>
              <a:t>th</a:t>
            </a:r>
            <a:r>
              <a:rPr lang="en-GB" b="1"/>
              <a:t> ASTEC Users’ Club in GRS/Cologne. 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Nov.17, 2010: 1</a:t>
            </a:r>
            <a:r>
              <a:rPr lang="en-GB" b="1" baseline="30000"/>
              <a:t>st</a:t>
            </a:r>
            <a:r>
              <a:rPr lang="en-GB" b="1"/>
              <a:t> meeting of the Severe Accident Priorities Group (see presentation by Martin Sonnenkalb).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Autumn 2010: technical progress meetings of WP6, WP7 and WP8</a:t>
            </a:r>
            <a:r>
              <a:rPr lang="en-GB" b="1">
                <a:solidFill>
                  <a:srgbClr val="009900"/>
                </a:solidFill>
              </a:rPr>
              <a:t>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Early 2011: planned publication of the SARNET Book on SA (currently under review).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January 2011: 1</a:t>
            </a:r>
            <a:r>
              <a:rPr lang="en-GB" b="1" baseline="30000"/>
              <a:t>st</a:t>
            </a:r>
            <a:r>
              <a:rPr lang="en-GB" b="1"/>
              <a:t> Education &amp; Training course on Gen.II and III NPP SA phenomenology, jointly organised by Univ. of Pisa and CEA in Pisa (Italy).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Before end of 2010: 1</a:t>
            </a:r>
            <a:r>
              <a:rPr lang="en-GB" b="1" baseline="30000"/>
              <a:t>st</a:t>
            </a:r>
            <a:r>
              <a:rPr lang="en-GB" b="1"/>
              <a:t> meeting of Advisory Committee, composed of end-users (mostly out of SARNET), to be organized.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5</a:t>
            </a:r>
            <a:r>
              <a:rPr lang="en-GB" b="1" baseline="30000"/>
              <a:t>th</a:t>
            </a:r>
            <a:r>
              <a:rPr lang="en-GB" b="1"/>
              <a:t> ERMSAR conference after summer 2011 (host and location to be defined soon).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720975" y="404813"/>
            <a:ext cx="6707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Main next milestones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Rnet_Folie_quer">
  <a:themeElements>
    <a:clrScheme name="SARnet_Folie_quer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Rnet_Folie_qu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Rnet_Folie_qu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Rnet_Folie_qu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</TotalTime>
  <Words>594</Words>
  <Application>Microsoft Office PowerPoint</Application>
  <PresentationFormat>A4-Papier (210x297 mm)</PresentationFormat>
  <Paragraphs>60</Paragraphs>
  <Slides>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Wingdings</vt:lpstr>
      <vt:lpstr>Helvetica</vt:lpstr>
      <vt:lpstr>Times New Roman</vt:lpstr>
      <vt:lpstr>Symbol</vt:lpstr>
      <vt:lpstr>Trebuchet MS</vt:lpstr>
      <vt:lpstr>SARnet_Folie_quer</vt:lpstr>
      <vt:lpstr>Image bitmap</vt:lpstr>
      <vt:lpstr>Update on SARNET2</vt:lpstr>
      <vt:lpstr>Add Title by Clicking</vt:lpstr>
      <vt:lpstr>PowerPoint-Präsentation</vt:lpstr>
      <vt:lpstr>PowerPoint-Präsentation</vt:lpstr>
      <vt:lpstr>PowerPoint-Präsentation</vt:lpstr>
      <vt:lpstr>PowerPoint-Präsentation</vt:lpstr>
    </vt:vector>
  </TitlesOfParts>
  <Company>GRS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Sarnet-Presentation template</dc:title>
  <dc:creator>Beraha</dc:creator>
  <dc:description>A4 Format_x000d_
Stand: 05.07.02</dc:description>
  <cp:lastModifiedBy>Peters, Ursula</cp:lastModifiedBy>
  <cp:revision>19</cp:revision>
  <cp:lastPrinted>1997-08-19T11:07:52Z</cp:lastPrinted>
  <dcterms:created xsi:type="dcterms:W3CDTF">2004-04-28T09:16:14Z</dcterms:created>
  <dcterms:modified xsi:type="dcterms:W3CDTF">2012-10-12T16:31:40Z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>Template for Overheads with SARNET Logo</vt:lpwstr>
  </property>
  <property fmtid="{D5CDD505-2E9C-101B-9397-08002B2CF9AE}" pid="3" name="Owner">
    <vt:lpwstr/>
  </property>
  <property fmtid="{D5CDD505-2E9C-101B-9397-08002B2CF9AE}" pid="4" name="Status">
    <vt:lpwstr/>
  </property>
  <property fmtid="{D5CDD505-2E9C-101B-9397-08002B2CF9AE}" pid="5" name="ContentType">
    <vt:lpwstr>Document</vt:lpwstr>
  </property>
  <property fmtid="{D5CDD505-2E9C-101B-9397-08002B2CF9AE}" pid="6" name="Relevance">
    <vt:lpwstr/>
  </property>
  <property fmtid="{D5CDD505-2E9C-101B-9397-08002B2CF9AE}" pid="7" name="Author(s)">
    <vt:lpwstr/>
  </property>
  <property fmtid="{D5CDD505-2E9C-101B-9397-08002B2CF9AE}" pid="8" name="Description0">
    <vt:lpwstr>Update on SARNET2.</vt:lpwstr>
  </property>
</Properties>
</file>