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59" r:id="rId6"/>
    <p:sldId id="264" r:id="rId7"/>
    <p:sldId id="261" r:id="rId8"/>
    <p:sldId id="267" r:id="rId9"/>
    <p:sldId id="266" r:id="rId10"/>
  </p:sldIdLst>
  <p:sldSz cx="9906000" cy="6858000" type="A4"/>
  <p:notesSz cx="6765925" cy="98679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006CD8"/>
    <a:srgbClr val="3399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9" autoAdjust="0"/>
    <p:restoredTop sz="94614" autoAdjust="0"/>
  </p:normalViewPr>
  <p:slideViewPr>
    <p:cSldViewPr>
      <p:cViewPr>
        <p:scale>
          <a:sx n="91" d="100"/>
          <a:sy n="91" d="100"/>
        </p:scale>
        <p:origin x="-1224" y="-2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31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321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04" tIns="0" rIns="19204" bIns="0" numCol="1" anchor="t" anchorCtr="0" compatLnSpc="1">
            <a:prstTxWarp prst="textNoShape">
              <a:avLst/>
            </a:prstTxWarp>
          </a:bodyPr>
          <a:lstStyle>
            <a:lvl1pPr defTabSz="925513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21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04" tIns="0" rIns="19204" bIns="0" numCol="1" anchor="t" anchorCtr="0" compatLnSpc="1">
            <a:prstTxWarp prst="textNoShape">
              <a:avLst/>
            </a:prstTxWarp>
          </a:bodyPr>
          <a:lstStyle>
            <a:lvl1pPr algn="r" defTabSz="925513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19138" y="746125"/>
            <a:ext cx="5326062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687888"/>
            <a:ext cx="4960938" cy="444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21" tIns="46411" rIns="92821" bIns="464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74188"/>
            <a:ext cx="29321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04" tIns="0" rIns="19204" bIns="0" numCol="1" anchor="b" anchorCtr="0" compatLnSpc="1">
            <a:prstTxWarp prst="textNoShape">
              <a:avLst/>
            </a:prstTxWarp>
          </a:bodyPr>
          <a:lstStyle>
            <a:lvl1pPr defTabSz="925513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374188"/>
            <a:ext cx="29321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04" tIns="0" rIns="19204" bIns="0" numCol="1" anchor="b" anchorCtr="0" compatLnSpc="1">
            <a:prstTxWarp prst="textNoShape">
              <a:avLst/>
            </a:prstTxWarp>
          </a:bodyPr>
          <a:lstStyle>
            <a:lvl1pPr algn="r" defTabSz="925513">
              <a:defRPr sz="1000" i="1">
                <a:latin typeface="Times New Roman" pitchFamily="18" charset="0"/>
              </a:defRPr>
            </a:lvl1pPr>
          </a:lstStyle>
          <a:p>
            <a:fld id="{D44965F0-46D9-4396-8FF5-EA681B02D88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30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87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59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47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319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DB77C8-369B-4566-8843-B113ADBFBD49}" type="slidenum">
              <a:rPr lang="de-DE"/>
              <a:pPr/>
              <a:t>1</a:t>
            </a:fld>
            <a:endParaRPr lang="de-DE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0388" y="620713"/>
            <a:ext cx="4321175" cy="863600"/>
          </a:xfrm>
          <a:prstGeom prst="rect">
            <a:avLst/>
          </a:prstGeom>
          <a:gradFill rotWithShape="1">
            <a:gsLst>
              <a:gs pos="0">
                <a:srgbClr val="006CD8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C96F3DE9-884E-4830-9274-8235CE26B3BA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60388" y="476250"/>
            <a:ext cx="0" cy="3384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90563" y="1268413"/>
            <a:ext cx="8424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4850" y="1268413"/>
            <a:ext cx="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210" name="Picture 18" descr="logo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6250"/>
            <a:ext cx="328930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EF43CD-10D6-4C59-93F0-DF74B96F845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9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5163" y="1125538"/>
            <a:ext cx="2054225" cy="460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49313" y="1125538"/>
            <a:ext cx="6013450" cy="4600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123009-4A28-4967-AEAF-836300EC52F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6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C34656-1A43-4705-B01C-9538652A73D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6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8CE8DC-DB64-431E-A6F2-97E33C89480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9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49313" y="2133600"/>
            <a:ext cx="4033837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2133600"/>
            <a:ext cx="4033838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6699C7-B847-4036-B405-F05E109558C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8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5FE11A-00B1-40ED-A3B7-44B2D42B15A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8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925E2B-8006-4BCC-BF1B-0138D5A6715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7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CF56A6-C766-4920-BA88-577B67C9DED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0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C94D656-2BB8-46F1-AF0D-CC62EEBF435C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1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2A9635-666B-44D5-9EE0-D878BB656C90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3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1125538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2133600"/>
            <a:ext cx="82200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34" tIns="0" rIns="3463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762000" y="63896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r>
              <a:rPr lang="en-US" sz="1200"/>
              <a:t>CEG-SAM meeting, Moscow, October 11-12, 2011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12446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78213D-8413-4CD7-9E5C-F5F17C6F3372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90563" y="904875"/>
            <a:ext cx="8439150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4850" y="908050"/>
            <a:ext cx="0" cy="1368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0" name="Picture 26" descr="logo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1488"/>
            <a:ext cx="1700213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60388" y="476250"/>
            <a:ext cx="0" cy="2160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30200" indent="-330200" algn="l" defTabSz="1271588" rtl="0" eaLnBrk="0" fontAlgn="base" hangingPunct="0">
        <a:spcBef>
          <a:spcPts val="2188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2738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46188" indent="-257175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Font typeface="Wingdings" pitchFamily="2" charset="2"/>
        <a:buChar char="Ÿ"/>
        <a:defRPr>
          <a:solidFill>
            <a:schemeClr val="tx1"/>
          </a:solidFill>
          <a:latin typeface="+mn-lt"/>
        </a:defRPr>
      </a:lvl3pPr>
      <a:lvl4pPr marL="1808163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Helvetica" pitchFamily="34" charset="0"/>
        </a:defRPr>
      </a:lvl4pPr>
      <a:lvl5pPr marL="23145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5pPr>
      <a:lvl6pPr marL="27717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6pPr>
      <a:lvl7pPr marL="32289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7pPr>
      <a:lvl8pPr marL="36861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8pPr>
      <a:lvl9pPr marL="41433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Update on SARNET2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Presented by B. Clément (IRSN)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392A3-B650-4539-8DD0-F7331AEDBD5F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176963" y="981075"/>
            <a:ext cx="3478212" cy="230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rgbClr val="FFCC00"/>
                </a:solidFill>
              </a:rPr>
              <a:t>S</a:t>
            </a:r>
            <a:r>
              <a:rPr lang="en-GB" sz="2400" b="1">
                <a:solidFill>
                  <a:srgbClr val="0066CC"/>
                </a:solidFill>
              </a:rPr>
              <a:t>evere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A</a:t>
            </a:r>
            <a:r>
              <a:rPr lang="en-GB" sz="2400" b="1">
                <a:solidFill>
                  <a:srgbClr val="0066CC"/>
                </a:solidFill>
              </a:rPr>
              <a:t>ccident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R</a:t>
            </a:r>
            <a:r>
              <a:rPr lang="en-GB" sz="2400" b="1">
                <a:solidFill>
                  <a:srgbClr val="0066CC"/>
                </a:solidFill>
              </a:rPr>
              <a:t>esearch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FFCC00"/>
                </a:solidFill>
              </a:rPr>
              <a:t>NET</a:t>
            </a:r>
            <a:r>
              <a:rPr lang="en-GB" sz="2400" b="1">
                <a:solidFill>
                  <a:srgbClr val="0066CC"/>
                </a:solidFill>
              </a:rPr>
              <a:t>work of excellence</a:t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2400" b="1">
                <a:solidFill>
                  <a:srgbClr val="0066CC"/>
                </a:solidFill>
              </a:rPr>
              <a:t/>
            </a:r>
            <a:br>
              <a:rPr lang="en-GB" sz="2400" b="1">
                <a:solidFill>
                  <a:srgbClr val="0066CC"/>
                </a:solidFill>
              </a:rPr>
            </a:br>
            <a:r>
              <a:rPr lang="en-GB" sz="1800" b="1"/>
              <a:t>www.sar-net.eu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376738" y="3860800"/>
            <a:ext cx="5400675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22 countries (European Union, Switzerland, Canada, USA, South-Korea, India)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/>
              <a:t>43 organizations </a:t>
            </a:r>
            <a:r>
              <a:rPr lang="en-GB" sz="1800" i="1">
                <a:solidFill>
                  <a:srgbClr val="FF0000"/>
                </a:solidFill>
              </a:rPr>
              <a:t>(BARC, India, from Oct.2011)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22 Research organizations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7 Universities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7 Industry/Utilities</a:t>
            </a:r>
          </a:p>
          <a:p>
            <a:pPr marL="1246188" lvl="2" indent="-257175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Font typeface="Wingdings" pitchFamily="2" charset="2"/>
              <a:buChar char="Ÿ"/>
            </a:pPr>
            <a:r>
              <a:rPr lang="en-GB" sz="1600"/>
              <a:t>7 Safety authorities or Technical supports</a:t>
            </a:r>
          </a:p>
          <a:p>
            <a:pPr marL="817563" lvl="1" indent="-312738" defTabSz="1271588">
              <a:lnSpc>
                <a:spcPct val="90000"/>
              </a:lnSpc>
              <a:spcBef>
                <a:spcPct val="40000"/>
              </a:spcBef>
              <a:buClr>
                <a:schemeClr val="accent2"/>
              </a:buClr>
              <a:buSzPct val="75000"/>
              <a:buFont typeface="Arial" charset="0"/>
              <a:buNone/>
            </a:pPr>
            <a:r>
              <a:rPr lang="en-GB" sz="1800">
                <a:sym typeface="Symbol" pitchFamily="18" charset="2"/>
              </a:rPr>
              <a:t> 230 researchers (+ PhD)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44488" y="3789363"/>
            <a:ext cx="4248150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/>
              <a:t> </a:t>
            </a:r>
            <a:r>
              <a:rPr lang="en-GB" sz="1800">
                <a:latin typeface="Trebuchet MS" pitchFamily="34" charset="0"/>
              </a:rPr>
              <a:t>SARNET2 Project in 7</a:t>
            </a:r>
            <a:r>
              <a:rPr lang="en-GB" sz="1800" baseline="30000">
                <a:latin typeface="Trebuchet MS" pitchFamily="34" charset="0"/>
              </a:rPr>
              <a:t>th</a:t>
            </a:r>
            <a:r>
              <a:rPr lang="en-GB" sz="1800">
                <a:latin typeface="Trebuchet MS" pitchFamily="34" charset="0"/>
              </a:rPr>
              <a:t> EC Framework Programme (follow-up of SARNET FP6 2004-2008), coordinated by IRSN 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Started April 1</a:t>
            </a:r>
            <a:r>
              <a:rPr lang="en-GB" sz="1800" baseline="30000">
                <a:latin typeface="Trebuchet MS" pitchFamily="34" charset="0"/>
              </a:rPr>
              <a:t>st</a:t>
            </a:r>
            <a:r>
              <a:rPr lang="en-GB" sz="1800">
                <a:latin typeface="Trebuchet MS" pitchFamily="34" charset="0"/>
              </a:rPr>
              <a:t>, 2009 for 4 years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  <a:sym typeface="Symbol" pitchFamily="18" charset="2"/>
              </a:rPr>
              <a:t>  work of </a:t>
            </a:r>
            <a:r>
              <a:rPr lang="en-GB" sz="1800">
                <a:latin typeface="Trebuchet MS" pitchFamily="34" charset="0"/>
              </a:rPr>
              <a:t>40 persons-year per year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</a:t>
            </a:r>
            <a:r>
              <a:rPr lang="en-GB">
                <a:latin typeface="Trebuchet MS" pitchFamily="34" charset="0"/>
                <a:sym typeface="Symbol" pitchFamily="18" charset="2"/>
              </a:rPr>
              <a:t></a:t>
            </a:r>
            <a:r>
              <a:rPr lang="en-GB">
                <a:latin typeface="Trebuchet MS" pitchFamily="34" charset="0"/>
              </a:rPr>
              <a:t> </a:t>
            </a:r>
            <a:r>
              <a:rPr lang="en-GB" sz="1800">
                <a:latin typeface="Trebuchet MS" pitchFamily="34" charset="0"/>
              </a:rPr>
              <a:t>8,5M€ effort per year</a:t>
            </a:r>
          </a:p>
          <a:p>
            <a:pPr>
              <a:lnSpc>
                <a:spcPct val="90000"/>
              </a:lnSpc>
              <a:spcBef>
                <a:spcPts val="1088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 sz="1800">
                <a:latin typeface="Trebuchet MS" pitchFamily="34" charset="0"/>
              </a:rPr>
              <a:t> </a:t>
            </a:r>
            <a:r>
              <a:rPr lang="en-GB">
                <a:sym typeface="Symbol" pitchFamily="18" charset="2"/>
              </a:rPr>
              <a:t></a:t>
            </a:r>
            <a:r>
              <a:rPr lang="en-GB"/>
              <a:t> </a:t>
            </a:r>
            <a:r>
              <a:rPr lang="en-GB" sz="1800">
                <a:latin typeface="Trebuchet MS" pitchFamily="34" charset="0"/>
              </a:rPr>
              <a:t>1,5M€ per year funded by EC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2936875" y="476250"/>
            <a:ext cx="61198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General features</a:t>
            </a:r>
          </a:p>
        </p:txBody>
      </p:sp>
      <p:pic>
        <p:nvPicPr>
          <p:cNvPr id="17424" name="Picture 16" descr="Mappemonde-SARN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981075"/>
            <a:ext cx="5257800" cy="261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9E368-A767-4D69-98A9-96B8C1B73D60}" type="slidenum">
              <a:rPr lang="en-US"/>
              <a:pPr/>
              <a:t>3</a:t>
            </a:fld>
            <a:endParaRPr lang="en-US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 sz="2200"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838200" y="1628775"/>
            <a:ext cx="84582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 b="1"/>
              <a:t>6 issues remain open with </a:t>
            </a:r>
            <a:r>
              <a:rPr lang="en-GB" sz="2200" b="1">
                <a:solidFill>
                  <a:srgbClr val="FF3300"/>
                </a:solidFill>
              </a:rPr>
              <a:t>high priority: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Core coolability during reflooding and debris cooling,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Ex-vessel melt pool configuration during MCCI (Molten Core Concrete Interaction) &amp; ex-vessel corium coolability by top flooding,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Melt relocation into water &amp; ex-vessel FCI (Fuel Coolant Interaction),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Hydrogen mixing and combustion in containment (flame acceleration), 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Oxidising impact on source term (Ru oxidising conditions or air ingress  for HBU and MOX fuel elements),</a:t>
            </a:r>
          </a:p>
          <a:p>
            <a:pPr marL="817563" lvl="1" indent="-312738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Iodine chemistry in RCS and in containment. </a:t>
            </a:r>
          </a:p>
          <a:p>
            <a:pPr marL="1808163" lvl="3" indent="-257175" defTabSz="1271588">
              <a:lnSpc>
                <a:spcPct val="80000"/>
              </a:lnSpc>
              <a:spcBef>
                <a:spcPts val="900"/>
              </a:spcBef>
              <a:buFont typeface="Arial" charset="0"/>
              <a:buChar char="–"/>
            </a:pPr>
            <a:endParaRPr lang="en-GB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720975" y="476250"/>
            <a:ext cx="4248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Research priorities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EC105-091E-4F4B-87E6-F50FE07CB111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373188" y="1143000"/>
            <a:ext cx="807561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pitchFamily="18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951038" y="1196975"/>
            <a:ext cx="7735887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pitchFamily="18" charset="0"/>
                <a:sym typeface="Wingdings" pitchFamily="2" charset="2"/>
              </a:rPr>
              <a:t>WP1: NoE </a:t>
            </a:r>
            <a:r>
              <a:rPr lang="en-GB" sz="2200" b="1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Management</a:t>
            </a:r>
            <a:r>
              <a:rPr lang="en-GB" sz="2200">
                <a:cs typeface="Times New Roman" pitchFamily="18" charset="0"/>
                <a:sym typeface="Wingdings" pitchFamily="2" charset="2"/>
              </a:rPr>
              <a:t>, incl. updates of the research priorities,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pitchFamily="18" charset="0"/>
                <a:sym typeface="Wingdings" pitchFamily="2" charset="2"/>
              </a:rPr>
              <a:t>WP2: </a:t>
            </a:r>
            <a:r>
              <a:rPr lang="en-GB" sz="2200" b="1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Spreading of Excellence</a:t>
            </a:r>
            <a:r>
              <a:rPr lang="en-GB" sz="2200">
                <a:cs typeface="Times New Roman" pitchFamily="18" charset="0"/>
                <a:sym typeface="Wingdings" pitchFamily="2" charset="2"/>
              </a:rPr>
              <a:t> (courses, ERMSAR conferences, mobility of researchers) 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pitchFamily="18" charset="0"/>
                <a:sym typeface="Wingdings" pitchFamily="2" charset="2"/>
              </a:rPr>
              <a:t>WP3: </a:t>
            </a:r>
            <a:r>
              <a:rPr lang="en-GB" sz="2200" b="1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Information Systems</a:t>
            </a:r>
            <a:r>
              <a:rPr lang="en-GB" sz="2200">
                <a:cs typeface="Times New Roman" pitchFamily="18" charset="0"/>
                <a:sym typeface="Wingdings" pitchFamily="2" charset="2"/>
              </a:rPr>
              <a:t> (web, ACT, DATANET)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pitchFamily="18" charset="0"/>
                <a:sym typeface="Wingdings" pitchFamily="2" charset="2"/>
              </a:rPr>
              <a:t>WP4: </a:t>
            </a:r>
            <a:r>
              <a:rPr lang="en-GB" sz="2200" b="1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ASTEC</a:t>
            </a:r>
            <a:r>
              <a:rPr lang="en-GB" sz="2200">
                <a:cs typeface="Times New Roman" pitchFamily="18" charset="0"/>
                <a:sym typeface="Wingdings" pitchFamily="2" charset="2"/>
              </a:rPr>
              <a:t> (capitalisation of knowledge, assessment, extension to BWR and CANDU) </a:t>
            </a:r>
          </a:p>
          <a:p>
            <a:pPr marL="330200" indent="-330200" algn="just" defTabSz="1271588">
              <a:lnSpc>
                <a:spcPct val="80000"/>
              </a:lnSpc>
              <a:spcBef>
                <a:spcPct val="10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pitchFamily="18" charset="0"/>
                <a:sym typeface="Wingdings" pitchFamily="2" charset="2"/>
              </a:rPr>
              <a:t>WP5: </a:t>
            </a:r>
            <a:r>
              <a:rPr lang="en-GB" sz="2200"/>
              <a:t>corium and debris </a:t>
            </a:r>
            <a:r>
              <a:rPr lang="en-GB" sz="2200" b="1">
                <a:solidFill>
                  <a:srgbClr val="FF0000"/>
                </a:solidFill>
              </a:rPr>
              <a:t>coolability</a:t>
            </a:r>
            <a:r>
              <a:rPr lang="en-GB" sz="2200"/>
              <a:t> (core reflooding..)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/>
              <a:t>WP6: </a:t>
            </a:r>
            <a:r>
              <a:rPr lang="en-GB" sz="2200" b="1">
                <a:solidFill>
                  <a:srgbClr val="FF0000"/>
                </a:solidFill>
              </a:rPr>
              <a:t>MCCI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pitchFamily="18" charset="0"/>
                <a:sym typeface="Wingdings" pitchFamily="2" charset="2"/>
              </a:rPr>
              <a:t>WP7: steam explosion and </a:t>
            </a:r>
            <a:r>
              <a:rPr lang="en-GB" sz="2200"/>
              <a:t>hydrogen combustion in </a:t>
            </a:r>
            <a:r>
              <a:rPr lang="en-GB" sz="2200" b="1">
                <a:solidFill>
                  <a:srgbClr val="FF0000"/>
                </a:solidFill>
              </a:rPr>
              <a:t>containment</a:t>
            </a:r>
          </a:p>
          <a:p>
            <a:pPr marL="330200" indent="-330200" algn="just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2200">
                <a:cs typeface="Times New Roman" pitchFamily="18" charset="0"/>
                <a:sym typeface="Wingdings" pitchFamily="2" charset="2"/>
              </a:rPr>
              <a:t>WP8: </a:t>
            </a:r>
            <a:r>
              <a:rPr lang="en-GB" sz="2200"/>
              <a:t>oxidising impact on </a:t>
            </a:r>
            <a:r>
              <a:rPr lang="en-GB" sz="2200" b="1">
                <a:solidFill>
                  <a:srgbClr val="FF0000"/>
                </a:solidFill>
              </a:rPr>
              <a:t>source term</a:t>
            </a:r>
            <a:r>
              <a:rPr lang="en-GB" sz="2200"/>
              <a:t> (Ru, HBU and MOX fuel), iodine chemistry in circuit and containment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792413" y="404813"/>
            <a:ext cx="54006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Work-Packages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19075" y="4473575"/>
            <a:ext cx="154146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ctr" defTabSz="1271588">
              <a:lnSpc>
                <a:spcPct val="80000"/>
              </a:lnSpc>
              <a:spcBef>
                <a:spcPts val="11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US" i="1">
                <a:solidFill>
                  <a:schemeClr val="accent2"/>
                </a:solidFill>
                <a:cs typeface="Times New Roman" pitchFamily="18" charset="0"/>
                <a:sym typeface="Wingdings" pitchFamily="2" charset="2"/>
              </a:rPr>
              <a:t>R&amp;D</a:t>
            </a:r>
            <a:endParaRPr lang="en-GB" i="1">
              <a:solidFill>
                <a:schemeClr val="accent2"/>
              </a:solidFill>
            </a:endParaRPr>
          </a:p>
        </p:txBody>
      </p:sp>
      <p:sp>
        <p:nvSpPr>
          <p:cNvPr id="25608" name="AutoShape 8"/>
          <p:cNvSpPr>
            <a:spLocks/>
          </p:cNvSpPr>
          <p:nvPr/>
        </p:nvSpPr>
        <p:spPr bwMode="auto">
          <a:xfrm>
            <a:off x="1847850" y="3679825"/>
            <a:ext cx="95250" cy="2351088"/>
          </a:xfrm>
          <a:prstGeom prst="leftBrace">
            <a:avLst>
              <a:gd name="adj1" fmla="val 20569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15925" y="6092825"/>
            <a:ext cx="936148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8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n-GB"/>
              <a:t>	</a:t>
            </a:r>
            <a:r>
              <a:rPr lang="en-GB" i="1"/>
              <a:t>The WP5 to 8 cover the 6 high-priority issues defined by SARP in SARNET.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1DFA4-3496-4246-AA59-CDCFD221FA97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49313" y="1052513"/>
            <a:ext cx="84582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Mar. 29-30, 2011: WP8 on Source Term.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April 8, 2011: 2</a:t>
            </a:r>
            <a:r>
              <a:rPr lang="en-GB" baseline="30000"/>
              <a:t>nd</a:t>
            </a:r>
            <a:r>
              <a:rPr lang="en-GB"/>
              <a:t> meeting of Steering Committee. 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June 27 – July 1, 2011: WP5-6 joint meeting.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June 28, 2011: WP7-1 meeting.</a:t>
            </a:r>
          </a:p>
          <a:p>
            <a:pPr marL="330200" indent="-3302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June 2011: 2</a:t>
            </a:r>
            <a:r>
              <a:rPr lang="en-GB" baseline="30000"/>
              <a:t>nd</a:t>
            </a:r>
            <a:r>
              <a:rPr lang="en-GB"/>
              <a:t> SARP meeting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meetings in the last six months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2194C-A1AE-4D0C-B2F3-81056242E63C}" type="slidenum">
              <a:rPr lang="en-US"/>
              <a:pPr/>
              <a:t>6</a:t>
            </a:fld>
            <a:endParaRPr 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pitchFamily="18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849313" y="981075"/>
            <a:ext cx="84582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April 2011: ASTEC V2 Training Course n°2 for beginners. 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May 2-5, 2011: paper on a general presentation of SARNET2 at ICAPP’11 conference in Nice (France),</a:t>
            </a:r>
          </a:p>
          <a:p>
            <a:pPr marL="817563" lvl="1" indent="-312738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Several associated papers by partners on ongoing work in the WPs</a:t>
            </a:r>
            <a:r>
              <a:rPr lang="en-GB" sz="1800"/>
              <a:t>. 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June 2011: SARNET2 newsletter N°4.</a:t>
            </a:r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/>
          </a:p>
          <a:p>
            <a:pPr marL="330200" indent="-330200" algn="just" defTabSz="1271588">
              <a:lnSpc>
                <a:spcPct val="95000"/>
              </a:lnSpc>
              <a:spcBef>
                <a:spcPct val="45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events in the last year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EC914-24EF-4C11-890A-7C3288133E39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76288" y="1052513"/>
            <a:ext cx="84582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Oct. 27, 2011: 6</a:t>
            </a:r>
            <a:r>
              <a:rPr lang="en-GB" baseline="30000"/>
              <a:t>th</a:t>
            </a:r>
            <a:r>
              <a:rPr lang="en-GB"/>
              <a:t> Management Team meeting. 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Nov. 29, 2011: 3</a:t>
            </a:r>
            <a:r>
              <a:rPr lang="en-GB" baseline="30000"/>
              <a:t>rd</a:t>
            </a:r>
            <a:r>
              <a:rPr lang="en-GB"/>
              <a:t> SARP meeting.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Jan. 9-13, 2012: WP5 and WP6 meetings.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Nov. 2011: publication of a general paper in the Special issue "Severe Accident Analysis in Nuclear Power Plants" of the Journal Science and Technology of Nuclear Installations. 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Nov. 2011: edition by ELSEVIER of the textbook “NUCLEAR SAFETY IN LWRs: SEVERE ACCIDENT PHENOMENOLOGY” (600 pages, 45 authors). 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5</a:t>
            </a:r>
            <a:r>
              <a:rPr lang="en-GB" baseline="30000"/>
              <a:t>th</a:t>
            </a:r>
            <a:r>
              <a:rPr lang="en-GB"/>
              <a:t> ERMSAR conference in March 2012, hosted by GRS in Cologne (held in the same time and location than the General Assembly). For the 1</a:t>
            </a:r>
            <a:r>
              <a:rPr lang="en-GB" baseline="30000"/>
              <a:t>st</a:t>
            </a:r>
            <a:r>
              <a:rPr lang="en-GB"/>
              <a:t> time, “open” conference to papers from non–SARNET members.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next milestones </a:t>
            </a:r>
            <a:r>
              <a:rPr lang="en-GB" b="1">
                <a:solidFill>
                  <a:schemeClr val="tx2"/>
                </a:solidFill>
              </a:rPr>
              <a:t>(1/2)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808F4-11D0-439E-99B0-491DC0446BDF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776288" y="1052513"/>
            <a:ext cx="84582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Evaluation of the Fukushima impact on R&amp;D priorities:</a:t>
            </a:r>
          </a:p>
          <a:p>
            <a:pPr marL="885825" lvl="1" indent="-3810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The SARP group will account for it when updating the priorities as defined in 2007, with the final deadline of early 2013, at SARNET2’s end; </a:t>
            </a:r>
          </a:p>
          <a:p>
            <a:pPr marL="885825" lvl="1" indent="-3810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Arial" charset="0"/>
              <a:buChar char="–"/>
            </a:pPr>
            <a:r>
              <a:rPr lang="en-GB"/>
              <a:t>Moreover an internal long-term process has been launched in some WPs by sharing the partners’ analyses of phenomenology  and mitigation aspects.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Main next milestones </a:t>
            </a:r>
            <a:r>
              <a:rPr lang="en-GB" b="1">
                <a:solidFill>
                  <a:schemeClr val="tx2"/>
                </a:solidFill>
              </a:rPr>
              <a:t>(2/2)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CA4AE-0976-401C-BC28-E75BF1D50097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371600" y="1143000"/>
            <a:ext cx="8077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lnSpc>
                <a:spcPct val="90000"/>
              </a:lnSpc>
              <a:spcBef>
                <a:spcPts val="2188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endParaRPr lang="en-GB">
              <a:cs typeface="Times New Roman" pitchFamily="18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776288" y="1052513"/>
            <a:ext cx="84582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Continuous intensive storage of exp. data in DATANET database, in particular by KIT.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Increase of synergy between the 3 different exp. programmes on debris reflooding (PEARL in IRSN, QUENCH-Debris in KIT, DEBRIS in IKE). Good results of the PRELUDE IRSN exp. that prepare at a smaller scale the PEARL experiments.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Progress of understanding the origin of the different cavity shapes  in MCCI with (an)isotropy depending on the type of concrete (limestone, siliceous).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Success of 5 benchmarks between simulation codes (LP or CFD) on containment experiments. New benchmarks on source term are starting (Phebus FPT3, THAI Iod13-14).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Good progress on Ruthenium transport in primary circuit (experiments, modelling).</a:t>
            </a:r>
          </a:p>
          <a:p>
            <a:pPr marL="419100" indent="-419100" algn="just" defTabSz="1271588">
              <a:spcBef>
                <a:spcPct val="5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/>
              <a:t>Synthesis of ASTEC V2.0 assessment by 27 partners.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720975" y="404813"/>
            <a:ext cx="67071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2400" b="1">
                <a:solidFill>
                  <a:schemeClr val="tx2"/>
                </a:solidFill>
              </a:rPr>
              <a:t>A few technical outcomes in the last year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Rnet_Folie_quer">
  <a:themeElements>
    <a:clrScheme name="SARnet_Folie_qu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_Folie_qu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Rnet_Folie_qu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_Folie_qu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</TotalTime>
  <Words>727</Words>
  <Application>Microsoft Office PowerPoint</Application>
  <PresentationFormat>A4-Papier (210x297 mm)</PresentationFormat>
  <Paragraphs>73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Wingdings</vt:lpstr>
      <vt:lpstr>Helvetica</vt:lpstr>
      <vt:lpstr>Times New Roman</vt:lpstr>
      <vt:lpstr>Symbol</vt:lpstr>
      <vt:lpstr>Trebuchet MS</vt:lpstr>
      <vt:lpstr>SARnet_Folie_quer</vt:lpstr>
      <vt:lpstr>Update on SARNET2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Sarnet-Presentation template</dc:title>
  <dc:creator>Beraha</dc:creator>
  <dc:description>A4 Format_x000d_
Stand: 05.07.02</dc:description>
  <cp:lastModifiedBy>Peters, Ursula</cp:lastModifiedBy>
  <cp:revision>35</cp:revision>
  <cp:lastPrinted>1997-08-19T11:07:52Z</cp:lastPrinted>
  <dcterms:created xsi:type="dcterms:W3CDTF">2004-04-28T09:16:14Z</dcterms:created>
  <dcterms:modified xsi:type="dcterms:W3CDTF">2012-10-15T10:20:52Z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>Template for Overheads with SARNET Logo</vt:lpwstr>
  </property>
  <property fmtid="{D5CDD505-2E9C-101B-9397-08002B2CF9AE}" pid="3" name="Owner">
    <vt:lpwstr/>
  </property>
  <property fmtid="{D5CDD505-2E9C-101B-9397-08002B2CF9AE}" pid="4" name="Status">
    <vt:lpwstr/>
  </property>
  <property fmtid="{D5CDD505-2E9C-101B-9397-08002B2CF9AE}" pid="5" name="ContentType">
    <vt:lpwstr>Document</vt:lpwstr>
  </property>
  <property fmtid="{D5CDD505-2E9C-101B-9397-08002B2CF9AE}" pid="6" name="Relevance">
    <vt:lpwstr/>
  </property>
  <property fmtid="{D5CDD505-2E9C-101B-9397-08002B2CF9AE}" pid="7" name="Author(s)">
    <vt:lpwstr/>
  </property>
  <property fmtid="{D5CDD505-2E9C-101B-9397-08002B2CF9AE}" pid="8" name="Description0">
    <vt:lpwstr>Update on SARNET2</vt:lpwstr>
  </property>
</Properties>
</file>