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handoutMasterIdLst>
    <p:handoutMasterId r:id="rId32"/>
  </p:handoutMasterIdLst>
  <p:sldIdLst>
    <p:sldId id="257" r:id="rId2"/>
    <p:sldId id="291" r:id="rId3"/>
    <p:sldId id="258" r:id="rId4"/>
    <p:sldId id="288" r:id="rId5"/>
    <p:sldId id="287" r:id="rId6"/>
    <p:sldId id="268" r:id="rId7"/>
    <p:sldId id="270" r:id="rId8"/>
    <p:sldId id="272" r:id="rId9"/>
    <p:sldId id="273" r:id="rId10"/>
    <p:sldId id="274" r:id="rId11"/>
    <p:sldId id="275" r:id="rId12"/>
    <p:sldId id="276" r:id="rId13"/>
    <p:sldId id="277" r:id="rId14"/>
    <p:sldId id="279" r:id="rId15"/>
    <p:sldId id="280" r:id="rId16"/>
    <p:sldId id="281" r:id="rId17"/>
    <p:sldId id="282" r:id="rId18"/>
    <p:sldId id="283" r:id="rId19"/>
    <p:sldId id="284" r:id="rId20"/>
    <p:sldId id="285" r:id="rId21"/>
    <p:sldId id="286" r:id="rId22"/>
    <p:sldId id="278" r:id="rId23"/>
    <p:sldId id="289" r:id="rId24"/>
    <p:sldId id="292" r:id="rId25"/>
    <p:sldId id="293" r:id="rId26"/>
    <p:sldId id="295" r:id="rId27"/>
    <p:sldId id="296" r:id="rId28"/>
    <p:sldId id="297" r:id="rId29"/>
    <p:sldId id="298" r:id="rId30"/>
  </p:sldIdLst>
  <p:sldSz cx="9906000" cy="6858000" type="A4"/>
  <p:notesSz cx="6765925" cy="9867900"/>
  <p:defaultTextStyle>
    <a:defPPr>
      <a:defRPr lang="de-DE"/>
    </a:defPPr>
    <a:lvl1pPr algn="l" rtl="0" eaLnBrk="0" fontAlgn="base" hangingPunct="0">
      <a:spcBef>
        <a:spcPct val="0"/>
      </a:spcBef>
      <a:spcAft>
        <a:spcPct val="0"/>
      </a:spcAft>
      <a:defRPr sz="2200" kern="1200">
        <a:solidFill>
          <a:schemeClr val="tx1"/>
        </a:solidFill>
        <a:latin typeface="Arial" charset="0"/>
        <a:ea typeface="+mn-ea"/>
        <a:cs typeface="+mn-cs"/>
      </a:defRPr>
    </a:lvl1pPr>
    <a:lvl2pPr marL="457200" algn="l" rtl="0" eaLnBrk="0" fontAlgn="base" hangingPunct="0">
      <a:spcBef>
        <a:spcPct val="0"/>
      </a:spcBef>
      <a:spcAft>
        <a:spcPct val="0"/>
      </a:spcAft>
      <a:defRPr sz="2200" kern="1200">
        <a:solidFill>
          <a:schemeClr val="tx1"/>
        </a:solidFill>
        <a:latin typeface="Arial" charset="0"/>
        <a:ea typeface="+mn-ea"/>
        <a:cs typeface="+mn-cs"/>
      </a:defRPr>
    </a:lvl2pPr>
    <a:lvl3pPr marL="914400" algn="l" rtl="0" eaLnBrk="0" fontAlgn="base" hangingPunct="0">
      <a:spcBef>
        <a:spcPct val="0"/>
      </a:spcBef>
      <a:spcAft>
        <a:spcPct val="0"/>
      </a:spcAft>
      <a:defRPr sz="2200" kern="1200">
        <a:solidFill>
          <a:schemeClr val="tx1"/>
        </a:solidFill>
        <a:latin typeface="Arial" charset="0"/>
        <a:ea typeface="+mn-ea"/>
        <a:cs typeface="+mn-cs"/>
      </a:defRPr>
    </a:lvl3pPr>
    <a:lvl4pPr marL="1371600" algn="l" rtl="0" eaLnBrk="0" fontAlgn="base" hangingPunct="0">
      <a:spcBef>
        <a:spcPct val="0"/>
      </a:spcBef>
      <a:spcAft>
        <a:spcPct val="0"/>
      </a:spcAft>
      <a:defRPr sz="2200" kern="1200">
        <a:solidFill>
          <a:schemeClr val="tx1"/>
        </a:solidFill>
        <a:latin typeface="Arial" charset="0"/>
        <a:ea typeface="+mn-ea"/>
        <a:cs typeface="+mn-cs"/>
      </a:defRPr>
    </a:lvl4pPr>
    <a:lvl5pPr marL="1828800" algn="l" rtl="0" eaLnBrk="0" fontAlgn="base" hangingPunct="0">
      <a:spcBef>
        <a:spcPct val="0"/>
      </a:spcBef>
      <a:spcAft>
        <a:spcPct val="0"/>
      </a:spcAft>
      <a:defRPr sz="2200" kern="1200">
        <a:solidFill>
          <a:schemeClr val="tx1"/>
        </a:solidFill>
        <a:latin typeface="Arial" charset="0"/>
        <a:ea typeface="+mn-ea"/>
        <a:cs typeface="+mn-cs"/>
      </a:defRPr>
    </a:lvl5pPr>
    <a:lvl6pPr marL="2286000" algn="l" defTabSz="914400" rtl="0" eaLnBrk="1" latinLnBrk="0" hangingPunct="1">
      <a:defRPr sz="2200" kern="1200">
        <a:solidFill>
          <a:schemeClr val="tx1"/>
        </a:solidFill>
        <a:latin typeface="Arial" charset="0"/>
        <a:ea typeface="+mn-ea"/>
        <a:cs typeface="+mn-cs"/>
      </a:defRPr>
    </a:lvl6pPr>
    <a:lvl7pPr marL="2743200" algn="l" defTabSz="914400" rtl="0" eaLnBrk="1" latinLnBrk="0" hangingPunct="1">
      <a:defRPr sz="2200" kern="1200">
        <a:solidFill>
          <a:schemeClr val="tx1"/>
        </a:solidFill>
        <a:latin typeface="Arial" charset="0"/>
        <a:ea typeface="+mn-ea"/>
        <a:cs typeface="+mn-cs"/>
      </a:defRPr>
    </a:lvl7pPr>
    <a:lvl8pPr marL="3200400" algn="l" defTabSz="914400" rtl="0" eaLnBrk="1" latinLnBrk="0" hangingPunct="1">
      <a:defRPr sz="2200" kern="1200">
        <a:solidFill>
          <a:schemeClr val="tx1"/>
        </a:solidFill>
        <a:latin typeface="Arial" charset="0"/>
        <a:ea typeface="+mn-ea"/>
        <a:cs typeface="+mn-cs"/>
      </a:defRPr>
    </a:lvl8pPr>
    <a:lvl9pPr marL="3657600" algn="l" defTabSz="914400" rtl="0" eaLnBrk="1" latinLnBrk="0" hangingPunct="1">
      <a:defRPr sz="2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9900"/>
    <a:srgbClr val="006CD8"/>
    <a:srgbClr val="3399FF"/>
    <a:srgbClr val="FF3300"/>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609" autoAdjust="0"/>
    <p:restoredTop sz="94614" autoAdjust="0"/>
  </p:normalViewPr>
  <p:slideViewPr>
    <p:cSldViewPr>
      <p:cViewPr>
        <p:scale>
          <a:sx n="91" d="100"/>
          <a:sy n="91" d="100"/>
        </p:scale>
        <p:origin x="-1224" y="-2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17228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588" y="0"/>
            <a:ext cx="29321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204" tIns="0" rIns="19204" bIns="0" numCol="1" anchor="t" anchorCtr="0" compatLnSpc="1">
            <a:prstTxWarp prst="textNoShape">
              <a:avLst/>
            </a:prstTxWarp>
          </a:bodyPr>
          <a:lstStyle>
            <a:lvl1pPr defTabSz="925513">
              <a:defRPr sz="1000" i="1">
                <a:latin typeface="Times New Roman" pitchFamily="18" charset="0"/>
              </a:defRPr>
            </a:lvl1pPr>
          </a:lstStyle>
          <a:p>
            <a:pPr>
              <a:defRPr/>
            </a:pPr>
            <a:endParaRPr lang="de-DE"/>
          </a:p>
        </p:txBody>
      </p:sp>
      <p:sp>
        <p:nvSpPr>
          <p:cNvPr id="2051" name="Rectangle 3"/>
          <p:cNvSpPr>
            <a:spLocks noGrp="1" noChangeArrowheads="1"/>
          </p:cNvSpPr>
          <p:nvPr>
            <p:ph type="dt" idx="1"/>
          </p:nvPr>
        </p:nvSpPr>
        <p:spPr bwMode="auto">
          <a:xfrm>
            <a:off x="3833813" y="0"/>
            <a:ext cx="2932112"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204" tIns="0" rIns="19204" bIns="0" numCol="1" anchor="t" anchorCtr="0" compatLnSpc="1">
            <a:prstTxWarp prst="textNoShape">
              <a:avLst/>
            </a:prstTxWarp>
          </a:bodyPr>
          <a:lstStyle>
            <a:lvl1pPr algn="r" defTabSz="925513">
              <a:defRPr sz="1000" i="1">
                <a:latin typeface="Times New Roman" pitchFamily="18" charset="0"/>
              </a:defRPr>
            </a:lvl1pPr>
          </a:lstStyle>
          <a:p>
            <a:pPr>
              <a:defRPr/>
            </a:pPr>
            <a:endParaRPr lang="de-DE"/>
          </a:p>
        </p:txBody>
      </p:sp>
      <p:sp>
        <p:nvSpPr>
          <p:cNvPr id="33796" name="Rectangle 4"/>
          <p:cNvSpPr>
            <a:spLocks noRot="1" noChangeArrowheads="1" noTextEdit="1"/>
          </p:cNvSpPr>
          <p:nvPr>
            <p:ph type="sldImg" idx="2"/>
          </p:nvPr>
        </p:nvSpPr>
        <p:spPr bwMode="auto">
          <a:xfrm>
            <a:off x="719138" y="746125"/>
            <a:ext cx="5326062" cy="3687763"/>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1700" y="4687888"/>
            <a:ext cx="4960938" cy="4440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21" tIns="46411" rIns="92821" bIns="46411" numCol="1" anchor="t" anchorCtr="0" compatLnSpc="1">
            <a:prstTxWarp prst="textNoShape">
              <a:avLst/>
            </a:prstTxWarp>
          </a:bodyPr>
          <a:lstStyle/>
          <a:p>
            <a:pPr lvl="0"/>
            <a:r>
              <a:rPr lang="de-DE" noProof="0" smtClean="0"/>
              <a:t>Klicken Sie, um die Formate des Vorlagentextes zu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2054" name="Rectangle 6"/>
          <p:cNvSpPr>
            <a:spLocks noGrp="1" noChangeArrowheads="1"/>
          </p:cNvSpPr>
          <p:nvPr>
            <p:ph type="ftr" sz="quarter" idx="4"/>
          </p:nvPr>
        </p:nvSpPr>
        <p:spPr bwMode="auto">
          <a:xfrm>
            <a:off x="-1588" y="9374188"/>
            <a:ext cx="293211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204" tIns="0" rIns="19204" bIns="0" numCol="1" anchor="b" anchorCtr="0" compatLnSpc="1">
            <a:prstTxWarp prst="textNoShape">
              <a:avLst/>
            </a:prstTxWarp>
          </a:bodyPr>
          <a:lstStyle>
            <a:lvl1pPr defTabSz="925513">
              <a:defRPr sz="1000" i="1">
                <a:latin typeface="Times New Roman" pitchFamily="18" charset="0"/>
              </a:defRPr>
            </a:lvl1pPr>
          </a:lstStyle>
          <a:p>
            <a:pPr>
              <a:defRPr/>
            </a:pPr>
            <a:endParaRPr lang="de-DE"/>
          </a:p>
        </p:txBody>
      </p:sp>
      <p:sp>
        <p:nvSpPr>
          <p:cNvPr id="2055" name="Rectangle 7"/>
          <p:cNvSpPr>
            <a:spLocks noGrp="1" noChangeArrowheads="1"/>
          </p:cNvSpPr>
          <p:nvPr>
            <p:ph type="sldNum" sz="quarter" idx="5"/>
          </p:nvPr>
        </p:nvSpPr>
        <p:spPr bwMode="auto">
          <a:xfrm>
            <a:off x="3833813" y="9374188"/>
            <a:ext cx="2932112"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204" tIns="0" rIns="19204" bIns="0" numCol="1" anchor="b" anchorCtr="0" compatLnSpc="1">
            <a:prstTxWarp prst="textNoShape">
              <a:avLst/>
            </a:prstTxWarp>
          </a:bodyPr>
          <a:lstStyle>
            <a:lvl1pPr algn="r" defTabSz="925513">
              <a:defRPr sz="1000" i="1">
                <a:latin typeface="Times New Roman" pitchFamily="18" charset="0"/>
              </a:defRPr>
            </a:lvl1pPr>
          </a:lstStyle>
          <a:p>
            <a:pPr>
              <a:defRPr/>
            </a:pPr>
            <a:fld id="{E78C56C5-9A70-4CFC-A64A-A8D49E20FF7E}" type="slidenum">
              <a:rPr lang="de-DE"/>
              <a:pPr>
                <a:defRPr/>
              </a:pPr>
              <a:t>‹Nr.›</a:t>
            </a:fld>
            <a:endParaRPr lang="de-DE"/>
          </a:p>
        </p:txBody>
      </p:sp>
    </p:spTree>
    <p:extLst>
      <p:ext uri="{BB962C8B-B14F-4D97-AF65-F5344CB8AC3E}">
        <p14:creationId xmlns:p14="http://schemas.microsoft.com/office/powerpoint/2010/main" val="2558920097"/>
      </p:ext>
    </p:extLst>
  </p:cSld>
  <p:clrMap bg1="lt1" tx1="dk1" bg2="lt2" tx2="dk2" accent1="accent1" accent2="accent2" accent3="accent3" accent4="accent4" accent5="accent5" accent6="accent6" hlink="hlink" folHlink="folHlink"/>
  <p:notesStyle>
    <a:lvl1pPr algn="l" defTabSz="917575"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8788" algn="l" defTabSz="917575"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5988" algn="l" defTabSz="917575"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4775" algn="l" defTabSz="917575"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31975" algn="l" defTabSz="917575"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Rot="1" noChangeArrowheads="1" noTextEdit="1"/>
          </p:cNvSpPr>
          <p:nvPr>
            <p:ph type="sldImg"/>
          </p:nvPr>
        </p:nvSpPr>
        <p:spPr>
          <a:ln/>
        </p:spPr>
      </p:sp>
      <p:sp>
        <p:nvSpPr>
          <p:cNvPr id="50179" name="Rectangle 3"/>
          <p:cNvSpPr>
            <a:spLocks noGrp="1" noChangeArrowheads="1"/>
          </p:cNvSpPr>
          <p:nvPr>
            <p:ph type="body" idx="1"/>
          </p:nvPr>
        </p:nvSpPr>
        <p:spPr>
          <a:noFill/>
        </p:spPr>
        <p:txBody>
          <a:bodyPr/>
          <a:lstStyle/>
          <a:p>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Rectangle 17"/>
          <p:cNvSpPr>
            <a:spLocks noChangeArrowheads="1"/>
          </p:cNvSpPr>
          <p:nvPr/>
        </p:nvSpPr>
        <p:spPr bwMode="auto">
          <a:xfrm>
            <a:off x="560388" y="620713"/>
            <a:ext cx="4321175" cy="863600"/>
          </a:xfrm>
          <a:prstGeom prst="rect">
            <a:avLst/>
          </a:prstGeom>
          <a:gradFill rotWithShape="1">
            <a:gsLst>
              <a:gs pos="0">
                <a:srgbClr val="006CD8"/>
              </a:gs>
              <a:gs pos="100000">
                <a:srgbClr val="FFFFFF"/>
              </a:gs>
            </a:gsLst>
            <a:lin ang="0" scaled="1"/>
          </a:gradFill>
          <a:ln>
            <a:noFill/>
          </a:ln>
          <a:effectLst/>
          <a:extLst>
            <a:ext uri="{91240B29-F687-4F45-9708-019B960494DF}">
              <a14:hiddenLine xmlns:a14="http://schemas.microsoft.com/office/drawing/2010/main" w="12700">
                <a:solidFill>
                  <a:schemeClr val="accent2"/>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5" name="Rectangle 9"/>
          <p:cNvSpPr>
            <a:spLocks noChangeArrowheads="1"/>
          </p:cNvSpPr>
          <p:nvPr/>
        </p:nvSpPr>
        <p:spPr bwMode="auto">
          <a:xfrm>
            <a:off x="788988" y="6021388"/>
            <a:ext cx="6972300" cy="46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lstStyle/>
          <a:p>
            <a:endParaRPr lang="en-US" sz="1200"/>
          </a:p>
        </p:txBody>
      </p:sp>
      <p:sp>
        <p:nvSpPr>
          <p:cNvPr id="6" name="Line 13"/>
          <p:cNvSpPr>
            <a:spLocks noChangeShapeType="1"/>
          </p:cNvSpPr>
          <p:nvPr/>
        </p:nvSpPr>
        <p:spPr bwMode="auto">
          <a:xfrm>
            <a:off x="560388" y="476250"/>
            <a:ext cx="0" cy="3384550"/>
          </a:xfrm>
          <a:prstGeom prst="line">
            <a:avLst/>
          </a:prstGeom>
          <a:noFill/>
          <a:ln w="28575">
            <a:solidFill>
              <a:srgbClr val="FF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 name="Line 15"/>
          <p:cNvSpPr>
            <a:spLocks noChangeShapeType="1"/>
          </p:cNvSpPr>
          <p:nvPr/>
        </p:nvSpPr>
        <p:spPr bwMode="auto">
          <a:xfrm>
            <a:off x="690563" y="1268413"/>
            <a:ext cx="8424862" cy="0"/>
          </a:xfrm>
          <a:prstGeom prst="line">
            <a:avLst/>
          </a:prstGeom>
          <a:noFill/>
          <a:ln w="28575">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 name="Line 16"/>
          <p:cNvSpPr>
            <a:spLocks noChangeShapeType="1"/>
          </p:cNvSpPr>
          <p:nvPr/>
        </p:nvSpPr>
        <p:spPr bwMode="auto">
          <a:xfrm>
            <a:off x="704850" y="1268413"/>
            <a:ext cx="0" cy="2376487"/>
          </a:xfrm>
          <a:prstGeom prst="line">
            <a:avLst/>
          </a:prstGeom>
          <a:noFill/>
          <a:ln w="28575">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9" name="Picture 18" descr="logo1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325" y="476250"/>
            <a:ext cx="3289300"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4" name="Rectangle 2"/>
          <p:cNvSpPr>
            <a:spLocks noGrp="1" noChangeArrowheads="1"/>
          </p:cNvSpPr>
          <p:nvPr>
            <p:ph type="ctrTitle"/>
          </p:nvPr>
        </p:nvSpPr>
        <p:spPr>
          <a:xfrm>
            <a:off x="742950" y="2130425"/>
            <a:ext cx="8420100" cy="1470025"/>
          </a:xfrm>
        </p:spPr>
        <p:txBody>
          <a:bodyPr/>
          <a:lstStyle>
            <a:lvl1pPr algn="ctr">
              <a:defRPr/>
            </a:lvl1pPr>
          </a:lstStyle>
          <a:p>
            <a:pPr lvl="0"/>
            <a:r>
              <a:rPr lang="de-DE" noProof="0" smtClean="0"/>
              <a:t>Titelmasterformat durch Klicken bearbeiten</a:t>
            </a:r>
          </a:p>
        </p:txBody>
      </p:sp>
      <p:sp>
        <p:nvSpPr>
          <p:cNvPr id="8195" name="Rectangle 3"/>
          <p:cNvSpPr>
            <a:spLocks noGrp="1" noChangeArrowheads="1"/>
          </p:cNvSpPr>
          <p:nvPr>
            <p:ph type="subTitle" idx="1"/>
          </p:nvPr>
        </p:nvSpPr>
        <p:spPr>
          <a:xfrm>
            <a:off x="1485900" y="3886200"/>
            <a:ext cx="6934200" cy="1752600"/>
          </a:xfrm>
        </p:spPr>
        <p:txBody>
          <a:bodyPr/>
          <a:lstStyle>
            <a:lvl1pPr marL="0" indent="0" algn="ctr">
              <a:buFont typeface="Wingdings" pitchFamily="2" charset="2"/>
              <a:buNone/>
              <a:defRPr/>
            </a:lvl1pPr>
          </a:lstStyle>
          <a:p>
            <a:pPr lvl="0"/>
            <a:r>
              <a:rPr lang="de-DE" noProof="0" smtClean="0"/>
              <a:t>Formatvorlage des Untertitelmasters durch Klicken bearbeiten</a:t>
            </a:r>
          </a:p>
        </p:txBody>
      </p:sp>
      <p:sp>
        <p:nvSpPr>
          <p:cNvPr id="10" name="Rectangle 10"/>
          <p:cNvSpPr>
            <a:spLocks noGrp="1" noChangeArrowheads="1"/>
          </p:cNvSpPr>
          <p:nvPr>
            <p:ph type="sldNum" sz="quarter" idx="10"/>
          </p:nvPr>
        </p:nvSpPr>
        <p:spPr>
          <a:xfrm>
            <a:off x="7099300" y="6245225"/>
            <a:ext cx="2311400" cy="476250"/>
          </a:xfrm>
        </p:spPr>
        <p:txBody>
          <a:bodyPr/>
          <a:lstStyle>
            <a:lvl1pPr>
              <a:defRPr/>
            </a:lvl1pPr>
          </a:lstStyle>
          <a:p>
            <a:pPr>
              <a:defRPr/>
            </a:pPr>
            <a:fld id="{E8BEDF37-F7B7-489A-9C37-F39B3657C649}" type="slidenum">
              <a:rPr lang="en-US"/>
              <a:pPr>
                <a:defRPr/>
              </a:pPr>
              <a:t>‹Nr.›</a:t>
            </a:fld>
            <a:endParaRPr lang="en-US"/>
          </a:p>
        </p:txBody>
      </p:sp>
    </p:spTree>
    <p:extLst>
      <p:ext uri="{BB962C8B-B14F-4D97-AF65-F5344CB8AC3E}">
        <p14:creationId xmlns:p14="http://schemas.microsoft.com/office/powerpoint/2010/main" val="2084148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9"/>
          <p:cNvSpPr>
            <a:spLocks noGrp="1" noChangeArrowheads="1"/>
          </p:cNvSpPr>
          <p:nvPr>
            <p:ph type="sldNum" sz="quarter" idx="10"/>
          </p:nvPr>
        </p:nvSpPr>
        <p:spPr>
          <a:ln/>
        </p:spPr>
        <p:txBody>
          <a:bodyPr/>
          <a:lstStyle>
            <a:lvl1pPr>
              <a:defRPr/>
            </a:lvl1pPr>
          </a:lstStyle>
          <a:p>
            <a:pPr>
              <a:defRPr/>
            </a:pPr>
            <a:fld id="{B34C2BAB-4D00-4A91-A610-427BAC4AA67C}" type="slidenum">
              <a:rPr lang="en-US"/>
              <a:pPr>
                <a:defRPr/>
              </a:pPr>
              <a:t>‹Nr.›</a:t>
            </a:fld>
            <a:endParaRPr lang="en-US"/>
          </a:p>
        </p:txBody>
      </p:sp>
    </p:spTree>
    <p:extLst>
      <p:ext uri="{BB962C8B-B14F-4D97-AF65-F5344CB8AC3E}">
        <p14:creationId xmlns:p14="http://schemas.microsoft.com/office/powerpoint/2010/main" val="2343856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15163" y="1125538"/>
            <a:ext cx="2054225" cy="460057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49313" y="1125538"/>
            <a:ext cx="6013450" cy="460057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9"/>
          <p:cNvSpPr>
            <a:spLocks noGrp="1" noChangeArrowheads="1"/>
          </p:cNvSpPr>
          <p:nvPr>
            <p:ph type="sldNum" sz="quarter" idx="10"/>
          </p:nvPr>
        </p:nvSpPr>
        <p:spPr>
          <a:ln/>
        </p:spPr>
        <p:txBody>
          <a:bodyPr/>
          <a:lstStyle>
            <a:lvl1pPr>
              <a:defRPr/>
            </a:lvl1pPr>
          </a:lstStyle>
          <a:p>
            <a:pPr>
              <a:defRPr/>
            </a:pPr>
            <a:fld id="{232B34BD-E332-4A44-99AE-AE60CF579381}" type="slidenum">
              <a:rPr lang="en-US"/>
              <a:pPr>
                <a:defRPr/>
              </a:pPr>
              <a:t>‹Nr.›</a:t>
            </a:fld>
            <a:endParaRPr lang="en-US"/>
          </a:p>
        </p:txBody>
      </p:sp>
    </p:spTree>
    <p:extLst>
      <p:ext uri="{BB962C8B-B14F-4D97-AF65-F5344CB8AC3E}">
        <p14:creationId xmlns:p14="http://schemas.microsoft.com/office/powerpoint/2010/main" val="2509191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folie">
    <p:spTree>
      <p:nvGrpSpPr>
        <p:cNvPr id="1" name=""/>
        <p:cNvGrpSpPr/>
        <p:nvPr/>
      </p:nvGrpSpPr>
      <p:grpSpPr>
        <a:xfrm>
          <a:off x="0" y="0"/>
          <a:ext cx="0" cy="0"/>
          <a:chOff x="0" y="0"/>
          <a:chExt cx="0" cy="0"/>
        </a:xfrm>
      </p:grpSpPr>
      <p:sp>
        <p:nvSpPr>
          <p:cNvPr id="2" name="Titel 1"/>
          <p:cNvSpPr>
            <a:spLocks noGrp="1"/>
          </p:cNvSpPr>
          <p:nvPr>
            <p:ph type="title"/>
          </p:nvPr>
        </p:nvSpPr>
        <p:spPr/>
        <p:txBody>
          <a:bodyPr anchor="t"/>
          <a:lstStyle>
            <a:lvl1pPr>
              <a:defRPr sz="2000" b="1" baseline="0">
                <a:latin typeface="Arial" pitchFamily="34" charset="0"/>
                <a:cs typeface="Arial" pitchFamily="34" charset="0"/>
              </a:defRPr>
            </a:lvl1pPr>
          </a:lstStyle>
          <a:p>
            <a:r>
              <a:rPr lang="de-DE" smtClean="0"/>
              <a:t>Titelmasterformat durch Klicken bearbeiten</a:t>
            </a:r>
            <a:endParaRPr lang="de-DE" dirty="0"/>
          </a:p>
        </p:txBody>
      </p:sp>
      <p:sp>
        <p:nvSpPr>
          <p:cNvPr id="12" name="Textplatzhalter 11"/>
          <p:cNvSpPr>
            <a:spLocks noGrp="1"/>
          </p:cNvSpPr>
          <p:nvPr>
            <p:ph type="body" sz="quarter" idx="10"/>
          </p:nvPr>
        </p:nvSpPr>
        <p:spPr>
          <a:xfrm>
            <a:off x="265200" y="1263600"/>
            <a:ext cx="9367800" cy="50364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p:txBody>
      </p:sp>
      <p:sp>
        <p:nvSpPr>
          <p:cNvPr id="4" name="Datumsplatzhalter 3"/>
          <p:cNvSpPr>
            <a:spLocks noGrp="1"/>
          </p:cNvSpPr>
          <p:nvPr>
            <p:ph type="dt" sz="half" idx="11"/>
          </p:nvPr>
        </p:nvSpPr>
        <p:spPr>
          <a:xfrm>
            <a:off x="6513513" y="6627813"/>
            <a:ext cx="2435225" cy="179387"/>
          </a:xfrm>
          <a:prstGeom prst="rect">
            <a:avLst/>
          </a:prstGeom>
        </p:spPr>
        <p:txBody>
          <a:bodyPr lIns="0" tIns="0" rIns="0" bIns="0"/>
          <a:lstStyle>
            <a:lvl1pPr algn="ctr">
              <a:defRPr sz="1000" smtClean="0">
                <a:latin typeface="Arial" pitchFamily="34" charset="0"/>
                <a:cs typeface="Arial" pitchFamily="34" charset="0"/>
              </a:defRPr>
            </a:lvl1pPr>
          </a:lstStyle>
          <a:p>
            <a:pPr>
              <a:defRPr/>
            </a:pPr>
            <a:fld id="{401EB799-6AFF-4468-A955-FD32169169C7}" type="datetime1">
              <a:rPr lang="de-DE"/>
              <a:pPr>
                <a:defRPr/>
              </a:pPr>
              <a:t>15.10.2012</a:t>
            </a:fld>
            <a:endParaRPr lang="de-DE" dirty="0"/>
          </a:p>
        </p:txBody>
      </p:sp>
      <p:sp>
        <p:nvSpPr>
          <p:cNvPr id="5" name="Fußzeilenplatzhalter 4"/>
          <p:cNvSpPr>
            <a:spLocks noGrp="1"/>
          </p:cNvSpPr>
          <p:nvPr>
            <p:ph type="ftr" sz="quarter" idx="12"/>
          </p:nvPr>
        </p:nvSpPr>
        <p:spPr>
          <a:xfrm>
            <a:off x="273050" y="6626225"/>
            <a:ext cx="6232525" cy="180975"/>
          </a:xfrm>
          <a:prstGeom prst="rect">
            <a:avLst/>
          </a:prstGeom>
        </p:spPr>
        <p:txBody>
          <a:bodyPr lIns="0" tIns="0" rIns="0" bIns="0"/>
          <a:lstStyle>
            <a:lvl1pPr>
              <a:defRPr sz="1000" baseline="0" smtClean="0">
                <a:solidFill>
                  <a:schemeClr val="tx1"/>
                </a:solidFill>
                <a:latin typeface="Arial" pitchFamily="34" charset="0"/>
              </a:defRPr>
            </a:lvl1pPr>
          </a:lstStyle>
          <a:p>
            <a:pPr>
              <a:defRPr/>
            </a:pPr>
            <a:r>
              <a:rPr lang="de-DE"/>
              <a:t>GRS Fukushima Activites, CSARP 2011</a:t>
            </a:r>
            <a:endParaRPr lang="de-DE" dirty="0"/>
          </a:p>
        </p:txBody>
      </p:sp>
      <p:sp>
        <p:nvSpPr>
          <p:cNvPr id="6" name="Foliennummernplatzhalter 5"/>
          <p:cNvSpPr>
            <a:spLocks noGrp="1"/>
          </p:cNvSpPr>
          <p:nvPr>
            <p:ph type="sldNum" sz="quarter" idx="13"/>
          </p:nvPr>
        </p:nvSpPr>
        <p:spPr>
          <a:xfrm>
            <a:off x="8948738" y="6626225"/>
            <a:ext cx="681037" cy="179388"/>
          </a:xfrm>
        </p:spPr>
        <p:txBody>
          <a:bodyPr tIns="0" bIns="0"/>
          <a:lstStyle>
            <a:lvl1pPr algn="r">
              <a:defRPr sz="1000" smtClean="0">
                <a:solidFill>
                  <a:schemeClr val="tx1"/>
                </a:solidFill>
                <a:latin typeface="Arial" pitchFamily="34" charset="0"/>
                <a:cs typeface="Arial" pitchFamily="34" charset="0"/>
              </a:defRPr>
            </a:lvl1pPr>
          </a:lstStyle>
          <a:p>
            <a:pPr>
              <a:defRPr/>
            </a:pPr>
            <a:fld id="{457302AE-65A2-425E-B8C7-9800DC5A1099}" type="slidenum">
              <a:rPr lang="de-DE"/>
              <a:pPr>
                <a:defRPr/>
              </a:pPr>
              <a:t>‹Nr.›</a:t>
            </a:fld>
            <a:endParaRPr lang="de-DE" dirty="0"/>
          </a:p>
        </p:txBody>
      </p:sp>
    </p:spTree>
    <p:extLst>
      <p:ext uri="{BB962C8B-B14F-4D97-AF65-F5344CB8AC3E}">
        <p14:creationId xmlns:p14="http://schemas.microsoft.com/office/powerpoint/2010/main" val="3253459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9"/>
          <p:cNvSpPr>
            <a:spLocks noGrp="1" noChangeArrowheads="1"/>
          </p:cNvSpPr>
          <p:nvPr>
            <p:ph type="sldNum" sz="quarter" idx="10"/>
          </p:nvPr>
        </p:nvSpPr>
        <p:spPr>
          <a:ln/>
        </p:spPr>
        <p:txBody>
          <a:bodyPr/>
          <a:lstStyle>
            <a:lvl1pPr>
              <a:defRPr/>
            </a:lvl1pPr>
          </a:lstStyle>
          <a:p>
            <a:pPr>
              <a:defRPr/>
            </a:pPr>
            <a:fld id="{EAB82400-D0E7-4C83-96F5-CD48FA113E84}" type="slidenum">
              <a:rPr lang="en-US"/>
              <a:pPr>
                <a:defRPr/>
              </a:pPr>
              <a:t>‹Nr.›</a:t>
            </a:fld>
            <a:endParaRPr lang="en-US"/>
          </a:p>
        </p:txBody>
      </p:sp>
    </p:spTree>
    <p:extLst>
      <p:ext uri="{BB962C8B-B14F-4D97-AF65-F5344CB8AC3E}">
        <p14:creationId xmlns:p14="http://schemas.microsoft.com/office/powerpoint/2010/main" val="3322644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82638" y="4406900"/>
            <a:ext cx="84201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19"/>
          <p:cNvSpPr>
            <a:spLocks noGrp="1" noChangeArrowheads="1"/>
          </p:cNvSpPr>
          <p:nvPr>
            <p:ph type="sldNum" sz="quarter" idx="10"/>
          </p:nvPr>
        </p:nvSpPr>
        <p:spPr>
          <a:ln/>
        </p:spPr>
        <p:txBody>
          <a:bodyPr/>
          <a:lstStyle>
            <a:lvl1pPr>
              <a:defRPr/>
            </a:lvl1pPr>
          </a:lstStyle>
          <a:p>
            <a:pPr>
              <a:defRPr/>
            </a:pPr>
            <a:fld id="{769769C0-8388-44B1-9B99-47E89A9B64A0}" type="slidenum">
              <a:rPr lang="en-US"/>
              <a:pPr>
                <a:defRPr/>
              </a:pPr>
              <a:t>‹Nr.›</a:t>
            </a:fld>
            <a:endParaRPr lang="en-US"/>
          </a:p>
        </p:txBody>
      </p:sp>
    </p:spTree>
    <p:extLst>
      <p:ext uri="{BB962C8B-B14F-4D97-AF65-F5344CB8AC3E}">
        <p14:creationId xmlns:p14="http://schemas.microsoft.com/office/powerpoint/2010/main" val="892653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49313" y="2133600"/>
            <a:ext cx="4033837" cy="3592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035550" y="2133600"/>
            <a:ext cx="4033838" cy="3592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19"/>
          <p:cNvSpPr>
            <a:spLocks noGrp="1" noChangeArrowheads="1"/>
          </p:cNvSpPr>
          <p:nvPr>
            <p:ph type="sldNum" sz="quarter" idx="10"/>
          </p:nvPr>
        </p:nvSpPr>
        <p:spPr>
          <a:ln/>
        </p:spPr>
        <p:txBody>
          <a:bodyPr/>
          <a:lstStyle>
            <a:lvl1pPr>
              <a:defRPr/>
            </a:lvl1pPr>
          </a:lstStyle>
          <a:p>
            <a:pPr>
              <a:defRPr/>
            </a:pPr>
            <a:fld id="{14FB20D7-24B0-41D6-9109-F516313EBE4C}" type="slidenum">
              <a:rPr lang="en-US"/>
              <a:pPr>
                <a:defRPr/>
              </a:pPr>
              <a:t>‹Nr.›</a:t>
            </a:fld>
            <a:endParaRPr lang="en-US"/>
          </a:p>
        </p:txBody>
      </p:sp>
    </p:spTree>
    <p:extLst>
      <p:ext uri="{BB962C8B-B14F-4D97-AF65-F5344CB8AC3E}">
        <p14:creationId xmlns:p14="http://schemas.microsoft.com/office/powerpoint/2010/main" val="1520618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54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19"/>
          <p:cNvSpPr>
            <a:spLocks noGrp="1" noChangeArrowheads="1"/>
          </p:cNvSpPr>
          <p:nvPr>
            <p:ph type="sldNum" sz="quarter" idx="10"/>
          </p:nvPr>
        </p:nvSpPr>
        <p:spPr>
          <a:ln/>
        </p:spPr>
        <p:txBody>
          <a:bodyPr/>
          <a:lstStyle>
            <a:lvl1pPr>
              <a:defRPr/>
            </a:lvl1pPr>
          </a:lstStyle>
          <a:p>
            <a:pPr>
              <a:defRPr/>
            </a:pPr>
            <a:fld id="{F87550C4-82FB-4E9D-8D00-3663C2115091}" type="slidenum">
              <a:rPr lang="en-US"/>
              <a:pPr>
                <a:defRPr/>
              </a:pPr>
              <a:t>‹Nr.›</a:t>
            </a:fld>
            <a:endParaRPr lang="en-US"/>
          </a:p>
        </p:txBody>
      </p:sp>
    </p:spTree>
    <p:extLst>
      <p:ext uri="{BB962C8B-B14F-4D97-AF65-F5344CB8AC3E}">
        <p14:creationId xmlns:p14="http://schemas.microsoft.com/office/powerpoint/2010/main" val="192594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19"/>
          <p:cNvSpPr>
            <a:spLocks noGrp="1" noChangeArrowheads="1"/>
          </p:cNvSpPr>
          <p:nvPr>
            <p:ph type="sldNum" sz="quarter" idx="10"/>
          </p:nvPr>
        </p:nvSpPr>
        <p:spPr>
          <a:ln/>
        </p:spPr>
        <p:txBody>
          <a:bodyPr/>
          <a:lstStyle>
            <a:lvl1pPr>
              <a:defRPr/>
            </a:lvl1pPr>
          </a:lstStyle>
          <a:p>
            <a:pPr>
              <a:defRPr/>
            </a:pPr>
            <a:fld id="{81D0ACF5-EC19-48B8-9B89-01B3DCFA33C1}" type="slidenum">
              <a:rPr lang="en-US"/>
              <a:pPr>
                <a:defRPr/>
              </a:pPr>
              <a:t>‹Nr.›</a:t>
            </a:fld>
            <a:endParaRPr lang="en-US"/>
          </a:p>
        </p:txBody>
      </p:sp>
    </p:spTree>
    <p:extLst>
      <p:ext uri="{BB962C8B-B14F-4D97-AF65-F5344CB8AC3E}">
        <p14:creationId xmlns:p14="http://schemas.microsoft.com/office/powerpoint/2010/main" val="1393266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19"/>
          <p:cNvSpPr>
            <a:spLocks noGrp="1" noChangeArrowheads="1"/>
          </p:cNvSpPr>
          <p:nvPr>
            <p:ph type="sldNum" sz="quarter" idx="10"/>
          </p:nvPr>
        </p:nvSpPr>
        <p:spPr>
          <a:ln/>
        </p:spPr>
        <p:txBody>
          <a:bodyPr/>
          <a:lstStyle>
            <a:lvl1pPr>
              <a:defRPr/>
            </a:lvl1pPr>
          </a:lstStyle>
          <a:p>
            <a:pPr>
              <a:defRPr/>
            </a:pPr>
            <a:fld id="{686B4AAF-C6B5-446F-8FDE-58936E357912}" type="slidenum">
              <a:rPr lang="en-US"/>
              <a:pPr>
                <a:defRPr/>
              </a:pPr>
              <a:t>‹Nr.›</a:t>
            </a:fld>
            <a:endParaRPr lang="en-US"/>
          </a:p>
        </p:txBody>
      </p:sp>
    </p:spTree>
    <p:extLst>
      <p:ext uri="{BB962C8B-B14F-4D97-AF65-F5344CB8AC3E}">
        <p14:creationId xmlns:p14="http://schemas.microsoft.com/office/powerpoint/2010/main" val="2015630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95300" y="273050"/>
            <a:ext cx="3259138"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19"/>
          <p:cNvSpPr>
            <a:spLocks noGrp="1" noChangeArrowheads="1"/>
          </p:cNvSpPr>
          <p:nvPr>
            <p:ph type="sldNum" sz="quarter" idx="10"/>
          </p:nvPr>
        </p:nvSpPr>
        <p:spPr>
          <a:ln/>
        </p:spPr>
        <p:txBody>
          <a:bodyPr/>
          <a:lstStyle>
            <a:lvl1pPr>
              <a:defRPr/>
            </a:lvl1pPr>
          </a:lstStyle>
          <a:p>
            <a:pPr>
              <a:defRPr/>
            </a:pPr>
            <a:fld id="{F44360F0-BB9E-4374-BB76-04D92AC2FFFB}" type="slidenum">
              <a:rPr lang="en-US"/>
              <a:pPr>
                <a:defRPr/>
              </a:pPr>
              <a:t>‹Nr.›</a:t>
            </a:fld>
            <a:endParaRPr lang="en-US"/>
          </a:p>
        </p:txBody>
      </p:sp>
    </p:spTree>
    <p:extLst>
      <p:ext uri="{BB962C8B-B14F-4D97-AF65-F5344CB8AC3E}">
        <p14:creationId xmlns:p14="http://schemas.microsoft.com/office/powerpoint/2010/main" val="182031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941513" y="4800600"/>
            <a:ext cx="59436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19"/>
          <p:cNvSpPr>
            <a:spLocks noGrp="1" noChangeArrowheads="1"/>
          </p:cNvSpPr>
          <p:nvPr>
            <p:ph type="sldNum" sz="quarter" idx="10"/>
          </p:nvPr>
        </p:nvSpPr>
        <p:spPr>
          <a:ln/>
        </p:spPr>
        <p:txBody>
          <a:bodyPr/>
          <a:lstStyle>
            <a:lvl1pPr>
              <a:defRPr/>
            </a:lvl1pPr>
          </a:lstStyle>
          <a:p>
            <a:pPr>
              <a:defRPr/>
            </a:pPr>
            <a:fld id="{ACE41DD1-20C2-44D1-A8FC-85AA031697A4}" type="slidenum">
              <a:rPr lang="en-US"/>
              <a:pPr>
                <a:defRPr/>
              </a:pPr>
              <a:t>‹Nr.›</a:t>
            </a:fld>
            <a:endParaRPr lang="en-US"/>
          </a:p>
        </p:txBody>
      </p:sp>
    </p:spTree>
    <p:extLst>
      <p:ext uri="{BB962C8B-B14F-4D97-AF65-F5344CB8AC3E}">
        <p14:creationId xmlns:p14="http://schemas.microsoft.com/office/powerpoint/2010/main" val="3130994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49313" y="1125538"/>
            <a:ext cx="8220075" cy="652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de-DE" smtClean="0"/>
              <a:t>Klicken Sie, um das Titelformat zu bearbeiten</a:t>
            </a:r>
          </a:p>
        </p:txBody>
      </p:sp>
      <p:sp>
        <p:nvSpPr>
          <p:cNvPr id="1027" name="Rectangle 3"/>
          <p:cNvSpPr>
            <a:spLocks noGrp="1" noChangeArrowheads="1"/>
          </p:cNvSpPr>
          <p:nvPr>
            <p:ph type="body" idx="1"/>
          </p:nvPr>
        </p:nvSpPr>
        <p:spPr bwMode="auto">
          <a:xfrm>
            <a:off x="849313" y="2133600"/>
            <a:ext cx="8220075" cy="3592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4634" tIns="0" rIns="34634" bIns="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p:txBody>
      </p:sp>
      <p:sp>
        <p:nvSpPr>
          <p:cNvPr id="1028" name="Rectangle 18"/>
          <p:cNvSpPr>
            <a:spLocks noChangeArrowheads="1"/>
          </p:cNvSpPr>
          <p:nvPr/>
        </p:nvSpPr>
        <p:spPr bwMode="auto">
          <a:xfrm>
            <a:off x="762000" y="6389688"/>
            <a:ext cx="6972300" cy="46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lstStyle/>
          <a:p>
            <a:r>
              <a:rPr lang="en-US" sz="1200"/>
              <a:t>CEG-SAM meeting, Moscow, October 11-12, 2011</a:t>
            </a:r>
          </a:p>
        </p:txBody>
      </p:sp>
      <p:sp>
        <p:nvSpPr>
          <p:cNvPr id="1043" name="Rectangle 19"/>
          <p:cNvSpPr>
            <a:spLocks noGrp="1" noChangeArrowheads="1"/>
          </p:cNvSpPr>
          <p:nvPr>
            <p:ph type="sldNum" sz="quarter" idx="4"/>
          </p:nvPr>
        </p:nvSpPr>
        <p:spPr bwMode="auto">
          <a:xfrm>
            <a:off x="8534400" y="6248400"/>
            <a:ext cx="124460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r">
              <a:defRPr sz="1200"/>
            </a:lvl1pPr>
          </a:lstStyle>
          <a:p>
            <a:pPr>
              <a:defRPr/>
            </a:pPr>
            <a:fld id="{EFEA18F8-3053-41C9-9556-FDB10FB01375}" type="slidenum">
              <a:rPr lang="en-US"/>
              <a:pPr>
                <a:defRPr/>
              </a:pPr>
              <a:t>‹Nr.›</a:t>
            </a:fld>
            <a:endParaRPr lang="en-US"/>
          </a:p>
        </p:txBody>
      </p:sp>
      <p:sp>
        <p:nvSpPr>
          <p:cNvPr id="1030" name="Line 23"/>
          <p:cNvSpPr>
            <a:spLocks noChangeShapeType="1"/>
          </p:cNvSpPr>
          <p:nvPr/>
        </p:nvSpPr>
        <p:spPr bwMode="auto">
          <a:xfrm>
            <a:off x="690563" y="904875"/>
            <a:ext cx="8439150" cy="3175"/>
          </a:xfrm>
          <a:prstGeom prst="line">
            <a:avLst/>
          </a:prstGeom>
          <a:noFill/>
          <a:ln w="28575">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1" name="Line 24"/>
          <p:cNvSpPr>
            <a:spLocks noChangeShapeType="1"/>
          </p:cNvSpPr>
          <p:nvPr/>
        </p:nvSpPr>
        <p:spPr bwMode="auto">
          <a:xfrm>
            <a:off x="704850" y="908050"/>
            <a:ext cx="0" cy="1368425"/>
          </a:xfrm>
          <a:prstGeom prst="line">
            <a:avLst/>
          </a:prstGeom>
          <a:noFill/>
          <a:ln w="28575">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2" name="Line 29"/>
          <p:cNvSpPr>
            <a:spLocks noChangeShapeType="1"/>
          </p:cNvSpPr>
          <p:nvPr/>
        </p:nvSpPr>
        <p:spPr bwMode="auto">
          <a:xfrm>
            <a:off x="560388" y="476250"/>
            <a:ext cx="0" cy="2160588"/>
          </a:xfrm>
          <a:prstGeom prst="line">
            <a:avLst/>
          </a:prstGeom>
          <a:noFill/>
          <a:ln w="28575">
            <a:solidFill>
              <a:srgbClr val="FF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 bg1="lt1" tx1="dk1" bg2="lt2" tx2="dk2" accent1="accent1" accent2="accent2" accent3="accent3" accent4="accent4" accent5="accent5" accent6="accent6" hlink="hlink" folHlink="folHlink"/>
  <p:sldLayoutIdLst>
    <p:sldLayoutId id="2147483685"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6" r:id="rId12"/>
  </p:sldLayoutIdLst>
  <p:hf hdr="0" ftr="0" dt="0"/>
  <p:txStyles>
    <p:titleStyle>
      <a:lvl1pPr algn="l" defTabSz="1271588" rtl="0" eaLnBrk="0" fontAlgn="base" hangingPunct="0">
        <a:spcBef>
          <a:spcPts val="1363"/>
        </a:spcBef>
        <a:spcAft>
          <a:spcPct val="0"/>
        </a:spcAft>
        <a:defRPr sz="2400" b="1">
          <a:solidFill>
            <a:schemeClr val="tx2"/>
          </a:solidFill>
          <a:latin typeface="+mj-lt"/>
          <a:ea typeface="+mj-ea"/>
          <a:cs typeface="+mj-cs"/>
        </a:defRPr>
      </a:lvl1pPr>
      <a:lvl2pPr algn="l" defTabSz="1271588" rtl="0" eaLnBrk="0" fontAlgn="base" hangingPunct="0">
        <a:spcBef>
          <a:spcPts val="1363"/>
        </a:spcBef>
        <a:spcAft>
          <a:spcPct val="0"/>
        </a:spcAft>
        <a:defRPr sz="2400" b="1">
          <a:solidFill>
            <a:schemeClr val="tx2"/>
          </a:solidFill>
          <a:latin typeface="Arial" charset="0"/>
        </a:defRPr>
      </a:lvl2pPr>
      <a:lvl3pPr algn="l" defTabSz="1271588" rtl="0" eaLnBrk="0" fontAlgn="base" hangingPunct="0">
        <a:spcBef>
          <a:spcPts val="1363"/>
        </a:spcBef>
        <a:spcAft>
          <a:spcPct val="0"/>
        </a:spcAft>
        <a:defRPr sz="2400" b="1">
          <a:solidFill>
            <a:schemeClr val="tx2"/>
          </a:solidFill>
          <a:latin typeface="Arial" charset="0"/>
        </a:defRPr>
      </a:lvl3pPr>
      <a:lvl4pPr algn="l" defTabSz="1271588" rtl="0" eaLnBrk="0" fontAlgn="base" hangingPunct="0">
        <a:spcBef>
          <a:spcPts val="1363"/>
        </a:spcBef>
        <a:spcAft>
          <a:spcPct val="0"/>
        </a:spcAft>
        <a:defRPr sz="2400" b="1">
          <a:solidFill>
            <a:schemeClr val="tx2"/>
          </a:solidFill>
          <a:latin typeface="Arial" charset="0"/>
        </a:defRPr>
      </a:lvl4pPr>
      <a:lvl5pPr algn="l" defTabSz="1271588" rtl="0" eaLnBrk="0" fontAlgn="base" hangingPunct="0">
        <a:spcBef>
          <a:spcPts val="1363"/>
        </a:spcBef>
        <a:spcAft>
          <a:spcPct val="0"/>
        </a:spcAft>
        <a:defRPr sz="2400" b="1">
          <a:solidFill>
            <a:schemeClr val="tx2"/>
          </a:solidFill>
          <a:latin typeface="Arial" charset="0"/>
        </a:defRPr>
      </a:lvl5pPr>
      <a:lvl6pPr marL="457200" algn="l" defTabSz="1271588" rtl="0" eaLnBrk="0" fontAlgn="base" hangingPunct="0">
        <a:spcBef>
          <a:spcPts val="1363"/>
        </a:spcBef>
        <a:spcAft>
          <a:spcPct val="0"/>
        </a:spcAft>
        <a:defRPr sz="2400" b="1">
          <a:solidFill>
            <a:schemeClr val="tx2"/>
          </a:solidFill>
          <a:latin typeface="Arial" charset="0"/>
        </a:defRPr>
      </a:lvl6pPr>
      <a:lvl7pPr marL="914400" algn="l" defTabSz="1271588" rtl="0" eaLnBrk="0" fontAlgn="base" hangingPunct="0">
        <a:spcBef>
          <a:spcPts val="1363"/>
        </a:spcBef>
        <a:spcAft>
          <a:spcPct val="0"/>
        </a:spcAft>
        <a:defRPr sz="2400" b="1">
          <a:solidFill>
            <a:schemeClr val="tx2"/>
          </a:solidFill>
          <a:latin typeface="Arial" charset="0"/>
        </a:defRPr>
      </a:lvl7pPr>
      <a:lvl8pPr marL="1371600" algn="l" defTabSz="1271588" rtl="0" eaLnBrk="0" fontAlgn="base" hangingPunct="0">
        <a:spcBef>
          <a:spcPts val="1363"/>
        </a:spcBef>
        <a:spcAft>
          <a:spcPct val="0"/>
        </a:spcAft>
        <a:defRPr sz="2400" b="1">
          <a:solidFill>
            <a:schemeClr val="tx2"/>
          </a:solidFill>
          <a:latin typeface="Arial" charset="0"/>
        </a:defRPr>
      </a:lvl8pPr>
      <a:lvl9pPr marL="1828800" algn="l" defTabSz="1271588" rtl="0" eaLnBrk="0" fontAlgn="base" hangingPunct="0">
        <a:spcBef>
          <a:spcPts val="1363"/>
        </a:spcBef>
        <a:spcAft>
          <a:spcPct val="0"/>
        </a:spcAft>
        <a:defRPr sz="2400" b="1">
          <a:solidFill>
            <a:schemeClr val="tx2"/>
          </a:solidFill>
          <a:latin typeface="Arial" charset="0"/>
        </a:defRPr>
      </a:lvl9pPr>
    </p:titleStyle>
    <p:bodyStyle>
      <a:lvl1pPr marL="330200" indent="-330200" algn="l" defTabSz="1271588" rtl="0" eaLnBrk="0" fontAlgn="base" hangingPunct="0">
        <a:spcBef>
          <a:spcPts val="2188"/>
        </a:spcBef>
        <a:spcAft>
          <a:spcPct val="0"/>
        </a:spcAft>
        <a:buClr>
          <a:schemeClr val="accent2"/>
        </a:buClr>
        <a:buSzPct val="75000"/>
        <a:buFont typeface="Wingdings" pitchFamily="2" charset="2"/>
        <a:buChar char="l"/>
        <a:defRPr sz="2200">
          <a:solidFill>
            <a:schemeClr val="tx1"/>
          </a:solidFill>
          <a:latin typeface="+mn-lt"/>
          <a:ea typeface="+mn-ea"/>
          <a:cs typeface="+mn-cs"/>
        </a:defRPr>
      </a:lvl1pPr>
      <a:lvl2pPr marL="817563" indent="-312738" algn="l" defTabSz="1271588" rtl="0" eaLnBrk="0" fontAlgn="base" hangingPunct="0">
        <a:spcBef>
          <a:spcPts val="1088"/>
        </a:spcBef>
        <a:spcAft>
          <a:spcPct val="0"/>
        </a:spcAft>
        <a:buClr>
          <a:schemeClr val="accent2"/>
        </a:buClr>
        <a:buSzPct val="75000"/>
        <a:buFont typeface="Arial" charset="0"/>
        <a:buChar char="–"/>
        <a:defRPr sz="2000">
          <a:solidFill>
            <a:schemeClr val="tx1"/>
          </a:solidFill>
          <a:latin typeface="+mn-lt"/>
        </a:defRPr>
      </a:lvl2pPr>
      <a:lvl3pPr marL="1246188" indent="-257175" algn="l" defTabSz="1271588" rtl="0" eaLnBrk="0" fontAlgn="base" hangingPunct="0">
        <a:spcBef>
          <a:spcPts val="1088"/>
        </a:spcBef>
        <a:spcAft>
          <a:spcPct val="0"/>
        </a:spcAft>
        <a:buClr>
          <a:schemeClr val="accent2"/>
        </a:buClr>
        <a:buFont typeface="Wingdings" pitchFamily="2" charset="2"/>
        <a:buChar char="Ÿ"/>
        <a:defRPr>
          <a:solidFill>
            <a:schemeClr val="tx1"/>
          </a:solidFill>
          <a:latin typeface="+mn-lt"/>
        </a:defRPr>
      </a:lvl3pPr>
      <a:lvl4pPr marL="1808163" indent="-257175" algn="l" defTabSz="1271588" rtl="0" eaLnBrk="0" fontAlgn="base" hangingPunct="0">
        <a:spcBef>
          <a:spcPts val="1088"/>
        </a:spcBef>
        <a:spcAft>
          <a:spcPct val="0"/>
        </a:spcAft>
        <a:buFont typeface="Arial" charset="0"/>
        <a:buChar char="–"/>
        <a:defRPr>
          <a:solidFill>
            <a:schemeClr val="tx1"/>
          </a:solidFill>
          <a:latin typeface="Helvetica" pitchFamily="34" charset="0"/>
        </a:defRPr>
      </a:lvl4pPr>
      <a:lvl5pPr marL="2314575" indent="-257175" algn="l" defTabSz="1271588" rtl="0" eaLnBrk="0" fontAlgn="base" hangingPunct="0">
        <a:spcBef>
          <a:spcPts val="1088"/>
        </a:spcBef>
        <a:spcAft>
          <a:spcPct val="0"/>
        </a:spcAft>
        <a:buFont typeface="Arial" charset="0"/>
        <a:defRPr>
          <a:solidFill>
            <a:schemeClr val="tx1"/>
          </a:solidFill>
          <a:latin typeface="+mn-lt"/>
        </a:defRPr>
      </a:lvl5pPr>
      <a:lvl6pPr marL="2771775" indent="-257175" algn="l" defTabSz="1271588" rtl="0" eaLnBrk="0" fontAlgn="base" hangingPunct="0">
        <a:spcBef>
          <a:spcPts val="1088"/>
        </a:spcBef>
        <a:spcAft>
          <a:spcPct val="0"/>
        </a:spcAft>
        <a:buFont typeface="Arial" charset="0"/>
        <a:defRPr>
          <a:solidFill>
            <a:schemeClr val="tx1"/>
          </a:solidFill>
          <a:latin typeface="+mn-lt"/>
        </a:defRPr>
      </a:lvl6pPr>
      <a:lvl7pPr marL="3228975" indent="-257175" algn="l" defTabSz="1271588" rtl="0" eaLnBrk="0" fontAlgn="base" hangingPunct="0">
        <a:spcBef>
          <a:spcPts val="1088"/>
        </a:spcBef>
        <a:spcAft>
          <a:spcPct val="0"/>
        </a:spcAft>
        <a:buFont typeface="Arial" charset="0"/>
        <a:defRPr>
          <a:solidFill>
            <a:schemeClr val="tx1"/>
          </a:solidFill>
          <a:latin typeface="+mn-lt"/>
        </a:defRPr>
      </a:lvl7pPr>
      <a:lvl8pPr marL="3686175" indent="-257175" algn="l" defTabSz="1271588" rtl="0" eaLnBrk="0" fontAlgn="base" hangingPunct="0">
        <a:spcBef>
          <a:spcPts val="1088"/>
        </a:spcBef>
        <a:spcAft>
          <a:spcPct val="0"/>
        </a:spcAft>
        <a:buFont typeface="Arial" charset="0"/>
        <a:defRPr>
          <a:solidFill>
            <a:schemeClr val="tx1"/>
          </a:solidFill>
          <a:latin typeface="+mn-lt"/>
        </a:defRPr>
      </a:lvl8pPr>
      <a:lvl9pPr marL="4143375" indent="-257175" algn="l" defTabSz="1271588" rtl="0" eaLnBrk="0" fontAlgn="base" hangingPunct="0">
        <a:spcBef>
          <a:spcPts val="1088"/>
        </a:spcBef>
        <a:spcAft>
          <a:spcPct val="0"/>
        </a:spcAft>
        <a:buFont typeface="Arial" charset="0"/>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liennummernplatzhalter 3"/>
          <p:cNvSpPr>
            <a:spLocks noGrp="1"/>
          </p:cNvSpPr>
          <p:nvPr>
            <p:ph type="sldNum" sz="quarter" idx="10"/>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79CECFC5-9425-4EE4-B653-1AAA345E178F}" type="slidenum">
              <a:rPr lang="en-US" sz="1200" smtClean="0"/>
              <a:pPr/>
              <a:t>1</a:t>
            </a:fld>
            <a:endParaRPr lang="en-US" sz="1200" smtClean="0"/>
          </a:p>
        </p:txBody>
      </p:sp>
      <p:sp>
        <p:nvSpPr>
          <p:cNvPr id="4099" name="Rectangle 17"/>
          <p:cNvSpPr>
            <a:spLocks noChangeArrowheads="1"/>
          </p:cNvSpPr>
          <p:nvPr/>
        </p:nvSpPr>
        <p:spPr bwMode="auto">
          <a:xfrm>
            <a:off x="1143000" y="2667000"/>
            <a:ext cx="84201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defTabSz="1271588">
              <a:spcBef>
                <a:spcPts val="1363"/>
              </a:spcBef>
            </a:pPr>
            <a:r>
              <a:rPr lang="en-GB" sz="2400" b="1">
                <a:latin typeface="Trebuchet MS" pitchFamily="34" charset="0"/>
                <a:cs typeface="Arial" charset="0"/>
              </a:rPr>
              <a:t>European approach on the NPP safety stress tests in the post-Fukushima situation. Examples of application to France and Germany</a:t>
            </a:r>
            <a:br>
              <a:rPr lang="en-GB" sz="2400" b="1">
                <a:latin typeface="Trebuchet MS" pitchFamily="34" charset="0"/>
                <a:cs typeface="Arial" charset="0"/>
              </a:rPr>
            </a:br>
            <a:r>
              <a:rPr lang="en-GB" sz="2400" b="1">
                <a:latin typeface="Trebuchet MS" pitchFamily="34" charset="0"/>
                <a:cs typeface="Arial" charset="0"/>
              </a:rPr>
              <a:t/>
            </a:r>
            <a:br>
              <a:rPr lang="en-GB" sz="2400" b="1">
                <a:latin typeface="Trebuchet MS" pitchFamily="34" charset="0"/>
                <a:cs typeface="Arial" charset="0"/>
              </a:rPr>
            </a:br>
            <a:r>
              <a:rPr lang="en-GB" sz="2400" b="1">
                <a:solidFill>
                  <a:srgbClr val="0000FF"/>
                </a:solidFill>
                <a:latin typeface="Trebuchet MS" pitchFamily="34" charset="0"/>
                <a:cs typeface="Arial" charset="0"/>
              </a:rPr>
              <a:t> </a:t>
            </a:r>
            <a:br>
              <a:rPr lang="en-GB" sz="2400" b="1">
                <a:solidFill>
                  <a:srgbClr val="0000FF"/>
                </a:solidFill>
                <a:latin typeface="Trebuchet MS" pitchFamily="34" charset="0"/>
                <a:cs typeface="Arial" charset="0"/>
              </a:rPr>
            </a:br>
            <a:r>
              <a:rPr lang="de-DE" sz="2000" b="1">
                <a:latin typeface="Trebuchet MS" pitchFamily="34" charset="0"/>
                <a:cs typeface="Arial" charset="0"/>
              </a:rPr>
              <a:t>B. Clément (IRSN)</a:t>
            </a:r>
            <a:br>
              <a:rPr lang="de-DE" sz="2000" b="1">
                <a:latin typeface="Trebuchet MS" pitchFamily="34" charset="0"/>
                <a:cs typeface="Arial" charset="0"/>
              </a:rPr>
            </a:br>
            <a:r>
              <a:rPr lang="de-DE" sz="2000" b="1">
                <a:latin typeface="Trebuchet MS" pitchFamily="34" charset="0"/>
                <a:cs typeface="Arial" charset="0"/>
              </a:rPr>
              <a:t>M. Sonnenkalb (GRS)</a:t>
            </a:r>
          </a:p>
        </p:txBody>
      </p:sp>
      <p:pic>
        <p:nvPicPr>
          <p:cNvPr id="4100" name="Picture 18" descr="D:\Mes documents\datappt\Logo-IRSN.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228600"/>
            <a:ext cx="1474788"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Grafik 5" descr="GRS-Logo_C-429-430-431.ep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9313" y="228600"/>
            <a:ext cx="1079500"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liennummernplatzhalter 1"/>
          <p:cNvSpPr>
            <a:spLocks noGrp="1"/>
          </p:cNvSpPr>
          <p:nvPr>
            <p:ph type="sldNum" sz="quarter" idx="10"/>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5C08F536-14BF-4278-B9BC-D0F966A72B07}" type="slidenum">
              <a:rPr lang="en-US" sz="1200" smtClean="0"/>
              <a:pPr/>
              <a:t>10</a:t>
            </a:fld>
            <a:endParaRPr lang="en-US" sz="1200" smtClean="0"/>
          </a:p>
        </p:txBody>
      </p:sp>
      <p:sp>
        <p:nvSpPr>
          <p:cNvPr id="13315" name="Rectangle 2"/>
          <p:cNvSpPr>
            <a:spLocks noChangeArrowheads="1"/>
          </p:cNvSpPr>
          <p:nvPr/>
        </p:nvSpPr>
        <p:spPr bwMode="auto">
          <a:xfrm>
            <a:off x="1371600" y="11430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defTabSz="1271588">
              <a:lnSpc>
                <a:spcPct val="90000"/>
              </a:lnSpc>
              <a:spcBef>
                <a:spcPts val="2188"/>
              </a:spcBef>
              <a:buClr>
                <a:schemeClr val="accent2"/>
              </a:buClr>
              <a:buSzPct val="75000"/>
              <a:buFont typeface="Wingdings" pitchFamily="2" charset="2"/>
              <a:buChar char="l"/>
            </a:pPr>
            <a:endParaRPr lang="en-GB">
              <a:cs typeface="Times New Roman" pitchFamily="18" charset="0"/>
            </a:endParaRPr>
          </a:p>
        </p:txBody>
      </p:sp>
      <p:sp>
        <p:nvSpPr>
          <p:cNvPr id="13316" name="Rectangle 3"/>
          <p:cNvSpPr>
            <a:spLocks noChangeArrowheads="1"/>
          </p:cNvSpPr>
          <p:nvPr/>
        </p:nvSpPr>
        <p:spPr bwMode="auto">
          <a:xfrm>
            <a:off x="762000" y="1143000"/>
            <a:ext cx="845820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algn="just" defTabSz="1271588">
              <a:lnSpc>
                <a:spcPct val="80000"/>
              </a:lnSpc>
              <a:spcBef>
                <a:spcPts val="1100"/>
              </a:spcBef>
              <a:buClr>
                <a:schemeClr val="accent2"/>
              </a:buClr>
              <a:buSzPct val="75000"/>
              <a:buFont typeface="Wingdings" pitchFamily="2" charset="2"/>
              <a:buChar char="l"/>
            </a:pPr>
            <a:r>
              <a:rPr lang="en-GB" b="1"/>
              <a:t>Design Basis</a:t>
            </a:r>
          </a:p>
          <a:p>
            <a:pPr marL="817563" lvl="1" indent="-312738" algn="just" defTabSz="1271588">
              <a:lnSpc>
                <a:spcPct val="80000"/>
              </a:lnSpc>
              <a:spcBef>
                <a:spcPts val="1100"/>
              </a:spcBef>
              <a:buClr>
                <a:schemeClr val="accent2"/>
              </a:buClr>
              <a:buSzPct val="75000"/>
              <a:buFont typeface="Arial" charset="0"/>
              <a:buChar char="–"/>
            </a:pPr>
            <a:r>
              <a:rPr lang="en-GB" sz="2000"/>
              <a:t>Earthquake against which the plant is designed (DBE)</a:t>
            </a:r>
          </a:p>
          <a:p>
            <a:pPr marL="817563" lvl="1" indent="-312738" algn="just" defTabSz="1271588">
              <a:lnSpc>
                <a:spcPct val="80000"/>
              </a:lnSpc>
              <a:spcBef>
                <a:spcPts val="1100"/>
              </a:spcBef>
              <a:buClr>
                <a:schemeClr val="accent2"/>
              </a:buClr>
              <a:buSzPct val="75000"/>
              <a:buFont typeface="Arial" charset="0"/>
              <a:buChar char="–"/>
            </a:pPr>
            <a:r>
              <a:rPr lang="en-GB" sz="2000"/>
              <a:t>Provisions to protect the plant against the DBE</a:t>
            </a:r>
          </a:p>
          <a:p>
            <a:pPr marL="817563" lvl="1" indent="-312738" algn="just" defTabSz="1271588">
              <a:lnSpc>
                <a:spcPct val="80000"/>
              </a:lnSpc>
              <a:spcBef>
                <a:spcPts val="1100"/>
              </a:spcBef>
              <a:buClr>
                <a:schemeClr val="accent2"/>
              </a:buClr>
              <a:buSzPct val="75000"/>
              <a:buFont typeface="Arial" charset="0"/>
              <a:buChar char="–"/>
            </a:pPr>
            <a:r>
              <a:rPr lang="en-GB" sz="2000"/>
              <a:t>Plant compliance with its current licensing basis</a:t>
            </a:r>
          </a:p>
          <a:p>
            <a:pPr marL="330200" indent="-330200" algn="just" defTabSz="1271588">
              <a:lnSpc>
                <a:spcPct val="80000"/>
              </a:lnSpc>
              <a:spcBef>
                <a:spcPts val="1100"/>
              </a:spcBef>
              <a:buClr>
                <a:schemeClr val="accent2"/>
              </a:buClr>
              <a:buSzPct val="75000"/>
              <a:buFont typeface="Wingdings" pitchFamily="2" charset="2"/>
              <a:buChar char="l"/>
            </a:pPr>
            <a:r>
              <a:rPr lang="en-GB" b="1"/>
              <a:t>Evaluation of Margins</a:t>
            </a:r>
          </a:p>
          <a:p>
            <a:pPr marL="817563" lvl="1" indent="-312738" algn="just" defTabSz="1271588">
              <a:lnSpc>
                <a:spcPct val="80000"/>
              </a:lnSpc>
              <a:spcBef>
                <a:spcPts val="1100"/>
              </a:spcBef>
              <a:buClr>
                <a:schemeClr val="accent2"/>
              </a:buClr>
              <a:buSzPct val="75000"/>
              <a:buFont typeface="Arial" charset="0"/>
              <a:buChar char="–"/>
            </a:pPr>
            <a:r>
              <a:rPr lang="en-GB" sz="2000"/>
              <a:t>Evaluation of the range of earthquake severity above which loss of fundamental safety functions or severe damage to the fel becomes unavoidable</a:t>
            </a:r>
          </a:p>
          <a:p>
            <a:pPr marL="1246188" lvl="2" indent="-257175" algn="just" defTabSz="1271588">
              <a:lnSpc>
                <a:spcPct val="80000"/>
              </a:lnSpc>
              <a:spcBef>
                <a:spcPts val="1100"/>
              </a:spcBef>
              <a:buClr>
                <a:schemeClr val="accent2"/>
              </a:buClr>
              <a:buFont typeface="Wingdings" pitchFamily="2" charset="2"/>
              <a:buChar char="Ÿ"/>
            </a:pPr>
            <a:r>
              <a:rPr lang="en-GB" sz="2000"/>
              <a:t>Indicate the weak points and specify any cliff edge effect according to earthquake severity</a:t>
            </a:r>
          </a:p>
          <a:p>
            <a:pPr marL="1246188" lvl="2" indent="-257175" algn="just" defTabSz="1271588">
              <a:lnSpc>
                <a:spcPct val="80000"/>
              </a:lnSpc>
              <a:spcBef>
                <a:spcPts val="1100"/>
              </a:spcBef>
              <a:buClr>
                <a:schemeClr val="accent2"/>
              </a:buClr>
              <a:buFont typeface="Wingdings" pitchFamily="2" charset="2"/>
              <a:buChar char="Ÿ"/>
            </a:pPr>
            <a:r>
              <a:rPr lang="en-GB" sz="2000"/>
              <a:t>Indicate if any provisions can be envisaged to prevent these cliff edge effects or to increase robustness of the plant</a:t>
            </a:r>
          </a:p>
          <a:p>
            <a:pPr marL="817563" lvl="1" indent="-312738" algn="just" defTabSz="1271588">
              <a:lnSpc>
                <a:spcPct val="80000"/>
              </a:lnSpc>
              <a:spcBef>
                <a:spcPts val="1100"/>
              </a:spcBef>
              <a:buClr>
                <a:schemeClr val="accent2"/>
              </a:buClr>
              <a:buSzPct val="75000"/>
              <a:buFont typeface="Arial" charset="0"/>
              <a:buChar char="–"/>
            </a:pPr>
            <a:r>
              <a:rPr lang="en-GB" sz="2000"/>
              <a:t>Range of earthquake</a:t>
            </a:r>
            <a:r>
              <a:rPr lang="en-GB" sz="2400"/>
              <a:t> </a:t>
            </a:r>
            <a:r>
              <a:rPr lang="en-GB" sz="2000"/>
              <a:t>severity the plant can withstand without losing containment integrity</a:t>
            </a:r>
          </a:p>
          <a:p>
            <a:pPr marL="817563" lvl="1" indent="-312738" algn="just" defTabSz="1271588">
              <a:lnSpc>
                <a:spcPct val="80000"/>
              </a:lnSpc>
              <a:spcBef>
                <a:spcPts val="1100"/>
              </a:spcBef>
              <a:buClr>
                <a:schemeClr val="accent2"/>
              </a:buClr>
              <a:buSzPct val="75000"/>
              <a:buFont typeface="Arial" charset="0"/>
              <a:buChar char="–"/>
            </a:pPr>
            <a:r>
              <a:rPr lang="en-GB" sz="2000"/>
              <a:t>Earthquake exceeding DBE and consequent flooding exceeding DBF </a:t>
            </a:r>
          </a:p>
        </p:txBody>
      </p:sp>
      <p:sp>
        <p:nvSpPr>
          <p:cNvPr id="13317"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Earthquake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liennummernplatzhalter 1"/>
          <p:cNvSpPr>
            <a:spLocks noGrp="1"/>
          </p:cNvSpPr>
          <p:nvPr>
            <p:ph type="sldNum" sz="quarter" idx="10"/>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A7647E9A-B3DE-4F1F-BAE5-91581FAB7B70}" type="slidenum">
              <a:rPr lang="en-US" sz="1200" smtClean="0"/>
              <a:pPr/>
              <a:t>11</a:t>
            </a:fld>
            <a:endParaRPr lang="en-US" sz="1200" smtClean="0"/>
          </a:p>
        </p:txBody>
      </p:sp>
      <p:sp>
        <p:nvSpPr>
          <p:cNvPr id="14339" name="Rectangle 2"/>
          <p:cNvSpPr>
            <a:spLocks noChangeArrowheads="1"/>
          </p:cNvSpPr>
          <p:nvPr/>
        </p:nvSpPr>
        <p:spPr bwMode="auto">
          <a:xfrm>
            <a:off x="1371600" y="11430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defTabSz="1271588">
              <a:lnSpc>
                <a:spcPct val="90000"/>
              </a:lnSpc>
              <a:spcBef>
                <a:spcPts val="2188"/>
              </a:spcBef>
              <a:buClr>
                <a:schemeClr val="accent2"/>
              </a:buClr>
              <a:buSzPct val="75000"/>
              <a:buFont typeface="Wingdings" pitchFamily="2" charset="2"/>
              <a:buChar char="l"/>
            </a:pPr>
            <a:endParaRPr lang="en-GB">
              <a:cs typeface="Times New Roman" pitchFamily="18" charset="0"/>
            </a:endParaRPr>
          </a:p>
        </p:txBody>
      </p:sp>
      <p:sp>
        <p:nvSpPr>
          <p:cNvPr id="14340" name="Rectangle 3"/>
          <p:cNvSpPr>
            <a:spLocks noChangeArrowheads="1"/>
          </p:cNvSpPr>
          <p:nvPr/>
        </p:nvSpPr>
        <p:spPr bwMode="auto">
          <a:xfrm>
            <a:off x="762000" y="1143000"/>
            <a:ext cx="845820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algn="just" defTabSz="1271588">
              <a:lnSpc>
                <a:spcPct val="80000"/>
              </a:lnSpc>
              <a:spcBef>
                <a:spcPts val="1100"/>
              </a:spcBef>
              <a:buClr>
                <a:schemeClr val="accent2"/>
              </a:buClr>
              <a:buSzPct val="75000"/>
              <a:buFont typeface="Wingdings" pitchFamily="2" charset="2"/>
              <a:buChar char="l"/>
            </a:pPr>
            <a:r>
              <a:rPr lang="en-GB" b="1"/>
              <a:t>Design Basis</a:t>
            </a:r>
          </a:p>
          <a:p>
            <a:pPr marL="817563" lvl="1" indent="-312738" algn="just" defTabSz="1271588">
              <a:lnSpc>
                <a:spcPct val="80000"/>
              </a:lnSpc>
              <a:spcBef>
                <a:spcPts val="1100"/>
              </a:spcBef>
              <a:buClr>
                <a:schemeClr val="accent2"/>
              </a:buClr>
              <a:buSzPct val="75000"/>
              <a:buFont typeface="Arial" charset="0"/>
              <a:buChar char="–"/>
            </a:pPr>
            <a:r>
              <a:rPr lang="en-GB" sz="2000"/>
              <a:t>Level of design basis flood (DBF) and reasons for choice</a:t>
            </a:r>
          </a:p>
          <a:p>
            <a:pPr marL="817563" lvl="1" indent="-312738" algn="just" defTabSz="1271588">
              <a:lnSpc>
                <a:spcPct val="80000"/>
              </a:lnSpc>
              <a:spcBef>
                <a:spcPts val="1100"/>
              </a:spcBef>
              <a:buClr>
                <a:schemeClr val="accent2"/>
              </a:buClr>
              <a:buSzPct val="75000"/>
              <a:buFont typeface="Arial" charset="0"/>
              <a:buChar char="–"/>
            </a:pPr>
            <a:r>
              <a:rPr lang="en-GB" sz="2000"/>
              <a:t>Methodology to evaluate DBF, sources for flooding, validity of data in time</a:t>
            </a:r>
          </a:p>
          <a:p>
            <a:pPr marL="817563" lvl="1" indent="-312738" algn="just" defTabSz="1271588">
              <a:lnSpc>
                <a:spcPct val="80000"/>
              </a:lnSpc>
              <a:spcBef>
                <a:spcPts val="1100"/>
              </a:spcBef>
              <a:buClr>
                <a:schemeClr val="accent2"/>
              </a:buClr>
              <a:buSzPct val="75000"/>
              <a:buFont typeface="Arial" charset="0"/>
              <a:buChar char="–"/>
            </a:pPr>
            <a:r>
              <a:rPr lang="en-GB" sz="2000"/>
              <a:t>Conclusion on adequacy of design basis</a:t>
            </a:r>
          </a:p>
          <a:p>
            <a:pPr marL="330200" indent="-330200" algn="just" defTabSz="1271588">
              <a:lnSpc>
                <a:spcPct val="80000"/>
              </a:lnSpc>
              <a:spcBef>
                <a:spcPts val="1100"/>
              </a:spcBef>
              <a:buClr>
                <a:schemeClr val="accent2"/>
              </a:buClr>
              <a:buSzPct val="75000"/>
              <a:buFont typeface="Wingdings" pitchFamily="2" charset="2"/>
              <a:buChar char="l"/>
            </a:pPr>
            <a:r>
              <a:rPr lang="en-GB" b="1"/>
              <a:t>Evaluation of Margins</a:t>
            </a:r>
          </a:p>
          <a:p>
            <a:pPr marL="817563" lvl="1" indent="-312738" algn="just" defTabSz="1271588">
              <a:lnSpc>
                <a:spcPct val="80000"/>
              </a:lnSpc>
              <a:spcBef>
                <a:spcPts val="1100"/>
              </a:spcBef>
              <a:buClr>
                <a:schemeClr val="accent2"/>
              </a:buClr>
              <a:buSzPct val="75000"/>
              <a:buFont typeface="Arial" charset="0"/>
              <a:buChar char="–"/>
            </a:pPr>
            <a:r>
              <a:rPr lang="en-GB" sz="2000"/>
              <a:t>Level of flooding that the plant can withstand without severe damage to the fuel (core or fuel storage)</a:t>
            </a:r>
          </a:p>
          <a:p>
            <a:pPr marL="1246188" lvl="2" indent="-257175" algn="just" defTabSz="1271588">
              <a:lnSpc>
                <a:spcPct val="80000"/>
              </a:lnSpc>
              <a:spcBef>
                <a:spcPts val="1100"/>
              </a:spcBef>
              <a:buClr>
                <a:schemeClr val="accent2"/>
              </a:buClr>
              <a:buFont typeface="Wingdings" pitchFamily="2" charset="2"/>
              <a:buChar char="Ÿ"/>
            </a:pPr>
            <a:r>
              <a:rPr lang="en-GB" sz="2000"/>
              <a:t>Depending on time between warning and flooding, indicate whether additional protective measures can be envisaged/implemented</a:t>
            </a:r>
          </a:p>
          <a:p>
            <a:pPr marL="1246188" lvl="2" indent="-257175" algn="just" defTabSz="1271588">
              <a:lnSpc>
                <a:spcPct val="80000"/>
              </a:lnSpc>
              <a:spcBef>
                <a:spcPts val="1100"/>
              </a:spcBef>
              <a:buClr>
                <a:schemeClr val="accent2"/>
              </a:buClr>
              <a:buFont typeface="Wingdings" pitchFamily="2" charset="2"/>
              <a:buChar char="Ÿ"/>
            </a:pPr>
            <a:r>
              <a:rPr lang="en-GB" sz="2000"/>
              <a:t>Indicate weak points and specify any cliff edge effect, identifying which building and equipments will be flooded first</a:t>
            </a:r>
          </a:p>
          <a:p>
            <a:pPr marL="1246188" lvl="2" indent="-257175" algn="just" defTabSz="1271588">
              <a:lnSpc>
                <a:spcPct val="80000"/>
              </a:lnSpc>
              <a:spcBef>
                <a:spcPts val="1100"/>
              </a:spcBef>
              <a:buClr>
                <a:schemeClr val="accent2"/>
              </a:buClr>
              <a:buFont typeface="Wingdings" pitchFamily="2" charset="2"/>
              <a:buChar char="Ÿ"/>
            </a:pPr>
            <a:r>
              <a:rPr lang="en-GB" sz="2000"/>
              <a:t>Indicate if any provisions can be envisaged to prevent these cliff edge effects or to increase robustness of the plant</a:t>
            </a:r>
            <a:endParaRPr lang="en-GB" sz="1800"/>
          </a:p>
        </p:txBody>
      </p:sp>
      <p:sp>
        <p:nvSpPr>
          <p:cNvPr id="14341"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Flooding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liennummernplatzhalter 1"/>
          <p:cNvSpPr>
            <a:spLocks noGrp="1"/>
          </p:cNvSpPr>
          <p:nvPr>
            <p:ph type="sldNum" sz="quarter" idx="10"/>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D277B7AF-3CDA-473F-A997-EC8B00A1DA51}" type="slidenum">
              <a:rPr lang="en-US" sz="1200" smtClean="0"/>
              <a:pPr/>
              <a:t>12</a:t>
            </a:fld>
            <a:endParaRPr lang="en-US" sz="1200" smtClean="0"/>
          </a:p>
        </p:txBody>
      </p:sp>
      <p:sp>
        <p:nvSpPr>
          <p:cNvPr id="15363" name="Rectangle 2"/>
          <p:cNvSpPr>
            <a:spLocks noChangeArrowheads="1"/>
          </p:cNvSpPr>
          <p:nvPr/>
        </p:nvSpPr>
        <p:spPr bwMode="auto">
          <a:xfrm>
            <a:off x="1371600" y="11430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defTabSz="1271588">
              <a:lnSpc>
                <a:spcPct val="90000"/>
              </a:lnSpc>
              <a:spcBef>
                <a:spcPts val="2188"/>
              </a:spcBef>
              <a:buClr>
                <a:schemeClr val="accent2"/>
              </a:buClr>
              <a:buSzPct val="75000"/>
              <a:buFont typeface="Wingdings" pitchFamily="2" charset="2"/>
              <a:buChar char="l"/>
            </a:pPr>
            <a:endParaRPr lang="en-GB">
              <a:cs typeface="Times New Roman" pitchFamily="18" charset="0"/>
            </a:endParaRPr>
          </a:p>
        </p:txBody>
      </p:sp>
      <p:sp>
        <p:nvSpPr>
          <p:cNvPr id="15364" name="Rectangle 3"/>
          <p:cNvSpPr>
            <a:spLocks noChangeArrowheads="1"/>
          </p:cNvSpPr>
          <p:nvPr/>
        </p:nvSpPr>
        <p:spPr bwMode="auto">
          <a:xfrm>
            <a:off x="762000" y="1143000"/>
            <a:ext cx="845820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algn="just" defTabSz="1271588">
              <a:lnSpc>
                <a:spcPct val="80000"/>
              </a:lnSpc>
              <a:spcBef>
                <a:spcPts val="1100"/>
              </a:spcBef>
              <a:buClr>
                <a:schemeClr val="accent2"/>
              </a:buClr>
              <a:buSzPct val="75000"/>
              <a:buFont typeface="Wingdings" pitchFamily="2" charset="2"/>
              <a:buChar char="l"/>
            </a:pPr>
            <a:r>
              <a:rPr lang="en-GB" b="1"/>
              <a:t>Loss of off-site power (LOOP)</a:t>
            </a:r>
          </a:p>
          <a:p>
            <a:pPr marL="817563" lvl="1" indent="-312738" algn="just" defTabSz="1271588">
              <a:lnSpc>
                <a:spcPct val="80000"/>
              </a:lnSpc>
              <a:spcBef>
                <a:spcPts val="1100"/>
              </a:spcBef>
              <a:buClr>
                <a:schemeClr val="accent2"/>
              </a:buClr>
              <a:buSzPct val="75000"/>
              <a:buFont typeface="Arial" charset="0"/>
              <a:buChar char="–"/>
            </a:pPr>
            <a:r>
              <a:rPr lang="en-GB" sz="2000"/>
              <a:t>Description of design and internal back-up power sources</a:t>
            </a:r>
          </a:p>
          <a:p>
            <a:pPr marL="817563" lvl="1" indent="-312738" algn="just" defTabSz="1271588">
              <a:lnSpc>
                <a:spcPct val="80000"/>
              </a:lnSpc>
              <a:spcBef>
                <a:spcPts val="1100"/>
              </a:spcBef>
              <a:buClr>
                <a:schemeClr val="accent2"/>
              </a:buClr>
              <a:buSzPct val="75000"/>
              <a:buFont typeface="Arial" charset="0"/>
              <a:buChar char="–"/>
            </a:pPr>
            <a:r>
              <a:rPr lang="en-GB" sz="2000"/>
              <a:t>Indicate how long on-site sources can operate without external support</a:t>
            </a:r>
          </a:p>
          <a:p>
            <a:pPr marL="817563" lvl="1" indent="-312738" algn="just" defTabSz="1271588">
              <a:lnSpc>
                <a:spcPct val="80000"/>
              </a:lnSpc>
              <a:spcBef>
                <a:spcPts val="1100"/>
              </a:spcBef>
              <a:buClr>
                <a:schemeClr val="accent2"/>
              </a:buClr>
              <a:buSzPct val="75000"/>
              <a:buFont typeface="Arial" charset="0"/>
              <a:buChar char="–"/>
            </a:pPr>
            <a:r>
              <a:rPr lang="en-GB" sz="2000"/>
              <a:t>Specify provisions needed to prolong the time of on-site power supply</a:t>
            </a:r>
          </a:p>
          <a:p>
            <a:pPr marL="817563" lvl="1" indent="-312738" algn="just" defTabSz="1271588">
              <a:lnSpc>
                <a:spcPct val="80000"/>
              </a:lnSpc>
              <a:spcBef>
                <a:spcPts val="1100"/>
              </a:spcBef>
              <a:buClr>
                <a:schemeClr val="accent2"/>
              </a:buClr>
              <a:buSzPct val="75000"/>
              <a:buFont typeface="Arial" charset="0"/>
              <a:buChar char="–"/>
            </a:pPr>
            <a:r>
              <a:rPr lang="en-GB" sz="2000"/>
              <a:t>Indicate any envisaged provisions to increase robustness of plant</a:t>
            </a:r>
          </a:p>
          <a:p>
            <a:pPr marL="330200" indent="-330200" algn="just" defTabSz="1271588">
              <a:lnSpc>
                <a:spcPct val="80000"/>
              </a:lnSpc>
              <a:spcBef>
                <a:spcPts val="1100"/>
              </a:spcBef>
              <a:buClr>
                <a:schemeClr val="accent2"/>
              </a:buClr>
              <a:buSzPct val="75000"/>
              <a:buFont typeface="Wingdings" pitchFamily="2" charset="2"/>
              <a:buChar char="l"/>
            </a:pPr>
            <a:r>
              <a:rPr lang="en-GB" b="1"/>
              <a:t>Loss of off-site power and of off-site back-up power sources (SBO)</a:t>
            </a:r>
            <a:endParaRPr lang="en-GB"/>
          </a:p>
          <a:p>
            <a:pPr marL="817563" lvl="1" indent="-312738" algn="just" defTabSz="1271588">
              <a:lnSpc>
                <a:spcPct val="80000"/>
              </a:lnSpc>
              <a:spcBef>
                <a:spcPts val="1100"/>
              </a:spcBef>
              <a:buClr>
                <a:schemeClr val="accent2"/>
              </a:buClr>
              <a:buSzPct val="75000"/>
              <a:buFont typeface="Arial" charset="0"/>
              <a:buChar char="–"/>
            </a:pPr>
            <a:r>
              <a:rPr lang="en-GB" sz="2000"/>
              <a:t>LOOP + loss of ordinary back-up sources</a:t>
            </a:r>
          </a:p>
          <a:p>
            <a:pPr marL="817563" lvl="1" indent="-312738" algn="just" defTabSz="1271588">
              <a:lnSpc>
                <a:spcPct val="80000"/>
              </a:lnSpc>
              <a:spcBef>
                <a:spcPts val="1100"/>
              </a:spcBef>
              <a:buClr>
                <a:schemeClr val="accent2"/>
              </a:buClr>
              <a:buSzPct val="75000"/>
              <a:buFont typeface="Arial" charset="0"/>
              <a:buChar char="–"/>
            </a:pPr>
            <a:r>
              <a:rPr lang="en-GB" sz="2000"/>
              <a:t>LOOP + loss of ordinary back-up sources + loss of any diverse back-up sources</a:t>
            </a:r>
          </a:p>
        </p:txBody>
      </p:sp>
      <p:sp>
        <p:nvSpPr>
          <p:cNvPr id="15365"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Loss of electrical power and ultimate heat sink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liennummernplatzhalter 1"/>
          <p:cNvSpPr>
            <a:spLocks noGrp="1"/>
          </p:cNvSpPr>
          <p:nvPr>
            <p:ph type="sldNum" sz="quarter" idx="10"/>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A0AB1684-3907-4574-875B-0C06C95935B3}" type="slidenum">
              <a:rPr lang="en-US" sz="1200" smtClean="0"/>
              <a:pPr/>
              <a:t>13</a:t>
            </a:fld>
            <a:endParaRPr lang="en-US" sz="1200" smtClean="0"/>
          </a:p>
        </p:txBody>
      </p:sp>
      <p:sp>
        <p:nvSpPr>
          <p:cNvPr id="16387" name="Rectangle 2"/>
          <p:cNvSpPr>
            <a:spLocks noChangeArrowheads="1"/>
          </p:cNvSpPr>
          <p:nvPr/>
        </p:nvSpPr>
        <p:spPr bwMode="auto">
          <a:xfrm>
            <a:off x="1371600" y="11430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defTabSz="1271588">
              <a:lnSpc>
                <a:spcPct val="90000"/>
              </a:lnSpc>
              <a:spcBef>
                <a:spcPts val="2188"/>
              </a:spcBef>
              <a:buClr>
                <a:schemeClr val="accent2"/>
              </a:buClr>
              <a:buSzPct val="75000"/>
              <a:buFont typeface="Wingdings" pitchFamily="2" charset="2"/>
              <a:buChar char="l"/>
            </a:pPr>
            <a:endParaRPr lang="en-GB">
              <a:cs typeface="Times New Roman" pitchFamily="18" charset="0"/>
            </a:endParaRPr>
          </a:p>
        </p:txBody>
      </p:sp>
      <p:sp>
        <p:nvSpPr>
          <p:cNvPr id="16388" name="Rectangle 3"/>
          <p:cNvSpPr>
            <a:spLocks noChangeArrowheads="1"/>
          </p:cNvSpPr>
          <p:nvPr/>
        </p:nvSpPr>
        <p:spPr bwMode="auto">
          <a:xfrm>
            <a:off x="762000" y="1143000"/>
            <a:ext cx="845820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algn="just" defTabSz="1271588">
              <a:lnSpc>
                <a:spcPct val="80000"/>
              </a:lnSpc>
              <a:spcBef>
                <a:spcPts val="1100"/>
              </a:spcBef>
              <a:buClr>
                <a:schemeClr val="accent2"/>
              </a:buClr>
              <a:buSzPct val="75000"/>
              <a:buFont typeface="Wingdings" pitchFamily="2" charset="2"/>
              <a:buChar char="l"/>
            </a:pPr>
            <a:r>
              <a:rPr lang="en-GB" b="1"/>
              <a:t>Loss of off-site power and of off-site back-up power sources (SBO)</a:t>
            </a:r>
            <a:endParaRPr lang="en-GB"/>
          </a:p>
          <a:p>
            <a:pPr marL="817563" lvl="1" indent="-312738" algn="just" defTabSz="1271588">
              <a:lnSpc>
                <a:spcPct val="80000"/>
              </a:lnSpc>
              <a:spcBef>
                <a:spcPts val="1100"/>
              </a:spcBef>
              <a:buClr>
                <a:schemeClr val="accent2"/>
              </a:buClr>
              <a:buSzPct val="75000"/>
              <a:buFont typeface="Arial" charset="0"/>
              <a:buChar char="–"/>
            </a:pPr>
            <a:r>
              <a:rPr lang="en-GB" sz="2000"/>
              <a:t>Information on battery capacity and duration</a:t>
            </a:r>
          </a:p>
          <a:p>
            <a:pPr marL="817563" lvl="1" indent="-312738" algn="just" defTabSz="1271588">
              <a:lnSpc>
                <a:spcPct val="80000"/>
              </a:lnSpc>
              <a:spcBef>
                <a:spcPts val="1100"/>
              </a:spcBef>
              <a:buClr>
                <a:schemeClr val="accent2"/>
              </a:buClr>
              <a:buSzPct val="75000"/>
              <a:buFont typeface="Arial" charset="0"/>
              <a:buChar char="–"/>
            </a:pPr>
            <a:r>
              <a:rPr lang="en-GB" sz="2000"/>
              <a:t>Information on design provisions for these situations</a:t>
            </a:r>
          </a:p>
          <a:p>
            <a:pPr marL="817563" lvl="1" indent="-312738" algn="just" defTabSz="1271588">
              <a:lnSpc>
                <a:spcPct val="80000"/>
              </a:lnSpc>
              <a:spcBef>
                <a:spcPts val="1100"/>
              </a:spcBef>
              <a:buClr>
                <a:schemeClr val="accent2"/>
              </a:buClr>
              <a:buSzPct val="75000"/>
              <a:buFont typeface="Arial" charset="0"/>
              <a:buChar char="–"/>
            </a:pPr>
            <a:r>
              <a:rPr lang="en-GB" sz="2000"/>
              <a:t>Indicate how long the site can withstand a SBO without external support before severe damage to fuel becomes unavoidable</a:t>
            </a:r>
          </a:p>
          <a:p>
            <a:pPr marL="817563" lvl="1" indent="-312738" algn="just" defTabSz="1271588">
              <a:lnSpc>
                <a:spcPct val="80000"/>
              </a:lnSpc>
              <a:spcBef>
                <a:spcPts val="1100"/>
              </a:spcBef>
              <a:buClr>
                <a:schemeClr val="accent2"/>
              </a:buClr>
              <a:buSzPct val="75000"/>
              <a:buFont typeface="Arial" charset="0"/>
              <a:buChar char="–"/>
            </a:pPr>
            <a:r>
              <a:rPr lang="en-GB" sz="2000"/>
              <a:t>Specify which (external) actions are foreseen to prevent fuel degradation</a:t>
            </a:r>
          </a:p>
          <a:p>
            <a:pPr marL="1246188" lvl="2" indent="-257175" algn="just" defTabSz="1271588">
              <a:lnSpc>
                <a:spcPct val="80000"/>
              </a:lnSpc>
              <a:spcBef>
                <a:spcPts val="1100"/>
              </a:spcBef>
              <a:buClr>
                <a:schemeClr val="accent2"/>
              </a:buClr>
              <a:buFont typeface="Wingdings" pitchFamily="2" charset="2"/>
              <a:buChar char="Ÿ"/>
            </a:pPr>
            <a:r>
              <a:rPr lang="en-GB" sz="2000"/>
              <a:t>Equipment already present on site, available off-site, near-by power stations, time necessary to have above systems operating, </a:t>
            </a:r>
          </a:p>
          <a:p>
            <a:pPr marL="1246188" lvl="2" indent="-257175" algn="just" defTabSz="1271588">
              <a:lnSpc>
                <a:spcPct val="80000"/>
              </a:lnSpc>
              <a:spcBef>
                <a:spcPts val="1100"/>
              </a:spcBef>
              <a:buClr>
                <a:schemeClr val="accent2"/>
              </a:buClr>
              <a:buFont typeface="Wingdings" pitchFamily="2" charset="2"/>
              <a:buChar char="Ÿ"/>
            </a:pPr>
            <a:r>
              <a:rPr lang="en-GB" sz="2000"/>
              <a:t>Availability of human resources for exceptional connections </a:t>
            </a:r>
          </a:p>
          <a:p>
            <a:pPr marL="1246188" lvl="2" indent="-257175" algn="just" defTabSz="1271588">
              <a:lnSpc>
                <a:spcPct val="80000"/>
              </a:lnSpc>
              <a:spcBef>
                <a:spcPts val="1100"/>
              </a:spcBef>
              <a:buClr>
                <a:schemeClr val="accent2"/>
              </a:buClr>
              <a:buFont typeface="Wingdings" pitchFamily="2" charset="2"/>
              <a:buChar char="Ÿ"/>
            </a:pPr>
            <a:r>
              <a:rPr lang="en-GB" sz="2000"/>
              <a:t>Identification of cliff edge effects</a:t>
            </a:r>
          </a:p>
          <a:p>
            <a:pPr marL="817563" lvl="1" indent="-312738" algn="just" defTabSz="1271588">
              <a:lnSpc>
                <a:spcPct val="80000"/>
              </a:lnSpc>
              <a:spcBef>
                <a:spcPts val="1100"/>
              </a:spcBef>
              <a:buClr>
                <a:schemeClr val="accent2"/>
              </a:buClr>
              <a:buSzPct val="75000"/>
              <a:buFont typeface="Arial" charset="0"/>
              <a:buChar char="–"/>
            </a:pPr>
            <a:r>
              <a:rPr lang="en-GB" sz="2000"/>
              <a:t>Indicate if any provisions can be envisaged to prevent these cliff edge effects or increase robustness of the plant</a:t>
            </a:r>
          </a:p>
        </p:txBody>
      </p:sp>
      <p:sp>
        <p:nvSpPr>
          <p:cNvPr id="16389"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Loss of electrical power and ultimate heat sink</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liennummernplatzhalter 1"/>
          <p:cNvSpPr>
            <a:spLocks noGrp="1"/>
          </p:cNvSpPr>
          <p:nvPr>
            <p:ph type="sldNum" sz="quarter" idx="10"/>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3F26B6FF-6F9C-483B-92C4-DB3D45704720}" type="slidenum">
              <a:rPr lang="en-US" sz="1200" smtClean="0"/>
              <a:pPr/>
              <a:t>14</a:t>
            </a:fld>
            <a:endParaRPr lang="en-US" sz="1200" smtClean="0"/>
          </a:p>
        </p:txBody>
      </p:sp>
      <p:sp>
        <p:nvSpPr>
          <p:cNvPr id="17411" name="Rectangle 2"/>
          <p:cNvSpPr>
            <a:spLocks noChangeArrowheads="1"/>
          </p:cNvSpPr>
          <p:nvPr/>
        </p:nvSpPr>
        <p:spPr bwMode="auto">
          <a:xfrm>
            <a:off x="1371600" y="11430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defTabSz="1271588">
              <a:lnSpc>
                <a:spcPct val="90000"/>
              </a:lnSpc>
              <a:spcBef>
                <a:spcPts val="2188"/>
              </a:spcBef>
              <a:buClr>
                <a:schemeClr val="accent2"/>
              </a:buClr>
              <a:buSzPct val="75000"/>
              <a:buFont typeface="Wingdings" pitchFamily="2" charset="2"/>
              <a:buChar char="l"/>
            </a:pPr>
            <a:endParaRPr lang="en-GB">
              <a:cs typeface="Times New Roman" pitchFamily="18" charset="0"/>
            </a:endParaRPr>
          </a:p>
        </p:txBody>
      </p:sp>
      <p:sp>
        <p:nvSpPr>
          <p:cNvPr id="17412" name="Rectangle 3"/>
          <p:cNvSpPr>
            <a:spLocks noChangeArrowheads="1"/>
          </p:cNvSpPr>
          <p:nvPr/>
        </p:nvSpPr>
        <p:spPr bwMode="auto">
          <a:xfrm>
            <a:off x="762000" y="1066800"/>
            <a:ext cx="845820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algn="just" defTabSz="1271588">
              <a:lnSpc>
                <a:spcPct val="80000"/>
              </a:lnSpc>
              <a:spcBef>
                <a:spcPts val="1100"/>
              </a:spcBef>
              <a:buClr>
                <a:schemeClr val="accent2"/>
              </a:buClr>
              <a:buSzPct val="75000"/>
              <a:buFont typeface="Wingdings" pitchFamily="2" charset="2"/>
              <a:buChar char="l"/>
            </a:pPr>
            <a:r>
              <a:rPr lang="en-GB" b="1"/>
              <a:t>Loss of primary ultimate heat sink (UHS)</a:t>
            </a:r>
            <a:endParaRPr lang="en-GB"/>
          </a:p>
          <a:p>
            <a:pPr marL="817563" lvl="1" indent="-312738" algn="just" defTabSz="1271588">
              <a:lnSpc>
                <a:spcPct val="80000"/>
              </a:lnSpc>
              <a:spcBef>
                <a:spcPts val="1100"/>
              </a:spcBef>
              <a:buClr>
                <a:schemeClr val="accent2"/>
              </a:buClr>
              <a:buSzPct val="75000"/>
              <a:buFont typeface="Arial" charset="0"/>
              <a:buChar char="–"/>
            </a:pPr>
            <a:r>
              <a:rPr lang="en-GB" sz="2000"/>
              <a:t>Description of design provisions to prevent loss of UHS (various water intakes, alternative UHS...)Consider loss of primary UHS (water from river or sea) and loss of primary and alternative UHS</a:t>
            </a:r>
          </a:p>
          <a:p>
            <a:pPr marL="817563" lvl="1" indent="-312738" algn="just" defTabSz="1271588">
              <a:lnSpc>
                <a:spcPct val="80000"/>
              </a:lnSpc>
              <a:spcBef>
                <a:spcPts val="1100"/>
              </a:spcBef>
              <a:buClr>
                <a:schemeClr val="accent2"/>
              </a:buClr>
              <a:buSzPct val="75000"/>
              <a:buFont typeface="Arial" charset="0"/>
              <a:buChar char="–"/>
            </a:pPr>
            <a:r>
              <a:rPr lang="en-GB" sz="2000"/>
              <a:t>Indicate how long the site can withstand the situation without external support before severe damage to fuel becomes unavoidable</a:t>
            </a:r>
          </a:p>
          <a:p>
            <a:pPr marL="817563" lvl="1" indent="-312738" algn="just" defTabSz="1271588">
              <a:lnSpc>
                <a:spcPct val="80000"/>
              </a:lnSpc>
              <a:spcBef>
                <a:spcPts val="1100"/>
              </a:spcBef>
              <a:buClr>
                <a:schemeClr val="accent2"/>
              </a:buClr>
              <a:buSzPct val="75000"/>
              <a:buFont typeface="Arial" charset="0"/>
              <a:buChar char="–"/>
            </a:pPr>
            <a:r>
              <a:rPr lang="en-GB" sz="2000"/>
              <a:t>Information on design provisions for these situations</a:t>
            </a:r>
          </a:p>
          <a:p>
            <a:pPr marL="817563" lvl="1" indent="-312738" algn="just" defTabSz="1271588">
              <a:lnSpc>
                <a:spcPct val="80000"/>
              </a:lnSpc>
              <a:spcBef>
                <a:spcPts val="1100"/>
              </a:spcBef>
              <a:buClr>
                <a:schemeClr val="accent2"/>
              </a:buClr>
              <a:buSzPct val="75000"/>
              <a:buFont typeface="Arial" charset="0"/>
              <a:buChar char="–"/>
            </a:pPr>
            <a:r>
              <a:rPr lang="en-GB" sz="2000"/>
              <a:t>Specify which (external) actions are foreseen to prevent fuel degradation</a:t>
            </a:r>
          </a:p>
          <a:p>
            <a:pPr marL="1246188" lvl="2" indent="-257175" algn="just" defTabSz="1271588">
              <a:lnSpc>
                <a:spcPct val="80000"/>
              </a:lnSpc>
              <a:spcBef>
                <a:spcPts val="1100"/>
              </a:spcBef>
              <a:buClr>
                <a:schemeClr val="accent2"/>
              </a:buClr>
              <a:buFont typeface="Wingdings" pitchFamily="2" charset="2"/>
              <a:buChar char="Ÿ"/>
            </a:pPr>
            <a:r>
              <a:rPr lang="en-GB" sz="2000"/>
              <a:t>Equipment already present on site, available off-site, near-by power stations, time necessary to have above systems operating, </a:t>
            </a:r>
          </a:p>
          <a:p>
            <a:pPr marL="1246188" lvl="2" indent="-257175" algn="just" defTabSz="1271588">
              <a:lnSpc>
                <a:spcPct val="80000"/>
              </a:lnSpc>
              <a:spcBef>
                <a:spcPts val="1100"/>
              </a:spcBef>
              <a:buClr>
                <a:schemeClr val="accent2"/>
              </a:buClr>
              <a:buFont typeface="Wingdings" pitchFamily="2" charset="2"/>
              <a:buChar char="Ÿ"/>
            </a:pPr>
            <a:r>
              <a:rPr lang="en-GB" sz="2000"/>
              <a:t>Availability of human resources </a:t>
            </a:r>
          </a:p>
          <a:p>
            <a:pPr marL="1246188" lvl="2" indent="-257175" algn="just" defTabSz="1271588">
              <a:lnSpc>
                <a:spcPct val="80000"/>
              </a:lnSpc>
              <a:spcBef>
                <a:spcPts val="1100"/>
              </a:spcBef>
              <a:buClr>
                <a:schemeClr val="accent2"/>
              </a:buClr>
              <a:buFont typeface="Wingdings" pitchFamily="2" charset="2"/>
              <a:buChar char="Ÿ"/>
            </a:pPr>
            <a:r>
              <a:rPr lang="en-GB" sz="2000"/>
              <a:t>Identification of cliff edge effects and when they occur</a:t>
            </a:r>
          </a:p>
          <a:p>
            <a:pPr marL="817563" lvl="1" indent="-312738" algn="just" defTabSz="1271588">
              <a:lnSpc>
                <a:spcPct val="80000"/>
              </a:lnSpc>
              <a:spcBef>
                <a:spcPts val="1100"/>
              </a:spcBef>
              <a:buClr>
                <a:schemeClr val="accent2"/>
              </a:buClr>
              <a:buSzPct val="75000"/>
              <a:buFont typeface="Arial" charset="0"/>
              <a:buChar char="–"/>
            </a:pPr>
            <a:r>
              <a:rPr lang="en-GB" sz="2000"/>
              <a:t>Indicate if any provisions can be envisaged to prevent these cliff edge effects or increase robustness of the plant</a:t>
            </a:r>
          </a:p>
        </p:txBody>
      </p:sp>
      <p:sp>
        <p:nvSpPr>
          <p:cNvPr id="17413"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Loss of electrical power and ultimate heat sink</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liennummernplatzhalter 1"/>
          <p:cNvSpPr>
            <a:spLocks noGrp="1"/>
          </p:cNvSpPr>
          <p:nvPr>
            <p:ph type="sldNum" sz="quarter" idx="10"/>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59316D32-E99E-4CC8-9C34-5679B24A0C28}" type="slidenum">
              <a:rPr lang="en-US" sz="1200" smtClean="0"/>
              <a:pPr/>
              <a:t>15</a:t>
            </a:fld>
            <a:endParaRPr lang="en-US" sz="1200" smtClean="0"/>
          </a:p>
        </p:txBody>
      </p:sp>
      <p:sp>
        <p:nvSpPr>
          <p:cNvPr id="18435" name="Rectangle 2"/>
          <p:cNvSpPr>
            <a:spLocks noChangeArrowheads="1"/>
          </p:cNvSpPr>
          <p:nvPr/>
        </p:nvSpPr>
        <p:spPr bwMode="auto">
          <a:xfrm>
            <a:off x="1371600" y="11430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defTabSz="1271588">
              <a:lnSpc>
                <a:spcPct val="90000"/>
              </a:lnSpc>
              <a:spcBef>
                <a:spcPts val="2188"/>
              </a:spcBef>
              <a:buClr>
                <a:schemeClr val="accent2"/>
              </a:buClr>
              <a:buSzPct val="75000"/>
              <a:buFont typeface="Wingdings" pitchFamily="2" charset="2"/>
              <a:buChar char="l"/>
            </a:pPr>
            <a:endParaRPr lang="en-GB">
              <a:cs typeface="Times New Roman" pitchFamily="18" charset="0"/>
            </a:endParaRPr>
          </a:p>
        </p:txBody>
      </p:sp>
      <p:sp>
        <p:nvSpPr>
          <p:cNvPr id="18436" name="Rectangle 3"/>
          <p:cNvSpPr>
            <a:spLocks noChangeArrowheads="1"/>
          </p:cNvSpPr>
          <p:nvPr/>
        </p:nvSpPr>
        <p:spPr bwMode="auto">
          <a:xfrm>
            <a:off x="762000" y="1066800"/>
            <a:ext cx="845820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algn="just" defTabSz="1271588">
              <a:lnSpc>
                <a:spcPct val="80000"/>
              </a:lnSpc>
              <a:spcBef>
                <a:spcPts val="1100"/>
              </a:spcBef>
              <a:buClr>
                <a:schemeClr val="accent2"/>
              </a:buClr>
              <a:buSzPct val="75000"/>
              <a:buFont typeface="Wingdings" pitchFamily="2" charset="2"/>
              <a:buChar char="l"/>
            </a:pPr>
            <a:r>
              <a:rPr lang="en-GB" b="1"/>
              <a:t>Loss of primary ultimate heat sink (UHS) and SBO</a:t>
            </a:r>
            <a:endParaRPr lang="en-GB"/>
          </a:p>
          <a:p>
            <a:pPr marL="817563" lvl="1" indent="-312738" algn="just" defTabSz="1271588">
              <a:lnSpc>
                <a:spcPct val="80000"/>
              </a:lnSpc>
              <a:spcBef>
                <a:spcPts val="1100"/>
              </a:spcBef>
              <a:buClr>
                <a:schemeClr val="accent2"/>
              </a:buClr>
              <a:buSzPct val="75000"/>
              <a:buFont typeface="Arial" charset="0"/>
              <a:buChar char="–"/>
            </a:pPr>
            <a:r>
              <a:rPr lang="en-GB" sz="2000"/>
              <a:t>Indicate how long the site can withstand a loss of main UHS + SBO the situation without external support before severe damage to fuel becomes unavoidable</a:t>
            </a:r>
          </a:p>
          <a:p>
            <a:pPr marL="817563" lvl="1" indent="-312738" algn="just" defTabSz="1271588">
              <a:lnSpc>
                <a:spcPct val="80000"/>
              </a:lnSpc>
              <a:spcBef>
                <a:spcPts val="1100"/>
              </a:spcBef>
              <a:buClr>
                <a:schemeClr val="accent2"/>
              </a:buClr>
              <a:buSzPct val="75000"/>
              <a:buFont typeface="Arial" charset="0"/>
              <a:buChar char="–"/>
            </a:pPr>
            <a:r>
              <a:rPr lang="en-GB" sz="2000"/>
              <a:t>Specify which (external) actions are foreseen to prevent fuel degradation</a:t>
            </a:r>
          </a:p>
          <a:p>
            <a:pPr marL="1246188" lvl="2" indent="-257175" algn="just" defTabSz="1271588">
              <a:lnSpc>
                <a:spcPct val="80000"/>
              </a:lnSpc>
              <a:spcBef>
                <a:spcPts val="1100"/>
              </a:spcBef>
              <a:buClr>
                <a:schemeClr val="accent2"/>
              </a:buClr>
              <a:buFont typeface="Wingdings" pitchFamily="2" charset="2"/>
              <a:buChar char="Ÿ"/>
            </a:pPr>
            <a:r>
              <a:rPr lang="en-GB" sz="2000"/>
              <a:t>Equipment already present on site, available off-site, time necessary to have above systems operating, </a:t>
            </a:r>
          </a:p>
          <a:p>
            <a:pPr marL="1246188" lvl="2" indent="-257175" algn="just" defTabSz="1271588">
              <a:lnSpc>
                <a:spcPct val="80000"/>
              </a:lnSpc>
              <a:spcBef>
                <a:spcPts val="1100"/>
              </a:spcBef>
              <a:buClr>
                <a:schemeClr val="accent2"/>
              </a:buClr>
              <a:buFont typeface="Wingdings" pitchFamily="2" charset="2"/>
              <a:buChar char="Ÿ"/>
            </a:pPr>
            <a:r>
              <a:rPr lang="en-GB" sz="2000"/>
              <a:t>Availability of human resources </a:t>
            </a:r>
          </a:p>
          <a:p>
            <a:pPr marL="1246188" lvl="2" indent="-257175" algn="just" defTabSz="1271588">
              <a:lnSpc>
                <a:spcPct val="80000"/>
              </a:lnSpc>
              <a:spcBef>
                <a:spcPts val="1100"/>
              </a:spcBef>
              <a:buClr>
                <a:schemeClr val="accent2"/>
              </a:buClr>
              <a:buFont typeface="Wingdings" pitchFamily="2" charset="2"/>
              <a:buChar char="Ÿ"/>
            </a:pPr>
            <a:r>
              <a:rPr lang="en-GB" sz="2000"/>
              <a:t>Identification of when cliff edge effects occur</a:t>
            </a:r>
          </a:p>
          <a:p>
            <a:pPr marL="817563" lvl="1" indent="-312738" algn="just" defTabSz="1271588">
              <a:lnSpc>
                <a:spcPct val="80000"/>
              </a:lnSpc>
              <a:spcBef>
                <a:spcPts val="1100"/>
              </a:spcBef>
              <a:buClr>
                <a:schemeClr val="accent2"/>
              </a:buClr>
              <a:buSzPct val="75000"/>
              <a:buFont typeface="Arial" charset="0"/>
              <a:buChar char="–"/>
            </a:pPr>
            <a:r>
              <a:rPr lang="en-GB" sz="2000"/>
              <a:t>Indicate if any provisions can be envisaged to prevent these cliff edge effects or increase robustness of the plant</a:t>
            </a:r>
          </a:p>
        </p:txBody>
      </p:sp>
      <p:sp>
        <p:nvSpPr>
          <p:cNvPr id="18437"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Loss of electrical power and ultimate heat sink</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nummernplatzhalter 1"/>
          <p:cNvSpPr>
            <a:spLocks noGrp="1"/>
          </p:cNvSpPr>
          <p:nvPr>
            <p:ph type="sldNum" sz="quarter" idx="10"/>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0553698E-CC14-4901-A873-AA0432FDD2CD}" type="slidenum">
              <a:rPr lang="en-US" sz="1200" smtClean="0"/>
              <a:pPr/>
              <a:t>16</a:t>
            </a:fld>
            <a:endParaRPr lang="en-US" sz="1200" smtClean="0"/>
          </a:p>
        </p:txBody>
      </p:sp>
      <p:sp>
        <p:nvSpPr>
          <p:cNvPr id="19459" name="Rectangle 1026"/>
          <p:cNvSpPr>
            <a:spLocks noChangeArrowheads="1"/>
          </p:cNvSpPr>
          <p:nvPr/>
        </p:nvSpPr>
        <p:spPr bwMode="auto">
          <a:xfrm>
            <a:off x="1371600" y="11430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defTabSz="1271588">
              <a:lnSpc>
                <a:spcPct val="90000"/>
              </a:lnSpc>
              <a:spcBef>
                <a:spcPts val="2188"/>
              </a:spcBef>
              <a:buClr>
                <a:schemeClr val="accent2"/>
              </a:buClr>
              <a:buSzPct val="75000"/>
              <a:buFont typeface="Wingdings" pitchFamily="2" charset="2"/>
              <a:buChar char="l"/>
            </a:pPr>
            <a:endParaRPr lang="en-GB">
              <a:cs typeface="Times New Roman" pitchFamily="18" charset="0"/>
            </a:endParaRPr>
          </a:p>
        </p:txBody>
      </p:sp>
      <p:sp>
        <p:nvSpPr>
          <p:cNvPr id="19460" name="Rectangle 1027"/>
          <p:cNvSpPr>
            <a:spLocks noChangeArrowheads="1"/>
          </p:cNvSpPr>
          <p:nvPr/>
        </p:nvSpPr>
        <p:spPr bwMode="auto">
          <a:xfrm>
            <a:off x="762000" y="1066800"/>
            <a:ext cx="845820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algn="just" defTabSz="1271588">
              <a:lnSpc>
                <a:spcPct val="80000"/>
              </a:lnSpc>
              <a:spcBef>
                <a:spcPts val="1100"/>
              </a:spcBef>
              <a:buClr>
                <a:schemeClr val="accent2"/>
              </a:buClr>
              <a:buSzPct val="75000"/>
              <a:buFont typeface="Wingdings" pitchFamily="2" charset="2"/>
              <a:buChar char="l"/>
            </a:pPr>
            <a:r>
              <a:rPr lang="en-GB" b="1"/>
              <a:t>Accident Management measures currently in place at various stages - </a:t>
            </a:r>
            <a:r>
              <a:rPr lang="en-GB" b="1">
                <a:solidFill>
                  <a:srgbClr val="FF0000"/>
                </a:solidFill>
              </a:rPr>
              <a:t>loss of the core cooling function</a:t>
            </a:r>
          </a:p>
          <a:p>
            <a:pPr marL="817563" lvl="1" indent="-312738" algn="just" defTabSz="1271588">
              <a:lnSpc>
                <a:spcPct val="80000"/>
              </a:lnSpc>
              <a:spcBef>
                <a:spcPts val="1100"/>
              </a:spcBef>
              <a:buClr>
                <a:schemeClr val="accent2"/>
              </a:buClr>
              <a:buSzPct val="75000"/>
              <a:buFont typeface="Arial" charset="0"/>
              <a:buChar char="–"/>
            </a:pPr>
            <a:r>
              <a:rPr lang="en-GB" sz="2000"/>
              <a:t>Before occurrence of fuel damage in RPV or pressure tubes</a:t>
            </a:r>
          </a:p>
          <a:p>
            <a:pPr marL="1246188" lvl="2" indent="-257175" algn="just" defTabSz="1271588">
              <a:lnSpc>
                <a:spcPct val="80000"/>
              </a:lnSpc>
              <a:spcBef>
                <a:spcPts val="1100"/>
              </a:spcBef>
              <a:buClr>
                <a:schemeClr val="accent2"/>
              </a:buClr>
              <a:buFont typeface="Wingdings" pitchFamily="2" charset="2"/>
              <a:buChar char="Ÿ"/>
            </a:pPr>
            <a:r>
              <a:rPr lang="en-GB" sz="2000"/>
              <a:t>Last resorts to prevent fuel damage</a:t>
            </a:r>
          </a:p>
          <a:p>
            <a:pPr marL="1246188" lvl="2" indent="-257175" algn="just" defTabSz="1271588">
              <a:lnSpc>
                <a:spcPct val="80000"/>
              </a:lnSpc>
              <a:spcBef>
                <a:spcPts val="1100"/>
              </a:spcBef>
              <a:buClr>
                <a:schemeClr val="accent2"/>
              </a:buClr>
              <a:buFont typeface="Wingdings" pitchFamily="2" charset="2"/>
              <a:buChar char="Ÿ"/>
            </a:pPr>
            <a:r>
              <a:rPr lang="en-GB" sz="2000"/>
              <a:t>Elimination of possibility of fuel damage at high pressure</a:t>
            </a:r>
            <a:endParaRPr lang="en-GB" sz="1800"/>
          </a:p>
          <a:p>
            <a:pPr marL="817563" lvl="1" indent="-312738" algn="just" defTabSz="1271588">
              <a:lnSpc>
                <a:spcPct val="80000"/>
              </a:lnSpc>
              <a:spcBef>
                <a:spcPts val="1100"/>
              </a:spcBef>
              <a:buClr>
                <a:schemeClr val="accent2"/>
              </a:buClr>
              <a:buSzPct val="75000"/>
              <a:buFont typeface="Arial" charset="0"/>
              <a:buChar char="–"/>
            </a:pPr>
            <a:r>
              <a:rPr lang="en-GB" sz="2000"/>
              <a:t>After occurrence of fuel damage in RPV or pressure tubes</a:t>
            </a:r>
          </a:p>
          <a:p>
            <a:pPr marL="817563" lvl="1" indent="-312738" algn="just" defTabSz="1271588">
              <a:lnSpc>
                <a:spcPct val="80000"/>
              </a:lnSpc>
              <a:spcBef>
                <a:spcPts val="1100"/>
              </a:spcBef>
              <a:buClr>
                <a:schemeClr val="accent2"/>
              </a:buClr>
              <a:buSzPct val="75000"/>
              <a:buFont typeface="Arial" charset="0"/>
              <a:buChar char="–"/>
            </a:pPr>
            <a:r>
              <a:rPr lang="en-GB" sz="2000"/>
              <a:t>After failure of RPV or pressure tubes</a:t>
            </a:r>
          </a:p>
          <a:p>
            <a:pPr marL="330200" indent="-330200" algn="just" defTabSz="1271588">
              <a:lnSpc>
                <a:spcPct val="80000"/>
              </a:lnSpc>
              <a:spcBef>
                <a:spcPts val="1100"/>
              </a:spcBef>
              <a:buClr>
                <a:schemeClr val="accent2"/>
              </a:buClr>
              <a:buSzPct val="75000"/>
              <a:buFont typeface="Wingdings" pitchFamily="2" charset="2"/>
              <a:buChar char="l"/>
            </a:pPr>
            <a:r>
              <a:rPr lang="en-GB" b="1"/>
              <a:t>Accident Management measures and plant design features for protecting integrity of containment function after occurrence of fuel damage</a:t>
            </a:r>
          </a:p>
          <a:p>
            <a:pPr marL="817563" lvl="1" indent="-312738" algn="just" defTabSz="1271588">
              <a:lnSpc>
                <a:spcPct val="80000"/>
              </a:lnSpc>
              <a:spcBef>
                <a:spcPts val="1100"/>
              </a:spcBef>
              <a:buClr>
                <a:schemeClr val="accent2"/>
              </a:buClr>
              <a:buSzPct val="75000"/>
              <a:buFont typeface="Arial" charset="0"/>
              <a:buChar char="–"/>
            </a:pPr>
            <a:r>
              <a:rPr lang="en-GB" sz="2000"/>
              <a:t>Prevention of H2 deflagration or detonation taking into account venting process</a:t>
            </a:r>
          </a:p>
          <a:p>
            <a:pPr marL="817563" lvl="1" indent="-312738" algn="just" defTabSz="1271588">
              <a:lnSpc>
                <a:spcPct val="80000"/>
              </a:lnSpc>
              <a:spcBef>
                <a:spcPts val="1100"/>
              </a:spcBef>
              <a:buClr>
                <a:schemeClr val="accent2"/>
              </a:buClr>
              <a:buSzPct val="75000"/>
              <a:buFont typeface="Arial" charset="0"/>
              <a:buChar char="–"/>
            </a:pPr>
            <a:r>
              <a:rPr lang="en-GB" sz="2000"/>
              <a:t>Prevention of containment over-pressurisation – if release needed, assess whether it needs to be filtered and describe availability of means to estimate amount of radioactivity released into the environment</a:t>
            </a:r>
          </a:p>
        </p:txBody>
      </p:sp>
      <p:sp>
        <p:nvSpPr>
          <p:cNvPr id="19461" name="Rectangle 1028"/>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Severe Accident Management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liennummernplatzhalter 1"/>
          <p:cNvSpPr>
            <a:spLocks noGrp="1"/>
          </p:cNvSpPr>
          <p:nvPr>
            <p:ph type="sldNum" sz="quarter" idx="10"/>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D1F1A918-3675-42F0-84EF-28371384EE3B}" type="slidenum">
              <a:rPr lang="en-US" sz="1200" smtClean="0"/>
              <a:pPr/>
              <a:t>17</a:t>
            </a:fld>
            <a:endParaRPr lang="en-US" sz="1200" smtClean="0"/>
          </a:p>
        </p:txBody>
      </p:sp>
      <p:sp>
        <p:nvSpPr>
          <p:cNvPr id="20483" name="Rectangle 2"/>
          <p:cNvSpPr>
            <a:spLocks noChangeArrowheads="1"/>
          </p:cNvSpPr>
          <p:nvPr/>
        </p:nvSpPr>
        <p:spPr bwMode="auto">
          <a:xfrm>
            <a:off x="1371600" y="11430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defTabSz="1271588">
              <a:lnSpc>
                <a:spcPct val="90000"/>
              </a:lnSpc>
              <a:spcBef>
                <a:spcPts val="2188"/>
              </a:spcBef>
              <a:buClr>
                <a:schemeClr val="accent2"/>
              </a:buClr>
              <a:buSzPct val="75000"/>
              <a:buFont typeface="Wingdings" pitchFamily="2" charset="2"/>
              <a:buChar char="l"/>
            </a:pPr>
            <a:endParaRPr lang="en-GB">
              <a:cs typeface="Times New Roman" pitchFamily="18" charset="0"/>
            </a:endParaRPr>
          </a:p>
        </p:txBody>
      </p:sp>
      <p:sp>
        <p:nvSpPr>
          <p:cNvPr id="20484" name="Rectangle 3"/>
          <p:cNvSpPr>
            <a:spLocks noChangeArrowheads="1"/>
          </p:cNvSpPr>
          <p:nvPr/>
        </p:nvSpPr>
        <p:spPr bwMode="auto">
          <a:xfrm>
            <a:off x="762000" y="1066800"/>
            <a:ext cx="845820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algn="just" defTabSz="1271588">
              <a:lnSpc>
                <a:spcPct val="80000"/>
              </a:lnSpc>
              <a:spcBef>
                <a:spcPts val="1100"/>
              </a:spcBef>
              <a:buClr>
                <a:schemeClr val="accent2"/>
              </a:buClr>
              <a:buSzPct val="75000"/>
              <a:buFont typeface="Wingdings" pitchFamily="2" charset="2"/>
              <a:buChar char="l"/>
            </a:pPr>
            <a:r>
              <a:rPr lang="en-GB" b="1"/>
              <a:t>Accident Management measures currently in place at various stages -  </a:t>
            </a:r>
            <a:r>
              <a:rPr lang="en-GB" b="1">
                <a:solidFill>
                  <a:srgbClr val="FF0000"/>
                </a:solidFill>
              </a:rPr>
              <a:t>loss of cooling function of storage pool</a:t>
            </a:r>
            <a:endParaRPr lang="en-GB" sz="2000"/>
          </a:p>
          <a:p>
            <a:pPr marL="1246188" lvl="2" indent="-257175" algn="just" defTabSz="1271588">
              <a:lnSpc>
                <a:spcPct val="80000"/>
              </a:lnSpc>
              <a:spcBef>
                <a:spcPts val="1100"/>
              </a:spcBef>
              <a:buClr>
                <a:schemeClr val="accent2"/>
              </a:buClr>
              <a:buFont typeface="Wingdings" pitchFamily="2" charset="2"/>
              <a:buChar char="Ÿ"/>
            </a:pPr>
            <a:r>
              <a:rPr lang="en-GB" sz="2000"/>
              <a:t>Last resorts to prevent fuel damage</a:t>
            </a:r>
          </a:p>
          <a:p>
            <a:pPr marL="1246188" lvl="2" indent="-257175" algn="just" defTabSz="1271588">
              <a:lnSpc>
                <a:spcPct val="80000"/>
              </a:lnSpc>
              <a:spcBef>
                <a:spcPts val="1100"/>
              </a:spcBef>
              <a:buClr>
                <a:schemeClr val="accent2"/>
              </a:buClr>
              <a:buFont typeface="Wingdings" pitchFamily="2" charset="2"/>
              <a:buChar char="Ÿ"/>
            </a:pPr>
            <a:r>
              <a:rPr lang="en-GB" sz="2000"/>
              <a:t>Elimination of possibility of fuel damage at high pressure</a:t>
            </a:r>
            <a:endParaRPr lang="en-GB" sz="1800"/>
          </a:p>
          <a:p>
            <a:pPr marL="817563" lvl="1" indent="-312738" algn="just" defTabSz="1271588">
              <a:lnSpc>
                <a:spcPct val="80000"/>
              </a:lnSpc>
              <a:spcBef>
                <a:spcPts val="1100"/>
              </a:spcBef>
              <a:buClr>
                <a:schemeClr val="accent2"/>
              </a:buClr>
              <a:buSzPct val="75000"/>
              <a:buFont typeface="Arial" charset="0"/>
              <a:buChar char="–"/>
            </a:pPr>
            <a:r>
              <a:rPr lang="en-GB" sz="2000"/>
              <a:t>After occurrence of fuel damage in RPV or pressure tubes</a:t>
            </a:r>
          </a:p>
          <a:p>
            <a:pPr marL="817563" lvl="1" indent="-312738" algn="just" defTabSz="1271588">
              <a:lnSpc>
                <a:spcPct val="80000"/>
              </a:lnSpc>
              <a:spcBef>
                <a:spcPts val="1100"/>
              </a:spcBef>
              <a:buClr>
                <a:schemeClr val="accent2"/>
              </a:buClr>
              <a:buSzPct val="75000"/>
              <a:buFont typeface="Arial" charset="0"/>
              <a:buChar char="–"/>
            </a:pPr>
            <a:r>
              <a:rPr lang="en-GB" sz="2000"/>
              <a:t>After failure of RPV or pressure tubes</a:t>
            </a:r>
          </a:p>
          <a:p>
            <a:pPr marL="330200" indent="-330200" algn="just" defTabSz="1271588">
              <a:lnSpc>
                <a:spcPct val="80000"/>
              </a:lnSpc>
              <a:spcBef>
                <a:spcPts val="1100"/>
              </a:spcBef>
              <a:buClr>
                <a:schemeClr val="accent2"/>
              </a:buClr>
              <a:buSzPct val="75000"/>
              <a:buFont typeface="Wingdings" pitchFamily="2" charset="2"/>
              <a:buChar char="l"/>
            </a:pPr>
            <a:r>
              <a:rPr lang="en-GB" b="1"/>
              <a:t>Accident Management measures and plant design features for protecting integrity of containment function after occurrence of fuel damage</a:t>
            </a:r>
          </a:p>
          <a:p>
            <a:pPr marL="817563" lvl="1" indent="-312738" algn="just" defTabSz="1271588">
              <a:lnSpc>
                <a:spcPct val="80000"/>
              </a:lnSpc>
              <a:spcBef>
                <a:spcPts val="1100"/>
              </a:spcBef>
              <a:buClr>
                <a:schemeClr val="accent2"/>
              </a:buClr>
              <a:buSzPct val="75000"/>
              <a:buFont typeface="Arial" charset="0"/>
              <a:buChar char="–"/>
            </a:pPr>
            <a:r>
              <a:rPr lang="en-GB" sz="2000"/>
              <a:t>Prevention of H2 deflagration or detonation taking into account venting process</a:t>
            </a:r>
          </a:p>
          <a:p>
            <a:pPr marL="817563" lvl="1" indent="-312738" algn="just" defTabSz="1271588">
              <a:lnSpc>
                <a:spcPct val="80000"/>
              </a:lnSpc>
              <a:spcBef>
                <a:spcPts val="1100"/>
              </a:spcBef>
              <a:buClr>
                <a:schemeClr val="accent2"/>
              </a:buClr>
              <a:buSzPct val="75000"/>
              <a:buFont typeface="Arial" charset="0"/>
              <a:buChar char="–"/>
            </a:pPr>
            <a:r>
              <a:rPr lang="en-GB" sz="2000"/>
              <a:t>Prevention of containment over-pressurisation – if release needed, assess whether it needs to be filtered and describe availability of means to estimate amount of radioactivity released into the environment</a:t>
            </a:r>
          </a:p>
        </p:txBody>
      </p:sp>
      <p:sp>
        <p:nvSpPr>
          <p:cNvPr id="20485"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Severe Accident Management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liennummernplatzhalter 1"/>
          <p:cNvSpPr>
            <a:spLocks noGrp="1"/>
          </p:cNvSpPr>
          <p:nvPr>
            <p:ph type="sldNum" sz="quarter" idx="10"/>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E5F86B09-8C4F-4A8B-BE60-A91F38B0EB6A}" type="slidenum">
              <a:rPr lang="en-US" sz="1200" smtClean="0"/>
              <a:pPr/>
              <a:t>18</a:t>
            </a:fld>
            <a:endParaRPr lang="en-US" sz="1200" smtClean="0"/>
          </a:p>
        </p:txBody>
      </p:sp>
      <p:sp>
        <p:nvSpPr>
          <p:cNvPr id="21507" name="Rectangle 2"/>
          <p:cNvSpPr>
            <a:spLocks noChangeArrowheads="1"/>
          </p:cNvSpPr>
          <p:nvPr/>
        </p:nvSpPr>
        <p:spPr bwMode="auto">
          <a:xfrm>
            <a:off x="1371600" y="11430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defTabSz="1271588">
              <a:lnSpc>
                <a:spcPct val="90000"/>
              </a:lnSpc>
              <a:spcBef>
                <a:spcPts val="2188"/>
              </a:spcBef>
              <a:buClr>
                <a:schemeClr val="accent2"/>
              </a:buClr>
              <a:buSzPct val="75000"/>
              <a:buFont typeface="Wingdings" pitchFamily="2" charset="2"/>
              <a:buChar char="l"/>
            </a:pPr>
            <a:endParaRPr lang="en-GB">
              <a:cs typeface="Times New Roman" pitchFamily="18" charset="0"/>
            </a:endParaRPr>
          </a:p>
        </p:txBody>
      </p:sp>
      <p:sp>
        <p:nvSpPr>
          <p:cNvPr id="21508" name="Rectangle 3"/>
          <p:cNvSpPr>
            <a:spLocks noChangeArrowheads="1"/>
          </p:cNvSpPr>
          <p:nvPr/>
        </p:nvSpPr>
        <p:spPr bwMode="auto">
          <a:xfrm>
            <a:off x="762000" y="1066800"/>
            <a:ext cx="845820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algn="just" defTabSz="1271588">
              <a:lnSpc>
                <a:spcPct val="80000"/>
              </a:lnSpc>
              <a:spcBef>
                <a:spcPts val="1100"/>
              </a:spcBef>
              <a:buClr>
                <a:schemeClr val="accent2"/>
              </a:buClr>
              <a:buSzPct val="75000"/>
              <a:buFont typeface="Wingdings" pitchFamily="2" charset="2"/>
              <a:buChar char="l"/>
            </a:pPr>
            <a:r>
              <a:rPr lang="en-GB" b="1"/>
              <a:t>Accident Management measures and plant design features for </a:t>
            </a:r>
            <a:r>
              <a:rPr lang="en-GB" b="1">
                <a:solidFill>
                  <a:srgbClr val="FF0000"/>
                </a:solidFill>
              </a:rPr>
              <a:t>protecting integrity of containment function</a:t>
            </a:r>
            <a:r>
              <a:rPr lang="en-GB" b="1"/>
              <a:t> after occurrence of fuel damage</a:t>
            </a:r>
          </a:p>
          <a:p>
            <a:pPr marL="817563" lvl="1" indent="-312738" algn="just" defTabSz="1271588">
              <a:lnSpc>
                <a:spcPct val="80000"/>
              </a:lnSpc>
              <a:spcBef>
                <a:spcPts val="1100"/>
              </a:spcBef>
              <a:buClr>
                <a:schemeClr val="accent2"/>
              </a:buClr>
              <a:buSzPct val="75000"/>
              <a:buFont typeface="Arial" charset="0"/>
              <a:buChar char="–"/>
            </a:pPr>
            <a:r>
              <a:rPr lang="en-GB" sz="2000"/>
              <a:t>Prevention of re-criticality</a:t>
            </a:r>
          </a:p>
          <a:p>
            <a:pPr marL="817563" lvl="1" indent="-312738" algn="just" defTabSz="1271588">
              <a:lnSpc>
                <a:spcPct val="80000"/>
              </a:lnSpc>
              <a:spcBef>
                <a:spcPts val="1100"/>
              </a:spcBef>
              <a:buClr>
                <a:schemeClr val="accent2"/>
              </a:buClr>
              <a:buSzPct val="75000"/>
              <a:buFont typeface="Arial" charset="0"/>
              <a:buChar char="–"/>
            </a:pPr>
            <a:r>
              <a:rPr lang="en-GB" sz="2000"/>
              <a:t>Prevention of basemat melt through</a:t>
            </a:r>
          </a:p>
          <a:p>
            <a:pPr marL="817563" lvl="1" indent="-312738" algn="just" defTabSz="1271588">
              <a:lnSpc>
                <a:spcPct val="80000"/>
              </a:lnSpc>
              <a:spcBef>
                <a:spcPts val="1100"/>
              </a:spcBef>
              <a:buClr>
                <a:schemeClr val="accent2"/>
              </a:buClr>
              <a:buSzPct val="75000"/>
              <a:buFont typeface="Arial" charset="0"/>
              <a:buChar char="–"/>
            </a:pPr>
            <a:r>
              <a:rPr lang="en-GB" sz="2000"/>
              <a:t>Need for and supply of AC and DC power and compressed air for equipments used for protecting containment integrity </a:t>
            </a:r>
          </a:p>
          <a:p>
            <a:pPr marL="330200" indent="-330200" algn="just" defTabSz="1271588">
              <a:lnSpc>
                <a:spcPct val="80000"/>
              </a:lnSpc>
              <a:spcBef>
                <a:spcPts val="1100"/>
              </a:spcBef>
              <a:buClr>
                <a:schemeClr val="accent2"/>
              </a:buClr>
              <a:buSzPct val="75000"/>
              <a:buFont typeface="Wingdings" pitchFamily="2" charset="2"/>
              <a:buChar char="l"/>
            </a:pPr>
            <a:r>
              <a:rPr lang="en-GB" b="1"/>
              <a:t>Accident Management measures in place to mitigate loss of containment integrity</a:t>
            </a:r>
          </a:p>
          <a:p>
            <a:pPr marL="330200" indent="-330200" algn="just" defTabSz="1271588">
              <a:lnSpc>
                <a:spcPct val="80000"/>
              </a:lnSpc>
              <a:spcBef>
                <a:spcPts val="1100"/>
              </a:spcBef>
              <a:buClr>
                <a:schemeClr val="accent2"/>
              </a:buClr>
              <a:buSzPct val="75000"/>
              <a:buFont typeface="Wingdings" pitchFamily="2" charset="2"/>
              <a:buChar char="l"/>
            </a:pPr>
            <a:r>
              <a:rPr lang="en-GB" b="1"/>
              <a:t>Accident Management measures in place at the various stages of a scenario of loss of cooling function in the fuel storage</a:t>
            </a:r>
          </a:p>
          <a:p>
            <a:pPr marL="817563" lvl="1" indent="-312738" algn="just" defTabSz="1271588">
              <a:lnSpc>
                <a:spcPct val="80000"/>
              </a:lnSpc>
              <a:spcBef>
                <a:spcPts val="1100"/>
              </a:spcBef>
              <a:buClr>
                <a:schemeClr val="accent2"/>
              </a:buClr>
              <a:buSzPct val="75000"/>
              <a:buFont typeface="Arial" charset="0"/>
              <a:buChar char="–"/>
            </a:pPr>
            <a:r>
              <a:rPr lang="en-GB" sz="2000"/>
              <a:t>before/after losing adequate shielding against radiation</a:t>
            </a:r>
          </a:p>
          <a:p>
            <a:pPr marL="817563" lvl="1" indent="-312738" algn="just" defTabSz="1271588">
              <a:lnSpc>
                <a:spcPct val="80000"/>
              </a:lnSpc>
              <a:spcBef>
                <a:spcPts val="1100"/>
              </a:spcBef>
              <a:buClr>
                <a:schemeClr val="accent2"/>
              </a:buClr>
              <a:buSzPct val="75000"/>
              <a:buFont typeface="Arial" charset="0"/>
              <a:buChar char="–"/>
            </a:pPr>
            <a:r>
              <a:rPr lang="en-GB" sz="2000"/>
              <a:t>before/after uncover of the top of fuel in the pool</a:t>
            </a:r>
          </a:p>
          <a:p>
            <a:pPr marL="817563" lvl="1" indent="-312738" algn="just" defTabSz="1271588">
              <a:lnSpc>
                <a:spcPct val="80000"/>
              </a:lnSpc>
              <a:spcBef>
                <a:spcPts val="1100"/>
              </a:spcBef>
              <a:buClr>
                <a:schemeClr val="accent2"/>
              </a:buClr>
              <a:buSzPct val="75000"/>
              <a:buFont typeface="Arial" charset="0"/>
              <a:buChar char="–"/>
            </a:pPr>
            <a:r>
              <a:rPr lang="en-GB" sz="2000"/>
              <a:t>before/after occurrence of fuel degradation</a:t>
            </a:r>
          </a:p>
        </p:txBody>
      </p:sp>
      <p:sp>
        <p:nvSpPr>
          <p:cNvPr id="21509"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Severe Accident Management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liennummernplatzhalter 1"/>
          <p:cNvSpPr>
            <a:spLocks noGrp="1"/>
          </p:cNvSpPr>
          <p:nvPr>
            <p:ph type="sldNum" sz="quarter" idx="10"/>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B8583D91-1238-4CEA-A10D-68EE0CADED6C}" type="slidenum">
              <a:rPr lang="en-US" sz="1200" smtClean="0"/>
              <a:pPr/>
              <a:t>19</a:t>
            </a:fld>
            <a:endParaRPr lang="en-US" sz="1200" smtClean="0"/>
          </a:p>
        </p:txBody>
      </p:sp>
      <p:sp>
        <p:nvSpPr>
          <p:cNvPr id="22531" name="Rectangle 2"/>
          <p:cNvSpPr>
            <a:spLocks noChangeArrowheads="1"/>
          </p:cNvSpPr>
          <p:nvPr/>
        </p:nvSpPr>
        <p:spPr bwMode="auto">
          <a:xfrm>
            <a:off x="1371600" y="11430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defTabSz="1271588">
              <a:lnSpc>
                <a:spcPct val="90000"/>
              </a:lnSpc>
              <a:spcBef>
                <a:spcPts val="2188"/>
              </a:spcBef>
              <a:buClr>
                <a:schemeClr val="accent2"/>
              </a:buClr>
              <a:buSzPct val="75000"/>
              <a:buFont typeface="Wingdings" pitchFamily="2" charset="2"/>
              <a:buChar char="l"/>
            </a:pPr>
            <a:endParaRPr lang="en-GB">
              <a:cs typeface="Times New Roman" pitchFamily="18" charset="0"/>
            </a:endParaRPr>
          </a:p>
        </p:txBody>
      </p:sp>
      <p:sp>
        <p:nvSpPr>
          <p:cNvPr id="22532" name="Rectangle 3"/>
          <p:cNvSpPr>
            <a:spLocks noChangeArrowheads="1"/>
          </p:cNvSpPr>
          <p:nvPr/>
        </p:nvSpPr>
        <p:spPr bwMode="auto">
          <a:xfrm>
            <a:off x="762000" y="1066800"/>
            <a:ext cx="845820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algn="just" defTabSz="1271588">
              <a:lnSpc>
                <a:spcPct val="80000"/>
              </a:lnSpc>
              <a:spcBef>
                <a:spcPts val="1100"/>
              </a:spcBef>
              <a:buClr>
                <a:schemeClr val="accent2"/>
              </a:buClr>
              <a:buSzPct val="75000"/>
              <a:buFont typeface="Wingdings" pitchFamily="2" charset="2"/>
              <a:buChar char="l"/>
            </a:pPr>
            <a:r>
              <a:rPr lang="en-GB" b="1"/>
              <a:t>Requirements for each topic at each stage</a:t>
            </a:r>
          </a:p>
          <a:p>
            <a:pPr marL="817563" lvl="1" indent="-312738" algn="just" defTabSz="1271588">
              <a:lnSpc>
                <a:spcPct val="80000"/>
              </a:lnSpc>
              <a:spcBef>
                <a:spcPts val="1100"/>
              </a:spcBef>
              <a:buClr>
                <a:schemeClr val="accent2"/>
              </a:buClr>
              <a:buSzPct val="75000"/>
              <a:buFont typeface="Arial" charset="0"/>
              <a:buChar char="–"/>
            </a:pPr>
            <a:r>
              <a:rPr lang="en-GB" sz="2000"/>
              <a:t>Identify any cliff edge affect and evaluate time before it</a:t>
            </a:r>
          </a:p>
          <a:p>
            <a:pPr marL="817563" lvl="1" indent="-312738" algn="just" defTabSz="1271588">
              <a:lnSpc>
                <a:spcPct val="80000"/>
              </a:lnSpc>
              <a:spcBef>
                <a:spcPts val="1100"/>
              </a:spcBef>
              <a:buClr>
                <a:schemeClr val="accent2"/>
              </a:buClr>
              <a:buSzPct val="75000"/>
              <a:buFont typeface="Arial" charset="0"/>
              <a:buChar char="–"/>
            </a:pPr>
            <a:r>
              <a:rPr lang="en-GB" sz="2000"/>
              <a:t>Assess the adequacy of existing management measures and evaluate the potential for additional measures; in particular concerning:</a:t>
            </a:r>
          </a:p>
          <a:p>
            <a:pPr marL="1246188" lvl="2" indent="-257175" algn="just" defTabSz="1271588">
              <a:lnSpc>
                <a:spcPct val="80000"/>
              </a:lnSpc>
              <a:spcBef>
                <a:spcPts val="1100"/>
              </a:spcBef>
              <a:buClr>
                <a:schemeClr val="accent2"/>
              </a:buClr>
              <a:buFont typeface="Wingdings" pitchFamily="2" charset="2"/>
              <a:buChar char="Ÿ"/>
            </a:pPr>
            <a:r>
              <a:rPr lang="en-GB" sz="2000"/>
              <a:t>Suitability and availability of required instrumentation</a:t>
            </a:r>
          </a:p>
          <a:p>
            <a:pPr marL="1246188" lvl="2" indent="-257175" algn="just" defTabSz="1271588">
              <a:lnSpc>
                <a:spcPct val="80000"/>
              </a:lnSpc>
              <a:spcBef>
                <a:spcPts val="1100"/>
              </a:spcBef>
              <a:buClr>
                <a:schemeClr val="accent2"/>
              </a:buClr>
              <a:buFont typeface="Wingdings" pitchFamily="2" charset="2"/>
              <a:buChar char="Ÿ"/>
            </a:pPr>
            <a:r>
              <a:rPr lang="en-GB" sz="2000"/>
              <a:t>Habitability and accessibility of the vital ares of the plant</a:t>
            </a:r>
          </a:p>
          <a:p>
            <a:pPr marL="1246188" lvl="2" indent="-257175" algn="just" defTabSz="1271588">
              <a:lnSpc>
                <a:spcPct val="80000"/>
              </a:lnSpc>
              <a:spcBef>
                <a:spcPts val="1100"/>
              </a:spcBef>
              <a:buClr>
                <a:schemeClr val="accent2"/>
              </a:buClr>
              <a:buFont typeface="Wingdings" pitchFamily="2" charset="2"/>
              <a:buChar char="Ÿ"/>
            </a:pPr>
            <a:r>
              <a:rPr lang="en-GB" sz="2000"/>
              <a:t>Potential H2 accumulations in other buildings than containment</a:t>
            </a:r>
          </a:p>
          <a:p>
            <a:pPr marL="817563" lvl="1" indent="-312738" algn="just" defTabSz="1271588">
              <a:lnSpc>
                <a:spcPct val="80000"/>
              </a:lnSpc>
              <a:spcBef>
                <a:spcPts val="1100"/>
              </a:spcBef>
              <a:buClr>
                <a:schemeClr val="accent2"/>
              </a:buClr>
              <a:buSzPct val="75000"/>
              <a:buFont typeface="Arial" charset="0"/>
              <a:buChar char="–"/>
            </a:pPr>
            <a:r>
              <a:rPr lang="en-GB" sz="2000"/>
              <a:t>Need for and supply of AC and DC power and compressed air for equipments used for protecting containment integrity </a:t>
            </a:r>
          </a:p>
        </p:txBody>
      </p:sp>
      <p:sp>
        <p:nvSpPr>
          <p:cNvPr id="22533"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Severe Accident Management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liennummernplatzhalter 1"/>
          <p:cNvSpPr>
            <a:spLocks noGrp="1"/>
          </p:cNvSpPr>
          <p:nvPr>
            <p:ph type="sldNum" sz="quarter" idx="10"/>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C6D2FB64-1659-49E8-ABF4-F646B314B17B}" type="slidenum">
              <a:rPr lang="en-US" sz="1200" smtClean="0"/>
              <a:pPr/>
              <a:t>2</a:t>
            </a:fld>
            <a:endParaRPr lang="en-US" sz="1200" smtClean="0"/>
          </a:p>
        </p:txBody>
      </p:sp>
      <p:sp>
        <p:nvSpPr>
          <p:cNvPr id="5123"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Content</a:t>
            </a:r>
          </a:p>
        </p:txBody>
      </p:sp>
      <p:sp>
        <p:nvSpPr>
          <p:cNvPr id="5124" name="Rectangle 3"/>
          <p:cNvSpPr>
            <a:spLocks noChangeArrowheads="1"/>
          </p:cNvSpPr>
          <p:nvPr/>
        </p:nvSpPr>
        <p:spPr bwMode="auto">
          <a:xfrm>
            <a:off x="762000" y="1143000"/>
            <a:ext cx="845820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algn="just" defTabSz="1271588">
              <a:lnSpc>
                <a:spcPct val="80000"/>
              </a:lnSpc>
              <a:spcBef>
                <a:spcPts val="2188"/>
              </a:spcBef>
              <a:buClr>
                <a:schemeClr val="accent2"/>
              </a:buClr>
              <a:buSzPct val="75000"/>
              <a:buFont typeface="Wingdings" pitchFamily="2" charset="2"/>
              <a:buChar char="l"/>
            </a:pPr>
            <a:r>
              <a:rPr lang="en-GB" b="1"/>
              <a:t>Comments on Fukushima Accident </a:t>
            </a:r>
          </a:p>
          <a:p>
            <a:pPr marL="330200" indent="-330200" algn="just" defTabSz="1271588">
              <a:lnSpc>
                <a:spcPct val="80000"/>
              </a:lnSpc>
              <a:spcBef>
                <a:spcPts val="2188"/>
              </a:spcBef>
              <a:buClr>
                <a:schemeClr val="accent2"/>
              </a:buClr>
              <a:buSzPct val="75000"/>
              <a:buFont typeface="Wingdings" pitchFamily="2" charset="2"/>
              <a:buChar char="l"/>
            </a:pPr>
            <a:r>
              <a:rPr lang="en-GB" b="1"/>
              <a:t>European Stress test</a:t>
            </a:r>
          </a:p>
          <a:p>
            <a:pPr marL="330200" indent="-330200" algn="just" defTabSz="1271588">
              <a:lnSpc>
                <a:spcPct val="80000"/>
              </a:lnSpc>
              <a:spcBef>
                <a:spcPts val="2188"/>
              </a:spcBef>
              <a:buClr>
                <a:schemeClr val="accent2"/>
              </a:buClr>
              <a:buSzPct val="75000"/>
              <a:buFont typeface="Wingdings" pitchFamily="2" charset="2"/>
              <a:buChar char="l"/>
            </a:pPr>
            <a:r>
              <a:rPr lang="en-GB" b="1"/>
              <a:t>Application to France</a:t>
            </a:r>
          </a:p>
          <a:p>
            <a:pPr marL="330200" indent="-330200" algn="just" defTabSz="1271588">
              <a:lnSpc>
                <a:spcPct val="80000"/>
              </a:lnSpc>
              <a:spcBef>
                <a:spcPts val="2188"/>
              </a:spcBef>
              <a:buClr>
                <a:schemeClr val="accent2"/>
              </a:buClr>
              <a:buSzPct val="75000"/>
              <a:buFont typeface="Wingdings" pitchFamily="2" charset="2"/>
              <a:buChar char="l"/>
            </a:pPr>
            <a:r>
              <a:rPr lang="en-GB" b="1"/>
              <a:t>German national Stress Test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nummernplatzhalter 1"/>
          <p:cNvSpPr>
            <a:spLocks noGrp="1"/>
          </p:cNvSpPr>
          <p:nvPr>
            <p:ph type="sldNum" sz="quarter" idx="10"/>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7CA824CB-DB15-4AF0-947B-8885E86C95BB}" type="slidenum">
              <a:rPr lang="en-US" sz="1200" smtClean="0"/>
              <a:pPr/>
              <a:t>20</a:t>
            </a:fld>
            <a:endParaRPr lang="en-US" sz="1200" smtClean="0"/>
          </a:p>
        </p:txBody>
      </p:sp>
      <p:sp>
        <p:nvSpPr>
          <p:cNvPr id="23555" name="Rectangle 2"/>
          <p:cNvSpPr>
            <a:spLocks noChangeArrowheads="1"/>
          </p:cNvSpPr>
          <p:nvPr/>
        </p:nvSpPr>
        <p:spPr bwMode="auto">
          <a:xfrm>
            <a:off x="1371600" y="11430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defTabSz="1271588">
              <a:lnSpc>
                <a:spcPct val="90000"/>
              </a:lnSpc>
              <a:spcBef>
                <a:spcPts val="2188"/>
              </a:spcBef>
              <a:buClr>
                <a:schemeClr val="accent2"/>
              </a:buClr>
              <a:buSzPct val="75000"/>
              <a:buFont typeface="Wingdings" pitchFamily="2" charset="2"/>
              <a:buChar char="l"/>
            </a:pPr>
            <a:endParaRPr lang="en-GB">
              <a:cs typeface="Times New Roman" pitchFamily="18" charset="0"/>
            </a:endParaRPr>
          </a:p>
        </p:txBody>
      </p:sp>
      <p:sp>
        <p:nvSpPr>
          <p:cNvPr id="23556" name="Rectangle 3"/>
          <p:cNvSpPr>
            <a:spLocks noChangeArrowheads="1"/>
          </p:cNvSpPr>
          <p:nvPr/>
        </p:nvSpPr>
        <p:spPr bwMode="auto">
          <a:xfrm>
            <a:off x="762000" y="1066800"/>
            <a:ext cx="845820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algn="just" defTabSz="1271588">
              <a:lnSpc>
                <a:spcPct val="80000"/>
              </a:lnSpc>
              <a:spcBef>
                <a:spcPts val="1100"/>
              </a:spcBef>
              <a:buClr>
                <a:schemeClr val="accent2"/>
              </a:buClr>
              <a:buSzPct val="75000"/>
              <a:buFont typeface="Wingdings" pitchFamily="2" charset="2"/>
              <a:buChar char="l"/>
            </a:pPr>
            <a:r>
              <a:rPr lang="en-GB" b="1"/>
              <a:t>Aspects to be addressed</a:t>
            </a:r>
          </a:p>
          <a:p>
            <a:pPr marL="817563" lvl="1" indent="-312738" algn="just" defTabSz="1271588">
              <a:lnSpc>
                <a:spcPct val="80000"/>
              </a:lnSpc>
              <a:spcBef>
                <a:spcPts val="1100"/>
              </a:spcBef>
              <a:buClr>
                <a:schemeClr val="accent2"/>
              </a:buClr>
              <a:buSzPct val="75000"/>
              <a:buFont typeface="Arial" charset="0"/>
              <a:buChar char="–"/>
            </a:pPr>
            <a:r>
              <a:rPr lang="en-GB" sz="2000"/>
              <a:t>Organisation of the licensee to manage the situation</a:t>
            </a:r>
          </a:p>
          <a:p>
            <a:pPr marL="817563" lvl="1" indent="-312738" algn="just" defTabSz="1271588">
              <a:lnSpc>
                <a:spcPct val="80000"/>
              </a:lnSpc>
              <a:spcBef>
                <a:spcPts val="1100"/>
              </a:spcBef>
              <a:buClr>
                <a:schemeClr val="accent2"/>
              </a:buClr>
              <a:buSzPct val="75000"/>
              <a:buFont typeface="Arial" charset="0"/>
              <a:buChar char="–"/>
            </a:pPr>
            <a:r>
              <a:rPr lang="en-GB" sz="2000"/>
              <a:t>Possibility to use existing equipment</a:t>
            </a:r>
          </a:p>
          <a:p>
            <a:pPr marL="817563" lvl="1" indent="-312738" algn="just" defTabSz="1271588">
              <a:lnSpc>
                <a:spcPct val="80000"/>
              </a:lnSpc>
              <a:spcBef>
                <a:spcPts val="1100"/>
              </a:spcBef>
              <a:buClr>
                <a:schemeClr val="accent2"/>
              </a:buClr>
              <a:buSzPct val="75000"/>
              <a:buFont typeface="Arial" charset="0"/>
              <a:buChar char="–"/>
            </a:pPr>
            <a:r>
              <a:rPr lang="en-GB" sz="2000"/>
              <a:t>Provisions to use mobile devices</a:t>
            </a:r>
          </a:p>
          <a:p>
            <a:pPr marL="817563" lvl="1" indent="-312738" algn="just" defTabSz="1271588">
              <a:lnSpc>
                <a:spcPct val="80000"/>
              </a:lnSpc>
              <a:spcBef>
                <a:spcPts val="1100"/>
              </a:spcBef>
              <a:buClr>
                <a:schemeClr val="accent2"/>
              </a:buClr>
              <a:buSzPct val="75000"/>
              <a:buFont typeface="Arial" charset="0"/>
              <a:buChar char="–"/>
            </a:pPr>
            <a:r>
              <a:rPr lang="en-GB" sz="2000"/>
              <a:t>Provisions for and management of supplies</a:t>
            </a:r>
          </a:p>
          <a:p>
            <a:pPr marL="817563" lvl="1" indent="-312738" algn="just" defTabSz="1271588">
              <a:lnSpc>
                <a:spcPct val="80000"/>
              </a:lnSpc>
              <a:spcBef>
                <a:spcPts val="1100"/>
              </a:spcBef>
              <a:buClr>
                <a:schemeClr val="accent2"/>
              </a:buClr>
              <a:buSzPct val="75000"/>
              <a:buFont typeface="Arial" charset="0"/>
              <a:buChar char="–"/>
            </a:pPr>
            <a:r>
              <a:rPr lang="en-GB" sz="2000"/>
              <a:t>Management of radioactive releases, provisions to limit them</a:t>
            </a:r>
          </a:p>
          <a:p>
            <a:pPr marL="817563" lvl="1" indent="-312738" algn="just" defTabSz="1271588">
              <a:lnSpc>
                <a:spcPct val="80000"/>
              </a:lnSpc>
              <a:spcBef>
                <a:spcPts val="1100"/>
              </a:spcBef>
              <a:buClr>
                <a:schemeClr val="accent2"/>
              </a:buClr>
              <a:buSzPct val="75000"/>
              <a:buFont typeface="Arial" charset="0"/>
              <a:buChar char="–"/>
            </a:pPr>
            <a:r>
              <a:rPr lang="en-GB" sz="2000"/>
              <a:t>Management of workers’ doses, provisions to limit them</a:t>
            </a:r>
          </a:p>
          <a:p>
            <a:pPr marL="817563" lvl="1" indent="-312738" algn="just" defTabSz="1271588">
              <a:lnSpc>
                <a:spcPct val="80000"/>
              </a:lnSpc>
              <a:spcBef>
                <a:spcPts val="1100"/>
              </a:spcBef>
              <a:buClr>
                <a:schemeClr val="accent2"/>
              </a:buClr>
              <a:buSzPct val="75000"/>
              <a:buFont typeface="Arial" charset="0"/>
              <a:buChar char="–"/>
            </a:pPr>
            <a:r>
              <a:rPr lang="en-GB" sz="2000"/>
              <a:t>Communication and information systems, long-term post-accident activities</a:t>
            </a:r>
          </a:p>
        </p:txBody>
      </p:sp>
      <p:sp>
        <p:nvSpPr>
          <p:cNvPr id="23557"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Severe Accident Management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liennummernplatzhalter 1"/>
          <p:cNvSpPr>
            <a:spLocks noGrp="1"/>
          </p:cNvSpPr>
          <p:nvPr>
            <p:ph type="sldNum" sz="quarter" idx="10"/>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7157FB7D-6088-4898-B53A-F1D6CBB38951}" type="slidenum">
              <a:rPr lang="en-US" sz="1200" smtClean="0"/>
              <a:pPr/>
              <a:t>21</a:t>
            </a:fld>
            <a:endParaRPr lang="en-US" sz="1200" smtClean="0"/>
          </a:p>
        </p:txBody>
      </p:sp>
      <p:sp>
        <p:nvSpPr>
          <p:cNvPr id="24579" name="Rectangle 2"/>
          <p:cNvSpPr>
            <a:spLocks noChangeArrowheads="1"/>
          </p:cNvSpPr>
          <p:nvPr/>
        </p:nvSpPr>
        <p:spPr bwMode="auto">
          <a:xfrm>
            <a:off x="1371600" y="11430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defTabSz="1271588">
              <a:lnSpc>
                <a:spcPct val="90000"/>
              </a:lnSpc>
              <a:spcBef>
                <a:spcPts val="2188"/>
              </a:spcBef>
              <a:buClr>
                <a:schemeClr val="accent2"/>
              </a:buClr>
              <a:buSzPct val="75000"/>
              <a:buFont typeface="Wingdings" pitchFamily="2" charset="2"/>
              <a:buChar char="l"/>
            </a:pPr>
            <a:endParaRPr lang="en-GB">
              <a:cs typeface="Times New Roman" pitchFamily="18" charset="0"/>
            </a:endParaRPr>
          </a:p>
        </p:txBody>
      </p:sp>
      <p:sp>
        <p:nvSpPr>
          <p:cNvPr id="24580" name="Rectangle 3"/>
          <p:cNvSpPr>
            <a:spLocks noChangeArrowheads="1"/>
          </p:cNvSpPr>
          <p:nvPr/>
        </p:nvSpPr>
        <p:spPr bwMode="auto">
          <a:xfrm>
            <a:off x="762000" y="1066800"/>
            <a:ext cx="845820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algn="just" defTabSz="1271588">
              <a:lnSpc>
                <a:spcPct val="80000"/>
              </a:lnSpc>
              <a:spcBef>
                <a:spcPts val="1100"/>
              </a:spcBef>
              <a:buClr>
                <a:schemeClr val="accent2"/>
              </a:buClr>
              <a:buSzPct val="75000"/>
              <a:buFont typeface="Wingdings" pitchFamily="2" charset="2"/>
              <a:buChar char="l"/>
            </a:pPr>
            <a:r>
              <a:rPr lang="en-GB" b="1"/>
              <a:t>Evaluation of accident management measures</a:t>
            </a:r>
            <a:endParaRPr lang="en-GB"/>
          </a:p>
          <a:p>
            <a:pPr marL="817563" lvl="1" indent="-312738" algn="just" defTabSz="1271588">
              <a:lnSpc>
                <a:spcPct val="80000"/>
              </a:lnSpc>
              <a:spcBef>
                <a:spcPts val="1100"/>
              </a:spcBef>
              <a:buClr>
                <a:schemeClr val="accent2"/>
              </a:buClr>
              <a:buSzPct val="75000"/>
              <a:buFont typeface="Arial" charset="0"/>
              <a:buNone/>
            </a:pPr>
            <a:r>
              <a:rPr lang="en-GB" sz="2000"/>
              <a:t>Considering what could be the situation on site</a:t>
            </a:r>
          </a:p>
          <a:p>
            <a:pPr marL="817563" lvl="1" indent="-312738" algn="just" defTabSz="1271588">
              <a:lnSpc>
                <a:spcPct val="80000"/>
              </a:lnSpc>
              <a:spcBef>
                <a:spcPts val="1100"/>
              </a:spcBef>
              <a:buClr>
                <a:schemeClr val="accent2"/>
              </a:buClr>
              <a:buSzPct val="75000"/>
              <a:buFont typeface="Arial" charset="0"/>
              <a:buChar char="–"/>
            </a:pPr>
            <a:r>
              <a:rPr lang="en-GB" sz="2000"/>
              <a:t>Extensive destruction of infrastructure around the plant including the communication</a:t>
            </a:r>
          </a:p>
          <a:p>
            <a:pPr marL="817563" lvl="1" indent="-312738" algn="just" defTabSz="1271588">
              <a:lnSpc>
                <a:spcPct val="80000"/>
              </a:lnSpc>
              <a:spcBef>
                <a:spcPts val="1100"/>
              </a:spcBef>
              <a:buClr>
                <a:schemeClr val="accent2"/>
              </a:buClr>
              <a:buSzPct val="75000"/>
              <a:buFont typeface="Arial" charset="0"/>
              <a:buChar char="–"/>
            </a:pPr>
            <a:r>
              <a:rPr lang="en-GB" sz="2000"/>
              <a:t>Facilities (making technical and staff support from outside more difficult)</a:t>
            </a:r>
          </a:p>
          <a:p>
            <a:pPr marL="817563" lvl="1" indent="-312738" algn="just" defTabSz="1271588">
              <a:lnSpc>
                <a:spcPct val="80000"/>
              </a:lnSpc>
              <a:spcBef>
                <a:spcPts val="1100"/>
              </a:spcBef>
              <a:buClr>
                <a:schemeClr val="accent2"/>
              </a:buClr>
              <a:buSzPct val="75000"/>
              <a:buFont typeface="Arial" charset="0"/>
              <a:buChar char="–"/>
            </a:pPr>
            <a:r>
              <a:rPr lang="en-GB" sz="2000"/>
              <a:t>Impairment of work performance (accessibility and habitability of main and secondary control rooms, plant emergency centre) due to high local dose rates</a:t>
            </a:r>
          </a:p>
          <a:p>
            <a:pPr marL="817563" lvl="1" indent="-312738" algn="just" defTabSz="1271588">
              <a:lnSpc>
                <a:spcPct val="80000"/>
              </a:lnSpc>
              <a:spcBef>
                <a:spcPts val="1100"/>
              </a:spcBef>
              <a:buClr>
                <a:schemeClr val="accent2"/>
              </a:buClr>
              <a:buSzPct val="75000"/>
              <a:buFont typeface="Arial" charset="0"/>
              <a:buChar char="–"/>
            </a:pPr>
            <a:r>
              <a:rPr lang="en-GB" sz="2000"/>
              <a:t>Feasibility and effectiveness of accident management measures under the conditions of external hazards(earthquakes, floods)</a:t>
            </a:r>
          </a:p>
          <a:p>
            <a:pPr marL="817563" lvl="1" indent="-312738" algn="just" defTabSz="1271588">
              <a:lnSpc>
                <a:spcPct val="80000"/>
              </a:lnSpc>
              <a:spcBef>
                <a:spcPts val="1100"/>
              </a:spcBef>
              <a:buClr>
                <a:schemeClr val="accent2"/>
              </a:buClr>
              <a:buSzPct val="75000"/>
              <a:buFont typeface="Arial" charset="0"/>
              <a:buChar char="–"/>
            </a:pPr>
            <a:r>
              <a:rPr lang="en-GB" sz="2000"/>
              <a:t>Unavailability of power supply</a:t>
            </a:r>
          </a:p>
          <a:p>
            <a:pPr marL="817563" lvl="1" indent="-312738" algn="just" defTabSz="1271588">
              <a:lnSpc>
                <a:spcPct val="80000"/>
              </a:lnSpc>
              <a:spcBef>
                <a:spcPts val="1100"/>
              </a:spcBef>
              <a:buClr>
                <a:schemeClr val="accent2"/>
              </a:buClr>
              <a:buSzPct val="75000"/>
              <a:buFont typeface="Arial" charset="0"/>
              <a:buChar char="–"/>
            </a:pPr>
            <a:r>
              <a:rPr lang="en-GB" sz="2000"/>
              <a:t>Potential failure of instrumentation</a:t>
            </a:r>
          </a:p>
          <a:p>
            <a:pPr marL="817563" lvl="1" indent="-312738" algn="just" defTabSz="1271588">
              <a:lnSpc>
                <a:spcPct val="80000"/>
              </a:lnSpc>
              <a:spcBef>
                <a:spcPts val="1100"/>
              </a:spcBef>
              <a:buClr>
                <a:schemeClr val="accent2"/>
              </a:buClr>
              <a:buSzPct val="75000"/>
              <a:buFont typeface="Arial" charset="0"/>
              <a:buChar char="–"/>
            </a:pPr>
            <a:r>
              <a:rPr lang="en-GB" sz="2000"/>
              <a:t>Potential effects from  the neighbouring plants at site</a:t>
            </a:r>
          </a:p>
          <a:p>
            <a:pPr marL="817563" lvl="1" indent="-312738" algn="just" defTabSz="1271588">
              <a:lnSpc>
                <a:spcPct val="80000"/>
              </a:lnSpc>
              <a:spcBef>
                <a:spcPts val="1100"/>
              </a:spcBef>
              <a:buClr>
                <a:schemeClr val="accent2"/>
              </a:buClr>
              <a:buSzPct val="75000"/>
              <a:buFont typeface="Arial" charset="0"/>
              <a:buChar char="–"/>
            </a:pPr>
            <a:r>
              <a:rPr lang="en-GB" sz="2000"/>
              <a:t>Licensee should identify which conditions could prevent staff from working in control rooms/crisis centre and what measures could avoid such conditions to occur</a:t>
            </a:r>
          </a:p>
        </p:txBody>
      </p:sp>
      <p:sp>
        <p:nvSpPr>
          <p:cNvPr id="24581"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Severe Accident Management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liennummernplatzhalter 1"/>
          <p:cNvSpPr>
            <a:spLocks noGrp="1"/>
          </p:cNvSpPr>
          <p:nvPr>
            <p:ph type="sldNum" sz="quarter" idx="10"/>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3C929775-6945-4CCE-BF90-AC238F7654C4}" type="slidenum">
              <a:rPr lang="en-US" sz="1200" smtClean="0"/>
              <a:pPr/>
              <a:t>22</a:t>
            </a:fld>
            <a:endParaRPr lang="en-US" sz="1200" smtClean="0"/>
          </a:p>
        </p:txBody>
      </p:sp>
      <p:sp>
        <p:nvSpPr>
          <p:cNvPr id="25603" name="Rectangle 2"/>
          <p:cNvSpPr>
            <a:spLocks noChangeArrowheads="1"/>
          </p:cNvSpPr>
          <p:nvPr/>
        </p:nvSpPr>
        <p:spPr bwMode="auto">
          <a:xfrm>
            <a:off x="1371600" y="11430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defTabSz="1271588">
              <a:lnSpc>
                <a:spcPct val="90000"/>
              </a:lnSpc>
              <a:spcBef>
                <a:spcPts val="2188"/>
              </a:spcBef>
              <a:buClr>
                <a:schemeClr val="accent2"/>
              </a:buClr>
              <a:buSzPct val="75000"/>
              <a:buFont typeface="Wingdings" pitchFamily="2" charset="2"/>
              <a:buChar char="l"/>
            </a:pPr>
            <a:endParaRPr lang="en-GB">
              <a:cs typeface="Times New Roman" pitchFamily="18" charset="0"/>
            </a:endParaRPr>
          </a:p>
        </p:txBody>
      </p:sp>
      <p:sp>
        <p:nvSpPr>
          <p:cNvPr id="25604" name="Rectangle 3"/>
          <p:cNvSpPr>
            <a:spLocks noChangeArrowheads="1"/>
          </p:cNvSpPr>
          <p:nvPr/>
        </p:nvSpPr>
        <p:spPr bwMode="auto">
          <a:xfrm>
            <a:off x="762000" y="1143000"/>
            <a:ext cx="845820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algn="just" defTabSz="1271588">
              <a:lnSpc>
                <a:spcPct val="80000"/>
              </a:lnSpc>
              <a:spcBef>
                <a:spcPts val="1100"/>
              </a:spcBef>
              <a:buClr>
                <a:schemeClr val="accent2"/>
              </a:buClr>
              <a:buSzPct val="75000"/>
              <a:buFont typeface="Wingdings" pitchFamily="2" charset="2"/>
              <a:buChar char="l"/>
            </a:pPr>
            <a:r>
              <a:rPr lang="en-GB" b="1"/>
              <a:t>Decision making</a:t>
            </a:r>
          </a:p>
          <a:p>
            <a:pPr marL="817563" lvl="1" indent="-312738" algn="just" defTabSz="1271588">
              <a:lnSpc>
                <a:spcPct val="80000"/>
              </a:lnSpc>
              <a:spcBef>
                <a:spcPts val="1100"/>
              </a:spcBef>
              <a:buClr>
                <a:schemeClr val="accent2"/>
              </a:buClr>
              <a:buSzPct val="75000"/>
              <a:buFont typeface="Arial" charset="0"/>
              <a:buChar char="–"/>
            </a:pPr>
            <a:r>
              <a:rPr lang="en-GB" sz="2000"/>
              <a:t>March 25</a:t>
            </a:r>
            <a:r>
              <a:rPr lang="en-GB" sz="2000" baseline="30000"/>
              <a:t>th</a:t>
            </a:r>
            <a:r>
              <a:rPr lang="en-GB" sz="2000"/>
              <a:t>: French Prime Minister asked French Safety Authority (ASN)  to organise a complementary safety review in France</a:t>
            </a:r>
          </a:p>
          <a:p>
            <a:pPr marL="817563" lvl="1" indent="-312738" algn="just" defTabSz="1271588">
              <a:lnSpc>
                <a:spcPct val="80000"/>
              </a:lnSpc>
              <a:spcBef>
                <a:spcPts val="1100"/>
              </a:spcBef>
              <a:buClr>
                <a:schemeClr val="accent2"/>
              </a:buClr>
              <a:buSzPct val="75000"/>
              <a:buFont typeface="Arial" charset="0"/>
              <a:buChar char="–"/>
            </a:pPr>
            <a:r>
              <a:rPr lang="en-GB" sz="2000"/>
              <a:t>Stress tests definition proposed by WENRA, validated by ENSREG and adopted by EC used as a starting point by ASN – extended to non reactor facilities – issue of subcontractors’ management also added</a:t>
            </a:r>
          </a:p>
          <a:p>
            <a:pPr marL="330200" indent="-330200" algn="just" defTabSz="1271588">
              <a:lnSpc>
                <a:spcPct val="80000"/>
              </a:lnSpc>
              <a:spcBef>
                <a:spcPts val="1100"/>
              </a:spcBef>
              <a:buClr>
                <a:schemeClr val="accent2"/>
              </a:buClr>
              <a:buSzPct val="75000"/>
              <a:buFont typeface="Wingdings" pitchFamily="2" charset="2"/>
              <a:buChar char="l"/>
            </a:pPr>
            <a:r>
              <a:rPr lang="en-GB" b="1"/>
              <a:t>Schedule</a:t>
            </a:r>
          </a:p>
          <a:p>
            <a:pPr marL="817563" lvl="1" indent="-312738" algn="just" defTabSz="1271588">
              <a:lnSpc>
                <a:spcPct val="80000"/>
              </a:lnSpc>
              <a:spcBef>
                <a:spcPts val="1100"/>
              </a:spcBef>
              <a:buClr>
                <a:schemeClr val="accent2"/>
              </a:buClr>
              <a:buSzPct val="75000"/>
              <a:buFont typeface="Arial" charset="0"/>
              <a:buChar char="–"/>
            </a:pPr>
            <a:r>
              <a:rPr lang="en-GB" sz="2000"/>
              <a:t>May 5</a:t>
            </a:r>
            <a:r>
              <a:rPr lang="en-GB" sz="2000" baseline="30000"/>
              <a:t>th</a:t>
            </a:r>
            <a:r>
              <a:rPr lang="en-GB" sz="2000"/>
              <a:t>: notification by ASN to utilities</a:t>
            </a:r>
          </a:p>
          <a:p>
            <a:pPr marL="817563" lvl="1" indent="-312738" algn="just" defTabSz="1271588">
              <a:lnSpc>
                <a:spcPct val="80000"/>
              </a:lnSpc>
              <a:spcBef>
                <a:spcPts val="1100"/>
              </a:spcBef>
              <a:buClr>
                <a:schemeClr val="accent2"/>
              </a:buClr>
              <a:buSzPct val="75000"/>
              <a:buFont typeface="Arial" charset="0"/>
              <a:buChar char="–"/>
            </a:pPr>
            <a:r>
              <a:rPr lang="en-GB" sz="2000"/>
              <a:t> June 1</a:t>
            </a:r>
            <a:r>
              <a:rPr lang="en-GB" sz="2000" baseline="30000"/>
              <a:t>st</a:t>
            </a:r>
            <a:r>
              <a:rPr lang="en-GB" sz="2000"/>
              <a:t>: utilities sent methodology reports for review by IRSN</a:t>
            </a:r>
          </a:p>
          <a:p>
            <a:pPr marL="817563" lvl="1" indent="-312738" algn="just" defTabSz="1271588">
              <a:lnSpc>
                <a:spcPct val="80000"/>
              </a:lnSpc>
              <a:spcBef>
                <a:spcPts val="1100"/>
              </a:spcBef>
              <a:buClr>
                <a:schemeClr val="accent2"/>
              </a:buClr>
              <a:buSzPct val="75000"/>
              <a:buFont typeface="Arial" charset="0"/>
              <a:buChar char="–"/>
            </a:pPr>
            <a:r>
              <a:rPr lang="en-GB" sz="2000"/>
              <a:t>July 6</a:t>
            </a:r>
            <a:r>
              <a:rPr lang="en-GB" sz="2000" baseline="30000"/>
              <a:t>th</a:t>
            </a:r>
            <a:r>
              <a:rPr lang="en-GB" sz="2000"/>
              <a:t>: IRSN presented its conclusions to the French Permanent Advisory Group</a:t>
            </a:r>
          </a:p>
          <a:p>
            <a:pPr marL="817563" lvl="1" indent="-312738" algn="just" defTabSz="1271588">
              <a:lnSpc>
                <a:spcPct val="80000"/>
              </a:lnSpc>
              <a:spcBef>
                <a:spcPts val="1100"/>
              </a:spcBef>
              <a:buClr>
                <a:schemeClr val="accent2"/>
              </a:buClr>
              <a:buSzPct val="75000"/>
              <a:buFont typeface="Arial" charset="0"/>
              <a:buChar char="–"/>
            </a:pPr>
            <a:r>
              <a:rPr lang="en-GB" sz="2000"/>
              <a:t>July 7</a:t>
            </a:r>
            <a:r>
              <a:rPr lang="en-GB" sz="2000" baseline="30000"/>
              <a:t>th</a:t>
            </a:r>
            <a:r>
              <a:rPr lang="en-GB" sz="2000"/>
              <a:t>: French Permanent Advisory Group provided its recommendations to ASN</a:t>
            </a:r>
          </a:p>
          <a:p>
            <a:pPr marL="817563" lvl="1" indent="-312738" algn="just" defTabSz="1271588">
              <a:lnSpc>
                <a:spcPct val="80000"/>
              </a:lnSpc>
              <a:spcBef>
                <a:spcPts val="1100"/>
              </a:spcBef>
              <a:buClr>
                <a:schemeClr val="accent2"/>
              </a:buClr>
              <a:buSzPct val="75000"/>
              <a:buFont typeface="Arial" charset="0"/>
              <a:buChar char="–"/>
            </a:pPr>
            <a:r>
              <a:rPr lang="en-GB" sz="2000"/>
              <a:t>End July: ASN decision sent to utilities</a:t>
            </a:r>
          </a:p>
        </p:txBody>
      </p:sp>
      <p:sp>
        <p:nvSpPr>
          <p:cNvPr id="25605"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Example of application to France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nummernplatzhalter 1"/>
          <p:cNvSpPr>
            <a:spLocks noGrp="1"/>
          </p:cNvSpPr>
          <p:nvPr>
            <p:ph type="sldNum" sz="quarter" idx="10"/>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E3860BE9-78CE-45D6-B0F8-55804481B56B}" type="slidenum">
              <a:rPr lang="en-US" sz="1200" smtClean="0"/>
              <a:pPr/>
              <a:t>23</a:t>
            </a:fld>
            <a:endParaRPr lang="en-US" sz="1200" smtClean="0"/>
          </a:p>
        </p:txBody>
      </p:sp>
      <p:sp>
        <p:nvSpPr>
          <p:cNvPr id="26627" name="Rectangle 2"/>
          <p:cNvSpPr>
            <a:spLocks noChangeArrowheads="1"/>
          </p:cNvSpPr>
          <p:nvPr/>
        </p:nvSpPr>
        <p:spPr bwMode="auto">
          <a:xfrm>
            <a:off x="1371600" y="11430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defTabSz="1271588">
              <a:lnSpc>
                <a:spcPct val="90000"/>
              </a:lnSpc>
              <a:spcBef>
                <a:spcPts val="2188"/>
              </a:spcBef>
              <a:buClr>
                <a:schemeClr val="accent2"/>
              </a:buClr>
              <a:buSzPct val="75000"/>
              <a:buFont typeface="Wingdings" pitchFamily="2" charset="2"/>
              <a:buChar char="l"/>
            </a:pPr>
            <a:endParaRPr lang="en-GB">
              <a:cs typeface="Times New Roman" pitchFamily="18" charset="0"/>
            </a:endParaRPr>
          </a:p>
        </p:txBody>
      </p:sp>
      <p:sp>
        <p:nvSpPr>
          <p:cNvPr id="26628" name="Rectangle 3"/>
          <p:cNvSpPr>
            <a:spLocks noChangeArrowheads="1"/>
          </p:cNvSpPr>
          <p:nvPr/>
        </p:nvSpPr>
        <p:spPr bwMode="auto">
          <a:xfrm>
            <a:off x="762000" y="1143000"/>
            <a:ext cx="845820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algn="just" defTabSz="1271588">
              <a:lnSpc>
                <a:spcPct val="80000"/>
              </a:lnSpc>
              <a:spcBef>
                <a:spcPts val="1100"/>
              </a:spcBef>
              <a:buClr>
                <a:schemeClr val="accent2"/>
              </a:buClr>
              <a:buSzPct val="75000"/>
              <a:buFont typeface="Wingdings" pitchFamily="2" charset="2"/>
              <a:buChar char="l"/>
            </a:pPr>
            <a:r>
              <a:rPr lang="en-GB" b="1"/>
              <a:t>Schedule</a:t>
            </a:r>
          </a:p>
          <a:p>
            <a:pPr marL="817563" lvl="1" indent="-312738" algn="just" defTabSz="1271588">
              <a:lnSpc>
                <a:spcPct val="80000"/>
              </a:lnSpc>
              <a:spcBef>
                <a:spcPts val="1100"/>
              </a:spcBef>
              <a:buClr>
                <a:schemeClr val="accent2"/>
              </a:buClr>
              <a:buSzPct val="75000"/>
              <a:buFont typeface="Arial" charset="0"/>
              <a:buChar char="–"/>
            </a:pPr>
            <a:r>
              <a:rPr lang="en-GB" sz="2000"/>
              <a:t>September 15</a:t>
            </a:r>
            <a:r>
              <a:rPr lang="en-GB" sz="2000" baseline="30000"/>
              <a:t>th</a:t>
            </a:r>
            <a:r>
              <a:rPr lang="en-GB" sz="2000"/>
              <a:t>: Reports received from utilities (reports from EDF, COGEMA, CEA, ILL publicly available on ASN web site) – beginning of review by IRSN </a:t>
            </a:r>
          </a:p>
          <a:p>
            <a:pPr marL="817563" lvl="1" indent="-312738" algn="just" defTabSz="1271588">
              <a:lnSpc>
                <a:spcPct val="80000"/>
              </a:lnSpc>
              <a:spcBef>
                <a:spcPts val="1100"/>
              </a:spcBef>
              <a:buClr>
                <a:schemeClr val="accent2"/>
              </a:buClr>
              <a:buSzPct val="75000"/>
              <a:buFont typeface="Arial" charset="0"/>
              <a:buChar char="–"/>
            </a:pPr>
            <a:r>
              <a:rPr lang="en-GB" sz="2000"/>
              <a:t>September 15</a:t>
            </a:r>
            <a:r>
              <a:rPr lang="en-GB" sz="2000" baseline="30000"/>
              <a:t>th</a:t>
            </a:r>
            <a:r>
              <a:rPr lang="en-GB" sz="2000"/>
              <a:t>: French interim report sent to EC by ASN</a:t>
            </a:r>
          </a:p>
          <a:p>
            <a:pPr marL="817563" lvl="1" indent="-312738" algn="just" defTabSz="1271588">
              <a:lnSpc>
                <a:spcPct val="80000"/>
              </a:lnSpc>
              <a:spcBef>
                <a:spcPts val="1100"/>
              </a:spcBef>
              <a:buClr>
                <a:schemeClr val="accent2"/>
              </a:buClr>
              <a:buSzPct val="75000"/>
              <a:buFont typeface="Arial" charset="0"/>
              <a:buChar char="–"/>
            </a:pPr>
            <a:r>
              <a:rPr lang="en-GB" sz="2000"/>
              <a:t>November 8 - 10</a:t>
            </a:r>
            <a:r>
              <a:rPr lang="en-GB" sz="2000" baseline="30000"/>
              <a:t>th</a:t>
            </a:r>
            <a:r>
              <a:rPr lang="en-GB" sz="2000"/>
              <a:t>: IRSN will present its conclusions to French Permanent Advisory Group</a:t>
            </a:r>
          </a:p>
          <a:p>
            <a:pPr marL="817563" lvl="1" indent="-312738" algn="just" defTabSz="1271588">
              <a:lnSpc>
                <a:spcPct val="80000"/>
              </a:lnSpc>
              <a:spcBef>
                <a:spcPts val="1100"/>
              </a:spcBef>
              <a:buClr>
                <a:schemeClr val="accent2"/>
              </a:buClr>
              <a:buSzPct val="75000"/>
              <a:buFont typeface="Arial" charset="0"/>
              <a:buChar char="–"/>
            </a:pPr>
            <a:r>
              <a:rPr lang="en-GB" sz="2000"/>
              <a:t>November 12</a:t>
            </a:r>
            <a:r>
              <a:rPr lang="en-GB" sz="2000" baseline="30000"/>
              <a:t>th</a:t>
            </a:r>
            <a:r>
              <a:rPr lang="en-GB" sz="2000"/>
              <a:t>: French Permanent Advisory Group provides its recommendations to ASN</a:t>
            </a:r>
          </a:p>
          <a:p>
            <a:pPr marL="817563" lvl="1" indent="-312738" algn="just" defTabSz="1271588">
              <a:lnSpc>
                <a:spcPct val="80000"/>
              </a:lnSpc>
              <a:spcBef>
                <a:spcPts val="1100"/>
              </a:spcBef>
              <a:buClr>
                <a:schemeClr val="accent2"/>
              </a:buClr>
              <a:buSzPct val="75000"/>
              <a:buFont typeface="Arial" charset="0"/>
              <a:buChar char="–"/>
            </a:pPr>
            <a:r>
              <a:rPr lang="en-GB" sz="2000"/>
              <a:t>End December 2011: decision by ASN</a:t>
            </a:r>
          </a:p>
        </p:txBody>
      </p:sp>
      <p:sp>
        <p:nvSpPr>
          <p:cNvPr id="26629"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Example of application to France</a:t>
            </a:r>
          </a:p>
        </p:txBody>
      </p:sp>
      <p:pic>
        <p:nvPicPr>
          <p:cNvPr id="26630" name="Picture 6"/>
          <p:cNvPicPr>
            <a:picLocks noChangeAspect="1" noChangeArrowheads="1"/>
          </p:cNvPicPr>
          <p:nvPr/>
        </p:nvPicPr>
        <p:blipFill>
          <a:blip r:embed="rId2">
            <a:extLst>
              <a:ext uri="{28A0092B-C50C-407E-A947-70E740481C1C}">
                <a14:useLocalDpi xmlns:a14="http://schemas.microsoft.com/office/drawing/2010/main" val="0"/>
              </a:ext>
            </a:extLst>
          </a:blip>
          <a:srcRect r="1595"/>
          <a:stretch>
            <a:fillRect/>
          </a:stretch>
        </p:blipFill>
        <p:spPr bwMode="auto">
          <a:xfrm>
            <a:off x="6218238" y="3968750"/>
            <a:ext cx="3001962" cy="243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nummernplatzhalter 3"/>
          <p:cNvSpPr>
            <a:spLocks noGrp="1"/>
          </p:cNvSpPr>
          <p:nvPr>
            <p:ph type="sldNum" sz="quarter" idx="13"/>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46C81788-F7CB-4F80-8629-0D91780788B4}" type="slidenum">
              <a:rPr lang="de-DE" sz="1000">
                <a:cs typeface="Arial" charset="0"/>
              </a:rPr>
              <a:pPr/>
              <a:t>24</a:t>
            </a:fld>
            <a:endParaRPr lang="de-DE" sz="1000">
              <a:cs typeface="Arial" charset="0"/>
            </a:endParaRPr>
          </a:p>
        </p:txBody>
      </p:sp>
      <p:sp>
        <p:nvSpPr>
          <p:cNvPr id="27651" name="Textplatzhalter 4"/>
          <p:cNvSpPr>
            <a:spLocks noGrp="1"/>
          </p:cNvSpPr>
          <p:nvPr>
            <p:ph type="body" sz="quarter" idx="10"/>
          </p:nvPr>
        </p:nvSpPr>
        <p:spPr>
          <a:xfrm>
            <a:off x="920750" y="1125538"/>
            <a:ext cx="8424863" cy="4670425"/>
          </a:xfrm>
        </p:spPr>
        <p:txBody>
          <a:bodyPr/>
          <a:lstStyle/>
          <a:p>
            <a:pPr marL="290513" indent="-285750">
              <a:buFont typeface="Wingdings" pitchFamily="2" charset="2"/>
              <a:buChar char="Ø"/>
            </a:pPr>
            <a:r>
              <a:rPr lang="en-US" smtClean="0"/>
              <a:t>German Ministry BMU asked the German Reactor Safety Commission RSK in agreement with the local German Authorities to perform a plant specific Safety Check within a short time period </a:t>
            </a:r>
            <a:r>
              <a:rPr lang="en-US" i="1" smtClean="0"/>
              <a:t>(End of March to Mid of Mai 2011)</a:t>
            </a:r>
          </a:p>
          <a:p>
            <a:pPr marL="290513" indent="-285750">
              <a:buFont typeface="Wingdings" pitchFamily="2" charset="2"/>
              <a:buChar char="Ø"/>
            </a:pPr>
            <a:r>
              <a:rPr lang="en-US" b="1" smtClean="0"/>
              <a:t>Goal: check the robustness of the NPPs design and the implemented Accident Management measures against extended challenges not considered so far</a:t>
            </a:r>
          </a:p>
          <a:p>
            <a:pPr marL="290513" indent="-285750">
              <a:buFont typeface="Wingdings" pitchFamily="2" charset="2"/>
              <a:buChar char="Ø"/>
            </a:pPr>
            <a:r>
              <a:rPr lang="en-US" smtClean="0"/>
              <a:t>GRS was asked to manage the process with support from local TÜV and other German organizations</a:t>
            </a:r>
          </a:p>
          <a:p>
            <a:pPr marL="290513" indent="-285750">
              <a:buFont typeface="Wingdings" pitchFamily="2" charset="2"/>
              <a:buChar char="Ø"/>
            </a:pPr>
            <a:r>
              <a:rPr lang="en-US" smtClean="0"/>
              <a:t>final report was issued by RSK on May 16, 2011</a:t>
            </a:r>
          </a:p>
          <a:p>
            <a:pPr marL="290513" indent="-285750">
              <a:buFont typeface="Wingdings" pitchFamily="2" charset="2"/>
              <a:buChar char="Ø"/>
            </a:pPr>
            <a:endParaRPr lang="de-DE" smtClean="0"/>
          </a:p>
        </p:txBody>
      </p:sp>
      <p:sp>
        <p:nvSpPr>
          <p:cNvPr id="27652"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Example of application to Germany -  Stress Test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liennummernplatzhalter 3"/>
          <p:cNvSpPr>
            <a:spLocks noGrp="1"/>
          </p:cNvSpPr>
          <p:nvPr>
            <p:ph type="sldNum" sz="quarter" idx="13"/>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2122E7BD-9CE9-4E73-8818-5C7B1707E9EC}" type="slidenum">
              <a:rPr lang="de-DE" sz="1000">
                <a:cs typeface="Arial" charset="0"/>
              </a:rPr>
              <a:pPr/>
              <a:t>25</a:t>
            </a:fld>
            <a:endParaRPr lang="de-DE" sz="1000">
              <a:cs typeface="Arial" charset="0"/>
            </a:endParaRPr>
          </a:p>
        </p:txBody>
      </p:sp>
      <p:sp>
        <p:nvSpPr>
          <p:cNvPr id="28675" name="Textplatzhalter 4"/>
          <p:cNvSpPr>
            <a:spLocks noGrp="1"/>
          </p:cNvSpPr>
          <p:nvPr>
            <p:ph type="body" sz="quarter" idx="10"/>
          </p:nvPr>
        </p:nvSpPr>
        <p:spPr>
          <a:xfrm>
            <a:off x="838200" y="1052513"/>
            <a:ext cx="8496300" cy="4814887"/>
          </a:xfrm>
        </p:spPr>
        <p:txBody>
          <a:bodyPr/>
          <a:lstStyle/>
          <a:p>
            <a:pPr marL="290513" indent="-285750">
              <a:spcBef>
                <a:spcPts val="600"/>
              </a:spcBef>
              <a:buFont typeface="Wingdings" pitchFamily="2" charset="2"/>
              <a:buChar char="Ø"/>
            </a:pPr>
            <a:r>
              <a:rPr lang="en-US" sz="2000" b="1" smtClean="0"/>
              <a:t>Review of the necessary scope of Accident Management Measures (AMM)</a:t>
            </a:r>
            <a:r>
              <a:rPr lang="en-US" sz="2000" smtClean="0"/>
              <a:t> and their effectiveness under further-reaching assumptions incl. external hazards.</a:t>
            </a:r>
          </a:p>
          <a:p>
            <a:pPr marL="290513" indent="-285750">
              <a:spcBef>
                <a:spcPts val="600"/>
              </a:spcBef>
              <a:buFont typeface="Wingdings" pitchFamily="2" charset="2"/>
              <a:buChar char="Ø"/>
            </a:pPr>
            <a:r>
              <a:rPr lang="en-US" sz="2000" b="1" smtClean="0"/>
              <a:t>Analyze to what extent additional AMM</a:t>
            </a:r>
            <a:r>
              <a:rPr lang="en-US" sz="2000" smtClean="0"/>
              <a:t> for a further reduction of the residual </a:t>
            </a:r>
            <a:r>
              <a:rPr lang="en-US" sz="2000" b="1" smtClean="0"/>
              <a:t>risk might be useful and possible.</a:t>
            </a:r>
          </a:p>
          <a:p>
            <a:pPr marL="290513" indent="-285750">
              <a:spcBef>
                <a:spcPts val="600"/>
              </a:spcBef>
              <a:buFont typeface="Wingdings" pitchFamily="2" charset="2"/>
              <a:buChar char="Ø"/>
            </a:pPr>
            <a:r>
              <a:rPr lang="en-US" sz="2000" b="1" smtClean="0"/>
              <a:t>Review extent and quality of pre-planning for postulated event sequences</a:t>
            </a:r>
            <a:r>
              <a:rPr lang="en-US" sz="2000" smtClean="0"/>
              <a:t>:</a:t>
            </a:r>
          </a:p>
          <a:p>
            <a:pPr marL="465138" lvl="1" indent="-285750">
              <a:spcBef>
                <a:spcPct val="0"/>
              </a:spcBef>
              <a:buFont typeface="Arial" charset="0"/>
              <a:buChar char="•"/>
            </a:pPr>
            <a:r>
              <a:rPr lang="en-US" sz="1800" smtClean="0"/>
              <a:t>non-availability of the cooling chain for cooling of the fuel assemblies in the reactor core as well as in the spent fuel pool </a:t>
            </a:r>
          </a:p>
          <a:p>
            <a:pPr marL="465138" lvl="1" indent="-285750">
              <a:spcBef>
                <a:spcPct val="0"/>
              </a:spcBef>
              <a:buFont typeface="Arial" charset="0"/>
              <a:buChar char="•"/>
            </a:pPr>
            <a:r>
              <a:rPr lang="en-US" sz="1800" smtClean="0"/>
              <a:t>massive fuel assembly damage up to core meltdown</a:t>
            </a:r>
          </a:p>
          <a:p>
            <a:pPr marL="465138" lvl="1" indent="-285750">
              <a:spcBef>
                <a:spcPct val="0"/>
              </a:spcBef>
              <a:buFont typeface="Arial" charset="0"/>
              <a:buChar char="•"/>
            </a:pPr>
            <a:r>
              <a:rPr lang="en-US" sz="1800" smtClean="0"/>
              <a:t>non-availability of electricity supply for longer time</a:t>
            </a:r>
          </a:p>
          <a:p>
            <a:pPr marL="465138" lvl="1" indent="-285750">
              <a:spcBef>
                <a:spcPct val="0"/>
              </a:spcBef>
              <a:buFont typeface="Arial" charset="0"/>
              <a:buChar char="•"/>
            </a:pPr>
            <a:r>
              <a:rPr lang="en-US" sz="1800" smtClean="0"/>
              <a:t>hydrogen formation and explosion risk</a:t>
            </a:r>
          </a:p>
          <a:p>
            <a:pPr marL="465138" lvl="1" indent="-285750">
              <a:spcBef>
                <a:spcPct val="0"/>
              </a:spcBef>
              <a:buFont typeface="Arial" charset="0"/>
              <a:buChar char="•"/>
            </a:pPr>
            <a:r>
              <a:rPr lang="en-US" sz="1800" smtClean="0"/>
              <a:t>restricted availability of personnel</a:t>
            </a:r>
          </a:p>
          <a:p>
            <a:pPr marL="465138" lvl="1" indent="-285750">
              <a:spcBef>
                <a:spcPct val="0"/>
              </a:spcBef>
              <a:buFont typeface="Arial" charset="0"/>
              <a:buChar char="•"/>
            </a:pPr>
            <a:r>
              <a:rPr lang="en-US" sz="1800" smtClean="0"/>
              <a:t>inaccessibility due to high radiation levels</a:t>
            </a:r>
          </a:p>
          <a:p>
            <a:pPr marL="465138" lvl="1" indent="-285750">
              <a:spcBef>
                <a:spcPct val="0"/>
              </a:spcBef>
              <a:buFont typeface="Arial" charset="0"/>
              <a:buChar char="•"/>
            </a:pPr>
            <a:r>
              <a:rPr lang="en-US" sz="1800" smtClean="0"/>
              <a:t>substantial destruction of the infrastructure</a:t>
            </a:r>
          </a:p>
          <a:p>
            <a:pPr marL="290513" indent="-285750">
              <a:spcBef>
                <a:spcPts val="600"/>
              </a:spcBef>
              <a:buFont typeface="Wingdings" pitchFamily="2" charset="2"/>
              <a:buChar char="Ø"/>
            </a:pPr>
            <a:r>
              <a:rPr lang="en-US" sz="2000" smtClean="0"/>
              <a:t>An extensive list of issues was set up and served as a basis for the review procedure.</a:t>
            </a:r>
          </a:p>
          <a:p>
            <a:pPr marL="465138" lvl="1" indent="-285750">
              <a:buFont typeface="Arial" charset="0"/>
              <a:buChar char="•"/>
            </a:pPr>
            <a:endParaRPr lang="de-DE" smtClean="0"/>
          </a:p>
        </p:txBody>
      </p:sp>
      <p:sp>
        <p:nvSpPr>
          <p:cNvPr id="28676"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Example of application to Germany – SAM review</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liennummernplatzhalter 3"/>
          <p:cNvSpPr>
            <a:spLocks noGrp="1"/>
          </p:cNvSpPr>
          <p:nvPr>
            <p:ph type="sldNum" sz="quarter" idx="13"/>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E4405EA6-0944-4029-8296-8777AC4E4107}" type="slidenum">
              <a:rPr lang="de-DE" sz="1000">
                <a:cs typeface="Arial" charset="0"/>
              </a:rPr>
              <a:pPr/>
              <a:t>26</a:t>
            </a:fld>
            <a:endParaRPr lang="de-DE" sz="1000">
              <a:cs typeface="Arial" charset="0"/>
            </a:endParaRPr>
          </a:p>
        </p:txBody>
      </p:sp>
      <p:sp>
        <p:nvSpPr>
          <p:cNvPr id="5" name="Textplatzhalter 4"/>
          <p:cNvSpPr>
            <a:spLocks noGrp="1"/>
          </p:cNvSpPr>
          <p:nvPr>
            <p:ph type="body" sz="quarter" idx="10"/>
          </p:nvPr>
        </p:nvSpPr>
        <p:spPr>
          <a:xfrm>
            <a:off x="855663" y="1052513"/>
            <a:ext cx="8496300" cy="4959350"/>
          </a:xfrm>
        </p:spPr>
        <p:txBody>
          <a:bodyPr/>
          <a:lstStyle/>
          <a:p>
            <a:pPr marL="290513" indent="-285750">
              <a:buFont typeface="Wingdings" pitchFamily="2" charset="2"/>
              <a:buChar char="Ø"/>
              <a:defRPr/>
            </a:pPr>
            <a:r>
              <a:rPr lang="en-GB" sz="2000" b="1" dirty="0"/>
              <a:t>The </a:t>
            </a:r>
            <a:r>
              <a:rPr lang="en-GB" sz="2000" b="1" dirty="0" smtClean="0"/>
              <a:t>Accident Management </a:t>
            </a:r>
            <a:r>
              <a:rPr lang="en-GB" sz="2000" b="1" dirty="0"/>
              <a:t>concept should be further developed so as to ensure the effectiveness of the </a:t>
            </a:r>
            <a:r>
              <a:rPr lang="en-GB" sz="2000" b="1" dirty="0" smtClean="0"/>
              <a:t>AMM </a:t>
            </a:r>
            <a:r>
              <a:rPr lang="en-GB" sz="2000" b="1" dirty="0"/>
              <a:t>even in the event of external </a:t>
            </a:r>
            <a:r>
              <a:rPr lang="en-GB" sz="2000" b="1" dirty="0" smtClean="0"/>
              <a:t>hazards</a:t>
            </a:r>
            <a:r>
              <a:rPr lang="en-GB" sz="2000" dirty="0" smtClean="0"/>
              <a:t>.</a:t>
            </a:r>
          </a:p>
          <a:p>
            <a:pPr marL="290513" indent="-285750">
              <a:spcBef>
                <a:spcPts val="600"/>
              </a:spcBef>
              <a:buFont typeface="Wingdings" pitchFamily="2" charset="2"/>
              <a:buChar char="Ø"/>
              <a:defRPr/>
            </a:pPr>
            <a:r>
              <a:rPr lang="en-GB" sz="2000" b="1" dirty="0" smtClean="0"/>
              <a:t>Improvements</a:t>
            </a:r>
            <a:r>
              <a:rPr lang="en-GB" sz="2000" dirty="0" smtClean="0"/>
              <a:t> are to be made related to:</a:t>
            </a:r>
            <a:endParaRPr lang="de-DE" sz="2000" dirty="0"/>
          </a:p>
          <a:p>
            <a:pPr marL="465750" lvl="1" indent="-285750">
              <a:spcBef>
                <a:spcPts val="300"/>
              </a:spcBef>
              <a:buFont typeface="Arial" pitchFamily="34" charset="0"/>
              <a:buChar char="•"/>
              <a:defRPr/>
            </a:pPr>
            <a:r>
              <a:rPr lang="en-GB" sz="1800" b="1" dirty="0" smtClean="0"/>
              <a:t>accessibility </a:t>
            </a:r>
            <a:r>
              <a:rPr lang="en-GB" sz="1800" b="1" dirty="0"/>
              <a:t>of the power </a:t>
            </a:r>
            <a:r>
              <a:rPr lang="en-GB" sz="1800" b="1" dirty="0" smtClean="0"/>
              <a:t>plant</a:t>
            </a:r>
            <a:r>
              <a:rPr lang="en-GB" sz="1800" dirty="0" smtClean="0"/>
              <a:t> </a:t>
            </a:r>
            <a:r>
              <a:rPr lang="en-GB" sz="1800" dirty="0"/>
              <a:t>and power plant buildings,</a:t>
            </a:r>
            <a:endParaRPr lang="de-DE" sz="1800" dirty="0"/>
          </a:p>
          <a:p>
            <a:pPr marL="465750" lvl="1" indent="-285750">
              <a:spcBef>
                <a:spcPts val="300"/>
              </a:spcBef>
              <a:buFont typeface="Arial" pitchFamily="34" charset="0"/>
              <a:buChar char="•"/>
              <a:defRPr/>
            </a:pPr>
            <a:r>
              <a:rPr lang="en-GB" sz="1800" b="1" dirty="0"/>
              <a:t>operability of the </a:t>
            </a:r>
            <a:r>
              <a:rPr lang="en-GB" sz="1800" b="1" dirty="0" smtClean="0"/>
              <a:t>AMM under SBO conditions</a:t>
            </a:r>
            <a:endParaRPr lang="de-DE" sz="1800" b="1" dirty="0"/>
          </a:p>
          <a:p>
            <a:pPr marL="465750" lvl="1" indent="-285750">
              <a:spcBef>
                <a:spcPts val="300"/>
              </a:spcBef>
              <a:buFont typeface="Arial" pitchFamily="34" charset="0"/>
              <a:buChar char="•"/>
              <a:defRPr/>
            </a:pPr>
            <a:r>
              <a:rPr lang="en-GB" sz="1800" dirty="0"/>
              <a:t>availability of the remote shutdown and control </a:t>
            </a:r>
            <a:r>
              <a:rPr lang="en-GB" sz="1800" dirty="0" smtClean="0"/>
              <a:t>station</a:t>
            </a:r>
          </a:p>
          <a:p>
            <a:pPr marL="465750" lvl="1" indent="-285750">
              <a:spcBef>
                <a:spcPts val="300"/>
              </a:spcBef>
              <a:buFont typeface="Arial" pitchFamily="34" charset="0"/>
              <a:buChar char="•"/>
              <a:defRPr/>
            </a:pPr>
            <a:r>
              <a:rPr lang="en-US" sz="1800" dirty="0" smtClean="0"/>
              <a:t>re-establishing of supply </a:t>
            </a:r>
            <a:r>
              <a:rPr lang="en-US" sz="1800" dirty="0"/>
              <a:t>of alternating current </a:t>
            </a:r>
            <a:r>
              <a:rPr lang="en-US" sz="1800" dirty="0" smtClean="0"/>
              <a:t>within </a:t>
            </a:r>
            <a:r>
              <a:rPr lang="en-US" sz="1800" dirty="0"/>
              <a:t>a plant-specifically determined grace </a:t>
            </a:r>
            <a:r>
              <a:rPr lang="en-US" sz="1800" dirty="0" smtClean="0"/>
              <a:t>period</a:t>
            </a:r>
            <a:endParaRPr lang="en-GB" sz="1800" dirty="0"/>
          </a:p>
          <a:p>
            <a:pPr marL="465750" lvl="1" indent="-285750">
              <a:spcBef>
                <a:spcPts val="300"/>
              </a:spcBef>
              <a:buFont typeface="Arial" pitchFamily="34" charset="0"/>
              <a:buChar char="•"/>
              <a:defRPr/>
            </a:pPr>
            <a:r>
              <a:rPr lang="en-US" sz="1800" b="1" dirty="0"/>
              <a:t>external-hazard-protected layout of </a:t>
            </a:r>
            <a:r>
              <a:rPr lang="en-US" sz="1800" b="1" dirty="0" smtClean="0"/>
              <a:t>standardized </a:t>
            </a:r>
            <a:r>
              <a:rPr lang="en-US" sz="1800" b="1" dirty="0"/>
              <a:t>feed points</a:t>
            </a:r>
            <a:r>
              <a:rPr lang="en-US" sz="1800" dirty="0"/>
              <a:t> on the outside of the buildings for the supply of the emergency power </a:t>
            </a:r>
            <a:r>
              <a:rPr lang="en-US" sz="1800" dirty="0" smtClean="0"/>
              <a:t>bus-bars </a:t>
            </a:r>
            <a:r>
              <a:rPr lang="en-US" sz="1800" dirty="0"/>
              <a:t>and, where necessary, of emergency power </a:t>
            </a:r>
            <a:r>
              <a:rPr lang="en-US" sz="1800" dirty="0" smtClean="0"/>
              <a:t>bus-bars </a:t>
            </a:r>
            <a:r>
              <a:rPr lang="en-US" sz="1800" dirty="0"/>
              <a:t>supplying the emergency </a:t>
            </a:r>
            <a:r>
              <a:rPr lang="en-US" sz="1800" dirty="0" smtClean="0"/>
              <a:t>feed water </a:t>
            </a:r>
            <a:r>
              <a:rPr lang="en-US" sz="1800" dirty="0"/>
              <a:t>system (</a:t>
            </a:r>
            <a:r>
              <a:rPr lang="en-US" sz="1800" dirty="0" smtClean="0"/>
              <a:t>inter-connectable </a:t>
            </a:r>
            <a:r>
              <a:rPr lang="en-US" sz="1800" dirty="0"/>
              <a:t>in the building).</a:t>
            </a:r>
          </a:p>
          <a:p>
            <a:pPr marL="465750" lvl="1" indent="-285750">
              <a:spcBef>
                <a:spcPts val="300"/>
              </a:spcBef>
              <a:buFont typeface="Arial" pitchFamily="34" charset="0"/>
              <a:buChar char="•"/>
              <a:defRPr/>
            </a:pPr>
            <a:r>
              <a:rPr lang="en-US" sz="1800" b="1" dirty="0"/>
              <a:t>external-hazard-protected provision of mobile emergency power generators</a:t>
            </a:r>
            <a:r>
              <a:rPr lang="en-US" sz="1800" dirty="0"/>
              <a:t> with sufficient capacity for supplying one redundant residual-heat removal train or for recharging batteries.</a:t>
            </a:r>
            <a:endParaRPr lang="de-DE" sz="1800" dirty="0"/>
          </a:p>
          <a:p>
            <a:pPr>
              <a:defRPr/>
            </a:pPr>
            <a:endParaRPr lang="de-DE" dirty="0"/>
          </a:p>
        </p:txBody>
      </p:sp>
      <p:sp>
        <p:nvSpPr>
          <p:cNvPr id="29700"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Example of application to Germany – SAM Findings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liennummernplatzhalter 3"/>
          <p:cNvSpPr>
            <a:spLocks noGrp="1"/>
          </p:cNvSpPr>
          <p:nvPr>
            <p:ph type="sldNum" sz="quarter" idx="13"/>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E6C4F957-EACB-441E-8BD8-27ACC2CF4CAC}" type="slidenum">
              <a:rPr lang="de-DE" sz="1000">
                <a:cs typeface="Arial" charset="0"/>
              </a:rPr>
              <a:pPr/>
              <a:t>27</a:t>
            </a:fld>
            <a:endParaRPr lang="de-DE" sz="1000">
              <a:cs typeface="Arial" charset="0"/>
            </a:endParaRPr>
          </a:p>
        </p:txBody>
      </p:sp>
      <p:sp>
        <p:nvSpPr>
          <p:cNvPr id="5" name="Textplatzhalter 4"/>
          <p:cNvSpPr>
            <a:spLocks noGrp="1"/>
          </p:cNvSpPr>
          <p:nvPr>
            <p:ph type="body" sz="quarter" idx="10"/>
          </p:nvPr>
        </p:nvSpPr>
        <p:spPr>
          <a:xfrm>
            <a:off x="838200" y="1125538"/>
            <a:ext cx="8640763" cy="5102225"/>
          </a:xfrm>
        </p:spPr>
        <p:txBody>
          <a:bodyPr/>
          <a:lstStyle/>
          <a:p>
            <a:pPr marL="290513" indent="-285750">
              <a:buFont typeface="Wingdings" pitchFamily="2" charset="2"/>
              <a:buChar char="Ø"/>
              <a:defRPr/>
            </a:pPr>
            <a:r>
              <a:rPr lang="en-US" dirty="0" smtClean="0"/>
              <a:t>Improvement </a:t>
            </a:r>
            <a:r>
              <a:rPr lang="en-US" dirty="0"/>
              <a:t>with regard to </a:t>
            </a:r>
            <a:r>
              <a:rPr lang="en-US" b="1" dirty="0"/>
              <a:t>injection possibilities for </a:t>
            </a:r>
            <a:r>
              <a:rPr lang="en-US" b="1" dirty="0" smtClean="0"/>
              <a:t>core </a:t>
            </a:r>
            <a:r>
              <a:rPr lang="en-US" b="1" dirty="0"/>
              <a:t>cooling </a:t>
            </a:r>
            <a:r>
              <a:rPr lang="en-US" dirty="0" smtClean="0"/>
              <a:t>and </a:t>
            </a:r>
            <a:r>
              <a:rPr lang="en-US" dirty="0"/>
              <a:t>for</a:t>
            </a:r>
            <a:r>
              <a:rPr lang="en-US" b="1" dirty="0"/>
              <a:t> ensuring </a:t>
            </a:r>
            <a:r>
              <a:rPr lang="en-US" b="1" dirty="0" smtClean="0"/>
              <a:t>sub-criticality</a:t>
            </a:r>
            <a:r>
              <a:rPr lang="en-US" dirty="0" smtClean="0"/>
              <a:t>:</a:t>
            </a:r>
            <a:endParaRPr lang="en-US" dirty="0"/>
          </a:p>
          <a:p>
            <a:pPr marL="465750" lvl="1" indent="-285750">
              <a:spcBef>
                <a:spcPts val="300"/>
              </a:spcBef>
              <a:buFont typeface="Arial" pitchFamily="34" charset="0"/>
              <a:buChar char="•"/>
              <a:defRPr/>
            </a:pPr>
            <a:r>
              <a:rPr lang="en-US" sz="1800" dirty="0" smtClean="0"/>
              <a:t>External-hazard-protected </a:t>
            </a:r>
            <a:r>
              <a:rPr lang="en-US" sz="1800" dirty="0"/>
              <a:t>provision of </a:t>
            </a:r>
            <a:r>
              <a:rPr lang="en-US" sz="1800" b="1" dirty="0"/>
              <a:t>mobile pumps and other injection equipment</a:t>
            </a:r>
            <a:r>
              <a:rPr lang="en-US" sz="1800" dirty="0"/>
              <a:t> (hoses, connectors, couplings, etc.) as well as of boric acid, with required grace </a:t>
            </a:r>
            <a:r>
              <a:rPr lang="en-US" sz="1800" dirty="0" smtClean="0"/>
              <a:t>periods </a:t>
            </a:r>
            <a:r>
              <a:rPr lang="en-US" sz="1800" dirty="0"/>
              <a:t>for provision and delivery at the scene.</a:t>
            </a:r>
          </a:p>
          <a:p>
            <a:pPr marL="465750" lvl="1" indent="-285750">
              <a:spcBef>
                <a:spcPts val="300"/>
              </a:spcBef>
              <a:buFont typeface="Arial" pitchFamily="34" charset="0"/>
              <a:buChar char="•"/>
              <a:defRPr/>
            </a:pPr>
            <a:r>
              <a:rPr lang="en-US" sz="1800" dirty="0" smtClean="0"/>
              <a:t>Assurance </a:t>
            </a:r>
            <a:r>
              <a:rPr lang="en-US" sz="1800" dirty="0"/>
              <a:t>of a water intake that is independent of the receiving water and available even after an external impact (physical separation if necessary).</a:t>
            </a:r>
          </a:p>
          <a:p>
            <a:pPr marL="465750" lvl="1" indent="-285750">
              <a:spcBef>
                <a:spcPts val="300"/>
              </a:spcBef>
              <a:buFont typeface="Arial" pitchFamily="34" charset="0"/>
              <a:buChar char="•"/>
              <a:defRPr/>
            </a:pPr>
            <a:r>
              <a:rPr lang="en-US" sz="1800" dirty="0" smtClean="0"/>
              <a:t>Check additional possibilities </a:t>
            </a:r>
            <a:r>
              <a:rPr lang="en-US" sz="1800" dirty="0"/>
              <a:t>of</a:t>
            </a:r>
            <a:r>
              <a:rPr lang="en-US" sz="1800" b="1" dirty="0"/>
              <a:t> injecting water into the steam generators, reactor pressure vessel and the containment</a:t>
            </a:r>
            <a:r>
              <a:rPr lang="en-US" sz="1800" dirty="0"/>
              <a:t> (in the latter case also with consideration of higher back-pressures) without the need to enter areas with high risk potential (dose rate, debris load) and to be able to compensate local destruction (e.g. by permanent and physically separated injection paths).</a:t>
            </a:r>
          </a:p>
          <a:p>
            <a:pPr marL="465750" lvl="1" indent="-285750">
              <a:spcBef>
                <a:spcPts val="300"/>
              </a:spcBef>
              <a:buFont typeface="Arial" pitchFamily="34" charset="0"/>
              <a:buChar char="•"/>
              <a:defRPr/>
            </a:pPr>
            <a:r>
              <a:rPr lang="en-US" sz="1800" b="1" dirty="0" smtClean="0"/>
              <a:t>Optimization</a:t>
            </a:r>
            <a:r>
              <a:rPr lang="en-US" sz="1800" dirty="0" smtClean="0"/>
              <a:t> </a:t>
            </a:r>
            <a:r>
              <a:rPr lang="en-US" sz="1800" dirty="0"/>
              <a:t>of the </a:t>
            </a:r>
            <a:r>
              <a:rPr lang="en-US" sz="1800" b="1" dirty="0"/>
              <a:t>BWR</a:t>
            </a:r>
            <a:r>
              <a:rPr lang="en-US" sz="1800" dirty="0"/>
              <a:t> accident management measure of </a:t>
            </a:r>
            <a:r>
              <a:rPr lang="en-US" sz="1800" b="1" dirty="0"/>
              <a:t>steam-driven high-pressure injection in a SBO</a:t>
            </a:r>
            <a:r>
              <a:rPr lang="en-US" sz="1800" dirty="0"/>
              <a:t> to prevent the high-pressure path during core melt (maintaining of a sufficient pressure suppression capability at increased </a:t>
            </a:r>
            <a:r>
              <a:rPr lang="en-US" sz="1800" dirty="0" smtClean="0"/>
              <a:t>temperature </a:t>
            </a:r>
            <a:r>
              <a:rPr lang="en-US" sz="1800" dirty="0"/>
              <a:t>in the pressure suppression pool).</a:t>
            </a:r>
          </a:p>
          <a:p>
            <a:pPr>
              <a:defRPr/>
            </a:pPr>
            <a:endParaRPr lang="de-DE" dirty="0"/>
          </a:p>
        </p:txBody>
      </p:sp>
      <p:sp>
        <p:nvSpPr>
          <p:cNvPr id="30724"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Example of application to Germany - Findings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liennummernplatzhalter 3"/>
          <p:cNvSpPr>
            <a:spLocks noGrp="1"/>
          </p:cNvSpPr>
          <p:nvPr>
            <p:ph type="sldNum" sz="quarter" idx="13"/>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52777477-DB48-43FE-A0BC-26B788B6B18C}" type="slidenum">
              <a:rPr lang="de-DE" sz="1000">
                <a:cs typeface="Arial" charset="0"/>
              </a:rPr>
              <a:pPr/>
              <a:t>28</a:t>
            </a:fld>
            <a:endParaRPr lang="de-DE" sz="1000">
              <a:cs typeface="Arial" charset="0"/>
            </a:endParaRPr>
          </a:p>
        </p:txBody>
      </p:sp>
      <p:sp>
        <p:nvSpPr>
          <p:cNvPr id="5" name="Textplatzhalter 4"/>
          <p:cNvSpPr>
            <a:spLocks noGrp="1"/>
          </p:cNvSpPr>
          <p:nvPr>
            <p:ph type="body" sz="quarter" idx="10"/>
          </p:nvPr>
        </p:nvSpPr>
        <p:spPr>
          <a:xfrm>
            <a:off x="849313" y="1263650"/>
            <a:ext cx="8783637" cy="5037138"/>
          </a:xfrm>
        </p:spPr>
        <p:txBody>
          <a:bodyPr/>
          <a:lstStyle/>
          <a:p>
            <a:pPr marL="290513" indent="-285750">
              <a:buFont typeface="Wingdings" pitchFamily="2" charset="2"/>
              <a:buChar char="Ø"/>
              <a:defRPr/>
            </a:pPr>
            <a:r>
              <a:rPr lang="en-US" sz="2000" dirty="0"/>
              <a:t>Increased consideration of the </a:t>
            </a:r>
            <a:r>
              <a:rPr lang="en-US" sz="2000" b="1" dirty="0"/>
              <a:t>wet storage of fuel assemblies</a:t>
            </a:r>
            <a:r>
              <a:rPr lang="en-US" sz="2000" dirty="0"/>
              <a:t> in the accident </a:t>
            </a:r>
            <a:r>
              <a:rPr lang="en-US" sz="2000" dirty="0" smtClean="0"/>
              <a:t>management </a:t>
            </a:r>
            <a:r>
              <a:rPr lang="en-US" sz="2000" dirty="0"/>
              <a:t>concept, taking the following aspects into account:</a:t>
            </a:r>
          </a:p>
          <a:p>
            <a:pPr marL="465750" lvl="1" indent="-285750">
              <a:spcBef>
                <a:spcPts val="300"/>
              </a:spcBef>
              <a:buFont typeface="Arial" pitchFamily="34" charset="0"/>
              <a:buChar char="•"/>
              <a:defRPr/>
            </a:pPr>
            <a:r>
              <a:rPr lang="en-US" sz="1800" dirty="0" smtClean="0"/>
              <a:t>Possibilities </a:t>
            </a:r>
            <a:r>
              <a:rPr lang="en-US" sz="1800" dirty="0"/>
              <a:t>of injecting water into the wet storage facility for fuel assemblies without the need to enter areas with high risk potential (dose rate, debris load) and to be able to compensate local destruction (e.g. by permanent and physically separated injection paths). </a:t>
            </a:r>
          </a:p>
          <a:p>
            <a:pPr marL="465750" lvl="1" indent="-285750">
              <a:spcBef>
                <a:spcPts val="300"/>
              </a:spcBef>
              <a:buFont typeface="Arial" pitchFamily="34" charset="0"/>
              <a:buChar char="•"/>
              <a:defRPr/>
            </a:pPr>
            <a:r>
              <a:rPr lang="en-US" sz="1800" dirty="0" smtClean="0"/>
              <a:t>To </a:t>
            </a:r>
            <a:r>
              <a:rPr lang="en-US" sz="1800" dirty="0"/>
              <a:t>ensure evaporation cooling: updating of the safety demonstrations for </a:t>
            </a:r>
            <a:r>
              <a:rPr lang="en-US" sz="1800" dirty="0" smtClean="0"/>
              <a:t>the spent </a:t>
            </a:r>
            <a:r>
              <a:rPr lang="en-US" sz="1800" dirty="0"/>
              <a:t>fuel pool, </a:t>
            </a:r>
            <a:r>
              <a:rPr lang="en-US" sz="1800" dirty="0" err="1" smtClean="0"/>
              <a:t>setdown</a:t>
            </a:r>
            <a:r>
              <a:rPr lang="en-US" sz="1800" dirty="0" smtClean="0"/>
              <a:t> </a:t>
            </a:r>
            <a:r>
              <a:rPr lang="en-US" sz="1800" dirty="0"/>
              <a:t>pool, reactor cavity seal </a:t>
            </a:r>
            <a:r>
              <a:rPr lang="en-US" sz="1800" dirty="0" smtClean="0"/>
              <a:t>liner, </a:t>
            </a:r>
            <a:r>
              <a:rPr lang="en-US" sz="1800" dirty="0"/>
              <a:t>which are at boiling temperature</a:t>
            </a:r>
            <a:r>
              <a:rPr lang="en-US" sz="1800" dirty="0" smtClean="0"/>
              <a:t>.</a:t>
            </a:r>
          </a:p>
          <a:p>
            <a:pPr marL="290513" indent="-285750">
              <a:buFont typeface="Wingdings" pitchFamily="2" charset="2"/>
              <a:buChar char="Ø"/>
              <a:defRPr/>
            </a:pPr>
            <a:r>
              <a:rPr lang="en-US" sz="2000" dirty="0" smtClean="0"/>
              <a:t>In addition: minimizing the risk of hydrogen combustion for BWR spent fuel pool areas, which are outside the containment in the reactor building.</a:t>
            </a:r>
            <a:endParaRPr lang="en-US" sz="2000" dirty="0"/>
          </a:p>
          <a:p>
            <a:pPr>
              <a:defRPr/>
            </a:pPr>
            <a:endParaRPr lang="de-DE" dirty="0"/>
          </a:p>
        </p:txBody>
      </p:sp>
      <p:sp>
        <p:nvSpPr>
          <p:cNvPr id="31748"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Example of application to Germany - Findings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liennummernplatzhalter 3"/>
          <p:cNvSpPr>
            <a:spLocks noGrp="1"/>
          </p:cNvSpPr>
          <p:nvPr>
            <p:ph type="sldNum" sz="quarter" idx="13"/>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CCDA0201-AF99-48A8-9D93-0E33DA649153}" type="slidenum">
              <a:rPr lang="de-DE" sz="1000">
                <a:cs typeface="Arial" charset="0"/>
              </a:rPr>
              <a:pPr/>
              <a:t>29</a:t>
            </a:fld>
            <a:endParaRPr lang="de-DE" sz="1000">
              <a:cs typeface="Arial" charset="0"/>
            </a:endParaRPr>
          </a:p>
        </p:txBody>
      </p:sp>
      <p:sp>
        <p:nvSpPr>
          <p:cNvPr id="32771" name="Textplatzhalter 4"/>
          <p:cNvSpPr>
            <a:spLocks noGrp="1"/>
          </p:cNvSpPr>
          <p:nvPr>
            <p:ph type="body" sz="quarter" idx="10"/>
          </p:nvPr>
        </p:nvSpPr>
        <p:spPr>
          <a:xfrm>
            <a:off x="838200" y="1263650"/>
            <a:ext cx="4541838" cy="2236788"/>
          </a:xfrm>
        </p:spPr>
        <p:txBody>
          <a:bodyPr/>
          <a:lstStyle/>
          <a:p>
            <a:pPr marL="290513" indent="-285750">
              <a:spcBef>
                <a:spcPts val="600"/>
              </a:spcBef>
              <a:buFont typeface="Wingdings" pitchFamily="2" charset="2"/>
              <a:buChar char="Ø"/>
            </a:pPr>
            <a:r>
              <a:rPr lang="de-DE" sz="1800" b="1" smtClean="0"/>
              <a:t>„Atomgesetznovelle“ of July 31, 2011 </a:t>
            </a:r>
          </a:p>
          <a:p>
            <a:pPr marL="465138" lvl="1" indent="-285750">
              <a:spcBef>
                <a:spcPts val="600"/>
              </a:spcBef>
              <a:buFont typeface="Symbol" pitchFamily="18" charset="2"/>
              <a:buChar char="-"/>
            </a:pPr>
            <a:r>
              <a:rPr lang="en-US" sz="1800" smtClean="0"/>
              <a:t>Shut down of four (all) BWR-69 NPPs</a:t>
            </a:r>
          </a:p>
          <a:p>
            <a:pPr marL="465138" lvl="1" indent="-285750">
              <a:spcBef>
                <a:spcPts val="600"/>
              </a:spcBef>
              <a:buFont typeface="Symbol" pitchFamily="18" charset="2"/>
              <a:buChar char="-"/>
            </a:pPr>
            <a:r>
              <a:rPr lang="en-US" sz="1800" smtClean="0"/>
              <a:t>Shut down of four older PWR</a:t>
            </a:r>
          </a:p>
          <a:p>
            <a:pPr marL="290513" indent="-285750">
              <a:spcBef>
                <a:spcPts val="600"/>
              </a:spcBef>
              <a:buFont typeface="Wingdings" pitchFamily="2" charset="2"/>
              <a:buChar char="Ø"/>
            </a:pPr>
            <a:r>
              <a:rPr lang="en-US" sz="1800" b="1" smtClean="0"/>
              <a:t>In operation now:</a:t>
            </a:r>
          </a:p>
          <a:p>
            <a:pPr marL="465138" lvl="1" indent="-285750">
              <a:spcBef>
                <a:spcPts val="600"/>
              </a:spcBef>
              <a:buFont typeface="Symbol" pitchFamily="18" charset="2"/>
              <a:buChar char="-"/>
            </a:pPr>
            <a:r>
              <a:rPr lang="en-US" sz="1800" smtClean="0"/>
              <a:t>2 BWR type 72 units</a:t>
            </a:r>
          </a:p>
          <a:p>
            <a:pPr marL="465138" lvl="1" indent="-285750">
              <a:spcBef>
                <a:spcPts val="600"/>
              </a:spcBef>
              <a:buFont typeface="Symbol" pitchFamily="18" charset="2"/>
              <a:buChar char="-"/>
            </a:pPr>
            <a:r>
              <a:rPr lang="en-US" sz="1800" smtClean="0"/>
              <a:t>7 PWR of 3rd and 4th generation</a:t>
            </a:r>
          </a:p>
        </p:txBody>
      </p:sp>
      <p:pic>
        <p:nvPicPr>
          <p:cNvPr id="327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622675"/>
            <a:ext cx="2881313" cy="260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7413" y="3622675"/>
            <a:ext cx="2298700" cy="270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4" name="Picture 6"/>
          <p:cNvPicPr>
            <a:picLocks noChangeAspect="1" noChangeArrowheads="1"/>
          </p:cNvPicPr>
          <p:nvPr/>
        </p:nvPicPr>
        <p:blipFill>
          <a:blip r:embed="rId4">
            <a:extLst>
              <a:ext uri="{28A0092B-C50C-407E-A947-70E740481C1C}">
                <a14:useLocalDpi xmlns:a14="http://schemas.microsoft.com/office/drawing/2010/main" val="0"/>
              </a:ext>
            </a:extLst>
          </a:blip>
          <a:srcRect l="739" t="12303" r="7751" b="12303"/>
          <a:stretch>
            <a:fillRect/>
          </a:stretch>
        </p:blipFill>
        <p:spPr bwMode="auto">
          <a:xfrm>
            <a:off x="5380038" y="1196975"/>
            <a:ext cx="3786187"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Gerade Verbindung 9"/>
          <p:cNvCxnSpPr/>
          <p:nvPr/>
        </p:nvCxnSpPr>
        <p:spPr>
          <a:xfrm flipH="1">
            <a:off x="5499100" y="908050"/>
            <a:ext cx="3667125" cy="27146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5380038" y="1196975"/>
            <a:ext cx="4097337" cy="2425700"/>
          </a:xfrm>
          <a:prstGeom prst="line">
            <a:avLst/>
          </a:prstGeom>
        </p:spPr>
        <p:style>
          <a:lnRef idx="1">
            <a:schemeClr val="accent1"/>
          </a:lnRef>
          <a:fillRef idx="0">
            <a:schemeClr val="accent1"/>
          </a:fillRef>
          <a:effectRef idx="0">
            <a:schemeClr val="accent1"/>
          </a:effectRef>
          <a:fontRef idx="minor">
            <a:schemeClr val="tx1"/>
          </a:fontRef>
        </p:style>
      </p:cxnSp>
      <p:sp>
        <p:nvSpPr>
          <p:cNvPr id="32777"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Decision of German Government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nummernplatzhalter 1"/>
          <p:cNvSpPr>
            <a:spLocks noGrp="1"/>
          </p:cNvSpPr>
          <p:nvPr>
            <p:ph type="sldNum" sz="quarter" idx="10"/>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6DC46CC6-FDF0-4F3E-8712-28EA66F5229C}" type="slidenum">
              <a:rPr lang="en-US" sz="1200" smtClean="0"/>
              <a:pPr/>
              <a:t>3</a:t>
            </a:fld>
            <a:endParaRPr lang="en-US" sz="1200" smtClean="0"/>
          </a:p>
        </p:txBody>
      </p:sp>
      <p:sp>
        <p:nvSpPr>
          <p:cNvPr id="6147" name="Rectangle 2"/>
          <p:cNvSpPr>
            <a:spLocks noChangeArrowheads="1"/>
          </p:cNvSpPr>
          <p:nvPr/>
        </p:nvSpPr>
        <p:spPr bwMode="auto">
          <a:xfrm>
            <a:off x="1371600" y="11430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defTabSz="1271588">
              <a:lnSpc>
                <a:spcPct val="90000"/>
              </a:lnSpc>
              <a:spcBef>
                <a:spcPts val="2188"/>
              </a:spcBef>
              <a:buClr>
                <a:schemeClr val="accent2"/>
              </a:buClr>
              <a:buSzPct val="75000"/>
              <a:buFont typeface="Wingdings" pitchFamily="2" charset="2"/>
              <a:buChar char="l"/>
            </a:pPr>
            <a:endParaRPr lang="en-GB">
              <a:cs typeface="Times New Roman" pitchFamily="18" charset="0"/>
            </a:endParaRPr>
          </a:p>
        </p:txBody>
      </p:sp>
      <p:sp>
        <p:nvSpPr>
          <p:cNvPr id="6148" name="Rectangle 3"/>
          <p:cNvSpPr>
            <a:spLocks noChangeArrowheads="1"/>
          </p:cNvSpPr>
          <p:nvPr/>
        </p:nvSpPr>
        <p:spPr bwMode="auto">
          <a:xfrm>
            <a:off x="762000" y="1143000"/>
            <a:ext cx="845820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algn="just" defTabSz="1271588">
              <a:lnSpc>
                <a:spcPct val="80000"/>
              </a:lnSpc>
              <a:spcBef>
                <a:spcPts val="2188"/>
              </a:spcBef>
              <a:buClr>
                <a:schemeClr val="accent2"/>
              </a:buClr>
              <a:buSzPct val="75000"/>
              <a:buFont typeface="Wingdings" pitchFamily="2" charset="2"/>
              <a:buChar char="l"/>
            </a:pPr>
            <a:r>
              <a:rPr lang="en-GB" b="1"/>
              <a:t>Accident Severity</a:t>
            </a:r>
            <a:endParaRPr lang="en-GB" b="1">
              <a:solidFill>
                <a:srgbClr val="FF3300"/>
              </a:solidFill>
            </a:endParaRPr>
          </a:p>
          <a:p>
            <a:pPr marL="817563" lvl="1" indent="-312738" algn="just" defTabSz="1271588">
              <a:lnSpc>
                <a:spcPct val="80000"/>
              </a:lnSpc>
              <a:spcBef>
                <a:spcPts val="1100"/>
              </a:spcBef>
              <a:buClr>
                <a:schemeClr val="accent2"/>
              </a:buClr>
              <a:buSzPct val="75000"/>
              <a:buFont typeface="Arial" charset="0"/>
              <a:buChar char="–"/>
            </a:pPr>
            <a:r>
              <a:rPr lang="en-GB" sz="2000"/>
              <a:t>The “beyond design” Fukushima Daiichi accident consequences are extremely severe</a:t>
            </a:r>
          </a:p>
          <a:p>
            <a:pPr marL="817563" lvl="1" indent="-312738" algn="just" defTabSz="1271588">
              <a:lnSpc>
                <a:spcPct val="80000"/>
              </a:lnSpc>
              <a:spcBef>
                <a:spcPts val="1100"/>
              </a:spcBef>
              <a:buClr>
                <a:schemeClr val="accent2"/>
              </a:buClr>
              <a:buSzPct val="75000"/>
              <a:buFont typeface="Arial" charset="0"/>
              <a:buChar char="–"/>
            </a:pPr>
            <a:r>
              <a:rPr lang="en-GB" sz="2000"/>
              <a:t>But they could have been really worst</a:t>
            </a:r>
          </a:p>
          <a:p>
            <a:pPr marL="1246188" lvl="2" indent="-257175" algn="just" defTabSz="1271588">
              <a:lnSpc>
                <a:spcPct val="80000"/>
              </a:lnSpc>
              <a:spcBef>
                <a:spcPts val="1100"/>
              </a:spcBef>
              <a:buClr>
                <a:schemeClr val="accent2"/>
              </a:buClr>
              <a:buFont typeface="Wingdings" pitchFamily="2" charset="2"/>
              <a:buChar char="Ÿ"/>
            </a:pPr>
            <a:r>
              <a:rPr lang="en-GB" sz="2000"/>
              <a:t>Accident consequences have been minimised by the meteorological conditions (direction of the wind towards sea) for a large part of the radioactive releases</a:t>
            </a:r>
          </a:p>
          <a:p>
            <a:pPr marL="1246188" lvl="2" indent="-257175" algn="just" defTabSz="1271588">
              <a:lnSpc>
                <a:spcPct val="80000"/>
              </a:lnSpc>
              <a:spcBef>
                <a:spcPts val="1100"/>
              </a:spcBef>
              <a:buClr>
                <a:schemeClr val="accent2"/>
              </a:buClr>
              <a:buFont typeface="Wingdings" pitchFamily="2" charset="2"/>
              <a:buChar char="Ÿ"/>
            </a:pPr>
            <a:r>
              <a:rPr lang="en-GB" sz="2000"/>
              <a:t>Melting of fuel in the deactivation pools would have induced more severe consequences (cliff edge effect)</a:t>
            </a:r>
            <a:endParaRPr lang="en-GB" sz="1800"/>
          </a:p>
        </p:txBody>
      </p:sp>
      <p:sp>
        <p:nvSpPr>
          <p:cNvPr id="6149"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General Comments on Fukushima Accident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liennummernplatzhalter 1"/>
          <p:cNvSpPr>
            <a:spLocks noGrp="1"/>
          </p:cNvSpPr>
          <p:nvPr>
            <p:ph type="sldNum" sz="quarter" idx="10"/>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579C1389-9F4A-4221-BF73-FE0D8A4A751F}" type="slidenum">
              <a:rPr lang="en-US" sz="1200" smtClean="0"/>
              <a:pPr/>
              <a:t>4</a:t>
            </a:fld>
            <a:endParaRPr lang="en-US" sz="1200" smtClean="0"/>
          </a:p>
        </p:txBody>
      </p:sp>
      <p:sp>
        <p:nvSpPr>
          <p:cNvPr id="7171" name="Rectangle 2"/>
          <p:cNvSpPr>
            <a:spLocks noChangeArrowheads="1"/>
          </p:cNvSpPr>
          <p:nvPr/>
        </p:nvSpPr>
        <p:spPr bwMode="auto">
          <a:xfrm>
            <a:off x="1371600" y="11430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defTabSz="1271588">
              <a:lnSpc>
                <a:spcPct val="90000"/>
              </a:lnSpc>
              <a:spcBef>
                <a:spcPts val="2188"/>
              </a:spcBef>
              <a:buClr>
                <a:schemeClr val="accent2"/>
              </a:buClr>
              <a:buSzPct val="75000"/>
              <a:buFont typeface="Wingdings" pitchFamily="2" charset="2"/>
              <a:buChar char="l"/>
            </a:pPr>
            <a:endParaRPr lang="en-GB">
              <a:cs typeface="Times New Roman" pitchFamily="18" charset="0"/>
            </a:endParaRPr>
          </a:p>
        </p:txBody>
      </p:sp>
      <p:sp>
        <p:nvSpPr>
          <p:cNvPr id="7172" name="Rectangle 3"/>
          <p:cNvSpPr>
            <a:spLocks noChangeArrowheads="1"/>
          </p:cNvSpPr>
          <p:nvPr/>
        </p:nvSpPr>
        <p:spPr bwMode="auto">
          <a:xfrm>
            <a:off x="762000" y="1143000"/>
            <a:ext cx="845820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algn="just" defTabSz="1271588">
              <a:lnSpc>
                <a:spcPct val="80000"/>
              </a:lnSpc>
              <a:spcBef>
                <a:spcPts val="2188"/>
              </a:spcBef>
              <a:buClr>
                <a:schemeClr val="accent2"/>
              </a:buClr>
              <a:buSzPct val="75000"/>
              <a:buFont typeface="Wingdings" pitchFamily="2" charset="2"/>
              <a:buChar char="l"/>
            </a:pPr>
            <a:r>
              <a:rPr lang="en-GB" b="1"/>
              <a:t>Three levels of failure regarding the defence in depth concept</a:t>
            </a:r>
            <a:endParaRPr lang="en-GB" b="1">
              <a:solidFill>
                <a:srgbClr val="FF3300"/>
              </a:solidFill>
            </a:endParaRPr>
          </a:p>
          <a:p>
            <a:pPr marL="817563" lvl="1" indent="-312738" algn="just" defTabSz="1271588">
              <a:lnSpc>
                <a:spcPct val="80000"/>
              </a:lnSpc>
              <a:spcBef>
                <a:spcPts val="1100"/>
              </a:spcBef>
              <a:buClr>
                <a:schemeClr val="accent2"/>
              </a:buClr>
              <a:buSzPct val="75000"/>
              <a:buFont typeface="Arial" charset="0"/>
              <a:buChar char="–"/>
            </a:pPr>
            <a:r>
              <a:rPr lang="en-GB" sz="2000"/>
              <a:t>The accident initiating type of event (earthquake + tsunami) was included in the plant design but the amplitude of the event was “beyond the design” and has conducted to a cliff edge effect</a:t>
            </a:r>
          </a:p>
          <a:p>
            <a:pPr marL="817563" lvl="1" indent="-312738" algn="just" defTabSz="1271588">
              <a:lnSpc>
                <a:spcPct val="80000"/>
              </a:lnSpc>
              <a:spcBef>
                <a:spcPts val="1100"/>
              </a:spcBef>
              <a:buClr>
                <a:schemeClr val="accent2"/>
              </a:buClr>
              <a:buSzPct val="75000"/>
              <a:buFont typeface="Arial" charset="0"/>
              <a:buChar char="–"/>
            </a:pPr>
            <a:r>
              <a:rPr lang="en-GB" sz="2000"/>
              <a:t>The accident management procedures, the available equipment and maybe the staff were not sufficient to maintain the long term core cooling (despite all efforts made by the operator teams) during these extreme situations</a:t>
            </a:r>
          </a:p>
          <a:p>
            <a:pPr marL="817563" lvl="1" indent="-312738" algn="just" defTabSz="1271588">
              <a:lnSpc>
                <a:spcPct val="80000"/>
              </a:lnSpc>
              <a:spcBef>
                <a:spcPts val="1100"/>
              </a:spcBef>
              <a:buClr>
                <a:schemeClr val="accent2"/>
              </a:buClr>
              <a:buSzPct val="75000"/>
              <a:buFont typeface="Arial" charset="0"/>
              <a:buChar char="–"/>
            </a:pPr>
            <a:r>
              <a:rPr lang="en-GB" sz="2000"/>
              <a:t>Core melts after SBO on Fukushima reactors 1, 2, 3 have lead systematically to hydrogen combustion in the reactor building and large releases (limited by retention in the suppression pool)</a:t>
            </a:r>
          </a:p>
        </p:txBody>
      </p:sp>
      <p:sp>
        <p:nvSpPr>
          <p:cNvPr id="7173"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General Comments on Fukushima Accident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liennummernplatzhalter 1"/>
          <p:cNvSpPr>
            <a:spLocks noGrp="1"/>
          </p:cNvSpPr>
          <p:nvPr>
            <p:ph type="sldNum" sz="quarter" idx="10"/>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82C7908B-A69D-4AAD-A618-54936DB90189}" type="slidenum">
              <a:rPr lang="en-US" sz="1200" smtClean="0"/>
              <a:pPr/>
              <a:t>5</a:t>
            </a:fld>
            <a:endParaRPr lang="en-US" sz="1200" smtClean="0"/>
          </a:p>
        </p:txBody>
      </p:sp>
      <p:sp>
        <p:nvSpPr>
          <p:cNvPr id="8195" name="Rectangle 2"/>
          <p:cNvSpPr>
            <a:spLocks noChangeArrowheads="1"/>
          </p:cNvSpPr>
          <p:nvPr/>
        </p:nvSpPr>
        <p:spPr bwMode="auto">
          <a:xfrm>
            <a:off x="1371600" y="11430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defTabSz="1271588">
              <a:lnSpc>
                <a:spcPct val="90000"/>
              </a:lnSpc>
              <a:spcBef>
                <a:spcPts val="2188"/>
              </a:spcBef>
              <a:buClr>
                <a:schemeClr val="accent2"/>
              </a:buClr>
              <a:buSzPct val="75000"/>
              <a:buFont typeface="Wingdings" pitchFamily="2" charset="2"/>
              <a:buChar char="l"/>
            </a:pPr>
            <a:endParaRPr lang="en-GB">
              <a:cs typeface="Times New Roman" pitchFamily="18" charset="0"/>
            </a:endParaRPr>
          </a:p>
        </p:txBody>
      </p:sp>
      <p:sp>
        <p:nvSpPr>
          <p:cNvPr id="8196" name="Rectangle 3"/>
          <p:cNvSpPr>
            <a:spLocks noChangeArrowheads="1"/>
          </p:cNvSpPr>
          <p:nvPr/>
        </p:nvSpPr>
        <p:spPr bwMode="auto">
          <a:xfrm>
            <a:off x="762000" y="1143000"/>
            <a:ext cx="845820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algn="just" defTabSz="1271588">
              <a:lnSpc>
                <a:spcPct val="80000"/>
              </a:lnSpc>
              <a:spcBef>
                <a:spcPts val="2188"/>
              </a:spcBef>
              <a:buClr>
                <a:schemeClr val="accent2"/>
              </a:buClr>
              <a:buSzPct val="75000"/>
              <a:buFont typeface="Wingdings" pitchFamily="2" charset="2"/>
              <a:buChar char="l"/>
            </a:pPr>
            <a:r>
              <a:rPr lang="en-GB" b="1"/>
              <a:t>1</a:t>
            </a:r>
            <a:r>
              <a:rPr lang="en-GB" b="1" baseline="30000"/>
              <a:t>st</a:t>
            </a:r>
            <a:r>
              <a:rPr lang="en-GB" b="1"/>
              <a:t> Lessons from the Fukushima Accident</a:t>
            </a:r>
            <a:endParaRPr lang="en-GB" b="1">
              <a:solidFill>
                <a:srgbClr val="FF3300"/>
              </a:solidFill>
            </a:endParaRPr>
          </a:p>
          <a:p>
            <a:pPr marL="817563" lvl="1" indent="-312738" algn="just" defTabSz="1271588">
              <a:lnSpc>
                <a:spcPct val="80000"/>
              </a:lnSpc>
              <a:spcBef>
                <a:spcPts val="600"/>
              </a:spcBef>
              <a:buClr>
                <a:schemeClr val="accent2"/>
              </a:buClr>
              <a:buSzPct val="75000"/>
              <a:buFont typeface="Arial" charset="0"/>
              <a:buChar char="–"/>
            </a:pPr>
            <a:r>
              <a:rPr lang="en-GB" sz="1800"/>
              <a:t>The design is not appropriate for  such an external event</a:t>
            </a:r>
          </a:p>
          <a:p>
            <a:pPr marL="817563" lvl="1" indent="-312738" algn="just" defTabSz="1271588">
              <a:lnSpc>
                <a:spcPct val="80000"/>
              </a:lnSpc>
              <a:spcBef>
                <a:spcPts val="600"/>
              </a:spcBef>
              <a:buClr>
                <a:schemeClr val="accent2"/>
              </a:buClr>
              <a:buSzPct val="75000"/>
              <a:buFont typeface="Arial" charset="0"/>
              <a:buChar char="–"/>
            </a:pPr>
            <a:r>
              <a:rPr lang="en-GB" sz="1800"/>
              <a:t>Simultaneous long term loss of core cooling and electrical supply</a:t>
            </a:r>
          </a:p>
          <a:p>
            <a:pPr marL="817563" lvl="1" indent="-312738" algn="just" defTabSz="1271588">
              <a:lnSpc>
                <a:spcPct val="80000"/>
              </a:lnSpc>
              <a:spcBef>
                <a:spcPts val="600"/>
              </a:spcBef>
              <a:buClr>
                <a:schemeClr val="accent2"/>
              </a:buClr>
              <a:buSzPct val="75000"/>
              <a:buFont typeface="Arial" charset="0"/>
              <a:buChar char="–"/>
            </a:pPr>
            <a:r>
              <a:rPr lang="en-GB" sz="1800"/>
              <a:t>Failures concerning all reactors on a same site</a:t>
            </a:r>
          </a:p>
          <a:p>
            <a:pPr marL="330200" indent="-330200" algn="just" defTabSz="1271588">
              <a:lnSpc>
                <a:spcPct val="80000"/>
              </a:lnSpc>
              <a:spcBef>
                <a:spcPts val="1100"/>
              </a:spcBef>
              <a:buClr>
                <a:schemeClr val="accent2"/>
              </a:buClr>
              <a:buSzPct val="75000"/>
              <a:buFont typeface="Wingdings" pitchFamily="2" charset="2"/>
              <a:buChar char="l"/>
            </a:pPr>
            <a:r>
              <a:rPr lang="en-GB" b="1"/>
              <a:t>National and international responses</a:t>
            </a:r>
          </a:p>
          <a:p>
            <a:pPr marL="817563" lvl="1" indent="-312738" algn="just" defTabSz="1271588">
              <a:lnSpc>
                <a:spcPct val="80000"/>
              </a:lnSpc>
              <a:spcBef>
                <a:spcPts val="600"/>
              </a:spcBef>
              <a:buClr>
                <a:schemeClr val="accent2"/>
              </a:buClr>
              <a:buSzPct val="75000"/>
              <a:buFont typeface="Arial" charset="0"/>
              <a:buChar char="–"/>
            </a:pPr>
            <a:r>
              <a:rPr lang="en-GB" sz="1800"/>
              <a:t>March 17</a:t>
            </a:r>
            <a:r>
              <a:rPr lang="en-GB" sz="1800" baseline="30000"/>
              <a:t>th</a:t>
            </a:r>
            <a:r>
              <a:rPr lang="en-GB" sz="1800"/>
              <a:t>: German “Bundestag” asked German Government to organise a safety review of German NPPs by an independent expert group; BMU asked RSK to perform this within 2 month; GRS led the process</a:t>
            </a:r>
          </a:p>
          <a:p>
            <a:pPr marL="817563" lvl="1" indent="-312738" algn="just" defTabSz="1271588">
              <a:lnSpc>
                <a:spcPct val="80000"/>
              </a:lnSpc>
              <a:spcBef>
                <a:spcPts val="600"/>
              </a:spcBef>
              <a:buClr>
                <a:schemeClr val="accent2"/>
              </a:buClr>
              <a:buSzPct val="75000"/>
              <a:buFont typeface="Arial" charset="0"/>
              <a:buChar char="–"/>
            </a:pPr>
            <a:r>
              <a:rPr lang="en-GB" sz="1800"/>
              <a:t>March 23</a:t>
            </a:r>
            <a:r>
              <a:rPr lang="en-GB" sz="1800" baseline="30000"/>
              <a:t>rd</a:t>
            </a:r>
            <a:r>
              <a:rPr lang="en-GB" sz="1800"/>
              <a:t>: French Prime Minister asked French Safety Authority to organise a complementary safety review of French plants</a:t>
            </a:r>
          </a:p>
          <a:p>
            <a:pPr marL="817563" lvl="1" indent="-312738" algn="just" defTabSz="1271588">
              <a:lnSpc>
                <a:spcPct val="80000"/>
              </a:lnSpc>
              <a:spcBef>
                <a:spcPts val="600"/>
              </a:spcBef>
              <a:buClr>
                <a:schemeClr val="accent2"/>
              </a:buClr>
              <a:buSzPct val="75000"/>
              <a:buFont typeface="Arial" charset="0"/>
              <a:buChar char="–"/>
            </a:pPr>
            <a:r>
              <a:rPr lang="en-GB" sz="1800"/>
              <a:t>March 24-25</a:t>
            </a:r>
            <a:r>
              <a:rPr lang="en-GB" sz="1800" baseline="30000"/>
              <a:t>th</a:t>
            </a:r>
            <a:r>
              <a:rPr lang="en-GB" sz="1800"/>
              <a:t>: European Council meeting</a:t>
            </a:r>
          </a:p>
          <a:p>
            <a:pPr marL="330200" indent="-330200" algn="just" defTabSz="1271588">
              <a:lnSpc>
                <a:spcPct val="80000"/>
              </a:lnSpc>
              <a:spcBef>
                <a:spcPts val="1100"/>
              </a:spcBef>
              <a:buClr>
                <a:schemeClr val="accent2"/>
              </a:buClr>
              <a:buSzPct val="75000"/>
              <a:buFont typeface="Wingdings" pitchFamily="2" charset="2"/>
              <a:buChar char="l"/>
            </a:pPr>
            <a:r>
              <a:rPr lang="en-GB" b="1"/>
              <a:t>European Stress Tests - </a:t>
            </a:r>
            <a:r>
              <a:rPr lang="en-GB" sz="2000"/>
              <a:t>Definition proposed by WENRA (April 21</a:t>
            </a:r>
            <a:r>
              <a:rPr lang="en-GB" sz="2000" baseline="30000"/>
              <a:t>st</a:t>
            </a:r>
            <a:r>
              <a:rPr lang="en-GB" sz="2000"/>
              <a:t>)</a:t>
            </a:r>
            <a:endParaRPr lang="en-GB" sz="2000" b="1"/>
          </a:p>
          <a:p>
            <a:pPr marL="817563" lvl="1" indent="-312738" algn="just" defTabSz="1271588">
              <a:lnSpc>
                <a:spcPct val="80000"/>
              </a:lnSpc>
              <a:spcBef>
                <a:spcPts val="600"/>
              </a:spcBef>
              <a:buClr>
                <a:schemeClr val="accent2"/>
              </a:buClr>
              <a:buSzPct val="75000"/>
              <a:buFont typeface="Arial" charset="0"/>
              <a:buChar char="–"/>
            </a:pPr>
            <a:r>
              <a:rPr lang="en-GB" sz="1800"/>
              <a:t>Used as a starting point by French Safety Authority and extended to non reactor facilities</a:t>
            </a:r>
          </a:p>
          <a:p>
            <a:pPr marL="817563" lvl="1" indent="-312738" algn="just" defTabSz="1271588">
              <a:lnSpc>
                <a:spcPct val="80000"/>
              </a:lnSpc>
              <a:spcBef>
                <a:spcPts val="600"/>
              </a:spcBef>
              <a:buClr>
                <a:schemeClr val="accent2"/>
              </a:buClr>
              <a:buSzPct val="75000"/>
              <a:buFont typeface="Arial" charset="0"/>
              <a:buChar char="–"/>
            </a:pPr>
            <a:r>
              <a:rPr lang="en-GB" sz="1800"/>
              <a:t>In Germany performed in addition to national stress test for all NPPs</a:t>
            </a:r>
          </a:p>
          <a:p>
            <a:pPr marL="817563" lvl="1" indent="-312738" algn="just" defTabSz="1271588">
              <a:lnSpc>
                <a:spcPct val="80000"/>
              </a:lnSpc>
              <a:spcBef>
                <a:spcPts val="600"/>
              </a:spcBef>
              <a:buClr>
                <a:schemeClr val="accent2"/>
              </a:buClr>
              <a:buSzPct val="75000"/>
              <a:buFont typeface="Arial" charset="0"/>
              <a:buChar char="–"/>
            </a:pPr>
            <a:r>
              <a:rPr lang="en-GB" sz="1800"/>
              <a:t>May 25</a:t>
            </a:r>
            <a:r>
              <a:rPr lang="en-GB" sz="1800" baseline="30000"/>
              <a:t>th</a:t>
            </a:r>
            <a:r>
              <a:rPr lang="en-GB" sz="1800"/>
              <a:t>: definition accepted by ENSREG and EC</a:t>
            </a:r>
          </a:p>
        </p:txBody>
      </p:sp>
      <p:sp>
        <p:nvSpPr>
          <p:cNvPr id="8197"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Additional Safety Review Process in the EU</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liennummernplatzhalter 1"/>
          <p:cNvSpPr>
            <a:spLocks noGrp="1"/>
          </p:cNvSpPr>
          <p:nvPr>
            <p:ph type="sldNum" sz="quarter" idx="10"/>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46541F6F-1F9F-40A5-A933-92FF0E54B6B4}" type="slidenum">
              <a:rPr lang="en-US" sz="1200" smtClean="0"/>
              <a:pPr/>
              <a:t>6</a:t>
            </a:fld>
            <a:endParaRPr lang="en-US" sz="1200" smtClean="0"/>
          </a:p>
        </p:txBody>
      </p:sp>
      <p:sp>
        <p:nvSpPr>
          <p:cNvPr id="9219" name="Rectangle 2"/>
          <p:cNvSpPr>
            <a:spLocks noChangeArrowheads="1"/>
          </p:cNvSpPr>
          <p:nvPr/>
        </p:nvSpPr>
        <p:spPr bwMode="auto">
          <a:xfrm>
            <a:off x="1371600" y="11430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defTabSz="1271588">
              <a:lnSpc>
                <a:spcPct val="90000"/>
              </a:lnSpc>
              <a:spcBef>
                <a:spcPts val="2188"/>
              </a:spcBef>
              <a:buClr>
                <a:schemeClr val="accent2"/>
              </a:buClr>
              <a:buSzPct val="75000"/>
              <a:buFont typeface="Wingdings" pitchFamily="2" charset="2"/>
              <a:buChar char="l"/>
            </a:pPr>
            <a:endParaRPr lang="en-GB">
              <a:cs typeface="Times New Roman" pitchFamily="18" charset="0"/>
            </a:endParaRPr>
          </a:p>
        </p:txBody>
      </p:sp>
      <p:sp>
        <p:nvSpPr>
          <p:cNvPr id="9220" name="Rectangle 3"/>
          <p:cNvSpPr>
            <a:spLocks noChangeArrowheads="1"/>
          </p:cNvSpPr>
          <p:nvPr/>
        </p:nvSpPr>
        <p:spPr bwMode="auto">
          <a:xfrm>
            <a:off x="762000" y="1143000"/>
            <a:ext cx="845820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algn="just" defTabSz="1271588">
              <a:lnSpc>
                <a:spcPct val="80000"/>
              </a:lnSpc>
              <a:spcBef>
                <a:spcPts val="1100"/>
              </a:spcBef>
              <a:buClr>
                <a:schemeClr val="accent2"/>
              </a:buClr>
              <a:buSzPct val="75000"/>
              <a:buFont typeface="Wingdings" pitchFamily="2" charset="2"/>
              <a:buChar char="l"/>
            </a:pPr>
            <a:r>
              <a:rPr lang="en-GB" b="1"/>
              <a:t>European Responses</a:t>
            </a:r>
          </a:p>
          <a:p>
            <a:pPr marL="817563" lvl="1" indent="-312738" algn="just" defTabSz="1271588">
              <a:lnSpc>
                <a:spcPct val="80000"/>
              </a:lnSpc>
              <a:spcBef>
                <a:spcPts val="1100"/>
              </a:spcBef>
              <a:buClr>
                <a:schemeClr val="accent2"/>
              </a:buClr>
              <a:buSzPct val="75000"/>
              <a:buFont typeface="Arial" charset="0"/>
              <a:buChar char="–"/>
            </a:pPr>
            <a:r>
              <a:rPr lang="en-GB" sz="2000"/>
              <a:t>March 24-25</a:t>
            </a:r>
            <a:r>
              <a:rPr lang="en-GB" sz="2000" baseline="30000"/>
              <a:t>th</a:t>
            </a:r>
            <a:r>
              <a:rPr lang="en-GB" sz="2000"/>
              <a:t>: European Council meeting</a:t>
            </a:r>
          </a:p>
          <a:p>
            <a:pPr marL="817563" lvl="1" indent="-312738" algn="just" defTabSz="1271588">
              <a:lnSpc>
                <a:spcPct val="80000"/>
              </a:lnSpc>
              <a:spcBef>
                <a:spcPts val="1100"/>
              </a:spcBef>
              <a:buClr>
                <a:schemeClr val="accent2"/>
              </a:buClr>
              <a:buSzPct val="75000"/>
              <a:buFont typeface="Arial" charset="0"/>
              <a:buChar char="–"/>
            </a:pPr>
            <a:r>
              <a:rPr lang="en-GB" sz="2000"/>
              <a:t>April 21</a:t>
            </a:r>
            <a:r>
              <a:rPr lang="en-GB" sz="2000" baseline="30000"/>
              <a:t>st</a:t>
            </a:r>
            <a:r>
              <a:rPr lang="en-GB" sz="2000"/>
              <a:t>: Definition of Stress Tests proposed by WENRA (Western  European Nuclear Regulators’ Association)</a:t>
            </a:r>
          </a:p>
          <a:p>
            <a:pPr marL="817563" lvl="1" indent="-312738" algn="just" defTabSz="1271588">
              <a:lnSpc>
                <a:spcPct val="80000"/>
              </a:lnSpc>
              <a:spcBef>
                <a:spcPts val="1100"/>
              </a:spcBef>
              <a:buClr>
                <a:schemeClr val="accent2"/>
              </a:buClr>
              <a:buSzPct val="75000"/>
              <a:buFont typeface="Arial" charset="0"/>
              <a:buChar char="–"/>
            </a:pPr>
            <a:r>
              <a:rPr lang="en-GB" sz="2000"/>
              <a:t>May 25</a:t>
            </a:r>
            <a:r>
              <a:rPr lang="en-GB" sz="2000" baseline="30000"/>
              <a:t>th</a:t>
            </a:r>
            <a:r>
              <a:rPr lang="en-GB" sz="2000"/>
              <a:t>: definition approved by ENSREG (European Nuclear Safety Regulators Group) and EC</a:t>
            </a:r>
          </a:p>
          <a:p>
            <a:pPr marL="817563" lvl="1" indent="-312738" algn="just" defTabSz="1271588">
              <a:lnSpc>
                <a:spcPct val="80000"/>
              </a:lnSpc>
              <a:spcBef>
                <a:spcPts val="1100"/>
              </a:spcBef>
              <a:buClr>
                <a:schemeClr val="accent2"/>
              </a:buClr>
              <a:buSzPct val="75000"/>
              <a:buFont typeface="Arial" charset="0"/>
              <a:buChar char="–"/>
            </a:pPr>
            <a:r>
              <a:rPr lang="en-GB" sz="2000"/>
              <a:t>Reassessments to be made by licensees before October 31</a:t>
            </a:r>
            <a:r>
              <a:rPr lang="en-GB" sz="2000" baseline="30000"/>
              <a:t>st</a:t>
            </a:r>
          </a:p>
          <a:p>
            <a:pPr marL="817563" lvl="1" indent="-312738" algn="just" defTabSz="1271588">
              <a:lnSpc>
                <a:spcPct val="80000"/>
              </a:lnSpc>
              <a:spcBef>
                <a:spcPts val="1100"/>
              </a:spcBef>
              <a:buClr>
                <a:schemeClr val="accent2"/>
              </a:buClr>
              <a:buSzPct val="75000"/>
              <a:buFont typeface="Arial" charset="0"/>
              <a:buChar char="–"/>
            </a:pPr>
            <a:r>
              <a:rPr lang="en-GB" sz="2000"/>
              <a:t>Independent review by regulatory bodies with final national reports before December 31</a:t>
            </a:r>
            <a:r>
              <a:rPr lang="en-GB" sz="2000" baseline="30000"/>
              <a:t>st</a:t>
            </a:r>
          </a:p>
          <a:p>
            <a:pPr marL="817563" lvl="1" indent="-312738" algn="just" defTabSz="1271588">
              <a:lnSpc>
                <a:spcPct val="80000"/>
              </a:lnSpc>
              <a:spcBef>
                <a:spcPts val="1100"/>
              </a:spcBef>
              <a:buClr>
                <a:schemeClr val="accent2"/>
              </a:buClr>
              <a:buSzPct val="75000"/>
              <a:buFont typeface="Arial" charset="0"/>
              <a:buChar char="–"/>
            </a:pPr>
            <a:r>
              <a:rPr lang="en-GB" sz="2000"/>
              <a:t>December 8</a:t>
            </a:r>
            <a:r>
              <a:rPr lang="en-GB" sz="2000" baseline="30000"/>
              <a:t>th</a:t>
            </a:r>
            <a:r>
              <a:rPr lang="en-GB" sz="2000"/>
              <a:t> 2011: preliminary presentation of national reports to the European Council</a:t>
            </a:r>
          </a:p>
          <a:p>
            <a:pPr marL="817563" lvl="1" indent="-312738" algn="just" defTabSz="1271588">
              <a:lnSpc>
                <a:spcPct val="80000"/>
              </a:lnSpc>
              <a:spcBef>
                <a:spcPts val="1100"/>
              </a:spcBef>
              <a:buClr>
                <a:schemeClr val="accent2"/>
              </a:buClr>
              <a:buSzPct val="75000"/>
              <a:buFont typeface="Arial" charset="0"/>
              <a:buChar char="–"/>
            </a:pPr>
            <a:r>
              <a:rPr lang="en-GB" sz="2000"/>
              <a:t>March-April 2012: Peer Review of national reports</a:t>
            </a:r>
          </a:p>
          <a:p>
            <a:pPr marL="817563" lvl="1" indent="-312738" algn="just" defTabSz="1271588">
              <a:lnSpc>
                <a:spcPct val="80000"/>
              </a:lnSpc>
              <a:spcBef>
                <a:spcPts val="1100"/>
              </a:spcBef>
              <a:buClr>
                <a:schemeClr val="accent2"/>
              </a:buClr>
              <a:buSzPct val="75000"/>
              <a:buFont typeface="Arial" charset="0"/>
              <a:buChar char="–"/>
            </a:pPr>
            <a:r>
              <a:rPr lang="en-GB" sz="2000"/>
              <a:t>June 2012: presentation to the European Council</a:t>
            </a:r>
          </a:p>
          <a:p>
            <a:pPr marL="817563" lvl="1" indent="-312738" algn="just" defTabSz="1271588">
              <a:lnSpc>
                <a:spcPct val="80000"/>
              </a:lnSpc>
              <a:spcBef>
                <a:spcPts val="1100"/>
              </a:spcBef>
              <a:buClr>
                <a:schemeClr val="accent2"/>
              </a:buClr>
              <a:buSzPct val="75000"/>
              <a:buFont typeface="Arial" charset="0"/>
              <a:buChar char="–"/>
            </a:pPr>
            <a:endParaRPr lang="en-GB" sz="2000" baseline="30000"/>
          </a:p>
        </p:txBody>
      </p:sp>
      <p:sp>
        <p:nvSpPr>
          <p:cNvPr id="9221"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Additional Safety Review Process in the EU</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liennummernplatzhalter 1"/>
          <p:cNvSpPr>
            <a:spLocks noGrp="1"/>
          </p:cNvSpPr>
          <p:nvPr>
            <p:ph type="sldNum" sz="quarter" idx="10"/>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7387346A-6190-4FC2-898E-FF8D4C3163AD}" type="slidenum">
              <a:rPr lang="en-US" sz="1200" smtClean="0"/>
              <a:pPr/>
              <a:t>7</a:t>
            </a:fld>
            <a:endParaRPr lang="en-US" sz="1200" smtClean="0"/>
          </a:p>
        </p:txBody>
      </p:sp>
      <p:sp>
        <p:nvSpPr>
          <p:cNvPr id="10243" name="Rectangle 2"/>
          <p:cNvSpPr>
            <a:spLocks noChangeArrowheads="1"/>
          </p:cNvSpPr>
          <p:nvPr/>
        </p:nvSpPr>
        <p:spPr bwMode="auto">
          <a:xfrm>
            <a:off x="1371600" y="11430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defTabSz="1271588">
              <a:lnSpc>
                <a:spcPct val="90000"/>
              </a:lnSpc>
              <a:spcBef>
                <a:spcPts val="2188"/>
              </a:spcBef>
              <a:buClr>
                <a:schemeClr val="accent2"/>
              </a:buClr>
              <a:buSzPct val="75000"/>
              <a:buFont typeface="Wingdings" pitchFamily="2" charset="2"/>
              <a:buChar char="l"/>
            </a:pPr>
            <a:endParaRPr lang="en-GB">
              <a:cs typeface="Times New Roman" pitchFamily="18" charset="0"/>
            </a:endParaRPr>
          </a:p>
        </p:txBody>
      </p:sp>
      <p:sp>
        <p:nvSpPr>
          <p:cNvPr id="10244" name="Rectangle 3"/>
          <p:cNvSpPr>
            <a:spLocks noChangeArrowheads="1"/>
          </p:cNvSpPr>
          <p:nvPr/>
        </p:nvSpPr>
        <p:spPr bwMode="auto">
          <a:xfrm>
            <a:off x="762000" y="1143000"/>
            <a:ext cx="845820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algn="just" defTabSz="1271588">
              <a:lnSpc>
                <a:spcPct val="80000"/>
              </a:lnSpc>
              <a:spcBef>
                <a:spcPts val="1100"/>
              </a:spcBef>
              <a:buClr>
                <a:schemeClr val="accent2"/>
              </a:buClr>
              <a:buSzPct val="75000"/>
              <a:buFont typeface="Wingdings" pitchFamily="2" charset="2"/>
              <a:buChar char="l"/>
            </a:pPr>
            <a:r>
              <a:rPr lang="en-GB" b="1"/>
              <a:t>Initiating Events</a:t>
            </a:r>
          </a:p>
          <a:p>
            <a:pPr marL="817563" lvl="1" indent="-312738" algn="just" defTabSz="1271588">
              <a:lnSpc>
                <a:spcPct val="80000"/>
              </a:lnSpc>
              <a:spcBef>
                <a:spcPts val="1100"/>
              </a:spcBef>
              <a:buClr>
                <a:schemeClr val="accent2"/>
              </a:buClr>
              <a:buSzPct val="75000"/>
              <a:buFont typeface="Arial" charset="0"/>
              <a:buChar char="–"/>
            </a:pPr>
            <a:r>
              <a:rPr lang="en-GB" sz="2000"/>
              <a:t>Earthquake</a:t>
            </a:r>
          </a:p>
          <a:p>
            <a:pPr marL="817563" lvl="1" indent="-312738" algn="just" defTabSz="1271588">
              <a:lnSpc>
                <a:spcPct val="80000"/>
              </a:lnSpc>
              <a:spcBef>
                <a:spcPts val="1100"/>
              </a:spcBef>
              <a:buClr>
                <a:schemeClr val="accent2"/>
              </a:buClr>
              <a:buSzPct val="75000"/>
              <a:buFont typeface="Arial" charset="0"/>
              <a:buChar char="–"/>
            </a:pPr>
            <a:r>
              <a:rPr lang="en-GB" sz="2000"/>
              <a:t>Flooding</a:t>
            </a:r>
          </a:p>
          <a:p>
            <a:pPr marL="330200" indent="-330200" algn="just" defTabSz="1271588">
              <a:lnSpc>
                <a:spcPct val="80000"/>
              </a:lnSpc>
              <a:spcBef>
                <a:spcPts val="1100"/>
              </a:spcBef>
              <a:buClr>
                <a:schemeClr val="accent2"/>
              </a:buClr>
              <a:buSzPct val="75000"/>
              <a:buFont typeface="Wingdings" pitchFamily="2" charset="2"/>
              <a:buChar char="l"/>
            </a:pPr>
            <a:r>
              <a:rPr lang="en-GB" b="1"/>
              <a:t>Consequence of loss of safety functions for any initiating event conceivable at the plants site</a:t>
            </a:r>
          </a:p>
          <a:p>
            <a:pPr marL="817563" lvl="1" indent="-312738" algn="just" defTabSz="1271588">
              <a:lnSpc>
                <a:spcPct val="80000"/>
              </a:lnSpc>
              <a:spcBef>
                <a:spcPts val="1100"/>
              </a:spcBef>
              <a:buClr>
                <a:schemeClr val="accent2"/>
              </a:buClr>
              <a:buSzPct val="75000"/>
              <a:buFont typeface="Arial" charset="0"/>
              <a:buChar char="–"/>
            </a:pPr>
            <a:r>
              <a:rPr lang="en-GB" sz="2000"/>
              <a:t>Loss of electrical power including station black-out</a:t>
            </a:r>
          </a:p>
          <a:p>
            <a:pPr marL="817563" lvl="1" indent="-312738" algn="just" defTabSz="1271588">
              <a:lnSpc>
                <a:spcPct val="80000"/>
              </a:lnSpc>
              <a:spcBef>
                <a:spcPts val="1100"/>
              </a:spcBef>
              <a:buClr>
                <a:schemeClr val="accent2"/>
              </a:buClr>
              <a:buSzPct val="75000"/>
              <a:buFont typeface="Arial" charset="0"/>
              <a:buChar char="–"/>
            </a:pPr>
            <a:r>
              <a:rPr lang="en-GB" sz="2000"/>
              <a:t>Loss of ultimate heat sink</a:t>
            </a:r>
          </a:p>
          <a:p>
            <a:pPr marL="817563" lvl="1" indent="-312738" algn="just" defTabSz="1271588">
              <a:lnSpc>
                <a:spcPct val="80000"/>
              </a:lnSpc>
              <a:spcBef>
                <a:spcPts val="1100"/>
              </a:spcBef>
              <a:buClr>
                <a:schemeClr val="accent2"/>
              </a:buClr>
              <a:buSzPct val="75000"/>
              <a:buFont typeface="Arial" charset="0"/>
              <a:buChar char="–"/>
            </a:pPr>
            <a:r>
              <a:rPr lang="en-GB" sz="2000"/>
              <a:t>Combination of both</a:t>
            </a:r>
          </a:p>
          <a:p>
            <a:pPr marL="330200" indent="-330200" algn="just" defTabSz="1271588">
              <a:lnSpc>
                <a:spcPct val="80000"/>
              </a:lnSpc>
              <a:spcBef>
                <a:spcPts val="1100"/>
              </a:spcBef>
              <a:buClr>
                <a:schemeClr val="accent2"/>
              </a:buClr>
              <a:buSzPct val="75000"/>
              <a:buFont typeface="Wingdings" pitchFamily="2" charset="2"/>
              <a:buChar char="l"/>
            </a:pPr>
            <a:r>
              <a:rPr lang="en-GB" b="1"/>
              <a:t>Severe Accident Management (SAM) issues</a:t>
            </a:r>
          </a:p>
          <a:p>
            <a:pPr marL="817563" lvl="1" indent="-312738" algn="just" defTabSz="1271588">
              <a:lnSpc>
                <a:spcPct val="80000"/>
              </a:lnSpc>
              <a:spcBef>
                <a:spcPts val="1100"/>
              </a:spcBef>
              <a:buClr>
                <a:schemeClr val="accent2"/>
              </a:buClr>
              <a:buSzPct val="75000"/>
              <a:buFont typeface="Arial" charset="0"/>
              <a:buChar char="–"/>
            </a:pPr>
            <a:r>
              <a:rPr lang="en-GB" sz="2000"/>
              <a:t>Means to protect from and to manage loss of core cooling function</a:t>
            </a:r>
          </a:p>
          <a:p>
            <a:pPr marL="817563" lvl="1" indent="-312738" algn="just" defTabSz="1271588">
              <a:lnSpc>
                <a:spcPct val="80000"/>
              </a:lnSpc>
              <a:spcBef>
                <a:spcPts val="1100"/>
              </a:spcBef>
              <a:buClr>
                <a:schemeClr val="accent2"/>
              </a:buClr>
              <a:buSzPct val="75000"/>
              <a:buFont typeface="Arial" charset="0"/>
              <a:buChar char="–"/>
            </a:pPr>
            <a:r>
              <a:rPr lang="en-GB" sz="2000"/>
              <a:t>Means to protect from and to manage loss of cooling function in the fuel storage pool</a:t>
            </a:r>
          </a:p>
          <a:p>
            <a:pPr marL="817563" lvl="1" indent="-312738" algn="just" defTabSz="1271588">
              <a:lnSpc>
                <a:spcPct val="80000"/>
              </a:lnSpc>
              <a:spcBef>
                <a:spcPts val="1100"/>
              </a:spcBef>
              <a:buClr>
                <a:schemeClr val="accent2"/>
              </a:buClr>
              <a:buSzPct val="75000"/>
              <a:buFont typeface="Arial" charset="0"/>
              <a:buChar char="–"/>
            </a:pPr>
            <a:r>
              <a:rPr lang="en-GB" sz="2000"/>
              <a:t>Means to protect from and to manage loss of containment integrity</a:t>
            </a:r>
          </a:p>
        </p:txBody>
      </p:sp>
      <p:sp>
        <p:nvSpPr>
          <p:cNvPr id="10245"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Technical Scope of Stress Tests - Focus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liennummernplatzhalter 1"/>
          <p:cNvSpPr>
            <a:spLocks noGrp="1"/>
          </p:cNvSpPr>
          <p:nvPr>
            <p:ph type="sldNum" sz="quarter" idx="10"/>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CB350F63-63EA-47F6-8BE7-F6E21DD65467}" type="slidenum">
              <a:rPr lang="en-US" sz="1200" smtClean="0"/>
              <a:pPr/>
              <a:t>8</a:t>
            </a:fld>
            <a:endParaRPr lang="en-US" sz="1200" smtClean="0"/>
          </a:p>
        </p:txBody>
      </p:sp>
      <p:sp>
        <p:nvSpPr>
          <p:cNvPr id="11267" name="Rectangle 2"/>
          <p:cNvSpPr>
            <a:spLocks noChangeArrowheads="1"/>
          </p:cNvSpPr>
          <p:nvPr/>
        </p:nvSpPr>
        <p:spPr bwMode="auto">
          <a:xfrm>
            <a:off x="1371600" y="11430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defTabSz="1271588">
              <a:lnSpc>
                <a:spcPct val="90000"/>
              </a:lnSpc>
              <a:spcBef>
                <a:spcPts val="2188"/>
              </a:spcBef>
              <a:buClr>
                <a:schemeClr val="accent2"/>
              </a:buClr>
              <a:buSzPct val="75000"/>
              <a:buFont typeface="Wingdings" pitchFamily="2" charset="2"/>
              <a:buChar char="l"/>
            </a:pPr>
            <a:endParaRPr lang="en-GB">
              <a:cs typeface="Times New Roman" pitchFamily="18" charset="0"/>
            </a:endParaRPr>
          </a:p>
        </p:txBody>
      </p:sp>
      <p:sp>
        <p:nvSpPr>
          <p:cNvPr id="11268" name="Rectangle 3"/>
          <p:cNvSpPr>
            <a:spLocks noChangeArrowheads="1"/>
          </p:cNvSpPr>
          <p:nvPr/>
        </p:nvSpPr>
        <p:spPr bwMode="auto">
          <a:xfrm>
            <a:off x="762000" y="1143000"/>
            <a:ext cx="845820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algn="just" defTabSz="1271588">
              <a:lnSpc>
                <a:spcPct val="80000"/>
              </a:lnSpc>
              <a:spcBef>
                <a:spcPts val="1100"/>
              </a:spcBef>
              <a:buClr>
                <a:schemeClr val="accent2"/>
              </a:buClr>
              <a:buSzPct val="75000"/>
              <a:buFont typeface="Wingdings" pitchFamily="2" charset="2"/>
              <a:buChar char="l"/>
            </a:pPr>
            <a:r>
              <a:rPr lang="en-GB" b="1"/>
              <a:t>Three main aspects</a:t>
            </a:r>
          </a:p>
          <a:p>
            <a:pPr marL="817563" lvl="1" indent="-312738" algn="just" defTabSz="1271588">
              <a:lnSpc>
                <a:spcPct val="80000"/>
              </a:lnSpc>
              <a:spcBef>
                <a:spcPts val="1100"/>
              </a:spcBef>
              <a:buClr>
                <a:schemeClr val="accent2"/>
              </a:buClr>
              <a:buSzPct val="75000"/>
              <a:buFont typeface="Arial" charset="0"/>
              <a:buChar char="–"/>
            </a:pPr>
            <a:r>
              <a:rPr lang="en-GB" sz="2000"/>
              <a:t>Provisions taken in the design basis and plant conformance to design requirements</a:t>
            </a:r>
          </a:p>
          <a:p>
            <a:pPr marL="817563" lvl="1" indent="-312738" algn="just" defTabSz="1271588">
              <a:lnSpc>
                <a:spcPct val="80000"/>
              </a:lnSpc>
              <a:spcBef>
                <a:spcPts val="1100"/>
              </a:spcBef>
              <a:buClr>
                <a:schemeClr val="accent2"/>
              </a:buClr>
              <a:buSzPct val="75000"/>
              <a:buFont typeface="Arial" charset="0"/>
              <a:buChar char="–"/>
            </a:pPr>
            <a:r>
              <a:rPr lang="en-GB" sz="2000"/>
              <a:t>Robustness of the plant beyond its design basis</a:t>
            </a:r>
          </a:p>
          <a:p>
            <a:pPr marL="817563" lvl="1" indent="-312738" algn="just" defTabSz="1271588">
              <a:lnSpc>
                <a:spcPct val="80000"/>
              </a:lnSpc>
              <a:spcBef>
                <a:spcPts val="1100"/>
              </a:spcBef>
              <a:buClr>
                <a:schemeClr val="accent2"/>
              </a:buClr>
              <a:buSzPct val="75000"/>
              <a:buFont typeface="Arial" charset="0"/>
              <a:buChar char="–"/>
            </a:pPr>
            <a:r>
              <a:rPr lang="en-GB" sz="2000"/>
              <a:t>Any potential for improvement likely to improve the considered level of defence-in-depth</a:t>
            </a:r>
          </a:p>
          <a:p>
            <a:pPr marL="330200" indent="-330200" algn="just" defTabSz="1271588">
              <a:lnSpc>
                <a:spcPct val="80000"/>
              </a:lnSpc>
              <a:spcBef>
                <a:spcPts val="1100"/>
              </a:spcBef>
              <a:buClr>
                <a:schemeClr val="accent2"/>
              </a:buClr>
              <a:buSzPct val="75000"/>
              <a:buFont typeface="Wingdings" pitchFamily="2" charset="2"/>
              <a:buChar char="l"/>
            </a:pPr>
            <a:r>
              <a:rPr lang="en-GB" b="1"/>
              <a:t>Protective measures aimed at avoiding extreme scenarios</a:t>
            </a:r>
          </a:p>
          <a:p>
            <a:pPr marL="817563" lvl="1" indent="-312738" algn="just" defTabSz="1271588">
              <a:lnSpc>
                <a:spcPct val="80000"/>
              </a:lnSpc>
              <a:spcBef>
                <a:spcPts val="1100"/>
              </a:spcBef>
              <a:buClr>
                <a:schemeClr val="accent2"/>
              </a:buClr>
              <a:buSzPct val="75000"/>
              <a:buFont typeface="Arial" charset="0"/>
              <a:buChar char="–"/>
            </a:pPr>
            <a:r>
              <a:rPr lang="en-GB" sz="2000"/>
              <a:t>Means to maintain the three fundamental safety functions</a:t>
            </a:r>
          </a:p>
          <a:p>
            <a:pPr marL="817563" lvl="1" indent="-312738" algn="just" defTabSz="1271588">
              <a:lnSpc>
                <a:spcPct val="80000"/>
              </a:lnSpc>
              <a:spcBef>
                <a:spcPts val="1100"/>
              </a:spcBef>
              <a:buClr>
                <a:schemeClr val="accent2"/>
              </a:buClr>
              <a:buSzPct val="75000"/>
              <a:buFont typeface="Arial" charset="0"/>
              <a:buChar char="–"/>
            </a:pPr>
            <a:r>
              <a:rPr lang="en-GB" sz="2000"/>
              <a:t>Possibility of mobile external means and the conditions of their use</a:t>
            </a:r>
          </a:p>
          <a:p>
            <a:pPr marL="817563" lvl="1" indent="-312738" algn="just" defTabSz="1271588">
              <a:lnSpc>
                <a:spcPct val="80000"/>
              </a:lnSpc>
              <a:spcBef>
                <a:spcPts val="1100"/>
              </a:spcBef>
              <a:buClr>
                <a:schemeClr val="accent2"/>
              </a:buClr>
              <a:buSzPct val="75000"/>
              <a:buFont typeface="Arial" charset="0"/>
              <a:buChar char="–"/>
            </a:pPr>
            <a:r>
              <a:rPr lang="en-GB" sz="2000"/>
              <a:t>Any existing procedure to use means from one reactor to help another one</a:t>
            </a:r>
          </a:p>
          <a:p>
            <a:pPr marL="817563" lvl="1" indent="-312738" algn="just" defTabSz="1271588">
              <a:lnSpc>
                <a:spcPct val="80000"/>
              </a:lnSpc>
              <a:spcBef>
                <a:spcPts val="1100"/>
              </a:spcBef>
              <a:buClr>
                <a:schemeClr val="accent2"/>
              </a:buClr>
              <a:buSzPct val="75000"/>
              <a:buFont typeface="Arial" charset="0"/>
              <a:buChar char="–"/>
            </a:pPr>
            <a:r>
              <a:rPr lang="en-GB" sz="2000"/>
              <a:t>Dependence of one reactor on the functions of another reactor on the same site</a:t>
            </a:r>
          </a:p>
        </p:txBody>
      </p:sp>
      <p:sp>
        <p:nvSpPr>
          <p:cNvPr id="11269"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Technical Scope of Stress Tests – Information required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liennummernplatzhalter 1"/>
          <p:cNvSpPr>
            <a:spLocks noGrp="1"/>
          </p:cNvSpPr>
          <p:nvPr>
            <p:ph type="sldNum" sz="quarter" idx="10"/>
          </p:nvPr>
        </p:nvSpPr>
        <p:spPr>
          <a:noFill/>
        </p:spPr>
        <p:txBody>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fld id="{731F3EF6-4152-41B5-9665-B84DE557C4F6}" type="slidenum">
              <a:rPr lang="en-US" sz="1200" smtClean="0"/>
              <a:pPr/>
              <a:t>9</a:t>
            </a:fld>
            <a:endParaRPr lang="en-US" sz="1200" smtClean="0"/>
          </a:p>
        </p:txBody>
      </p:sp>
      <p:sp>
        <p:nvSpPr>
          <p:cNvPr id="12291" name="Rectangle 2"/>
          <p:cNvSpPr>
            <a:spLocks noChangeArrowheads="1"/>
          </p:cNvSpPr>
          <p:nvPr/>
        </p:nvSpPr>
        <p:spPr bwMode="auto">
          <a:xfrm>
            <a:off x="1371600" y="11430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defTabSz="1271588">
              <a:lnSpc>
                <a:spcPct val="90000"/>
              </a:lnSpc>
              <a:spcBef>
                <a:spcPts val="2188"/>
              </a:spcBef>
              <a:buClr>
                <a:schemeClr val="accent2"/>
              </a:buClr>
              <a:buSzPct val="75000"/>
              <a:buFont typeface="Wingdings" pitchFamily="2" charset="2"/>
              <a:buChar char="l"/>
            </a:pPr>
            <a:endParaRPr lang="en-GB">
              <a:cs typeface="Times New Roman" pitchFamily="18" charset="0"/>
            </a:endParaRPr>
          </a:p>
        </p:txBody>
      </p:sp>
      <p:sp>
        <p:nvSpPr>
          <p:cNvPr id="12292" name="Rectangle 3"/>
          <p:cNvSpPr>
            <a:spLocks noChangeArrowheads="1"/>
          </p:cNvSpPr>
          <p:nvPr/>
        </p:nvSpPr>
        <p:spPr bwMode="auto">
          <a:xfrm>
            <a:off x="762000" y="1143000"/>
            <a:ext cx="845820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330200" indent="-330200" algn="just" defTabSz="1271588">
              <a:lnSpc>
                <a:spcPct val="80000"/>
              </a:lnSpc>
              <a:spcBef>
                <a:spcPts val="1100"/>
              </a:spcBef>
              <a:buClr>
                <a:schemeClr val="accent2"/>
              </a:buClr>
              <a:buSzPct val="75000"/>
              <a:buFont typeface="Wingdings" pitchFamily="2" charset="2"/>
              <a:buChar char="l"/>
            </a:pPr>
            <a:r>
              <a:rPr lang="en-GB" b="1"/>
              <a:t>For severe accident management, identification of</a:t>
            </a:r>
          </a:p>
          <a:p>
            <a:pPr marL="817563" lvl="1" indent="-312738" algn="just" defTabSz="1271588">
              <a:lnSpc>
                <a:spcPct val="80000"/>
              </a:lnSpc>
              <a:spcBef>
                <a:spcPts val="1100"/>
              </a:spcBef>
              <a:buClr>
                <a:schemeClr val="accent2"/>
              </a:buClr>
              <a:buSzPct val="75000"/>
              <a:buFont typeface="Arial" charset="0"/>
              <a:buChar char="–"/>
            </a:pPr>
            <a:r>
              <a:rPr lang="en-GB" sz="2000"/>
              <a:t>Time before damage of the fuel becomes unavoidable (for PWR and BWR, time  before water level reaches the top of the core and time before fuel degradation</a:t>
            </a:r>
          </a:p>
          <a:p>
            <a:pPr marL="817563" lvl="1" indent="-312738" algn="just" defTabSz="1271588">
              <a:lnSpc>
                <a:spcPct val="80000"/>
              </a:lnSpc>
              <a:spcBef>
                <a:spcPts val="1100"/>
              </a:spcBef>
              <a:buClr>
                <a:schemeClr val="accent2"/>
              </a:buClr>
              <a:buSzPct val="75000"/>
              <a:buFont typeface="Arial" charset="0"/>
              <a:buChar char="–"/>
            </a:pPr>
            <a:r>
              <a:rPr lang="en-GB" sz="2000"/>
              <a:t>For spent fuel pool, time before pool boiling, time up to when adequate shielding against radiation is maintained, time before water level reaches top of fuel elements, time before fuel degradation</a:t>
            </a:r>
          </a:p>
        </p:txBody>
      </p:sp>
      <p:sp>
        <p:nvSpPr>
          <p:cNvPr id="12293" name="Rectangle 4"/>
          <p:cNvSpPr>
            <a:spLocks noChangeArrowheads="1"/>
          </p:cNvSpPr>
          <p:nvPr/>
        </p:nvSpPr>
        <p:spPr bwMode="auto">
          <a:xfrm>
            <a:off x="838200" y="476250"/>
            <a:ext cx="822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1271588">
              <a:spcBef>
                <a:spcPts val="1363"/>
              </a:spcBef>
            </a:pPr>
            <a:r>
              <a:rPr lang="en-GB" sz="2400" b="1">
                <a:solidFill>
                  <a:schemeClr val="tx2"/>
                </a:solidFill>
              </a:rPr>
              <a:t>Technical Scope of Stress Tests – Information required</a:t>
            </a:r>
          </a:p>
        </p:txBody>
      </p:sp>
    </p:spTree>
  </p:cSld>
  <p:clrMapOvr>
    <a:masterClrMapping/>
  </p:clrMapOvr>
</p:sld>
</file>

<file path=ppt/theme/theme1.xml><?xml version="1.0" encoding="utf-8"?>
<a:theme xmlns:a="http://schemas.openxmlformats.org/drawingml/2006/main" name="SARnet_Folie_quer">
  <a:themeElements>
    <a:clrScheme name="SARnet_Folie_quer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ARnet_Folie_quer">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831850" rtl="0" eaLnBrk="0" fontAlgn="base" latinLnBrk="0" hangingPunct="0">
          <a:lnSpc>
            <a:spcPct val="100000"/>
          </a:lnSpc>
          <a:spcBef>
            <a:spcPct val="0"/>
          </a:spcBef>
          <a:spcAft>
            <a:spcPct val="0"/>
          </a:spcAft>
          <a:buClrTx/>
          <a:buSzTx/>
          <a:buFontTx/>
          <a:buNone/>
          <a:tabLst/>
          <a:defRPr kumimoji="0" lang="de-DE" sz="2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831850" rtl="0" eaLnBrk="0" fontAlgn="base" latinLnBrk="0" hangingPunct="0">
          <a:lnSpc>
            <a:spcPct val="100000"/>
          </a:lnSpc>
          <a:spcBef>
            <a:spcPct val="0"/>
          </a:spcBef>
          <a:spcAft>
            <a:spcPct val="0"/>
          </a:spcAft>
          <a:buClrTx/>
          <a:buSzTx/>
          <a:buFontTx/>
          <a:buNone/>
          <a:tabLst/>
          <a:defRPr kumimoji="0" lang="de-DE" sz="2200" b="0" i="0" u="none" strike="noStrike" cap="none" normalizeH="0" baseline="0" smtClean="0">
            <a:ln>
              <a:noFill/>
            </a:ln>
            <a:solidFill>
              <a:schemeClr val="tx1"/>
            </a:solidFill>
            <a:effectLst/>
            <a:latin typeface="Arial" charset="0"/>
          </a:defRPr>
        </a:defPPr>
      </a:lstStyle>
    </a:lnDef>
  </a:objectDefaults>
  <a:extraClrSchemeLst>
    <a:extraClrScheme>
      <a:clrScheme name="SARnet_Folie_quer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ARnet_Folie_quer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SARnet_Folie_quer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ARnet_Folie_quer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ARnet_Folie_quer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ARnet_Folie_quer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SARnet_Folie_quer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3630</TotalTime>
  <Words>2970</Words>
  <Application>Microsoft Office PowerPoint</Application>
  <PresentationFormat>A4-Papier (210x297 mm)</PresentationFormat>
  <Paragraphs>271</Paragraphs>
  <Slides>29</Slides>
  <Notes>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29</vt:i4>
      </vt:variant>
    </vt:vector>
  </HeadingPairs>
  <TitlesOfParts>
    <vt:vector size="36" baseType="lpstr">
      <vt:lpstr>Arial</vt:lpstr>
      <vt:lpstr>Wingdings</vt:lpstr>
      <vt:lpstr>Helvetica</vt:lpstr>
      <vt:lpstr>Times New Roman</vt:lpstr>
      <vt:lpstr>Trebuchet MS</vt:lpstr>
      <vt:lpstr>Symbol</vt:lpstr>
      <vt:lpstr>SARnet_Folie_quer</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GRS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Sarnet-Presentation template</dc:title>
  <dc:creator>Beraha</dc:creator>
  <dc:description>A4 Format_x000d_
Stand: 05.07.02</dc:description>
  <cp:lastModifiedBy>Peters, Ursula</cp:lastModifiedBy>
  <cp:revision>48</cp:revision>
  <cp:lastPrinted>1997-08-19T11:07:52Z</cp:lastPrinted>
  <dcterms:created xsi:type="dcterms:W3CDTF">2004-04-28T09:16:14Z</dcterms:created>
  <dcterms:modified xsi:type="dcterms:W3CDTF">2012-10-15T10:38:10Z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PSDescription">
    <vt:lpwstr>Template for Overheads with SARNET Logo</vt:lpwstr>
  </property>
  <property fmtid="{D5CDD505-2E9C-101B-9397-08002B2CF9AE}" pid="3" name="Owner">
    <vt:lpwstr/>
  </property>
  <property fmtid="{D5CDD505-2E9C-101B-9397-08002B2CF9AE}" pid="4" name="Status">
    <vt:lpwstr/>
  </property>
  <property fmtid="{D5CDD505-2E9C-101B-9397-08002B2CF9AE}" pid="5" name="ContentType">
    <vt:lpwstr>Document</vt:lpwstr>
  </property>
  <property fmtid="{D5CDD505-2E9C-101B-9397-08002B2CF9AE}" pid="6" name="Relevance">
    <vt:lpwstr/>
  </property>
  <property fmtid="{D5CDD505-2E9C-101B-9397-08002B2CF9AE}" pid="7" name="Author(s)">
    <vt:lpwstr/>
  </property>
  <property fmtid="{D5CDD505-2E9C-101B-9397-08002B2CF9AE}" pid="8" name="Description0">
    <vt:lpwstr>European approach on the NPP safety stress tests in the post-Fukushima situation. Examples of application to France and Germany.</vt:lpwstr>
  </property>
</Properties>
</file>