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0" r:id="rId3"/>
    <p:sldId id="271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87" d="100"/>
          <a:sy n="87" d="100"/>
        </p:scale>
        <p:origin x="-123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The 13th CEG-SAM meeting in KFKI, Budapest, Hungary, March 3, 2008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2D38CE1-C89C-4019-BD4D-A69062FADC2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99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The 13th CEG-SAM meeting in KFKI, Budapest, Hungary, March 3, 2008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AFF742-506C-4A03-9550-3323C95989B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0128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The 13th CEG-SAM meeting in KFKI, Budapest, Hungary, March 3, 2008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8F6DD2-C89E-45EB-8957-64B4A3AB118A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The 13th CEG-SAM meeting in KFKI, Budapest, Hungary, March 3, 2008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483044-EFB9-4A34-B6B4-FD160AB94CE2}" type="slidenum">
              <a:rPr lang="en-US"/>
              <a:pPr/>
              <a:t>2</a:t>
            </a:fld>
            <a:endParaRPr lang="en-US"/>
          </a:p>
        </p:txBody>
      </p:sp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The 13th CEG-SAM meeting in KFKI, Budapest, Hungary, March 3, 2008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E2CB4E-9C1C-47F3-BB8A-65624309200D}" type="slidenum">
              <a:rPr lang="en-US"/>
              <a:pPr/>
              <a:t>3</a:t>
            </a:fld>
            <a:endParaRPr lang="en-US"/>
          </a:p>
        </p:txBody>
      </p:sp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13th CEG-SAM meeting in KFKI, Budapest, March 4, 2008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7B220-179B-4A19-B67A-72A5D6F096A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8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13th CEG-SAM meeting in KFKI, Budapest, March 4, 2008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EFF7B-5A51-46C6-99C8-30E40B89DC0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85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13th CEG-SAM meeting in KFKI, Budapest, March 4, 2008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870D8-F4B0-4C7A-83B2-5AB535AD8E3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96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13th CEG-SAM meeting in KFKI, Budapest, March 4, 2008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03C84-AEC9-4F5C-8B88-6A38883EC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5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13th CEG-SAM meeting in KFKI, Budapest, March 4, 2008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38506-3FE8-4D27-868C-6F90CA527EE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7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13th CEG-SAM meeting in KFKI, Budapest, March 4, 2008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EE7F8-E571-43F8-A938-E086E6401A0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07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13th CEG-SAM meeting in KFKI, Budapest, March 4, 2008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9E156-5E07-4B34-A7CF-7001D79E97E1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63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13th CEG-SAM meeting in KFKI, Budapest, March 4, 2008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2AC19F-F7E9-43D6-BAF4-FBFF10A28DD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6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13th CEG-SAM meeting in KFKI, Budapest, March 4, 2008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6656A-2E59-40A5-8CA2-16CC4581DAF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9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13th CEG-SAM meeting in KFKI, Budapest, March 4, 2008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E52CA-F61B-47F6-A4A2-86B182D2BC3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3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The 13th CEG-SAM meeting in KFKI, Budapest, March 4, 2008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CDA51-EB40-4E49-83EF-64900ACE3025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38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The 13th CEG-SAM meeting in KFKI, Budapest, March 4, 2008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D0B2D0-AE65-4264-94D5-EAEE1BC1862E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13th CEG-SAM meeting in KFKI, Budapest, March 4, 2008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979BD-3ADD-429C-BE01-02EAA8B27A01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FOUR IMPORTANT NOTES</a:t>
            </a:r>
            <a:r>
              <a:rPr lang="en-US" sz="2400" b="1" i="1">
                <a:solidFill>
                  <a:schemeClr val="accent2"/>
                </a:solidFill>
                <a:latin typeface="Arial" pitchFamily="34" charset="0"/>
                <a:cs typeface="Times New Roman" pitchFamily="18" charset="0"/>
              </a:rPr>
              <a:t/>
            </a:r>
            <a:br>
              <a:rPr lang="en-US" sz="2400" b="1" i="1">
                <a:solidFill>
                  <a:schemeClr val="accent2"/>
                </a:solidFill>
                <a:latin typeface="Arial" pitchFamily="34" charset="0"/>
                <a:cs typeface="Times New Roman" pitchFamily="18" charset="0"/>
              </a:rPr>
            </a:br>
            <a:endParaRPr lang="en-US" sz="2400" b="1" i="1">
              <a:solidFill>
                <a:schemeClr val="accent2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343400"/>
          </a:xfrm>
        </p:spPr>
        <p:txBody>
          <a:bodyPr/>
          <a:lstStyle/>
          <a:p>
            <a:pPr marL="533400" indent="-533400" algn="just">
              <a:tabLst>
                <a:tab pos="3429000" algn="l"/>
              </a:tabLst>
            </a:pPr>
            <a:endParaRPr lang="en-US" sz="2000" b="1" i="1" u="sng">
              <a:solidFill>
                <a:schemeClr val="accent2"/>
              </a:solidFill>
              <a:latin typeface="Arial" pitchFamily="34" charset="0"/>
              <a:cs typeface="Times New Roman" pitchFamily="18" charset="0"/>
            </a:endParaRPr>
          </a:p>
          <a:p>
            <a:pPr marL="533400" indent="-533400" algn="just">
              <a:tabLst>
                <a:tab pos="3429000" algn="l"/>
              </a:tabLst>
            </a:pPr>
            <a:endParaRPr lang="en-US" sz="2000" b="1" i="1">
              <a:solidFill>
                <a:schemeClr val="accent2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4133850" y="3038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943600"/>
            <a:ext cx="87630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28600" y="990600"/>
            <a:ext cx="8686800" cy="588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1. The Work plan of nuclear-related ISTC project as a rule includes the large enough number of nuclear experiments. </a:t>
            </a:r>
            <a:endParaRPr lang="en-US" sz="2000" b="1"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Evidently, that each of them is rather complex, consists of large-term preparation stage (planning, computer modelling, selection of methods and tools, optimization of regimes and program, etc., and particularly – </a:t>
            </a:r>
            <a:r>
              <a:rPr lang="en-US" sz="2000" b="1" i="1" u="sng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licensing</a:t>
            </a:r>
            <a:r>
              <a:rPr lang="en-US" sz="2000" b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 (!!), large number of measurements, post-tests analysis of probes and samples (with using of complex, novel and (!!) expensive physical-chemical methods and tools - such as differential thermal analysis, differential scanning calorimetry, electron microscopy, microzond analysis, fluorescent and structure  X-rays analysis, etc.). </a:t>
            </a:r>
            <a:endParaRPr lang="en-US" sz="2000" b="1"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Currently new experimental stands should be designed, assembled and equipped in the frames of the Project.</a:t>
            </a:r>
            <a:endParaRPr lang="en-US" sz="2000" b="1"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	As a rule cost of novel experimental installations, including its 	designing, manufacturing, assembling, acquisition, testing is 	estimated as $200K (40%).</a:t>
            </a:r>
            <a:endParaRPr lang="en-US" sz="2000" b="1"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13th CEG-SAM meeting in KFKI, Budapest, March 4, 2008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8AE29-1109-452E-876F-CF4D43B92E3E}" type="slidenum">
              <a:rPr lang="en-US"/>
              <a:pPr/>
              <a:t>2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FOUR IMPORTANT NOTES</a:t>
            </a:r>
            <a:r>
              <a:rPr lang="en-US" sz="2400" b="1" i="1">
                <a:solidFill>
                  <a:schemeClr val="accent2"/>
                </a:solidFill>
                <a:latin typeface="Arial" pitchFamily="34" charset="0"/>
                <a:cs typeface="Times New Roman" pitchFamily="18" charset="0"/>
              </a:rPr>
              <a:t/>
            </a:r>
            <a:br>
              <a:rPr lang="en-US" sz="2400" b="1" i="1">
                <a:solidFill>
                  <a:schemeClr val="accent2"/>
                </a:solidFill>
                <a:latin typeface="Arial" pitchFamily="34" charset="0"/>
                <a:cs typeface="Times New Roman" pitchFamily="18" charset="0"/>
              </a:rPr>
            </a:br>
            <a:endParaRPr lang="en-US" sz="2400" b="1" i="1">
              <a:solidFill>
                <a:schemeClr val="accent2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343400"/>
          </a:xfrm>
        </p:spPr>
        <p:txBody>
          <a:bodyPr/>
          <a:lstStyle/>
          <a:p>
            <a:pPr marL="533400" indent="-533400" algn="just">
              <a:tabLst>
                <a:tab pos="3429000" algn="l"/>
              </a:tabLst>
            </a:pPr>
            <a:endParaRPr lang="en-US" sz="2000" b="1" i="1" u="sng">
              <a:solidFill>
                <a:schemeClr val="accent2"/>
              </a:solidFill>
              <a:latin typeface="Arial" pitchFamily="34" charset="0"/>
              <a:cs typeface="Times New Roman" pitchFamily="18" charset="0"/>
            </a:endParaRPr>
          </a:p>
          <a:p>
            <a:pPr marL="533400" indent="-533400" algn="just">
              <a:tabLst>
                <a:tab pos="3429000" algn="l"/>
              </a:tabLst>
            </a:pPr>
            <a:endParaRPr lang="en-US" sz="2000" b="1" i="1">
              <a:solidFill>
                <a:schemeClr val="accent2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4133850" y="3038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943600"/>
            <a:ext cx="87630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8686800" cy="588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2. Therefore - the large number of high-skilled experts of different labs and institutions should be invited. </a:t>
            </a:r>
            <a:endParaRPr lang="en-US" sz="2000" b="1"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As an example - the total estimated workload is above 100 person-years for 3 years (22 000 man-days (it means </a:t>
            </a:r>
            <a:r>
              <a:rPr lang="en-US" sz="2000" b="1" i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cca</a:t>
            </a:r>
            <a:r>
              <a:rPr lang="en-US" sz="2000" b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 $660 K for 30-40 experts, but the today’s salary level is not accepted now). This figure is at least two-three times higher than currently used (</a:t>
            </a:r>
            <a:r>
              <a:rPr lang="en-US" sz="2000" b="1" i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cca</a:t>
            </a:r>
            <a:r>
              <a:rPr lang="en-US" sz="2000" b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 $250, or 50%).  </a:t>
            </a:r>
            <a:r>
              <a:rPr lang="en-US" sz="2000">
                <a:latin typeface="Arial" pitchFamily="34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3. Part of work fits with handling with uranium and other LL radioactive materials. It means that some part of activity should be directed onto </a:t>
            </a:r>
            <a:r>
              <a:rPr lang="en-US" sz="2000" b="1" u="sng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licensing,  secure and radio-protection of all operations</a:t>
            </a:r>
            <a:r>
              <a:rPr lang="en-US" sz="2000" b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 (experiment itself, materials transport, physical protection, storage, deactivation, final burial, etc, etc.) - supplementary, but with absolutely necessary work-load and expenditures.</a:t>
            </a:r>
            <a:endParaRPr lang="en-US" sz="2000" b="1"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Addition factor - in this case the special personnel has to have shorter work-time (or/and compensation).</a:t>
            </a:r>
            <a:endParaRPr lang="en-US" sz="2000" b="1"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4. Factor of inflation  -  if to compare with the previous 3 - 4 years  - prices jumped up to 30 - 40 % (official figure – 10-12% per year).</a:t>
            </a:r>
            <a:r>
              <a:rPr lang="en-US" sz="2000">
                <a:solidFill>
                  <a:srgbClr val="000000"/>
                </a:solidFill>
                <a:latin typeface="Helv" charset="0"/>
                <a:cs typeface="Times New Roman" pitchFamily="18" charset="0"/>
              </a:rPr>
              <a:t> </a:t>
            </a:r>
            <a:endParaRPr lang="en-US" sz="2000"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13th CEG-SAM meeting in KFKI, Budapest, March 4, 2008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A5A-FB26-49D7-B46E-D2381EEDF5DA}" type="slidenum">
              <a:rPr lang="en-US"/>
              <a:pPr/>
              <a:t>3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FOUR IMPORTANT NOTES</a:t>
            </a:r>
            <a:r>
              <a:rPr lang="en-US" sz="2400" b="1" i="1">
                <a:solidFill>
                  <a:schemeClr val="accent2"/>
                </a:solidFill>
                <a:latin typeface="Arial" pitchFamily="34" charset="0"/>
                <a:cs typeface="Times New Roman" pitchFamily="18" charset="0"/>
              </a:rPr>
              <a:t/>
            </a:r>
            <a:br>
              <a:rPr lang="en-US" sz="2400" b="1" i="1">
                <a:solidFill>
                  <a:schemeClr val="accent2"/>
                </a:solidFill>
                <a:latin typeface="Arial" pitchFamily="34" charset="0"/>
                <a:cs typeface="Times New Roman" pitchFamily="18" charset="0"/>
              </a:rPr>
            </a:br>
            <a:endParaRPr lang="en-US" sz="2400" b="1" i="1">
              <a:solidFill>
                <a:schemeClr val="accent2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343400"/>
          </a:xfrm>
        </p:spPr>
        <p:txBody>
          <a:bodyPr/>
          <a:lstStyle/>
          <a:p>
            <a:pPr marL="533400" indent="-533400" algn="just">
              <a:tabLst>
                <a:tab pos="3429000" algn="l"/>
              </a:tabLst>
            </a:pPr>
            <a:endParaRPr lang="en-US" sz="2000" b="1" i="1" u="sng">
              <a:solidFill>
                <a:schemeClr val="accent2"/>
              </a:solidFill>
              <a:latin typeface="Arial" pitchFamily="34" charset="0"/>
              <a:cs typeface="Times New Roman" pitchFamily="18" charset="0"/>
            </a:endParaRPr>
          </a:p>
          <a:p>
            <a:pPr marL="533400" indent="-533400" algn="just">
              <a:tabLst>
                <a:tab pos="3429000" algn="l"/>
              </a:tabLst>
            </a:pPr>
            <a:endParaRPr lang="en-US" sz="2000" b="1" i="1">
              <a:solidFill>
                <a:schemeClr val="accent2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4133850" y="3038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943600"/>
            <a:ext cx="87630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8686800" cy="292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 startAt="6"/>
            </a:pPr>
            <a:r>
              <a:rPr lang="en-US" b="1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Usually the Recipient Institute(s) has to add (</a:t>
            </a:r>
            <a:r>
              <a:rPr lang="en-US" b="1" i="1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and really added !!)</a:t>
            </a:r>
            <a:r>
              <a:rPr lang="en-US" b="1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  at least 50% of the project cost as additional indirect project cost.</a:t>
            </a:r>
            <a:r>
              <a:rPr lang="en-US" b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 </a:t>
            </a:r>
          </a:p>
          <a:p>
            <a:pPr>
              <a:spcBef>
                <a:spcPct val="50000"/>
              </a:spcBef>
            </a:pPr>
            <a:r>
              <a:rPr lang="en-US" b="1">
                <a:latin typeface="Arial" pitchFamily="34" charset="0"/>
                <a:cs typeface="Times New Roman" pitchFamily="18" charset="0"/>
              </a:rPr>
              <a:t>	It means that ISTC projects may be considered as examples of really joint collaborative-type work, and not as donation.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434</Words>
  <Application>Microsoft Office PowerPoint</Application>
  <PresentationFormat>Bildschirmpräsentation (4:3)</PresentationFormat>
  <Paragraphs>26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Times New Roman</vt:lpstr>
      <vt:lpstr>Arial</vt:lpstr>
      <vt:lpstr>Helv</vt:lpstr>
      <vt:lpstr>Default Design</vt:lpstr>
      <vt:lpstr>FOUR IMPORTANT NOTES </vt:lpstr>
      <vt:lpstr>FOUR IMPORTANT NOTES </vt:lpstr>
      <vt:lpstr>FOUR IMPORTANT NOTES </vt:lpstr>
    </vt:vector>
  </TitlesOfParts>
  <Company>ISTC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ISTC Project:  3635 VVER Vessel in Severe Accident</dc:title>
  <dc:creator>tocheny</dc:creator>
  <cp:lastModifiedBy>Peters, Ursula</cp:lastModifiedBy>
  <cp:revision>15</cp:revision>
  <dcterms:created xsi:type="dcterms:W3CDTF">2008-03-04T13:45:58Z</dcterms:created>
  <dcterms:modified xsi:type="dcterms:W3CDTF">2012-10-10T11:37:07Z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Notes</vt:lpwstr>
  </property>
</Properties>
</file>