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81" r:id="rId2"/>
    <p:sldId id="282" r:id="rId3"/>
    <p:sldId id="283" r:id="rId4"/>
    <p:sldId id="280" r:id="rId5"/>
    <p:sldId id="284" r:id="rId6"/>
  </p:sldIdLst>
  <p:sldSz cx="9144000" cy="6858000" type="screen4x3"/>
  <p:notesSz cx="6781800" cy="9906000"/>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4F551F"/>
    <a:srgbClr val="70BC1F"/>
    <a:srgbClr val="FFB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75" autoAdjust="0"/>
    <p:restoredTop sz="90929"/>
  </p:normalViewPr>
  <p:slideViewPr>
    <p:cSldViewPr>
      <p:cViewPr>
        <p:scale>
          <a:sx n="96" d="100"/>
          <a:sy n="96" d="100"/>
        </p:scale>
        <p:origin x="-1651" y="-2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3075" name="Rectangle 3"/>
          <p:cNvSpPr>
            <a:spLocks noGrp="1" noChangeArrowheads="1"/>
          </p:cNvSpPr>
          <p:nvPr>
            <p:ph type="dt" sz="quarter" idx="1"/>
          </p:nvPr>
        </p:nvSpPr>
        <p:spPr bwMode="auto">
          <a:xfrm>
            <a:off x="3843338" y="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3076" name="Rectangle 4"/>
          <p:cNvSpPr>
            <a:spLocks noGrp="1" noChangeArrowheads="1"/>
          </p:cNvSpPr>
          <p:nvPr>
            <p:ph type="ftr" sz="quarter" idx="2"/>
          </p:nvPr>
        </p:nvSpPr>
        <p:spPr bwMode="auto">
          <a:xfrm>
            <a:off x="0" y="941070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3077" name="Rectangle 5"/>
          <p:cNvSpPr>
            <a:spLocks noGrp="1" noChangeArrowheads="1"/>
          </p:cNvSpPr>
          <p:nvPr>
            <p:ph type="sldNum" sz="quarter" idx="3"/>
          </p:nvPr>
        </p:nvSpPr>
        <p:spPr bwMode="auto">
          <a:xfrm>
            <a:off x="3843338" y="941070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5374211-A663-4B7A-8B81-C21BC2CF4D09}" type="slidenum">
              <a:rPr lang="fr-FR"/>
              <a:pPr/>
              <a:t>‹Nr.›</a:t>
            </a:fld>
            <a:endParaRPr lang="fr-FR"/>
          </a:p>
        </p:txBody>
      </p:sp>
    </p:spTree>
    <p:extLst>
      <p:ext uri="{BB962C8B-B14F-4D97-AF65-F5344CB8AC3E}">
        <p14:creationId xmlns:p14="http://schemas.microsoft.com/office/powerpoint/2010/main" val="308020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6147" name="Rectangle 3"/>
          <p:cNvSpPr>
            <a:spLocks noGrp="1" noChangeArrowheads="1"/>
          </p:cNvSpPr>
          <p:nvPr>
            <p:ph type="dt" idx="1"/>
          </p:nvPr>
        </p:nvSpPr>
        <p:spPr bwMode="auto">
          <a:xfrm>
            <a:off x="3843338" y="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6148" name="Rectangle 4"/>
          <p:cNvSpPr>
            <a:spLocks noChangeArrowheads="1" noTextEdit="1"/>
          </p:cNvSpPr>
          <p:nvPr>
            <p:ph type="sldImg" idx="2"/>
          </p:nvPr>
        </p:nvSpPr>
        <p:spPr bwMode="auto">
          <a:xfrm>
            <a:off x="91440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3288" y="4705350"/>
            <a:ext cx="4975225"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150" name="Rectangle 6"/>
          <p:cNvSpPr>
            <a:spLocks noGrp="1" noChangeArrowheads="1"/>
          </p:cNvSpPr>
          <p:nvPr>
            <p:ph type="ftr" sz="quarter" idx="4"/>
          </p:nvPr>
        </p:nvSpPr>
        <p:spPr bwMode="auto">
          <a:xfrm>
            <a:off x="0" y="941070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6151" name="Rectangle 7"/>
          <p:cNvSpPr>
            <a:spLocks noGrp="1" noChangeArrowheads="1"/>
          </p:cNvSpPr>
          <p:nvPr>
            <p:ph type="sldNum" sz="quarter" idx="5"/>
          </p:nvPr>
        </p:nvSpPr>
        <p:spPr bwMode="auto">
          <a:xfrm>
            <a:off x="3843338" y="941070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CE7F339-4F8A-49E1-9822-B62C9963D8A6}" type="slidenum">
              <a:rPr lang="fr-FR"/>
              <a:pPr/>
              <a:t>‹Nr.›</a:t>
            </a:fld>
            <a:endParaRPr lang="fr-FR"/>
          </a:p>
        </p:txBody>
      </p:sp>
    </p:spTree>
    <p:extLst>
      <p:ext uri="{BB962C8B-B14F-4D97-AF65-F5344CB8AC3E}">
        <p14:creationId xmlns:p14="http://schemas.microsoft.com/office/powerpoint/2010/main" val="4143956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5127" name="Picture 1031" descr="E:\GED_Fichiers\Tugen\SLambert\Formations Développements\WORD\CEA\Logos\cea quadri.tif"/>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1258888"/>
            <a:ext cx="719137" cy="719137"/>
          </a:xfrm>
          <a:prstGeom prst="rect">
            <a:avLst/>
          </a:prstGeom>
          <a:noFill/>
          <a:extLst>
            <a:ext uri="{909E8E84-426E-40DD-AFC4-6F175D3DCCD1}">
              <a14:hiddenFill xmlns:a14="http://schemas.microsoft.com/office/drawing/2010/main">
                <a:solidFill>
                  <a:srgbClr val="FFFFFF"/>
                </a:solidFill>
              </a14:hiddenFill>
            </a:ext>
          </a:extLst>
        </p:spPr>
      </p:pic>
      <p:sp>
        <p:nvSpPr>
          <p:cNvPr id="5130" name="Rectangle 1034"/>
          <p:cNvSpPr>
            <a:spLocks noGrp="1" noChangeArrowheads="1"/>
          </p:cNvSpPr>
          <p:nvPr>
            <p:ph type="ctrTitle"/>
          </p:nvPr>
        </p:nvSpPr>
        <p:spPr>
          <a:xfrm>
            <a:off x="1079500" y="719138"/>
            <a:ext cx="7521575" cy="5300662"/>
          </a:xfrm>
        </p:spPr>
        <p:txBody>
          <a:bodyPr lIns="0" tIns="0" rIns="0" bIns="0"/>
          <a:lstStyle>
            <a:lvl1pPr>
              <a:defRPr sz="4000">
                <a:solidFill>
                  <a:srgbClr val="4F551F"/>
                </a:solidFill>
              </a:defRPr>
            </a:lvl1pPr>
          </a:lstStyle>
          <a:p>
            <a:pPr lvl="0"/>
            <a:r>
              <a:rPr lang="en-GB" noProof="0" smtClean="0"/>
              <a:t>TITRE DE LA PRESENTATION</a:t>
            </a:r>
          </a:p>
        </p:txBody>
      </p:sp>
      <p:sp>
        <p:nvSpPr>
          <p:cNvPr id="5131" name="Line 1035"/>
          <p:cNvSpPr>
            <a:spLocks noChangeShapeType="1"/>
          </p:cNvSpPr>
          <p:nvPr/>
        </p:nvSpPr>
        <p:spPr bwMode="auto">
          <a:xfrm>
            <a:off x="1082675" y="533400"/>
            <a:ext cx="8061325" cy="0"/>
          </a:xfrm>
          <a:prstGeom prst="line">
            <a:avLst/>
          </a:prstGeom>
          <a:noFill/>
          <a:ln w="28575">
            <a:solidFill>
              <a:srgbClr val="FFB31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5" name="Line 1039"/>
          <p:cNvSpPr>
            <a:spLocks noChangeShapeType="1"/>
          </p:cNvSpPr>
          <p:nvPr/>
        </p:nvSpPr>
        <p:spPr bwMode="auto">
          <a:xfrm>
            <a:off x="1082675" y="6324600"/>
            <a:ext cx="8061325" cy="0"/>
          </a:xfrm>
          <a:prstGeom prst="line">
            <a:avLst/>
          </a:prstGeom>
          <a:noFill/>
          <a:ln w="28575">
            <a:solidFill>
              <a:srgbClr val="70BC1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6" name="Rectangle 1040"/>
          <p:cNvSpPr>
            <a:spLocks noGrp="1" noChangeArrowheads="1"/>
          </p:cNvSpPr>
          <p:nvPr>
            <p:ph type="subTitle" sz="quarter" idx="1"/>
          </p:nvPr>
        </p:nvSpPr>
        <p:spPr>
          <a:xfrm flipH="1" flipV="1">
            <a:off x="8839200" y="5715000"/>
            <a:ext cx="76200" cy="76200"/>
          </a:xfrm>
        </p:spPr>
        <p:txBody>
          <a:bodyPr/>
          <a:lstStyle>
            <a:lvl1pPr algn="ctr">
              <a:buFontTx/>
              <a:buNone/>
              <a:defRPr/>
            </a:lvl1pPr>
          </a:lstStyle>
          <a:p>
            <a:pPr lvl="0"/>
            <a:endParaRPr lang="en-GB" noProof="0" smtClean="0"/>
          </a:p>
        </p:txBody>
      </p:sp>
      <p:sp>
        <p:nvSpPr>
          <p:cNvPr id="5140" name="Rectangle 1044"/>
          <p:cNvSpPr>
            <a:spLocks noGrp="1" noChangeArrowheads="1"/>
          </p:cNvSpPr>
          <p:nvPr>
            <p:ph type="dt" sz="half" idx="2"/>
          </p:nvPr>
        </p:nvSpPr>
        <p:spPr/>
        <p:txBody>
          <a:bodyPr/>
          <a:lstStyle>
            <a:lvl1pPr>
              <a:defRPr/>
            </a:lvl1pPr>
          </a:lstStyle>
          <a:p>
            <a:fld id="{4B1380F4-808F-4E1F-9AD6-2F27DDFDC696}" type="datetime1">
              <a:rPr lang="fr-FR"/>
              <a:pPr/>
              <a:t>10/10/2012</a:t>
            </a:fld>
            <a:endParaRPr lang="fr-FR">
              <a:solidFill>
                <a:schemeClr val="tx1"/>
              </a:solidFill>
              <a:latin typeface="Times New Roman" pitchFamily="18" charset="0"/>
            </a:endParaRPr>
          </a:p>
        </p:txBody>
      </p:sp>
      <p:sp>
        <p:nvSpPr>
          <p:cNvPr id="5141" name="Rectangle 1045"/>
          <p:cNvSpPr>
            <a:spLocks noChangeArrowheads="1"/>
          </p:cNvSpPr>
          <p:nvPr/>
        </p:nvSpPr>
        <p:spPr bwMode="auto">
          <a:xfrm>
            <a:off x="8229600" y="6400800"/>
            <a:ext cx="38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fld id="{944C002D-A722-48DC-BCFB-01CB43AA3D78}" type="slidenum">
              <a:rPr lang="fr-FR" sz="1400">
                <a:latin typeface="Arial" charset="0"/>
              </a:rPr>
              <a:pPr algn="r"/>
              <a:t>‹Nr.›</a:t>
            </a:fld>
            <a:endParaRPr lang="fr-FR" sz="1400"/>
          </a:p>
        </p:txBody>
      </p:sp>
      <p:sp>
        <p:nvSpPr>
          <p:cNvPr id="5142" name="Rectangle 1046"/>
          <p:cNvSpPr>
            <a:spLocks noChangeArrowheads="1"/>
          </p:cNvSpPr>
          <p:nvPr/>
        </p:nvSpPr>
        <p:spPr bwMode="auto">
          <a:xfrm>
            <a:off x="3352800" y="6324600"/>
            <a:ext cx="5334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fr-FR" sz="1400">
                <a:solidFill>
                  <a:srgbClr val="5E5E5E"/>
                </a:solidFill>
                <a:latin typeface="Arial" charset="0"/>
              </a:rPr>
              <a:t>DEN/CAD/DTP/STH/LMA</a:t>
            </a:r>
            <a:endParaRPr lang="fr-FR" sz="1400"/>
          </a:p>
        </p:txBody>
      </p:sp>
      <p:pic>
        <p:nvPicPr>
          <p:cNvPr id="5144" name="Picture 1048" descr="logo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6400800"/>
            <a:ext cx="2133600" cy="441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EF06689F-E12C-49F0-B2F4-A03248982123}"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2464941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99250" y="76200"/>
            <a:ext cx="1901825" cy="6096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990600" y="76200"/>
            <a:ext cx="5556250" cy="6096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D3D73A79-DAA3-450B-A338-FB97C49D6B5E}"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15251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8CF309BD-10E5-4C21-AB26-7E54E01D9786}"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1567971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fld id="{603CFD1E-373E-4BA4-81A9-7A73C2752F9C}"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195470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079500" y="762000"/>
            <a:ext cx="3684588"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16488" y="762000"/>
            <a:ext cx="3684587"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fld id="{06D8698C-7B1B-4C48-8B44-25FE0CBC9811}"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335170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fld id="{F51E1236-48C3-4DE5-BE1F-FF1A85362D02}"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245358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fld id="{0921BDF2-7ECF-44D1-B082-F00D510AAA4C}"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210514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fld id="{BD319F5B-A591-472A-B25D-63922431384D}"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81431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fld id="{25EED210-BC14-4E6F-9D1B-9E263494832E}"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97537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fld id="{32A629D2-FEFC-4C32-87F8-29B9733AB39A}" type="datetime1">
              <a:rPr lang="fr-FR"/>
              <a:pPr/>
              <a:t>10/10/2012</a:t>
            </a:fld>
            <a:endParaRPr lang="fr-FR">
              <a:solidFill>
                <a:schemeClr val="tx1"/>
              </a:solidFill>
              <a:latin typeface="Times New Roman" pitchFamily="18" charset="0"/>
            </a:endParaRPr>
          </a:p>
        </p:txBody>
      </p:sp>
    </p:spTree>
    <p:extLst>
      <p:ext uri="{BB962C8B-B14F-4D97-AF65-F5344CB8AC3E}">
        <p14:creationId xmlns:p14="http://schemas.microsoft.com/office/powerpoint/2010/main" val="325652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76200"/>
            <a:ext cx="7558088"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en-GB" smtClean="0"/>
          </a:p>
        </p:txBody>
      </p:sp>
      <p:sp>
        <p:nvSpPr>
          <p:cNvPr id="1027" name="Rectangle 3"/>
          <p:cNvSpPr>
            <a:spLocks noGrp="1" noChangeArrowheads="1"/>
          </p:cNvSpPr>
          <p:nvPr>
            <p:ph type="body" idx="1"/>
          </p:nvPr>
        </p:nvSpPr>
        <p:spPr bwMode="auto">
          <a:xfrm>
            <a:off x="1079500" y="762000"/>
            <a:ext cx="7521575"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1032" name="Line 8"/>
          <p:cNvSpPr>
            <a:spLocks noChangeShapeType="1"/>
          </p:cNvSpPr>
          <p:nvPr/>
        </p:nvSpPr>
        <p:spPr bwMode="auto">
          <a:xfrm>
            <a:off x="1082675" y="533400"/>
            <a:ext cx="8061325" cy="0"/>
          </a:xfrm>
          <a:prstGeom prst="line">
            <a:avLst/>
          </a:prstGeom>
          <a:noFill/>
          <a:ln w="28575">
            <a:solidFill>
              <a:srgbClr val="FFB31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pic>
        <p:nvPicPr>
          <p:cNvPr id="1036" name="Picture 12" descr="E:\GED_Fichiers\Tugen\SLambert\Formations Développements\WORD\CEA\Logos\cea quadri.tif"/>
          <p:cNvPicPr preferRelativeResize="0">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9388" y="1258888"/>
            <a:ext cx="719137" cy="719137"/>
          </a:xfrm>
          <a:prstGeom prst="rect">
            <a:avLst/>
          </a:prstGeom>
          <a:noFill/>
          <a:extLst>
            <a:ext uri="{909E8E84-426E-40DD-AFC4-6F175D3DCCD1}">
              <a14:hiddenFill xmlns:a14="http://schemas.microsoft.com/office/drawing/2010/main">
                <a:solidFill>
                  <a:srgbClr val="FFFFFF"/>
                </a:solidFill>
              </a14:hiddenFill>
            </a:ext>
          </a:extLst>
        </p:spPr>
      </p:pic>
      <p:sp>
        <p:nvSpPr>
          <p:cNvPr id="1040" name="Line 16"/>
          <p:cNvSpPr>
            <a:spLocks noChangeShapeType="1"/>
          </p:cNvSpPr>
          <p:nvPr/>
        </p:nvSpPr>
        <p:spPr bwMode="auto">
          <a:xfrm>
            <a:off x="1082675" y="6324600"/>
            <a:ext cx="8061325" cy="0"/>
          </a:xfrm>
          <a:prstGeom prst="line">
            <a:avLst/>
          </a:prstGeom>
          <a:noFill/>
          <a:ln w="28575">
            <a:solidFill>
              <a:srgbClr val="70BC1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47" name="Rectangle 23"/>
          <p:cNvSpPr>
            <a:spLocks noGrp="1" noChangeArrowheads="1"/>
          </p:cNvSpPr>
          <p:nvPr>
            <p:ph type="dt" sz="half" idx="2"/>
          </p:nvPr>
        </p:nvSpPr>
        <p:spPr bwMode="auto">
          <a:xfrm>
            <a:off x="6629400" y="6400800"/>
            <a:ext cx="1371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a:solidFill>
                  <a:srgbClr val="5E5E5E"/>
                </a:solidFill>
                <a:latin typeface="+mn-lt"/>
              </a:defRPr>
            </a:lvl1pPr>
          </a:lstStyle>
          <a:p>
            <a:fld id="{2EBE9A38-6FDC-4A12-934C-ECE889A14AED}" type="datetime1">
              <a:rPr lang="fr-FR"/>
              <a:pPr/>
              <a:t>10/10/2012</a:t>
            </a:fld>
            <a:endParaRPr lang="fr-FR">
              <a:solidFill>
                <a:schemeClr val="tx1"/>
              </a:solidFill>
              <a:latin typeface="Times New Roman" pitchFamily="18" charset="0"/>
            </a:endParaRPr>
          </a:p>
        </p:txBody>
      </p:sp>
      <p:sp>
        <p:nvSpPr>
          <p:cNvPr id="1048" name="Rectangle 24"/>
          <p:cNvSpPr>
            <a:spLocks noChangeArrowheads="1"/>
          </p:cNvSpPr>
          <p:nvPr/>
        </p:nvSpPr>
        <p:spPr bwMode="auto">
          <a:xfrm>
            <a:off x="8229600" y="6400800"/>
            <a:ext cx="38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fld id="{F52D45F0-EB34-4667-A116-BF903322C5AE}" type="slidenum">
              <a:rPr lang="fr-FR" sz="1400">
                <a:latin typeface="Arial" charset="0"/>
              </a:rPr>
              <a:pPr algn="r"/>
              <a:t>‹Nr.›</a:t>
            </a:fld>
            <a:endParaRPr lang="fr-FR" sz="1400"/>
          </a:p>
        </p:txBody>
      </p:sp>
      <p:sp>
        <p:nvSpPr>
          <p:cNvPr id="1049" name="Rectangle 25"/>
          <p:cNvSpPr>
            <a:spLocks noChangeArrowheads="1"/>
          </p:cNvSpPr>
          <p:nvPr/>
        </p:nvSpPr>
        <p:spPr bwMode="auto">
          <a:xfrm>
            <a:off x="2209800" y="6400800"/>
            <a:ext cx="464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fr-FR" sz="1400">
                <a:solidFill>
                  <a:srgbClr val="5E5E5E"/>
                </a:solidFill>
                <a:latin typeface="Arial" charset="0"/>
              </a:rPr>
              <a:t>DEN/CAD/DTP/STH/LMA   Christophe JOURNEAU</a:t>
            </a:r>
            <a:endParaRPr lang="fr-FR" sz="1400"/>
          </a:p>
        </p:txBody>
      </p:sp>
      <p:pic>
        <p:nvPicPr>
          <p:cNvPr id="1051" name="Picture 27" descr="logo5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 y="6400800"/>
            <a:ext cx="2133600" cy="4413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2800">
          <a:solidFill>
            <a:schemeClr val="accent2"/>
          </a:solidFill>
          <a:latin typeface="+mj-lt"/>
          <a:ea typeface="+mj-ea"/>
          <a:cs typeface="+mj-cs"/>
        </a:defRPr>
      </a:lvl1pPr>
      <a:lvl2pPr algn="ctr" rtl="0" eaLnBrk="0" fontAlgn="base" hangingPunct="0">
        <a:spcBef>
          <a:spcPct val="0"/>
        </a:spcBef>
        <a:spcAft>
          <a:spcPct val="0"/>
        </a:spcAft>
        <a:defRPr sz="2800">
          <a:solidFill>
            <a:schemeClr val="accent2"/>
          </a:solidFill>
          <a:latin typeface="Arial" charset="0"/>
        </a:defRPr>
      </a:lvl2pPr>
      <a:lvl3pPr algn="ctr" rtl="0" eaLnBrk="0" fontAlgn="base" hangingPunct="0">
        <a:spcBef>
          <a:spcPct val="0"/>
        </a:spcBef>
        <a:spcAft>
          <a:spcPct val="0"/>
        </a:spcAft>
        <a:defRPr sz="2800">
          <a:solidFill>
            <a:schemeClr val="accent2"/>
          </a:solidFill>
          <a:latin typeface="Arial" charset="0"/>
        </a:defRPr>
      </a:lvl3pPr>
      <a:lvl4pPr algn="ctr" rtl="0" eaLnBrk="0" fontAlgn="base" hangingPunct="0">
        <a:spcBef>
          <a:spcPct val="0"/>
        </a:spcBef>
        <a:spcAft>
          <a:spcPct val="0"/>
        </a:spcAft>
        <a:defRPr sz="2800">
          <a:solidFill>
            <a:schemeClr val="accent2"/>
          </a:solidFill>
          <a:latin typeface="Arial" charset="0"/>
        </a:defRPr>
      </a:lvl4pPr>
      <a:lvl5pPr algn="ctr" rtl="0" eaLnBrk="0" fontAlgn="base" hangingPunct="0">
        <a:spcBef>
          <a:spcPct val="0"/>
        </a:spcBef>
        <a:spcAft>
          <a:spcPct val="0"/>
        </a:spcAft>
        <a:defRPr sz="2800">
          <a:solidFill>
            <a:schemeClr val="accent2"/>
          </a:solidFill>
          <a:latin typeface="Arial" charset="0"/>
        </a:defRPr>
      </a:lvl5pPr>
      <a:lvl6pPr marL="457200" algn="ctr" rtl="0" eaLnBrk="0" fontAlgn="base" hangingPunct="0">
        <a:spcBef>
          <a:spcPct val="0"/>
        </a:spcBef>
        <a:spcAft>
          <a:spcPct val="0"/>
        </a:spcAft>
        <a:defRPr sz="2800">
          <a:solidFill>
            <a:schemeClr val="accent2"/>
          </a:solidFill>
          <a:latin typeface="Arial" charset="0"/>
        </a:defRPr>
      </a:lvl6pPr>
      <a:lvl7pPr marL="914400" algn="ctr" rtl="0" eaLnBrk="0" fontAlgn="base" hangingPunct="0">
        <a:spcBef>
          <a:spcPct val="0"/>
        </a:spcBef>
        <a:spcAft>
          <a:spcPct val="0"/>
        </a:spcAft>
        <a:defRPr sz="2800">
          <a:solidFill>
            <a:schemeClr val="accent2"/>
          </a:solidFill>
          <a:latin typeface="Arial" charset="0"/>
        </a:defRPr>
      </a:lvl7pPr>
      <a:lvl8pPr marL="1371600" algn="ctr" rtl="0" eaLnBrk="0" fontAlgn="base" hangingPunct="0">
        <a:spcBef>
          <a:spcPct val="0"/>
        </a:spcBef>
        <a:spcAft>
          <a:spcPct val="0"/>
        </a:spcAft>
        <a:defRPr sz="2800">
          <a:solidFill>
            <a:schemeClr val="accent2"/>
          </a:solidFill>
          <a:latin typeface="Arial" charset="0"/>
        </a:defRPr>
      </a:lvl8pPr>
      <a:lvl9pPr marL="1828800" algn="ctr" rtl="0" eaLnBrk="0" fontAlgn="base" hangingPunct="0">
        <a:spcBef>
          <a:spcPct val="0"/>
        </a:spcBef>
        <a:spcAft>
          <a:spcPct val="0"/>
        </a:spcAft>
        <a:defRPr sz="2800">
          <a:solidFill>
            <a:schemeClr val="accent2"/>
          </a:solidFill>
          <a:latin typeface="Arial" charset="0"/>
        </a:defRPr>
      </a:lvl9pPr>
    </p:titleStyle>
    <p:bodyStyle>
      <a:lvl1pPr indent="190500" algn="l" rtl="0" eaLnBrk="0" fontAlgn="base" hangingPunct="0">
        <a:spcBef>
          <a:spcPct val="20000"/>
        </a:spcBef>
        <a:spcAft>
          <a:spcPct val="0"/>
        </a:spcAft>
        <a:buChar char="•"/>
        <a:defRPr sz="2000">
          <a:solidFill>
            <a:schemeClr val="tx1"/>
          </a:solidFill>
          <a:latin typeface="+mn-lt"/>
          <a:ea typeface="+mn-ea"/>
          <a:cs typeface="+mn-cs"/>
        </a:defRPr>
      </a:lvl1pPr>
      <a:lvl2pPr marL="762000" indent="-285750" algn="l" rtl="0" eaLnBrk="0" fontAlgn="base" hangingPunct="0">
        <a:spcBef>
          <a:spcPct val="20000"/>
        </a:spcBef>
        <a:spcAft>
          <a:spcPct val="0"/>
        </a:spcAft>
        <a:buChar char="–"/>
        <a:defRPr>
          <a:solidFill>
            <a:schemeClr val="tx1"/>
          </a:solidFill>
          <a:latin typeface="+mn-lt"/>
        </a:defRPr>
      </a:lvl2pPr>
      <a:lvl3pPr marL="11811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44"/>
          <p:cNvSpPr>
            <a:spLocks noGrp="1" noChangeArrowheads="1"/>
          </p:cNvSpPr>
          <p:nvPr>
            <p:ph type="dt" sz="half" idx="2"/>
          </p:nvPr>
        </p:nvSpPr>
        <p:spPr/>
        <p:txBody>
          <a:bodyPr/>
          <a:lstStyle/>
          <a:p>
            <a:fld id="{F38CF9C6-667E-4699-BD9F-31EE2ABCB0C7}" type="datetime1">
              <a:rPr lang="fr-FR"/>
              <a:pPr/>
              <a:t>10/10/2012</a:t>
            </a:fld>
            <a:endParaRPr lang="fr-FR">
              <a:solidFill>
                <a:schemeClr val="tx1"/>
              </a:solidFill>
              <a:latin typeface="Times New Roman" pitchFamily="18" charset="0"/>
            </a:endParaRPr>
          </a:p>
        </p:txBody>
      </p:sp>
      <p:sp>
        <p:nvSpPr>
          <p:cNvPr id="59394" name="Rectangle 2"/>
          <p:cNvSpPr>
            <a:spLocks noGrp="1" noChangeArrowheads="1"/>
          </p:cNvSpPr>
          <p:nvPr>
            <p:ph type="ctrTitle"/>
          </p:nvPr>
        </p:nvSpPr>
        <p:spPr>
          <a:xfrm>
            <a:off x="1079500" y="719138"/>
            <a:ext cx="8064500" cy="5224462"/>
          </a:xfrm>
        </p:spPr>
        <p:txBody>
          <a:bodyPr/>
          <a:lstStyle/>
          <a:p>
            <a:r>
              <a:rPr lang="en-GB"/>
              <a:t>Concretes for MCCI</a:t>
            </a:r>
            <a:br>
              <a:rPr lang="en-GB"/>
            </a:br>
            <a:r>
              <a:rPr lang="en-GB"/>
              <a:t/>
            </a:r>
            <a:br>
              <a:rPr lang="en-GB"/>
            </a:br>
            <a:r>
              <a:rPr lang="en-GB"/>
              <a:t>Christophe JOURNEAU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fld id="{20332CBF-CB9D-42B8-9E44-D405B0468AFC}" type="datetime1">
              <a:rPr lang="fr-FR"/>
              <a:pPr/>
              <a:t>10/10/2012</a:t>
            </a:fld>
            <a:endParaRPr lang="fr-FR">
              <a:solidFill>
                <a:schemeClr val="tx1"/>
              </a:solidFill>
              <a:latin typeface="Times New Roman" pitchFamily="18" charset="0"/>
            </a:endParaRPr>
          </a:p>
        </p:txBody>
      </p:sp>
      <p:sp>
        <p:nvSpPr>
          <p:cNvPr id="61442" name="Rectangle 2"/>
          <p:cNvSpPr>
            <a:spLocks noGrp="1" noChangeArrowheads="1"/>
          </p:cNvSpPr>
          <p:nvPr>
            <p:ph type="title"/>
          </p:nvPr>
        </p:nvSpPr>
        <p:spPr>
          <a:xfrm>
            <a:off x="990600" y="76200"/>
            <a:ext cx="7558088" cy="215900"/>
          </a:xfrm>
          <a:noFill/>
          <a:ln/>
        </p:spPr>
        <p:txBody>
          <a:bodyPr/>
          <a:lstStyle/>
          <a:p>
            <a:r>
              <a:rPr lang="fr-FR"/>
              <a:t>Summary of the VULCANO 2D Tests</a:t>
            </a:r>
          </a:p>
        </p:txBody>
      </p:sp>
      <p:sp>
        <p:nvSpPr>
          <p:cNvPr id="61443" name="Rectangle 3"/>
          <p:cNvSpPr>
            <a:spLocks noGrp="1" noChangeArrowheads="1"/>
          </p:cNvSpPr>
          <p:nvPr>
            <p:ph type="body" idx="1"/>
          </p:nvPr>
        </p:nvSpPr>
        <p:spPr>
          <a:xfrm>
            <a:off x="1143000" y="5638800"/>
            <a:ext cx="7772400" cy="304800"/>
          </a:xfrm>
          <a:ln/>
        </p:spPr>
        <p:txBody>
          <a:bodyPr/>
          <a:lstStyle/>
          <a:p>
            <a:pPr>
              <a:lnSpc>
                <a:spcPct val="90000"/>
              </a:lnSpc>
            </a:pPr>
            <a:endParaRPr lang="de-DE" sz="1800"/>
          </a:p>
        </p:txBody>
      </p:sp>
      <p:pic>
        <p:nvPicPr>
          <p:cNvPr id="614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50988"/>
            <a:ext cx="8153400" cy="334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Datumsplatzhalter 2"/>
          <p:cNvSpPr>
            <a:spLocks noGrp="1"/>
          </p:cNvSpPr>
          <p:nvPr>
            <p:ph type="dt" sz="half" idx="10"/>
          </p:nvPr>
        </p:nvSpPr>
        <p:spPr/>
        <p:txBody>
          <a:bodyPr/>
          <a:lstStyle/>
          <a:p>
            <a:fld id="{47613C7C-A7A9-4DE1-8911-CA3208233D5B}" type="datetime1">
              <a:rPr lang="fr-FR"/>
              <a:pPr/>
              <a:t>10/10/2012</a:t>
            </a:fld>
            <a:endParaRPr lang="fr-FR">
              <a:solidFill>
                <a:schemeClr val="tx1"/>
              </a:solidFill>
              <a:latin typeface="Times New Roman" pitchFamily="18" charset="0"/>
            </a:endParaRPr>
          </a:p>
        </p:txBody>
      </p:sp>
      <p:sp>
        <p:nvSpPr>
          <p:cNvPr id="62466" name="Rectangle 2"/>
          <p:cNvSpPr>
            <a:spLocks noGrp="1" noChangeArrowheads="1"/>
          </p:cNvSpPr>
          <p:nvPr>
            <p:ph type="title"/>
          </p:nvPr>
        </p:nvSpPr>
        <p:spPr>
          <a:noFill/>
          <a:ln/>
        </p:spPr>
        <p:txBody>
          <a:bodyPr/>
          <a:lstStyle/>
          <a:p>
            <a:r>
              <a:rPr lang="fr-FR"/>
              <a:t>Summary of CCI 1,2,3</a:t>
            </a:r>
          </a:p>
        </p:txBody>
      </p:sp>
      <p:grpSp>
        <p:nvGrpSpPr>
          <p:cNvPr id="62790" name="Group 326"/>
          <p:cNvGrpSpPr>
            <a:grpSpLocks/>
          </p:cNvGrpSpPr>
          <p:nvPr/>
        </p:nvGrpSpPr>
        <p:grpSpPr bwMode="auto">
          <a:xfrm>
            <a:off x="1052513" y="1295400"/>
            <a:ext cx="8086725" cy="4795838"/>
            <a:chOff x="663" y="1020"/>
            <a:chExt cx="5094" cy="3021"/>
          </a:xfrm>
        </p:grpSpPr>
        <p:grpSp>
          <p:nvGrpSpPr>
            <p:cNvPr id="62668" name="Group 204"/>
            <p:cNvGrpSpPr>
              <a:grpSpLocks/>
            </p:cNvGrpSpPr>
            <p:nvPr/>
          </p:nvGrpSpPr>
          <p:grpSpPr bwMode="auto">
            <a:xfrm>
              <a:off x="663" y="1020"/>
              <a:ext cx="5094" cy="1714"/>
              <a:chOff x="663" y="1020"/>
              <a:chExt cx="5094" cy="1714"/>
            </a:xfrm>
          </p:grpSpPr>
          <p:sp>
            <p:nvSpPr>
              <p:cNvPr id="62468" name="Rectangle 4"/>
              <p:cNvSpPr>
                <a:spLocks noChangeArrowheads="1"/>
              </p:cNvSpPr>
              <p:nvPr/>
            </p:nvSpPr>
            <p:spPr bwMode="auto">
              <a:xfrm>
                <a:off x="955" y="1038"/>
                <a:ext cx="19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Test</a:t>
                </a:r>
                <a:endParaRPr lang="fr-FR"/>
              </a:p>
            </p:txBody>
          </p:sp>
          <p:sp>
            <p:nvSpPr>
              <p:cNvPr id="62469" name="Rectangle 5"/>
              <p:cNvSpPr>
                <a:spLocks noChangeArrowheads="1"/>
              </p:cNvSpPr>
              <p:nvPr/>
            </p:nvSpPr>
            <p:spPr bwMode="auto">
              <a:xfrm>
                <a:off x="1139" y="103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470" name="Rectangle 6"/>
              <p:cNvSpPr>
                <a:spLocks noChangeArrowheads="1"/>
              </p:cNvSpPr>
              <p:nvPr/>
            </p:nvSpPr>
            <p:spPr bwMode="auto">
              <a:xfrm>
                <a:off x="1609" y="1038"/>
                <a:ext cx="18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CCI</a:t>
                </a:r>
                <a:endParaRPr lang="fr-FR"/>
              </a:p>
            </p:txBody>
          </p:sp>
          <p:sp>
            <p:nvSpPr>
              <p:cNvPr id="62471" name="Rectangle 7"/>
              <p:cNvSpPr>
                <a:spLocks noChangeArrowheads="1"/>
              </p:cNvSpPr>
              <p:nvPr/>
            </p:nvSpPr>
            <p:spPr bwMode="auto">
              <a:xfrm>
                <a:off x="1795" y="1038"/>
                <a:ext cx="3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472" name="Rectangle 8"/>
              <p:cNvSpPr>
                <a:spLocks noChangeArrowheads="1"/>
              </p:cNvSpPr>
              <p:nvPr/>
            </p:nvSpPr>
            <p:spPr bwMode="auto">
              <a:xfrm>
                <a:off x="1831" y="1038"/>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1</a:t>
                </a:r>
                <a:endParaRPr lang="fr-FR"/>
              </a:p>
            </p:txBody>
          </p:sp>
          <p:sp>
            <p:nvSpPr>
              <p:cNvPr id="62473" name="Rectangle 9"/>
              <p:cNvSpPr>
                <a:spLocks noChangeArrowheads="1"/>
              </p:cNvSpPr>
              <p:nvPr/>
            </p:nvSpPr>
            <p:spPr bwMode="auto">
              <a:xfrm>
                <a:off x="1887"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74" name="Rectangle 10"/>
              <p:cNvSpPr>
                <a:spLocks noChangeArrowheads="1"/>
              </p:cNvSpPr>
              <p:nvPr/>
            </p:nvSpPr>
            <p:spPr bwMode="auto">
              <a:xfrm>
                <a:off x="2101" y="10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b="1">
                    <a:solidFill>
                      <a:srgbClr val="000000"/>
                    </a:solidFill>
                  </a:rPr>
                  <a:t> </a:t>
                </a:r>
                <a:endParaRPr lang="fr-FR"/>
              </a:p>
            </p:txBody>
          </p:sp>
          <p:sp>
            <p:nvSpPr>
              <p:cNvPr id="62475" name="Rectangle 11"/>
              <p:cNvSpPr>
                <a:spLocks noChangeArrowheads="1"/>
              </p:cNvSpPr>
              <p:nvPr/>
            </p:nvSpPr>
            <p:spPr bwMode="auto">
              <a:xfrm>
                <a:off x="2119"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76" name="Rectangle 12"/>
              <p:cNvSpPr>
                <a:spLocks noChangeArrowheads="1"/>
              </p:cNvSpPr>
              <p:nvPr/>
            </p:nvSpPr>
            <p:spPr bwMode="auto">
              <a:xfrm>
                <a:off x="1959" y="115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77" name="Rectangle 13"/>
              <p:cNvSpPr>
                <a:spLocks noChangeArrowheads="1"/>
              </p:cNvSpPr>
              <p:nvPr/>
            </p:nvSpPr>
            <p:spPr bwMode="auto">
              <a:xfrm>
                <a:off x="2333" y="1153"/>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478" name="Rectangle 14"/>
              <p:cNvSpPr>
                <a:spLocks noChangeArrowheads="1"/>
              </p:cNvSpPr>
              <p:nvPr/>
            </p:nvSpPr>
            <p:spPr bwMode="auto">
              <a:xfrm>
                <a:off x="2352" y="1169"/>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479" name="Rectangle 15"/>
              <p:cNvSpPr>
                <a:spLocks noChangeArrowheads="1"/>
              </p:cNvSpPr>
              <p:nvPr/>
            </p:nvSpPr>
            <p:spPr bwMode="auto">
              <a:xfrm>
                <a:off x="3053" y="1038"/>
                <a:ext cx="18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CCI</a:t>
                </a:r>
                <a:endParaRPr lang="fr-FR"/>
              </a:p>
            </p:txBody>
          </p:sp>
          <p:sp>
            <p:nvSpPr>
              <p:cNvPr id="62480" name="Rectangle 16"/>
              <p:cNvSpPr>
                <a:spLocks noChangeArrowheads="1"/>
              </p:cNvSpPr>
              <p:nvPr/>
            </p:nvSpPr>
            <p:spPr bwMode="auto">
              <a:xfrm>
                <a:off x="3238" y="1038"/>
                <a:ext cx="3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481" name="Rectangle 17"/>
              <p:cNvSpPr>
                <a:spLocks noChangeArrowheads="1"/>
              </p:cNvSpPr>
              <p:nvPr/>
            </p:nvSpPr>
            <p:spPr bwMode="auto">
              <a:xfrm>
                <a:off x="3274" y="1038"/>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a:t>
                </a:r>
                <a:endParaRPr lang="fr-FR"/>
              </a:p>
            </p:txBody>
          </p:sp>
          <p:sp>
            <p:nvSpPr>
              <p:cNvPr id="62482" name="Rectangle 18"/>
              <p:cNvSpPr>
                <a:spLocks noChangeArrowheads="1"/>
              </p:cNvSpPr>
              <p:nvPr/>
            </p:nvSpPr>
            <p:spPr bwMode="auto">
              <a:xfrm>
                <a:off x="3331"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83" name="Rectangle 19"/>
              <p:cNvSpPr>
                <a:spLocks noChangeArrowheads="1"/>
              </p:cNvSpPr>
              <p:nvPr/>
            </p:nvSpPr>
            <p:spPr bwMode="auto">
              <a:xfrm>
                <a:off x="3544" y="10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b="1">
                    <a:solidFill>
                      <a:srgbClr val="000000"/>
                    </a:solidFill>
                  </a:rPr>
                  <a:t> </a:t>
                </a:r>
                <a:endParaRPr lang="fr-FR"/>
              </a:p>
            </p:txBody>
          </p:sp>
          <p:sp>
            <p:nvSpPr>
              <p:cNvPr id="62484" name="Rectangle 20"/>
              <p:cNvSpPr>
                <a:spLocks noChangeArrowheads="1"/>
              </p:cNvSpPr>
              <p:nvPr/>
            </p:nvSpPr>
            <p:spPr bwMode="auto">
              <a:xfrm>
                <a:off x="3563"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85" name="Rectangle 21"/>
              <p:cNvSpPr>
                <a:spLocks noChangeArrowheads="1"/>
              </p:cNvSpPr>
              <p:nvPr/>
            </p:nvSpPr>
            <p:spPr bwMode="auto">
              <a:xfrm>
                <a:off x="3404" y="115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86" name="Rectangle 22"/>
              <p:cNvSpPr>
                <a:spLocks noChangeArrowheads="1"/>
              </p:cNvSpPr>
              <p:nvPr/>
            </p:nvSpPr>
            <p:spPr bwMode="auto">
              <a:xfrm>
                <a:off x="3778" y="1169"/>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487" name="Rectangle 23"/>
              <p:cNvSpPr>
                <a:spLocks noChangeArrowheads="1"/>
              </p:cNvSpPr>
              <p:nvPr/>
            </p:nvSpPr>
            <p:spPr bwMode="auto">
              <a:xfrm>
                <a:off x="4498" y="1038"/>
                <a:ext cx="18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CCI</a:t>
                </a:r>
                <a:endParaRPr lang="fr-FR"/>
              </a:p>
            </p:txBody>
          </p:sp>
          <p:sp>
            <p:nvSpPr>
              <p:cNvPr id="62488" name="Rectangle 24"/>
              <p:cNvSpPr>
                <a:spLocks noChangeArrowheads="1"/>
              </p:cNvSpPr>
              <p:nvPr/>
            </p:nvSpPr>
            <p:spPr bwMode="auto">
              <a:xfrm>
                <a:off x="4683" y="1038"/>
                <a:ext cx="3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489" name="Rectangle 25"/>
              <p:cNvSpPr>
                <a:spLocks noChangeArrowheads="1"/>
              </p:cNvSpPr>
              <p:nvPr/>
            </p:nvSpPr>
            <p:spPr bwMode="auto">
              <a:xfrm>
                <a:off x="4719" y="1038"/>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a:t>
                </a:r>
                <a:endParaRPr lang="fr-FR"/>
              </a:p>
            </p:txBody>
          </p:sp>
          <p:sp>
            <p:nvSpPr>
              <p:cNvPr id="62490" name="Rectangle 26"/>
              <p:cNvSpPr>
                <a:spLocks noChangeArrowheads="1"/>
              </p:cNvSpPr>
              <p:nvPr/>
            </p:nvSpPr>
            <p:spPr bwMode="auto">
              <a:xfrm>
                <a:off x="4775"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91" name="Rectangle 27"/>
              <p:cNvSpPr>
                <a:spLocks noChangeArrowheads="1"/>
              </p:cNvSpPr>
              <p:nvPr/>
            </p:nvSpPr>
            <p:spPr bwMode="auto">
              <a:xfrm>
                <a:off x="4989" y="10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b="1">
                    <a:solidFill>
                      <a:srgbClr val="000000"/>
                    </a:solidFill>
                  </a:rPr>
                  <a:t> </a:t>
                </a:r>
                <a:endParaRPr lang="fr-FR"/>
              </a:p>
            </p:txBody>
          </p:sp>
          <p:sp>
            <p:nvSpPr>
              <p:cNvPr id="62492" name="Rectangle 28"/>
              <p:cNvSpPr>
                <a:spLocks noChangeArrowheads="1"/>
              </p:cNvSpPr>
              <p:nvPr/>
            </p:nvSpPr>
            <p:spPr bwMode="auto">
              <a:xfrm>
                <a:off x="5008" y="102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93" name="Rectangle 29"/>
              <p:cNvSpPr>
                <a:spLocks noChangeArrowheads="1"/>
              </p:cNvSpPr>
              <p:nvPr/>
            </p:nvSpPr>
            <p:spPr bwMode="auto">
              <a:xfrm>
                <a:off x="4849" y="115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de-DE"/>
              </a:p>
            </p:txBody>
          </p:sp>
          <p:sp>
            <p:nvSpPr>
              <p:cNvPr id="62494" name="Rectangle 30"/>
              <p:cNvSpPr>
                <a:spLocks noChangeArrowheads="1"/>
              </p:cNvSpPr>
              <p:nvPr/>
            </p:nvSpPr>
            <p:spPr bwMode="auto">
              <a:xfrm>
                <a:off x="5223" y="1153"/>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495" name="Rectangle 31"/>
              <p:cNvSpPr>
                <a:spLocks noChangeArrowheads="1"/>
              </p:cNvSpPr>
              <p:nvPr/>
            </p:nvSpPr>
            <p:spPr bwMode="auto">
              <a:xfrm>
                <a:off x="5260" y="1169"/>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496" name="Rectangle 32"/>
              <p:cNvSpPr>
                <a:spLocks noChangeArrowheads="1"/>
              </p:cNvSpPr>
              <p:nvPr/>
            </p:nvSpPr>
            <p:spPr bwMode="auto">
              <a:xfrm>
                <a:off x="663"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497" name="Rectangle 33"/>
              <p:cNvSpPr>
                <a:spLocks noChangeArrowheads="1"/>
              </p:cNvSpPr>
              <p:nvPr/>
            </p:nvSpPr>
            <p:spPr bwMode="auto">
              <a:xfrm>
                <a:off x="663"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498" name="Rectangle 34"/>
              <p:cNvSpPr>
                <a:spLocks noChangeArrowheads="1"/>
              </p:cNvSpPr>
              <p:nvPr/>
            </p:nvSpPr>
            <p:spPr bwMode="auto">
              <a:xfrm>
                <a:off x="671" y="1029"/>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499" name="Rectangle 35"/>
              <p:cNvSpPr>
                <a:spLocks noChangeArrowheads="1"/>
              </p:cNvSpPr>
              <p:nvPr/>
            </p:nvSpPr>
            <p:spPr bwMode="auto">
              <a:xfrm>
                <a:off x="1425"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0" name="Rectangle 36"/>
              <p:cNvSpPr>
                <a:spLocks noChangeArrowheads="1"/>
              </p:cNvSpPr>
              <p:nvPr/>
            </p:nvSpPr>
            <p:spPr bwMode="auto">
              <a:xfrm>
                <a:off x="1433" y="1029"/>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1" name="Rectangle 37"/>
              <p:cNvSpPr>
                <a:spLocks noChangeArrowheads="1"/>
              </p:cNvSpPr>
              <p:nvPr/>
            </p:nvSpPr>
            <p:spPr bwMode="auto">
              <a:xfrm>
                <a:off x="2861"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2" name="Rectangle 38"/>
              <p:cNvSpPr>
                <a:spLocks noChangeArrowheads="1"/>
              </p:cNvSpPr>
              <p:nvPr/>
            </p:nvSpPr>
            <p:spPr bwMode="auto">
              <a:xfrm>
                <a:off x="2869" y="1029"/>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3" name="Rectangle 39"/>
              <p:cNvSpPr>
                <a:spLocks noChangeArrowheads="1"/>
              </p:cNvSpPr>
              <p:nvPr/>
            </p:nvSpPr>
            <p:spPr bwMode="auto">
              <a:xfrm>
                <a:off x="4315"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4" name="Rectangle 40"/>
              <p:cNvSpPr>
                <a:spLocks noChangeArrowheads="1"/>
              </p:cNvSpPr>
              <p:nvPr/>
            </p:nvSpPr>
            <p:spPr bwMode="auto">
              <a:xfrm>
                <a:off x="4323" y="1029"/>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5" name="Rectangle 41"/>
              <p:cNvSpPr>
                <a:spLocks noChangeArrowheads="1"/>
              </p:cNvSpPr>
              <p:nvPr/>
            </p:nvSpPr>
            <p:spPr bwMode="auto">
              <a:xfrm>
                <a:off x="5749"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6" name="Rectangle 42"/>
              <p:cNvSpPr>
                <a:spLocks noChangeArrowheads="1"/>
              </p:cNvSpPr>
              <p:nvPr/>
            </p:nvSpPr>
            <p:spPr bwMode="auto">
              <a:xfrm>
                <a:off x="5749" y="1029"/>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7" name="Rectangle 43"/>
              <p:cNvSpPr>
                <a:spLocks noChangeArrowheads="1"/>
              </p:cNvSpPr>
              <p:nvPr/>
            </p:nvSpPr>
            <p:spPr bwMode="auto">
              <a:xfrm>
                <a:off x="663" y="1037"/>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8" name="Rectangle 44"/>
              <p:cNvSpPr>
                <a:spLocks noChangeArrowheads="1"/>
              </p:cNvSpPr>
              <p:nvPr/>
            </p:nvSpPr>
            <p:spPr bwMode="auto">
              <a:xfrm>
                <a:off x="1425" y="1037"/>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09" name="Rectangle 45"/>
              <p:cNvSpPr>
                <a:spLocks noChangeArrowheads="1"/>
              </p:cNvSpPr>
              <p:nvPr/>
            </p:nvSpPr>
            <p:spPr bwMode="auto">
              <a:xfrm>
                <a:off x="2861" y="1037"/>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10" name="Rectangle 46"/>
              <p:cNvSpPr>
                <a:spLocks noChangeArrowheads="1"/>
              </p:cNvSpPr>
              <p:nvPr/>
            </p:nvSpPr>
            <p:spPr bwMode="auto">
              <a:xfrm>
                <a:off x="4315" y="1037"/>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11" name="Rectangle 47"/>
              <p:cNvSpPr>
                <a:spLocks noChangeArrowheads="1"/>
              </p:cNvSpPr>
              <p:nvPr/>
            </p:nvSpPr>
            <p:spPr bwMode="auto">
              <a:xfrm>
                <a:off x="5749" y="1037"/>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12" name="Rectangle 48"/>
              <p:cNvSpPr>
                <a:spLocks noChangeArrowheads="1"/>
              </p:cNvSpPr>
              <p:nvPr/>
            </p:nvSpPr>
            <p:spPr bwMode="auto">
              <a:xfrm>
                <a:off x="705" y="1302"/>
                <a:ext cx="59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Corium load </a:t>
                </a:r>
                <a:endParaRPr lang="fr-FR"/>
              </a:p>
            </p:txBody>
          </p:sp>
          <p:sp>
            <p:nvSpPr>
              <p:cNvPr id="62513" name="Rectangle 49"/>
              <p:cNvSpPr>
                <a:spLocks noChangeArrowheads="1"/>
              </p:cNvSpPr>
              <p:nvPr/>
            </p:nvSpPr>
            <p:spPr bwMode="auto">
              <a:xfrm>
                <a:off x="705" y="1430"/>
                <a:ext cx="55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composition</a:t>
                </a:r>
                <a:endParaRPr lang="fr-FR"/>
              </a:p>
            </p:txBody>
          </p:sp>
          <p:sp>
            <p:nvSpPr>
              <p:cNvPr id="62514" name="Rectangle 50"/>
              <p:cNvSpPr>
                <a:spLocks noChangeArrowheads="1"/>
              </p:cNvSpPr>
              <p:nvPr/>
            </p:nvSpPr>
            <p:spPr bwMode="auto">
              <a:xfrm>
                <a:off x="1254" y="143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15" name="Rectangle 51"/>
              <p:cNvSpPr>
                <a:spLocks noChangeArrowheads="1"/>
              </p:cNvSpPr>
              <p:nvPr/>
            </p:nvSpPr>
            <p:spPr bwMode="auto">
              <a:xfrm>
                <a:off x="1468" y="1302"/>
                <a:ext cx="56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61 wt.% UO</a:t>
                </a:r>
                <a:endParaRPr lang="fr-FR"/>
              </a:p>
            </p:txBody>
          </p:sp>
          <p:sp>
            <p:nvSpPr>
              <p:cNvPr id="62516" name="Rectangle 52"/>
              <p:cNvSpPr>
                <a:spLocks noChangeArrowheads="1"/>
              </p:cNvSpPr>
              <p:nvPr/>
            </p:nvSpPr>
            <p:spPr bwMode="auto">
              <a:xfrm>
                <a:off x="2026"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17" name="Rectangle 53"/>
              <p:cNvSpPr>
                <a:spLocks noChangeArrowheads="1"/>
              </p:cNvSpPr>
              <p:nvPr/>
            </p:nvSpPr>
            <p:spPr bwMode="auto">
              <a:xfrm>
                <a:off x="2062" y="1302"/>
                <a:ext cx="4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25% ZrO</a:t>
                </a:r>
                <a:endParaRPr lang="fr-FR"/>
              </a:p>
            </p:txBody>
          </p:sp>
          <p:sp>
            <p:nvSpPr>
              <p:cNvPr id="62518" name="Rectangle 54"/>
              <p:cNvSpPr>
                <a:spLocks noChangeArrowheads="1"/>
              </p:cNvSpPr>
              <p:nvPr/>
            </p:nvSpPr>
            <p:spPr bwMode="auto">
              <a:xfrm>
                <a:off x="2535"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19" name="Rectangle 55"/>
              <p:cNvSpPr>
                <a:spLocks noChangeArrowheads="1"/>
              </p:cNvSpPr>
              <p:nvPr/>
            </p:nvSpPr>
            <p:spPr bwMode="auto">
              <a:xfrm>
                <a:off x="2571" y="1302"/>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20" name="Rectangle 56"/>
              <p:cNvSpPr>
                <a:spLocks noChangeArrowheads="1"/>
              </p:cNvSpPr>
              <p:nvPr/>
            </p:nvSpPr>
            <p:spPr bwMode="auto">
              <a:xfrm>
                <a:off x="1468" y="1430"/>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6.4%</a:t>
                </a:r>
                <a:endParaRPr lang="fr-FR"/>
              </a:p>
            </p:txBody>
          </p:sp>
          <p:sp>
            <p:nvSpPr>
              <p:cNvPr id="62521" name="Rectangle 57"/>
              <p:cNvSpPr>
                <a:spLocks noChangeArrowheads="1"/>
              </p:cNvSpPr>
              <p:nvPr/>
            </p:nvSpPr>
            <p:spPr bwMode="auto">
              <a:xfrm>
                <a:off x="1700" y="143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22" name="Rectangle 58"/>
              <p:cNvSpPr>
                <a:spLocks noChangeArrowheads="1"/>
              </p:cNvSpPr>
              <p:nvPr/>
            </p:nvSpPr>
            <p:spPr bwMode="auto">
              <a:xfrm>
                <a:off x="1728" y="1430"/>
                <a:ext cx="17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SiO</a:t>
                </a:r>
                <a:endParaRPr lang="fr-FR"/>
              </a:p>
            </p:txBody>
          </p:sp>
          <p:sp>
            <p:nvSpPr>
              <p:cNvPr id="62523" name="Rectangle 59"/>
              <p:cNvSpPr>
                <a:spLocks noChangeArrowheads="1"/>
              </p:cNvSpPr>
              <p:nvPr/>
            </p:nvSpPr>
            <p:spPr bwMode="auto">
              <a:xfrm>
                <a:off x="1901" y="1482"/>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24" name="Rectangle 60"/>
              <p:cNvSpPr>
                <a:spLocks noChangeArrowheads="1"/>
              </p:cNvSpPr>
              <p:nvPr/>
            </p:nvSpPr>
            <p:spPr bwMode="auto">
              <a:xfrm>
                <a:off x="1937" y="1430"/>
                <a:ext cx="57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1.2% CaO, </a:t>
                </a:r>
                <a:endParaRPr lang="fr-FR"/>
              </a:p>
            </p:txBody>
          </p:sp>
          <p:sp>
            <p:nvSpPr>
              <p:cNvPr id="62525" name="Rectangle 61"/>
              <p:cNvSpPr>
                <a:spLocks noChangeArrowheads="1"/>
              </p:cNvSpPr>
              <p:nvPr/>
            </p:nvSpPr>
            <p:spPr bwMode="auto">
              <a:xfrm>
                <a:off x="1468" y="1558"/>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0.4%</a:t>
                </a:r>
                <a:endParaRPr lang="fr-FR"/>
              </a:p>
            </p:txBody>
          </p:sp>
          <p:sp>
            <p:nvSpPr>
              <p:cNvPr id="62526" name="Rectangle 62"/>
              <p:cNvSpPr>
                <a:spLocks noChangeArrowheads="1"/>
              </p:cNvSpPr>
              <p:nvPr/>
            </p:nvSpPr>
            <p:spPr bwMode="auto">
              <a:xfrm>
                <a:off x="1700"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27" name="Rectangle 63"/>
              <p:cNvSpPr>
                <a:spLocks noChangeArrowheads="1"/>
              </p:cNvSpPr>
              <p:nvPr/>
            </p:nvSpPr>
            <p:spPr bwMode="auto">
              <a:xfrm>
                <a:off x="1722" y="1558"/>
                <a:ext cx="11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Al</a:t>
                </a:r>
                <a:endParaRPr lang="fr-FR"/>
              </a:p>
            </p:txBody>
          </p:sp>
          <p:sp>
            <p:nvSpPr>
              <p:cNvPr id="62528" name="Rectangle 64"/>
              <p:cNvSpPr>
                <a:spLocks noChangeArrowheads="1"/>
              </p:cNvSpPr>
              <p:nvPr/>
            </p:nvSpPr>
            <p:spPr bwMode="auto">
              <a:xfrm>
                <a:off x="1831"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29" name="Rectangle 65"/>
              <p:cNvSpPr>
                <a:spLocks noChangeArrowheads="1"/>
              </p:cNvSpPr>
              <p:nvPr/>
            </p:nvSpPr>
            <p:spPr bwMode="auto">
              <a:xfrm>
                <a:off x="1867" y="1558"/>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530" name="Rectangle 66"/>
              <p:cNvSpPr>
                <a:spLocks noChangeArrowheads="1"/>
              </p:cNvSpPr>
              <p:nvPr/>
            </p:nvSpPr>
            <p:spPr bwMode="auto">
              <a:xfrm>
                <a:off x="1949"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531" name="Rectangle 67"/>
              <p:cNvSpPr>
                <a:spLocks noChangeArrowheads="1"/>
              </p:cNvSpPr>
              <p:nvPr/>
            </p:nvSpPr>
            <p:spPr bwMode="auto">
              <a:xfrm>
                <a:off x="1985" y="1558"/>
                <a:ext cx="2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0.1%</a:t>
                </a:r>
                <a:endParaRPr lang="fr-FR"/>
              </a:p>
            </p:txBody>
          </p:sp>
          <p:sp>
            <p:nvSpPr>
              <p:cNvPr id="62532" name="Rectangle 68"/>
              <p:cNvSpPr>
                <a:spLocks noChangeArrowheads="1"/>
              </p:cNvSpPr>
              <p:nvPr/>
            </p:nvSpPr>
            <p:spPr bwMode="auto">
              <a:xfrm>
                <a:off x="2273"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33" name="Rectangle 69"/>
              <p:cNvSpPr>
                <a:spLocks noChangeArrowheads="1"/>
              </p:cNvSpPr>
              <p:nvPr/>
            </p:nvSpPr>
            <p:spPr bwMode="auto">
              <a:xfrm>
                <a:off x="2301" y="1558"/>
                <a:ext cx="29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MgO, </a:t>
                </a:r>
                <a:endParaRPr lang="fr-FR"/>
              </a:p>
            </p:txBody>
          </p:sp>
          <p:sp>
            <p:nvSpPr>
              <p:cNvPr id="62534" name="Rectangle 70"/>
              <p:cNvSpPr>
                <a:spLocks noChangeArrowheads="1"/>
              </p:cNvSpPr>
              <p:nvPr/>
            </p:nvSpPr>
            <p:spPr bwMode="auto">
              <a:xfrm>
                <a:off x="1468" y="1686"/>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5.9%</a:t>
                </a:r>
                <a:endParaRPr lang="fr-FR"/>
              </a:p>
            </p:txBody>
          </p:sp>
          <p:sp>
            <p:nvSpPr>
              <p:cNvPr id="62535" name="Rectangle 71"/>
              <p:cNvSpPr>
                <a:spLocks noChangeArrowheads="1"/>
              </p:cNvSpPr>
              <p:nvPr/>
            </p:nvSpPr>
            <p:spPr bwMode="auto">
              <a:xfrm>
                <a:off x="1700"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36" name="Rectangle 72"/>
              <p:cNvSpPr>
                <a:spLocks noChangeArrowheads="1"/>
              </p:cNvSpPr>
              <p:nvPr/>
            </p:nvSpPr>
            <p:spPr bwMode="auto">
              <a:xfrm>
                <a:off x="1728" y="1686"/>
                <a:ext cx="7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Cr(evaporating).</a:t>
                </a:r>
                <a:endParaRPr lang="fr-FR"/>
              </a:p>
            </p:txBody>
          </p:sp>
          <p:sp>
            <p:nvSpPr>
              <p:cNvPr id="62537" name="Rectangle 73"/>
              <p:cNvSpPr>
                <a:spLocks noChangeArrowheads="1"/>
              </p:cNvSpPr>
              <p:nvPr/>
            </p:nvSpPr>
            <p:spPr bwMode="auto">
              <a:xfrm>
                <a:off x="2465"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38" name="Rectangle 74"/>
              <p:cNvSpPr>
                <a:spLocks noChangeArrowheads="1"/>
              </p:cNvSpPr>
              <p:nvPr/>
            </p:nvSpPr>
            <p:spPr bwMode="auto">
              <a:xfrm>
                <a:off x="2903" y="1302"/>
                <a:ext cx="64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60.6 wt.% UO</a:t>
                </a:r>
                <a:endParaRPr lang="fr-FR"/>
              </a:p>
            </p:txBody>
          </p:sp>
          <p:sp>
            <p:nvSpPr>
              <p:cNvPr id="62539" name="Rectangle 75"/>
              <p:cNvSpPr>
                <a:spLocks noChangeArrowheads="1"/>
              </p:cNvSpPr>
              <p:nvPr/>
            </p:nvSpPr>
            <p:spPr bwMode="auto">
              <a:xfrm>
                <a:off x="3546"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40" name="Rectangle 76"/>
              <p:cNvSpPr>
                <a:spLocks noChangeArrowheads="1"/>
              </p:cNvSpPr>
              <p:nvPr/>
            </p:nvSpPr>
            <p:spPr bwMode="auto">
              <a:xfrm>
                <a:off x="3582" y="1302"/>
                <a:ext cx="25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24.9</a:t>
                </a:r>
                <a:endParaRPr lang="fr-FR"/>
              </a:p>
            </p:txBody>
          </p:sp>
          <p:sp>
            <p:nvSpPr>
              <p:cNvPr id="62541" name="Rectangle 77"/>
              <p:cNvSpPr>
                <a:spLocks noChangeArrowheads="1"/>
              </p:cNvSpPr>
              <p:nvPr/>
            </p:nvSpPr>
            <p:spPr bwMode="auto">
              <a:xfrm>
                <a:off x="3834" y="1302"/>
                <a:ext cx="30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ZrO</a:t>
                </a:r>
                <a:endParaRPr lang="fr-FR"/>
              </a:p>
            </p:txBody>
          </p:sp>
          <p:sp>
            <p:nvSpPr>
              <p:cNvPr id="62542" name="Rectangle 78"/>
              <p:cNvSpPr>
                <a:spLocks noChangeArrowheads="1"/>
              </p:cNvSpPr>
              <p:nvPr/>
            </p:nvSpPr>
            <p:spPr bwMode="auto">
              <a:xfrm>
                <a:off x="4138"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43" name="Rectangle 79"/>
              <p:cNvSpPr>
                <a:spLocks noChangeArrowheads="1"/>
              </p:cNvSpPr>
              <p:nvPr/>
            </p:nvSpPr>
            <p:spPr bwMode="auto">
              <a:xfrm>
                <a:off x="4174" y="1302"/>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44" name="Rectangle 80"/>
              <p:cNvSpPr>
                <a:spLocks noChangeArrowheads="1"/>
              </p:cNvSpPr>
              <p:nvPr/>
            </p:nvSpPr>
            <p:spPr bwMode="auto">
              <a:xfrm>
                <a:off x="2903" y="1430"/>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3.4%</a:t>
                </a:r>
                <a:endParaRPr lang="fr-FR"/>
              </a:p>
            </p:txBody>
          </p:sp>
          <p:sp>
            <p:nvSpPr>
              <p:cNvPr id="62545" name="Rectangle 81"/>
              <p:cNvSpPr>
                <a:spLocks noChangeArrowheads="1"/>
              </p:cNvSpPr>
              <p:nvPr/>
            </p:nvSpPr>
            <p:spPr bwMode="auto">
              <a:xfrm>
                <a:off x="3136" y="143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46" name="Rectangle 82"/>
              <p:cNvSpPr>
                <a:spLocks noChangeArrowheads="1"/>
              </p:cNvSpPr>
              <p:nvPr/>
            </p:nvSpPr>
            <p:spPr bwMode="auto">
              <a:xfrm>
                <a:off x="3164" y="1430"/>
                <a:ext cx="17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SiO</a:t>
                </a:r>
                <a:endParaRPr lang="fr-FR"/>
              </a:p>
            </p:txBody>
          </p:sp>
          <p:sp>
            <p:nvSpPr>
              <p:cNvPr id="62547" name="Rectangle 83"/>
              <p:cNvSpPr>
                <a:spLocks noChangeArrowheads="1"/>
              </p:cNvSpPr>
              <p:nvPr/>
            </p:nvSpPr>
            <p:spPr bwMode="auto">
              <a:xfrm>
                <a:off x="3336" y="1482"/>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48" name="Rectangle 84"/>
              <p:cNvSpPr>
                <a:spLocks noChangeArrowheads="1"/>
              </p:cNvSpPr>
              <p:nvPr/>
            </p:nvSpPr>
            <p:spPr bwMode="auto">
              <a:xfrm>
                <a:off x="3372" y="1430"/>
                <a:ext cx="57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3.1% CaO, </a:t>
                </a:r>
                <a:endParaRPr lang="fr-FR"/>
              </a:p>
            </p:txBody>
          </p:sp>
          <p:sp>
            <p:nvSpPr>
              <p:cNvPr id="62549" name="Rectangle 85"/>
              <p:cNvSpPr>
                <a:spLocks noChangeArrowheads="1"/>
              </p:cNvSpPr>
              <p:nvPr/>
            </p:nvSpPr>
            <p:spPr bwMode="auto">
              <a:xfrm>
                <a:off x="2903" y="1558"/>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0.4%</a:t>
                </a:r>
                <a:endParaRPr lang="fr-FR"/>
              </a:p>
            </p:txBody>
          </p:sp>
          <p:sp>
            <p:nvSpPr>
              <p:cNvPr id="62550" name="Rectangle 86"/>
              <p:cNvSpPr>
                <a:spLocks noChangeArrowheads="1"/>
              </p:cNvSpPr>
              <p:nvPr/>
            </p:nvSpPr>
            <p:spPr bwMode="auto">
              <a:xfrm>
                <a:off x="3136"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51" name="Rectangle 87"/>
              <p:cNvSpPr>
                <a:spLocks noChangeArrowheads="1"/>
              </p:cNvSpPr>
              <p:nvPr/>
            </p:nvSpPr>
            <p:spPr bwMode="auto">
              <a:xfrm>
                <a:off x="3157" y="1558"/>
                <a:ext cx="11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Al</a:t>
                </a:r>
                <a:endParaRPr lang="fr-FR"/>
              </a:p>
            </p:txBody>
          </p:sp>
          <p:sp>
            <p:nvSpPr>
              <p:cNvPr id="62552" name="Rectangle 88"/>
              <p:cNvSpPr>
                <a:spLocks noChangeArrowheads="1"/>
              </p:cNvSpPr>
              <p:nvPr/>
            </p:nvSpPr>
            <p:spPr bwMode="auto">
              <a:xfrm>
                <a:off x="3266"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53" name="Rectangle 89"/>
              <p:cNvSpPr>
                <a:spLocks noChangeArrowheads="1"/>
              </p:cNvSpPr>
              <p:nvPr/>
            </p:nvSpPr>
            <p:spPr bwMode="auto">
              <a:xfrm>
                <a:off x="3303" y="1558"/>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554" name="Rectangle 90"/>
              <p:cNvSpPr>
                <a:spLocks noChangeArrowheads="1"/>
              </p:cNvSpPr>
              <p:nvPr/>
            </p:nvSpPr>
            <p:spPr bwMode="auto">
              <a:xfrm>
                <a:off x="3384"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555" name="Rectangle 91"/>
              <p:cNvSpPr>
                <a:spLocks noChangeArrowheads="1"/>
              </p:cNvSpPr>
              <p:nvPr/>
            </p:nvSpPr>
            <p:spPr bwMode="auto">
              <a:xfrm>
                <a:off x="3420" y="1558"/>
                <a:ext cx="2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1.1%</a:t>
                </a:r>
                <a:endParaRPr lang="fr-FR"/>
              </a:p>
            </p:txBody>
          </p:sp>
          <p:sp>
            <p:nvSpPr>
              <p:cNvPr id="62556" name="Rectangle 92"/>
              <p:cNvSpPr>
                <a:spLocks noChangeArrowheads="1"/>
              </p:cNvSpPr>
              <p:nvPr/>
            </p:nvSpPr>
            <p:spPr bwMode="auto">
              <a:xfrm>
                <a:off x="3708"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57" name="Rectangle 93"/>
              <p:cNvSpPr>
                <a:spLocks noChangeArrowheads="1"/>
              </p:cNvSpPr>
              <p:nvPr/>
            </p:nvSpPr>
            <p:spPr bwMode="auto">
              <a:xfrm>
                <a:off x="3736" y="1558"/>
                <a:ext cx="29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MgO, </a:t>
                </a:r>
                <a:endParaRPr lang="fr-FR"/>
              </a:p>
            </p:txBody>
          </p:sp>
          <p:sp>
            <p:nvSpPr>
              <p:cNvPr id="62558" name="Rectangle 94"/>
              <p:cNvSpPr>
                <a:spLocks noChangeArrowheads="1"/>
              </p:cNvSpPr>
              <p:nvPr/>
            </p:nvSpPr>
            <p:spPr bwMode="auto">
              <a:xfrm>
                <a:off x="2903" y="1686"/>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6.4%</a:t>
                </a:r>
                <a:endParaRPr lang="fr-FR"/>
              </a:p>
            </p:txBody>
          </p:sp>
          <p:sp>
            <p:nvSpPr>
              <p:cNvPr id="62559" name="Rectangle 95"/>
              <p:cNvSpPr>
                <a:spLocks noChangeArrowheads="1"/>
              </p:cNvSpPr>
              <p:nvPr/>
            </p:nvSpPr>
            <p:spPr bwMode="auto">
              <a:xfrm>
                <a:off x="3136"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60" name="Rectangle 96"/>
              <p:cNvSpPr>
                <a:spLocks noChangeArrowheads="1"/>
              </p:cNvSpPr>
              <p:nvPr/>
            </p:nvSpPr>
            <p:spPr bwMode="auto">
              <a:xfrm>
                <a:off x="3164" y="1686"/>
                <a:ext cx="7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Cr(evaporating).</a:t>
                </a:r>
                <a:endParaRPr lang="fr-FR"/>
              </a:p>
            </p:txBody>
          </p:sp>
          <p:sp>
            <p:nvSpPr>
              <p:cNvPr id="62561" name="Rectangle 97"/>
              <p:cNvSpPr>
                <a:spLocks noChangeArrowheads="1"/>
              </p:cNvSpPr>
              <p:nvPr/>
            </p:nvSpPr>
            <p:spPr bwMode="auto">
              <a:xfrm>
                <a:off x="3901"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62" name="Rectangle 98"/>
              <p:cNvSpPr>
                <a:spLocks noChangeArrowheads="1"/>
              </p:cNvSpPr>
              <p:nvPr/>
            </p:nvSpPr>
            <p:spPr bwMode="auto">
              <a:xfrm>
                <a:off x="4357" y="1302"/>
                <a:ext cx="56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56 wt.% UO</a:t>
                </a:r>
                <a:endParaRPr lang="fr-FR"/>
              </a:p>
            </p:txBody>
          </p:sp>
          <p:sp>
            <p:nvSpPr>
              <p:cNvPr id="62563" name="Rectangle 99"/>
              <p:cNvSpPr>
                <a:spLocks noChangeArrowheads="1"/>
              </p:cNvSpPr>
              <p:nvPr/>
            </p:nvSpPr>
            <p:spPr bwMode="auto">
              <a:xfrm>
                <a:off x="4915"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64" name="Rectangle 100"/>
              <p:cNvSpPr>
                <a:spLocks noChangeArrowheads="1"/>
              </p:cNvSpPr>
              <p:nvPr/>
            </p:nvSpPr>
            <p:spPr bwMode="auto">
              <a:xfrm>
                <a:off x="4952" y="1302"/>
                <a:ext cx="47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23% ZrO</a:t>
                </a:r>
                <a:endParaRPr lang="fr-FR"/>
              </a:p>
            </p:txBody>
          </p:sp>
          <p:sp>
            <p:nvSpPr>
              <p:cNvPr id="62565" name="Rectangle 101"/>
              <p:cNvSpPr>
                <a:spLocks noChangeArrowheads="1"/>
              </p:cNvSpPr>
              <p:nvPr/>
            </p:nvSpPr>
            <p:spPr bwMode="auto">
              <a:xfrm>
                <a:off x="5424" y="1354"/>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66" name="Rectangle 102"/>
              <p:cNvSpPr>
                <a:spLocks noChangeArrowheads="1"/>
              </p:cNvSpPr>
              <p:nvPr/>
            </p:nvSpPr>
            <p:spPr bwMode="auto">
              <a:xfrm>
                <a:off x="5460" y="1302"/>
                <a:ext cx="5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67" name="Rectangle 103"/>
              <p:cNvSpPr>
                <a:spLocks noChangeArrowheads="1"/>
              </p:cNvSpPr>
              <p:nvPr/>
            </p:nvSpPr>
            <p:spPr bwMode="auto">
              <a:xfrm>
                <a:off x="4357" y="1430"/>
                <a:ext cx="2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11.1%</a:t>
                </a:r>
                <a:endParaRPr lang="fr-FR"/>
              </a:p>
            </p:txBody>
          </p:sp>
          <p:sp>
            <p:nvSpPr>
              <p:cNvPr id="62568" name="Rectangle 104"/>
              <p:cNvSpPr>
                <a:spLocks noChangeArrowheads="1"/>
              </p:cNvSpPr>
              <p:nvPr/>
            </p:nvSpPr>
            <p:spPr bwMode="auto">
              <a:xfrm>
                <a:off x="4642" y="143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69" name="Rectangle 105"/>
              <p:cNvSpPr>
                <a:spLocks noChangeArrowheads="1"/>
              </p:cNvSpPr>
              <p:nvPr/>
            </p:nvSpPr>
            <p:spPr bwMode="auto">
              <a:xfrm>
                <a:off x="4670" y="1430"/>
                <a:ext cx="17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SiO</a:t>
                </a:r>
                <a:endParaRPr lang="fr-FR"/>
              </a:p>
            </p:txBody>
          </p:sp>
          <p:sp>
            <p:nvSpPr>
              <p:cNvPr id="62570" name="Rectangle 106"/>
              <p:cNvSpPr>
                <a:spLocks noChangeArrowheads="1"/>
              </p:cNvSpPr>
              <p:nvPr/>
            </p:nvSpPr>
            <p:spPr bwMode="auto">
              <a:xfrm>
                <a:off x="4842" y="1482"/>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71" name="Rectangle 107"/>
              <p:cNvSpPr>
                <a:spLocks noChangeArrowheads="1"/>
              </p:cNvSpPr>
              <p:nvPr/>
            </p:nvSpPr>
            <p:spPr bwMode="auto">
              <a:xfrm>
                <a:off x="4878" y="1430"/>
                <a:ext cx="5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2.2% CaO, </a:t>
                </a:r>
                <a:endParaRPr lang="fr-FR"/>
              </a:p>
            </p:txBody>
          </p:sp>
          <p:sp>
            <p:nvSpPr>
              <p:cNvPr id="62572" name="Rectangle 108"/>
              <p:cNvSpPr>
                <a:spLocks noChangeArrowheads="1"/>
              </p:cNvSpPr>
              <p:nvPr/>
            </p:nvSpPr>
            <p:spPr bwMode="auto">
              <a:xfrm>
                <a:off x="4357" y="1558"/>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0.6%</a:t>
                </a:r>
                <a:endParaRPr lang="fr-FR"/>
              </a:p>
            </p:txBody>
          </p:sp>
          <p:sp>
            <p:nvSpPr>
              <p:cNvPr id="62573" name="Rectangle 109"/>
              <p:cNvSpPr>
                <a:spLocks noChangeArrowheads="1"/>
              </p:cNvSpPr>
              <p:nvPr/>
            </p:nvSpPr>
            <p:spPr bwMode="auto">
              <a:xfrm>
                <a:off x="4590"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74" name="Rectangle 110"/>
              <p:cNvSpPr>
                <a:spLocks noChangeArrowheads="1"/>
              </p:cNvSpPr>
              <p:nvPr/>
            </p:nvSpPr>
            <p:spPr bwMode="auto">
              <a:xfrm>
                <a:off x="4611" y="1558"/>
                <a:ext cx="11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Al</a:t>
                </a:r>
                <a:endParaRPr lang="fr-FR"/>
              </a:p>
            </p:txBody>
          </p:sp>
          <p:sp>
            <p:nvSpPr>
              <p:cNvPr id="62575" name="Rectangle 111"/>
              <p:cNvSpPr>
                <a:spLocks noChangeArrowheads="1"/>
              </p:cNvSpPr>
              <p:nvPr/>
            </p:nvSpPr>
            <p:spPr bwMode="auto">
              <a:xfrm>
                <a:off x="4721"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576" name="Rectangle 112"/>
              <p:cNvSpPr>
                <a:spLocks noChangeArrowheads="1"/>
              </p:cNvSpPr>
              <p:nvPr/>
            </p:nvSpPr>
            <p:spPr bwMode="auto">
              <a:xfrm>
                <a:off x="4757" y="1558"/>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577" name="Rectangle 113"/>
              <p:cNvSpPr>
                <a:spLocks noChangeArrowheads="1"/>
              </p:cNvSpPr>
              <p:nvPr/>
            </p:nvSpPr>
            <p:spPr bwMode="auto">
              <a:xfrm>
                <a:off x="4838" y="16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578" name="Rectangle 114"/>
              <p:cNvSpPr>
                <a:spLocks noChangeArrowheads="1"/>
              </p:cNvSpPr>
              <p:nvPr/>
            </p:nvSpPr>
            <p:spPr bwMode="auto">
              <a:xfrm>
                <a:off x="4874" y="1558"/>
                <a:ext cx="2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0.1%</a:t>
                </a:r>
                <a:endParaRPr lang="fr-FR"/>
              </a:p>
            </p:txBody>
          </p:sp>
          <p:sp>
            <p:nvSpPr>
              <p:cNvPr id="62579" name="Rectangle 115"/>
              <p:cNvSpPr>
                <a:spLocks noChangeArrowheads="1"/>
              </p:cNvSpPr>
              <p:nvPr/>
            </p:nvSpPr>
            <p:spPr bwMode="auto">
              <a:xfrm>
                <a:off x="5162" y="15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80" name="Rectangle 116"/>
              <p:cNvSpPr>
                <a:spLocks noChangeArrowheads="1"/>
              </p:cNvSpPr>
              <p:nvPr/>
            </p:nvSpPr>
            <p:spPr bwMode="auto">
              <a:xfrm>
                <a:off x="5191" y="1558"/>
                <a:ext cx="29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MgO, </a:t>
                </a:r>
                <a:endParaRPr lang="fr-FR"/>
              </a:p>
            </p:txBody>
          </p:sp>
          <p:sp>
            <p:nvSpPr>
              <p:cNvPr id="62581" name="Rectangle 117"/>
              <p:cNvSpPr>
                <a:spLocks noChangeArrowheads="1"/>
              </p:cNvSpPr>
              <p:nvPr/>
            </p:nvSpPr>
            <p:spPr bwMode="auto">
              <a:xfrm>
                <a:off x="4357" y="1686"/>
                <a:ext cx="2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6.4%</a:t>
                </a:r>
                <a:endParaRPr lang="fr-FR"/>
              </a:p>
            </p:txBody>
          </p:sp>
          <p:sp>
            <p:nvSpPr>
              <p:cNvPr id="62582" name="Rectangle 118"/>
              <p:cNvSpPr>
                <a:spLocks noChangeArrowheads="1"/>
              </p:cNvSpPr>
              <p:nvPr/>
            </p:nvSpPr>
            <p:spPr bwMode="auto">
              <a:xfrm>
                <a:off x="4590"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83" name="Rectangle 119"/>
              <p:cNvSpPr>
                <a:spLocks noChangeArrowheads="1"/>
              </p:cNvSpPr>
              <p:nvPr/>
            </p:nvSpPr>
            <p:spPr bwMode="auto">
              <a:xfrm>
                <a:off x="4618" y="1686"/>
                <a:ext cx="74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Cr(evaporating).</a:t>
                </a:r>
                <a:endParaRPr lang="fr-FR"/>
              </a:p>
            </p:txBody>
          </p:sp>
          <p:sp>
            <p:nvSpPr>
              <p:cNvPr id="62584" name="Rectangle 120"/>
              <p:cNvSpPr>
                <a:spLocks noChangeArrowheads="1"/>
              </p:cNvSpPr>
              <p:nvPr/>
            </p:nvSpPr>
            <p:spPr bwMode="auto">
              <a:xfrm>
                <a:off x="5355" y="168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585" name="Rectangle 121"/>
              <p:cNvSpPr>
                <a:spLocks noChangeArrowheads="1"/>
              </p:cNvSpPr>
              <p:nvPr/>
            </p:nvSpPr>
            <p:spPr bwMode="auto">
              <a:xfrm>
                <a:off x="663" y="1293"/>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86" name="Rectangle 122"/>
              <p:cNvSpPr>
                <a:spLocks noChangeArrowheads="1"/>
              </p:cNvSpPr>
              <p:nvPr/>
            </p:nvSpPr>
            <p:spPr bwMode="auto">
              <a:xfrm>
                <a:off x="671" y="1293"/>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87" name="Rectangle 123"/>
              <p:cNvSpPr>
                <a:spLocks noChangeArrowheads="1"/>
              </p:cNvSpPr>
              <p:nvPr/>
            </p:nvSpPr>
            <p:spPr bwMode="auto">
              <a:xfrm>
                <a:off x="1425" y="1293"/>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88" name="Rectangle 124"/>
              <p:cNvSpPr>
                <a:spLocks noChangeArrowheads="1"/>
              </p:cNvSpPr>
              <p:nvPr/>
            </p:nvSpPr>
            <p:spPr bwMode="auto">
              <a:xfrm>
                <a:off x="1433" y="1293"/>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89" name="Rectangle 125"/>
              <p:cNvSpPr>
                <a:spLocks noChangeArrowheads="1"/>
              </p:cNvSpPr>
              <p:nvPr/>
            </p:nvSpPr>
            <p:spPr bwMode="auto">
              <a:xfrm>
                <a:off x="2861" y="1293"/>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0" name="Rectangle 126"/>
              <p:cNvSpPr>
                <a:spLocks noChangeArrowheads="1"/>
              </p:cNvSpPr>
              <p:nvPr/>
            </p:nvSpPr>
            <p:spPr bwMode="auto">
              <a:xfrm>
                <a:off x="2869" y="1293"/>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1" name="Rectangle 127"/>
              <p:cNvSpPr>
                <a:spLocks noChangeArrowheads="1"/>
              </p:cNvSpPr>
              <p:nvPr/>
            </p:nvSpPr>
            <p:spPr bwMode="auto">
              <a:xfrm>
                <a:off x="4315" y="1293"/>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2" name="Rectangle 128"/>
              <p:cNvSpPr>
                <a:spLocks noChangeArrowheads="1"/>
              </p:cNvSpPr>
              <p:nvPr/>
            </p:nvSpPr>
            <p:spPr bwMode="auto">
              <a:xfrm>
                <a:off x="4323" y="1293"/>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3" name="Rectangle 129"/>
              <p:cNvSpPr>
                <a:spLocks noChangeArrowheads="1"/>
              </p:cNvSpPr>
              <p:nvPr/>
            </p:nvSpPr>
            <p:spPr bwMode="auto">
              <a:xfrm>
                <a:off x="5749" y="1293"/>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4" name="Rectangle 130"/>
              <p:cNvSpPr>
                <a:spLocks noChangeArrowheads="1"/>
              </p:cNvSpPr>
              <p:nvPr/>
            </p:nvSpPr>
            <p:spPr bwMode="auto">
              <a:xfrm>
                <a:off x="663" y="1301"/>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5" name="Rectangle 131"/>
              <p:cNvSpPr>
                <a:spLocks noChangeArrowheads="1"/>
              </p:cNvSpPr>
              <p:nvPr/>
            </p:nvSpPr>
            <p:spPr bwMode="auto">
              <a:xfrm>
                <a:off x="1425" y="1301"/>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6" name="Rectangle 132"/>
              <p:cNvSpPr>
                <a:spLocks noChangeArrowheads="1"/>
              </p:cNvSpPr>
              <p:nvPr/>
            </p:nvSpPr>
            <p:spPr bwMode="auto">
              <a:xfrm>
                <a:off x="2861" y="1301"/>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7" name="Rectangle 133"/>
              <p:cNvSpPr>
                <a:spLocks noChangeArrowheads="1"/>
              </p:cNvSpPr>
              <p:nvPr/>
            </p:nvSpPr>
            <p:spPr bwMode="auto">
              <a:xfrm>
                <a:off x="4315" y="1301"/>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8" name="Rectangle 134"/>
              <p:cNvSpPr>
                <a:spLocks noChangeArrowheads="1"/>
              </p:cNvSpPr>
              <p:nvPr/>
            </p:nvSpPr>
            <p:spPr bwMode="auto">
              <a:xfrm>
                <a:off x="5749" y="1301"/>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599" name="Rectangle 135"/>
              <p:cNvSpPr>
                <a:spLocks noChangeArrowheads="1"/>
              </p:cNvSpPr>
              <p:nvPr/>
            </p:nvSpPr>
            <p:spPr bwMode="auto">
              <a:xfrm>
                <a:off x="705" y="1822"/>
                <a:ext cx="59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Corium mass</a:t>
                </a:r>
                <a:endParaRPr lang="fr-FR"/>
              </a:p>
            </p:txBody>
          </p:sp>
          <p:sp>
            <p:nvSpPr>
              <p:cNvPr id="62600" name="Rectangle 136"/>
              <p:cNvSpPr>
                <a:spLocks noChangeArrowheads="1"/>
              </p:cNvSpPr>
              <p:nvPr/>
            </p:nvSpPr>
            <p:spPr bwMode="auto">
              <a:xfrm>
                <a:off x="1294" y="182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01" name="Rectangle 137"/>
              <p:cNvSpPr>
                <a:spLocks noChangeArrowheads="1"/>
              </p:cNvSpPr>
              <p:nvPr/>
            </p:nvSpPr>
            <p:spPr bwMode="auto">
              <a:xfrm>
                <a:off x="1994" y="1822"/>
                <a:ext cx="30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400 kg</a:t>
                </a:r>
                <a:endParaRPr lang="fr-FR"/>
              </a:p>
            </p:txBody>
          </p:sp>
          <p:sp>
            <p:nvSpPr>
              <p:cNvPr id="62602" name="Rectangle 138"/>
              <p:cNvSpPr>
                <a:spLocks noChangeArrowheads="1"/>
              </p:cNvSpPr>
              <p:nvPr/>
            </p:nvSpPr>
            <p:spPr bwMode="auto">
              <a:xfrm>
                <a:off x="2300" y="182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03" name="Rectangle 139"/>
              <p:cNvSpPr>
                <a:spLocks noChangeArrowheads="1"/>
              </p:cNvSpPr>
              <p:nvPr/>
            </p:nvSpPr>
            <p:spPr bwMode="auto">
              <a:xfrm>
                <a:off x="3437" y="1822"/>
                <a:ext cx="30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400 kg</a:t>
                </a:r>
                <a:endParaRPr lang="fr-FR"/>
              </a:p>
            </p:txBody>
          </p:sp>
          <p:sp>
            <p:nvSpPr>
              <p:cNvPr id="62604" name="Rectangle 140"/>
              <p:cNvSpPr>
                <a:spLocks noChangeArrowheads="1"/>
              </p:cNvSpPr>
              <p:nvPr/>
            </p:nvSpPr>
            <p:spPr bwMode="auto">
              <a:xfrm>
                <a:off x="3743" y="182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05" name="Rectangle 141"/>
              <p:cNvSpPr>
                <a:spLocks noChangeArrowheads="1"/>
              </p:cNvSpPr>
              <p:nvPr/>
            </p:nvSpPr>
            <p:spPr bwMode="auto">
              <a:xfrm>
                <a:off x="4882" y="1822"/>
                <a:ext cx="30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400 kg</a:t>
                </a:r>
                <a:endParaRPr lang="fr-FR"/>
              </a:p>
            </p:txBody>
          </p:sp>
          <p:sp>
            <p:nvSpPr>
              <p:cNvPr id="62606" name="Rectangle 142"/>
              <p:cNvSpPr>
                <a:spLocks noChangeArrowheads="1"/>
              </p:cNvSpPr>
              <p:nvPr/>
            </p:nvSpPr>
            <p:spPr bwMode="auto">
              <a:xfrm>
                <a:off x="5188" y="182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07" name="Rectangle 143"/>
              <p:cNvSpPr>
                <a:spLocks noChangeArrowheads="1"/>
              </p:cNvSpPr>
              <p:nvPr/>
            </p:nvSpPr>
            <p:spPr bwMode="auto">
              <a:xfrm>
                <a:off x="663" y="181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08" name="Rectangle 144"/>
              <p:cNvSpPr>
                <a:spLocks noChangeArrowheads="1"/>
              </p:cNvSpPr>
              <p:nvPr/>
            </p:nvSpPr>
            <p:spPr bwMode="auto">
              <a:xfrm>
                <a:off x="671" y="1812"/>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09" name="Rectangle 145"/>
              <p:cNvSpPr>
                <a:spLocks noChangeArrowheads="1"/>
              </p:cNvSpPr>
              <p:nvPr/>
            </p:nvSpPr>
            <p:spPr bwMode="auto">
              <a:xfrm>
                <a:off x="1425" y="181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0" name="Rectangle 146"/>
              <p:cNvSpPr>
                <a:spLocks noChangeArrowheads="1"/>
              </p:cNvSpPr>
              <p:nvPr/>
            </p:nvSpPr>
            <p:spPr bwMode="auto">
              <a:xfrm>
                <a:off x="1433" y="1812"/>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1" name="Rectangle 147"/>
              <p:cNvSpPr>
                <a:spLocks noChangeArrowheads="1"/>
              </p:cNvSpPr>
              <p:nvPr/>
            </p:nvSpPr>
            <p:spPr bwMode="auto">
              <a:xfrm>
                <a:off x="2861" y="181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2" name="Rectangle 148"/>
              <p:cNvSpPr>
                <a:spLocks noChangeArrowheads="1"/>
              </p:cNvSpPr>
              <p:nvPr/>
            </p:nvSpPr>
            <p:spPr bwMode="auto">
              <a:xfrm>
                <a:off x="2869" y="1812"/>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3" name="Rectangle 149"/>
              <p:cNvSpPr>
                <a:spLocks noChangeArrowheads="1"/>
              </p:cNvSpPr>
              <p:nvPr/>
            </p:nvSpPr>
            <p:spPr bwMode="auto">
              <a:xfrm>
                <a:off x="4315" y="181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4" name="Rectangle 150"/>
              <p:cNvSpPr>
                <a:spLocks noChangeArrowheads="1"/>
              </p:cNvSpPr>
              <p:nvPr/>
            </p:nvSpPr>
            <p:spPr bwMode="auto">
              <a:xfrm>
                <a:off x="4323" y="1812"/>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5" name="Rectangle 151"/>
              <p:cNvSpPr>
                <a:spLocks noChangeArrowheads="1"/>
              </p:cNvSpPr>
              <p:nvPr/>
            </p:nvSpPr>
            <p:spPr bwMode="auto">
              <a:xfrm>
                <a:off x="5749" y="181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6" name="Rectangle 152"/>
              <p:cNvSpPr>
                <a:spLocks noChangeArrowheads="1"/>
              </p:cNvSpPr>
              <p:nvPr/>
            </p:nvSpPr>
            <p:spPr bwMode="auto">
              <a:xfrm>
                <a:off x="663" y="1820"/>
                <a:ext cx="8" cy="1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7" name="Rectangle 153"/>
              <p:cNvSpPr>
                <a:spLocks noChangeArrowheads="1"/>
              </p:cNvSpPr>
              <p:nvPr/>
            </p:nvSpPr>
            <p:spPr bwMode="auto">
              <a:xfrm>
                <a:off x="1425" y="1820"/>
                <a:ext cx="8" cy="1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8" name="Rectangle 154"/>
              <p:cNvSpPr>
                <a:spLocks noChangeArrowheads="1"/>
              </p:cNvSpPr>
              <p:nvPr/>
            </p:nvSpPr>
            <p:spPr bwMode="auto">
              <a:xfrm>
                <a:off x="2861" y="1820"/>
                <a:ext cx="8" cy="1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19" name="Rectangle 155"/>
              <p:cNvSpPr>
                <a:spLocks noChangeArrowheads="1"/>
              </p:cNvSpPr>
              <p:nvPr/>
            </p:nvSpPr>
            <p:spPr bwMode="auto">
              <a:xfrm>
                <a:off x="4315" y="1820"/>
                <a:ext cx="8" cy="1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20" name="Rectangle 156"/>
              <p:cNvSpPr>
                <a:spLocks noChangeArrowheads="1"/>
              </p:cNvSpPr>
              <p:nvPr/>
            </p:nvSpPr>
            <p:spPr bwMode="auto">
              <a:xfrm>
                <a:off x="5749" y="1820"/>
                <a:ext cx="8" cy="1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21" name="Rectangle 157"/>
              <p:cNvSpPr>
                <a:spLocks noChangeArrowheads="1"/>
              </p:cNvSpPr>
              <p:nvPr/>
            </p:nvSpPr>
            <p:spPr bwMode="auto">
              <a:xfrm>
                <a:off x="705" y="1958"/>
                <a:ext cx="4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Concrete </a:t>
                </a:r>
                <a:endParaRPr lang="fr-FR"/>
              </a:p>
            </p:txBody>
          </p:sp>
          <p:sp>
            <p:nvSpPr>
              <p:cNvPr id="62622" name="Rectangle 158"/>
              <p:cNvSpPr>
                <a:spLocks noChangeArrowheads="1"/>
              </p:cNvSpPr>
              <p:nvPr/>
            </p:nvSpPr>
            <p:spPr bwMode="auto">
              <a:xfrm>
                <a:off x="705" y="2086"/>
                <a:ext cx="43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chemical </a:t>
                </a:r>
                <a:endParaRPr lang="fr-FR"/>
              </a:p>
            </p:txBody>
          </p:sp>
          <p:sp>
            <p:nvSpPr>
              <p:cNvPr id="62623" name="Rectangle 159"/>
              <p:cNvSpPr>
                <a:spLocks noChangeArrowheads="1"/>
              </p:cNvSpPr>
              <p:nvPr/>
            </p:nvSpPr>
            <p:spPr bwMode="auto">
              <a:xfrm>
                <a:off x="705" y="2213"/>
                <a:ext cx="58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composition </a:t>
                </a:r>
                <a:endParaRPr lang="fr-FR"/>
              </a:p>
            </p:txBody>
          </p:sp>
          <p:sp>
            <p:nvSpPr>
              <p:cNvPr id="62624" name="Rectangle 160"/>
              <p:cNvSpPr>
                <a:spLocks noChangeArrowheads="1"/>
              </p:cNvSpPr>
              <p:nvPr/>
            </p:nvSpPr>
            <p:spPr bwMode="auto">
              <a:xfrm>
                <a:off x="1282"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25" name="Rectangle 161"/>
              <p:cNvSpPr>
                <a:spLocks noChangeArrowheads="1"/>
              </p:cNvSpPr>
              <p:nvPr/>
            </p:nvSpPr>
            <p:spPr bwMode="auto">
              <a:xfrm>
                <a:off x="705" y="2340"/>
                <a:ext cx="32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(major </a:t>
                </a:r>
                <a:endParaRPr lang="fr-FR"/>
              </a:p>
            </p:txBody>
          </p:sp>
          <p:sp>
            <p:nvSpPr>
              <p:cNvPr id="62626" name="Rectangle 162"/>
              <p:cNvSpPr>
                <a:spLocks noChangeArrowheads="1"/>
              </p:cNvSpPr>
              <p:nvPr/>
            </p:nvSpPr>
            <p:spPr bwMode="auto">
              <a:xfrm>
                <a:off x="705" y="2468"/>
                <a:ext cx="56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constituents,</a:t>
                </a:r>
                <a:endParaRPr lang="fr-FR"/>
              </a:p>
            </p:txBody>
          </p:sp>
          <p:sp>
            <p:nvSpPr>
              <p:cNvPr id="62627" name="Rectangle 163"/>
              <p:cNvSpPr>
                <a:spLocks noChangeArrowheads="1"/>
              </p:cNvSpPr>
              <p:nvPr/>
            </p:nvSpPr>
            <p:spPr bwMode="auto">
              <a:xfrm>
                <a:off x="1264" y="246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28" name="Rectangle 164"/>
              <p:cNvSpPr>
                <a:spLocks noChangeArrowheads="1"/>
              </p:cNvSpPr>
              <p:nvPr/>
            </p:nvSpPr>
            <p:spPr bwMode="auto">
              <a:xfrm>
                <a:off x="705" y="2596"/>
                <a:ext cx="38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after dry</a:t>
                </a:r>
                <a:endParaRPr lang="fr-FR"/>
              </a:p>
            </p:txBody>
          </p:sp>
          <p:sp>
            <p:nvSpPr>
              <p:cNvPr id="62629" name="Rectangle 165"/>
              <p:cNvSpPr>
                <a:spLocks noChangeArrowheads="1"/>
              </p:cNvSpPr>
              <p:nvPr/>
            </p:nvSpPr>
            <p:spPr bwMode="auto">
              <a:xfrm>
                <a:off x="1085" y="2596"/>
                <a:ext cx="18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ing)</a:t>
                </a:r>
                <a:endParaRPr lang="fr-FR"/>
              </a:p>
            </p:txBody>
          </p:sp>
          <p:sp>
            <p:nvSpPr>
              <p:cNvPr id="62630" name="Rectangle 166"/>
              <p:cNvSpPr>
                <a:spLocks noChangeArrowheads="1"/>
              </p:cNvSpPr>
              <p:nvPr/>
            </p:nvSpPr>
            <p:spPr bwMode="auto">
              <a:xfrm>
                <a:off x="1264" y="25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31" name="Rectangle 167"/>
              <p:cNvSpPr>
                <a:spLocks noChangeArrowheads="1"/>
              </p:cNvSpPr>
              <p:nvPr/>
            </p:nvSpPr>
            <p:spPr bwMode="auto">
              <a:xfrm>
                <a:off x="1468" y="1958"/>
                <a:ext cx="60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69 wt. % SiO</a:t>
                </a:r>
                <a:endParaRPr lang="fr-FR"/>
              </a:p>
            </p:txBody>
          </p:sp>
          <p:sp>
            <p:nvSpPr>
              <p:cNvPr id="62632" name="Rectangle 168"/>
              <p:cNvSpPr>
                <a:spLocks noChangeArrowheads="1"/>
              </p:cNvSpPr>
              <p:nvPr/>
            </p:nvSpPr>
            <p:spPr bwMode="auto">
              <a:xfrm>
                <a:off x="2066" y="20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33" name="Rectangle 169"/>
              <p:cNvSpPr>
                <a:spLocks noChangeArrowheads="1"/>
              </p:cNvSpPr>
              <p:nvPr/>
            </p:nvSpPr>
            <p:spPr bwMode="auto">
              <a:xfrm>
                <a:off x="2102" y="19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34" name="Rectangle 170"/>
              <p:cNvSpPr>
                <a:spLocks noChangeArrowheads="1"/>
              </p:cNvSpPr>
              <p:nvPr/>
            </p:nvSpPr>
            <p:spPr bwMode="auto">
              <a:xfrm>
                <a:off x="1468" y="2086"/>
                <a:ext cx="55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13.5 % CaO</a:t>
                </a:r>
                <a:endParaRPr lang="fr-FR"/>
              </a:p>
            </p:txBody>
          </p:sp>
          <p:sp>
            <p:nvSpPr>
              <p:cNvPr id="62635" name="Rectangle 171"/>
              <p:cNvSpPr>
                <a:spLocks noChangeArrowheads="1"/>
              </p:cNvSpPr>
              <p:nvPr/>
            </p:nvSpPr>
            <p:spPr bwMode="auto">
              <a:xfrm>
                <a:off x="2015" y="2138"/>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36" name="Rectangle 172"/>
              <p:cNvSpPr>
                <a:spLocks noChangeArrowheads="1"/>
              </p:cNvSpPr>
              <p:nvPr/>
            </p:nvSpPr>
            <p:spPr bwMode="auto">
              <a:xfrm>
                <a:off x="1468" y="2213"/>
                <a:ext cx="2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4% Al</a:t>
                </a:r>
                <a:endParaRPr lang="fr-FR"/>
              </a:p>
            </p:txBody>
          </p:sp>
          <p:sp>
            <p:nvSpPr>
              <p:cNvPr id="62637" name="Rectangle 173"/>
              <p:cNvSpPr>
                <a:spLocks noChangeArrowheads="1"/>
              </p:cNvSpPr>
              <p:nvPr/>
            </p:nvSpPr>
            <p:spPr bwMode="auto">
              <a:xfrm>
                <a:off x="1748"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38" name="Rectangle 174"/>
              <p:cNvSpPr>
                <a:spLocks noChangeArrowheads="1"/>
              </p:cNvSpPr>
              <p:nvPr/>
            </p:nvSpPr>
            <p:spPr bwMode="auto">
              <a:xfrm>
                <a:off x="1784" y="2213"/>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39" name="Rectangle 175"/>
              <p:cNvSpPr>
                <a:spLocks noChangeArrowheads="1"/>
              </p:cNvSpPr>
              <p:nvPr/>
            </p:nvSpPr>
            <p:spPr bwMode="auto">
              <a:xfrm>
                <a:off x="1864"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640" name="Rectangle 176"/>
              <p:cNvSpPr>
                <a:spLocks noChangeArrowheads="1"/>
              </p:cNvSpPr>
              <p:nvPr/>
            </p:nvSpPr>
            <p:spPr bwMode="auto">
              <a:xfrm>
                <a:off x="1901"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641" name="Rectangle 177"/>
              <p:cNvSpPr>
                <a:spLocks noChangeArrowheads="1"/>
              </p:cNvSpPr>
              <p:nvPr/>
            </p:nvSpPr>
            <p:spPr bwMode="auto">
              <a:xfrm>
                <a:off x="1929"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42" name="Rectangle 178"/>
              <p:cNvSpPr>
                <a:spLocks noChangeArrowheads="1"/>
              </p:cNvSpPr>
              <p:nvPr/>
            </p:nvSpPr>
            <p:spPr bwMode="auto">
              <a:xfrm>
                <a:off x="1468" y="2340"/>
                <a:ext cx="49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0.7% MgO</a:t>
                </a:r>
                <a:endParaRPr lang="fr-FR"/>
              </a:p>
            </p:txBody>
          </p:sp>
          <p:sp>
            <p:nvSpPr>
              <p:cNvPr id="62643" name="Rectangle 179"/>
              <p:cNvSpPr>
                <a:spLocks noChangeArrowheads="1"/>
              </p:cNvSpPr>
              <p:nvPr/>
            </p:nvSpPr>
            <p:spPr bwMode="auto">
              <a:xfrm>
                <a:off x="1962" y="234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44" name="Rectangle 180"/>
              <p:cNvSpPr>
                <a:spLocks noChangeArrowheads="1"/>
              </p:cNvSpPr>
              <p:nvPr/>
            </p:nvSpPr>
            <p:spPr bwMode="auto">
              <a:xfrm>
                <a:off x="1468" y="2468"/>
                <a:ext cx="41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4.2% CO</a:t>
                </a:r>
                <a:endParaRPr lang="fr-FR"/>
              </a:p>
            </p:txBody>
          </p:sp>
          <p:sp>
            <p:nvSpPr>
              <p:cNvPr id="62645" name="Rectangle 181"/>
              <p:cNvSpPr>
                <a:spLocks noChangeArrowheads="1"/>
              </p:cNvSpPr>
              <p:nvPr/>
            </p:nvSpPr>
            <p:spPr bwMode="auto">
              <a:xfrm>
                <a:off x="1882" y="252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46" name="Rectangle 182"/>
              <p:cNvSpPr>
                <a:spLocks noChangeArrowheads="1"/>
              </p:cNvSpPr>
              <p:nvPr/>
            </p:nvSpPr>
            <p:spPr bwMode="auto">
              <a:xfrm>
                <a:off x="1918" y="25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47" name="Rectangle 183"/>
              <p:cNvSpPr>
                <a:spLocks noChangeArrowheads="1"/>
              </p:cNvSpPr>
              <p:nvPr/>
            </p:nvSpPr>
            <p:spPr bwMode="auto">
              <a:xfrm>
                <a:off x="1468" y="2596"/>
                <a:ext cx="34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3.7% H</a:t>
                </a:r>
                <a:endParaRPr lang="fr-FR"/>
              </a:p>
            </p:txBody>
          </p:sp>
          <p:sp>
            <p:nvSpPr>
              <p:cNvPr id="62648" name="Rectangle 184"/>
              <p:cNvSpPr>
                <a:spLocks noChangeArrowheads="1"/>
              </p:cNvSpPr>
              <p:nvPr/>
            </p:nvSpPr>
            <p:spPr bwMode="auto">
              <a:xfrm>
                <a:off x="1808" y="2648"/>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49" name="Rectangle 185"/>
              <p:cNvSpPr>
                <a:spLocks noChangeArrowheads="1"/>
              </p:cNvSpPr>
              <p:nvPr/>
            </p:nvSpPr>
            <p:spPr bwMode="auto">
              <a:xfrm>
                <a:off x="1844" y="2596"/>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50" name="Rectangle 186"/>
              <p:cNvSpPr>
                <a:spLocks noChangeArrowheads="1"/>
              </p:cNvSpPr>
              <p:nvPr/>
            </p:nvSpPr>
            <p:spPr bwMode="auto">
              <a:xfrm>
                <a:off x="1925" y="25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51" name="Rectangle 187"/>
              <p:cNvSpPr>
                <a:spLocks noChangeArrowheads="1"/>
              </p:cNvSpPr>
              <p:nvPr/>
            </p:nvSpPr>
            <p:spPr bwMode="auto">
              <a:xfrm>
                <a:off x="2903" y="1958"/>
                <a:ext cx="68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28.3 wt. % SiO</a:t>
                </a:r>
                <a:endParaRPr lang="fr-FR"/>
              </a:p>
            </p:txBody>
          </p:sp>
          <p:sp>
            <p:nvSpPr>
              <p:cNvPr id="62652" name="Rectangle 188"/>
              <p:cNvSpPr>
                <a:spLocks noChangeArrowheads="1"/>
              </p:cNvSpPr>
              <p:nvPr/>
            </p:nvSpPr>
            <p:spPr bwMode="auto">
              <a:xfrm>
                <a:off x="3586" y="20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53" name="Rectangle 189"/>
              <p:cNvSpPr>
                <a:spLocks noChangeArrowheads="1"/>
              </p:cNvSpPr>
              <p:nvPr/>
            </p:nvSpPr>
            <p:spPr bwMode="auto">
              <a:xfrm>
                <a:off x="3622" y="19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54" name="Rectangle 190"/>
              <p:cNvSpPr>
                <a:spLocks noChangeArrowheads="1"/>
              </p:cNvSpPr>
              <p:nvPr/>
            </p:nvSpPr>
            <p:spPr bwMode="auto">
              <a:xfrm>
                <a:off x="2903" y="2086"/>
                <a:ext cx="46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26 % CaO</a:t>
                </a:r>
                <a:endParaRPr lang="fr-FR"/>
              </a:p>
            </p:txBody>
          </p:sp>
          <p:sp>
            <p:nvSpPr>
              <p:cNvPr id="62655" name="Rectangle 191"/>
              <p:cNvSpPr>
                <a:spLocks noChangeArrowheads="1"/>
              </p:cNvSpPr>
              <p:nvPr/>
            </p:nvSpPr>
            <p:spPr bwMode="auto">
              <a:xfrm>
                <a:off x="3367" y="2138"/>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56" name="Rectangle 192"/>
              <p:cNvSpPr>
                <a:spLocks noChangeArrowheads="1"/>
              </p:cNvSpPr>
              <p:nvPr/>
            </p:nvSpPr>
            <p:spPr bwMode="auto">
              <a:xfrm>
                <a:off x="2903" y="2213"/>
                <a:ext cx="37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3.5% Al</a:t>
                </a:r>
                <a:endParaRPr lang="fr-FR"/>
              </a:p>
            </p:txBody>
          </p:sp>
          <p:sp>
            <p:nvSpPr>
              <p:cNvPr id="62657" name="Rectangle 193"/>
              <p:cNvSpPr>
                <a:spLocks noChangeArrowheads="1"/>
              </p:cNvSpPr>
              <p:nvPr/>
            </p:nvSpPr>
            <p:spPr bwMode="auto">
              <a:xfrm>
                <a:off x="3266"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58" name="Rectangle 194"/>
              <p:cNvSpPr>
                <a:spLocks noChangeArrowheads="1"/>
              </p:cNvSpPr>
              <p:nvPr/>
            </p:nvSpPr>
            <p:spPr bwMode="auto">
              <a:xfrm>
                <a:off x="3303" y="2213"/>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59" name="Rectangle 195"/>
              <p:cNvSpPr>
                <a:spLocks noChangeArrowheads="1"/>
              </p:cNvSpPr>
              <p:nvPr/>
            </p:nvSpPr>
            <p:spPr bwMode="auto">
              <a:xfrm>
                <a:off x="3384"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660" name="Rectangle 196"/>
              <p:cNvSpPr>
                <a:spLocks noChangeArrowheads="1"/>
              </p:cNvSpPr>
              <p:nvPr/>
            </p:nvSpPr>
            <p:spPr bwMode="auto">
              <a:xfrm>
                <a:off x="3420"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661" name="Rectangle 197"/>
              <p:cNvSpPr>
                <a:spLocks noChangeArrowheads="1"/>
              </p:cNvSpPr>
              <p:nvPr/>
            </p:nvSpPr>
            <p:spPr bwMode="auto">
              <a:xfrm>
                <a:off x="3448"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62" name="Rectangle 198"/>
              <p:cNvSpPr>
                <a:spLocks noChangeArrowheads="1"/>
              </p:cNvSpPr>
              <p:nvPr/>
            </p:nvSpPr>
            <p:spPr bwMode="auto">
              <a:xfrm>
                <a:off x="2903" y="2340"/>
                <a:ext cx="49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9.6% MgO</a:t>
                </a:r>
                <a:endParaRPr lang="fr-FR"/>
              </a:p>
            </p:txBody>
          </p:sp>
          <p:sp>
            <p:nvSpPr>
              <p:cNvPr id="62663" name="Rectangle 199"/>
              <p:cNvSpPr>
                <a:spLocks noChangeArrowheads="1"/>
              </p:cNvSpPr>
              <p:nvPr/>
            </p:nvSpPr>
            <p:spPr bwMode="auto">
              <a:xfrm>
                <a:off x="3397" y="234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64" name="Rectangle 200"/>
              <p:cNvSpPr>
                <a:spLocks noChangeArrowheads="1"/>
              </p:cNvSpPr>
              <p:nvPr/>
            </p:nvSpPr>
            <p:spPr bwMode="auto">
              <a:xfrm>
                <a:off x="2903" y="2468"/>
                <a:ext cx="47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21.4% CO</a:t>
                </a:r>
                <a:endParaRPr lang="fr-FR"/>
              </a:p>
            </p:txBody>
          </p:sp>
          <p:sp>
            <p:nvSpPr>
              <p:cNvPr id="62665" name="Rectangle 201"/>
              <p:cNvSpPr>
                <a:spLocks noChangeArrowheads="1"/>
              </p:cNvSpPr>
              <p:nvPr/>
            </p:nvSpPr>
            <p:spPr bwMode="auto">
              <a:xfrm>
                <a:off x="3373" y="252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66" name="Rectangle 202"/>
              <p:cNvSpPr>
                <a:spLocks noChangeArrowheads="1"/>
              </p:cNvSpPr>
              <p:nvPr/>
            </p:nvSpPr>
            <p:spPr bwMode="auto">
              <a:xfrm>
                <a:off x="3409" y="25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67" name="Rectangle 203"/>
              <p:cNvSpPr>
                <a:spLocks noChangeArrowheads="1"/>
              </p:cNvSpPr>
              <p:nvPr/>
            </p:nvSpPr>
            <p:spPr bwMode="auto">
              <a:xfrm>
                <a:off x="2903" y="2596"/>
                <a:ext cx="34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6.1% H</a:t>
                </a:r>
                <a:endParaRPr lang="fr-FR"/>
              </a:p>
            </p:txBody>
          </p:sp>
        </p:grpSp>
        <p:sp>
          <p:nvSpPr>
            <p:cNvPr id="62669" name="Rectangle 205"/>
            <p:cNvSpPr>
              <a:spLocks noChangeArrowheads="1"/>
            </p:cNvSpPr>
            <p:nvPr/>
          </p:nvSpPr>
          <p:spPr bwMode="auto">
            <a:xfrm>
              <a:off x="3244" y="2648"/>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70" name="Rectangle 206"/>
            <p:cNvSpPr>
              <a:spLocks noChangeArrowheads="1"/>
            </p:cNvSpPr>
            <p:nvPr/>
          </p:nvSpPr>
          <p:spPr bwMode="auto">
            <a:xfrm>
              <a:off x="3280" y="2596"/>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71" name="Rectangle 207"/>
            <p:cNvSpPr>
              <a:spLocks noChangeArrowheads="1"/>
            </p:cNvSpPr>
            <p:nvPr/>
          </p:nvSpPr>
          <p:spPr bwMode="auto">
            <a:xfrm>
              <a:off x="3360" y="25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72" name="Rectangle 208"/>
            <p:cNvSpPr>
              <a:spLocks noChangeArrowheads="1"/>
            </p:cNvSpPr>
            <p:nvPr/>
          </p:nvSpPr>
          <p:spPr bwMode="auto">
            <a:xfrm>
              <a:off x="4357" y="1958"/>
              <a:ext cx="60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61 wt. % SiO</a:t>
              </a:r>
              <a:endParaRPr lang="fr-FR"/>
            </a:p>
          </p:txBody>
        </p:sp>
        <p:sp>
          <p:nvSpPr>
            <p:cNvPr id="62673" name="Rectangle 209"/>
            <p:cNvSpPr>
              <a:spLocks noChangeArrowheads="1"/>
            </p:cNvSpPr>
            <p:nvPr/>
          </p:nvSpPr>
          <p:spPr bwMode="auto">
            <a:xfrm>
              <a:off x="4956" y="201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74" name="Rectangle 210"/>
            <p:cNvSpPr>
              <a:spLocks noChangeArrowheads="1"/>
            </p:cNvSpPr>
            <p:nvPr/>
          </p:nvSpPr>
          <p:spPr bwMode="auto">
            <a:xfrm>
              <a:off x="4992" y="1958"/>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75" name="Rectangle 211"/>
            <p:cNvSpPr>
              <a:spLocks noChangeArrowheads="1"/>
            </p:cNvSpPr>
            <p:nvPr/>
          </p:nvSpPr>
          <p:spPr bwMode="auto">
            <a:xfrm>
              <a:off x="4357" y="2086"/>
              <a:ext cx="46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17 % CaO</a:t>
              </a:r>
              <a:endParaRPr lang="fr-FR"/>
            </a:p>
          </p:txBody>
        </p:sp>
        <p:sp>
          <p:nvSpPr>
            <p:cNvPr id="62676" name="Rectangle 212"/>
            <p:cNvSpPr>
              <a:spLocks noChangeArrowheads="1"/>
            </p:cNvSpPr>
            <p:nvPr/>
          </p:nvSpPr>
          <p:spPr bwMode="auto">
            <a:xfrm>
              <a:off x="4821" y="2138"/>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77" name="Rectangle 213"/>
            <p:cNvSpPr>
              <a:spLocks noChangeArrowheads="1"/>
            </p:cNvSpPr>
            <p:nvPr/>
          </p:nvSpPr>
          <p:spPr bwMode="auto">
            <a:xfrm>
              <a:off x="4357" y="2213"/>
              <a:ext cx="40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3.6 % Al</a:t>
              </a:r>
              <a:endParaRPr lang="fr-FR"/>
            </a:p>
          </p:txBody>
        </p:sp>
        <p:sp>
          <p:nvSpPr>
            <p:cNvPr id="62678" name="Rectangle 214"/>
            <p:cNvSpPr>
              <a:spLocks noChangeArrowheads="1"/>
            </p:cNvSpPr>
            <p:nvPr/>
          </p:nvSpPr>
          <p:spPr bwMode="auto">
            <a:xfrm>
              <a:off x="4749"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79" name="Rectangle 215"/>
            <p:cNvSpPr>
              <a:spLocks noChangeArrowheads="1"/>
            </p:cNvSpPr>
            <p:nvPr/>
          </p:nvSpPr>
          <p:spPr bwMode="auto">
            <a:xfrm>
              <a:off x="4785" y="2213"/>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80" name="Rectangle 216"/>
            <p:cNvSpPr>
              <a:spLocks noChangeArrowheads="1"/>
            </p:cNvSpPr>
            <p:nvPr/>
          </p:nvSpPr>
          <p:spPr bwMode="auto">
            <a:xfrm>
              <a:off x="4865" y="2265"/>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3</a:t>
              </a:r>
              <a:endParaRPr lang="fr-FR"/>
            </a:p>
          </p:txBody>
        </p:sp>
        <p:sp>
          <p:nvSpPr>
            <p:cNvPr id="62681" name="Rectangle 217"/>
            <p:cNvSpPr>
              <a:spLocks noChangeArrowheads="1"/>
            </p:cNvSpPr>
            <p:nvPr/>
          </p:nvSpPr>
          <p:spPr bwMode="auto">
            <a:xfrm>
              <a:off x="4901"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t>
              </a:r>
              <a:endParaRPr lang="fr-FR"/>
            </a:p>
          </p:txBody>
        </p:sp>
        <p:sp>
          <p:nvSpPr>
            <p:cNvPr id="62682" name="Rectangle 218"/>
            <p:cNvSpPr>
              <a:spLocks noChangeArrowheads="1"/>
            </p:cNvSpPr>
            <p:nvPr/>
          </p:nvSpPr>
          <p:spPr bwMode="auto">
            <a:xfrm>
              <a:off x="4929" y="2213"/>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83" name="Rectangle 219"/>
            <p:cNvSpPr>
              <a:spLocks noChangeArrowheads="1"/>
            </p:cNvSpPr>
            <p:nvPr/>
          </p:nvSpPr>
          <p:spPr bwMode="auto">
            <a:xfrm>
              <a:off x="4357" y="2340"/>
              <a:ext cx="52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0.9 % MgO</a:t>
              </a:r>
              <a:endParaRPr lang="fr-FR"/>
            </a:p>
          </p:txBody>
        </p:sp>
        <p:sp>
          <p:nvSpPr>
            <p:cNvPr id="62684" name="Rectangle 220"/>
            <p:cNvSpPr>
              <a:spLocks noChangeArrowheads="1"/>
            </p:cNvSpPr>
            <p:nvPr/>
          </p:nvSpPr>
          <p:spPr bwMode="auto">
            <a:xfrm>
              <a:off x="4879" y="234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85" name="Rectangle 221"/>
            <p:cNvSpPr>
              <a:spLocks noChangeArrowheads="1"/>
            </p:cNvSpPr>
            <p:nvPr/>
          </p:nvSpPr>
          <p:spPr bwMode="auto">
            <a:xfrm>
              <a:off x="4357" y="2468"/>
              <a:ext cx="41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10 % CO</a:t>
              </a:r>
              <a:endParaRPr lang="fr-FR"/>
            </a:p>
          </p:txBody>
        </p:sp>
        <p:sp>
          <p:nvSpPr>
            <p:cNvPr id="62686" name="Rectangle 222"/>
            <p:cNvSpPr>
              <a:spLocks noChangeArrowheads="1"/>
            </p:cNvSpPr>
            <p:nvPr/>
          </p:nvSpPr>
          <p:spPr bwMode="auto">
            <a:xfrm>
              <a:off x="4771" y="2520"/>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87" name="Rectangle 223"/>
            <p:cNvSpPr>
              <a:spLocks noChangeArrowheads="1"/>
            </p:cNvSpPr>
            <p:nvPr/>
          </p:nvSpPr>
          <p:spPr bwMode="auto">
            <a:xfrm>
              <a:off x="4807" y="2520"/>
              <a:ext cx="18"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 </a:t>
              </a:r>
              <a:endParaRPr lang="fr-FR"/>
            </a:p>
          </p:txBody>
        </p:sp>
        <p:sp>
          <p:nvSpPr>
            <p:cNvPr id="62688" name="Rectangle 224"/>
            <p:cNvSpPr>
              <a:spLocks noChangeArrowheads="1"/>
            </p:cNvSpPr>
            <p:nvPr/>
          </p:nvSpPr>
          <p:spPr bwMode="auto">
            <a:xfrm>
              <a:off x="4357" y="2596"/>
              <a:ext cx="34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3.8% H</a:t>
              </a:r>
              <a:endParaRPr lang="fr-FR"/>
            </a:p>
          </p:txBody>
        </p:sp>
        <p:sp>
          <p:nvSpPr>
            <p:cNvPr id="62689" name="Rectangle 225"/>
            <p:cNvSpPr>
              <a:spLocks noChangeArrowheads="1"/>
            </p:cNvSpPr>
            <p:nvPr/>
          </p:nvSpPr>
          <p:spPr bwMode="auto">
            <a:xfrm>
              <a:off x="4698" y="2648"/>
              <a:ext cx="3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900">
                  <a:solidFill>
                    <a:srgbClr val="000000"/>
                  </a:solidFill>
                </a:rPr>
                <a:t>2</a:t>
              </a:r>
              <a:endParaRPr lang="fr-FR"/>
            </a:p>
          </p:txBody>
        </p:sp>
        <p:sp>
          <p:nvSpPr>
            <p:cNvPr id="62690" name="Rectangle 226"/>
            <p:cNvSpPr>
              <a:spLocks noChangeArrowheads="1"/>
            </p:cNvSpPr>
            <p:nvPr/>
          </p:nvSpPr>
          <p:spPr bwMode="auto">
            <a:xfrm>
              <a:off x="4734" y="2596"/>
              <a:ext cx="8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O</a:t>
              </a:r>
              <a:endParaRPr lang="fr-FR"/>
            </a:p>
          </p:txBody>
        </p:sp>
        <p:sp>
          <p:nvSpPr>
            <p:cNvPr id="62691" name="Rectangle 227"/>
            <p:cNvSpPr>
              <a:spLocks noChangeArrowheads="1"/>
            </p:cNvSpPr>
            <p:nvPr/>
          </p:nvSpPr>
          <p:spPr bwMode="auto">
            <a:xfrm>
              <a:off x="4814" y="25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692" name="Rectangle 228"/>
            <p:cNvSpPr>
              <a:spLocks noChangeArrowheads="1"/>
            </p:cNvSpPr>
            <p:nvPr/>
          </p:nvSpPr>
          <p:spPr bwMode="auto">
            <a:xfrm>
              <a:off x="663" y="194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3" name="Rectangle 229"/>
            <p:cNvSpPr>
              <a:spLocks noChangeArrowheads="1"/>
            </p:cNvSpPr>
            <p:nvPr/>
          </p:nvSpPr>
          <p:spPr bwMode="auto">
            <a:xfrm>
              <a:off x="671" y="1948"/>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4" name="Rectangle 230"/>
            <p:cNvSpPr>
              <a:spLocks noChangeArrowheads="1"/>
            </p:cNvSpPr>
            <p:nvPr/>
          </p:nvSpPr>
          <p:spPr bwMode="auto">
            <a:xfrm>
              <a:off x="1425" y="194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5" name="Rectangle 231"/>
            <p:cNvSpPr>
              <a:spLocks noChangeArrowheads="1"/>
            </p:cNvSpPr>
            <p:nvPr/>
          </p:nvSpPr>
          <p:spPr bwMode="auto">
            <a:xfrm>
              <a:off x="1433" y="1948"/>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6" name="Rectangle 232"/>
            <p:cNvSpPr>
              <a:spLocks noChangeArrowheads="1"/>
            </p:cNvSpPr>
            <p:nvPr/>
          </p:nvSpPr>
          <p:spPr bwMode="auto">
            <a:xfrm>
              <a:off x="2861" y="194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7" name="Rectangle 233"/>
            <p:cNvSpPr>
              <a:spLocks noChangeArrowheads="1"/>
            </p:cNvSpPr>
            <p:nvPr/>
          </p:nvSpPr>
          <p:spPr bwMode="auto">
            <a:xfrm>
              <a:off x="2869" y="1948"/>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8" name="Rectangle 234"/>
            <p:cNvSpPr>
              <a:spLocks noChangeArrowheads="1"/>
            </p:cNvSpPr>
            <p:nvPr/>
          </p:nvSpPr>
          <p:spPr bwMode="auto">
            <a:xfrm>
              <a:off x="4315" y="194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699" name="Rectangle 235"/>
            <p:cNvSpPr>
              <a:spLocks noChangeArrowheads="1"/>
            </p:cNvSpPr>
            <p:nvPr/>
          </p:nvSpPr>
          <p:spPr bwMode="auto">
            <a:xfrm>
              <a:off x="4323" y="1948"/>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0" name="Rectangle 236"/>
            <p:cNvSpPr>
              <a:spLocks noChangeArrowheads="1"/>
            </p:cNvSpPr>
            <p:nvPr/>
          </p:nvSpPr>
          <p:spPr bwMode="auto">
            <a:xfrm>
              <a:off x="5749" y="194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1" name="Rectangle 237"/>
            <p:cNvSpPr>
              <a:spLocks noChangeArrowheads="1"/>
            </p:cNvSpPr>
            <p:nvPr/>
          </p:nvSpPr>
          <p:spPr bwMode="auto">
            <a:xfrm>
              <a:off x="663" y="1956"/>
              <a:ext cx="8" cy="7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2" name="Rectangle 238"/>
            <p:cNvSpPr>
              <a:spLocks noChangeArrowheads="1"/>
            </p:cNvSpPr>
            <p:nvPr/>
          </p:nvSpPr>
          <p:spPr bwMode="auto">
            <a:xfrm>
              <a:off x="1425" y="1956"/>
              <a:ext cx="8" cy="7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3" name="Rectangle 239"/>
            <p:cNvSpPr>
              <a:spLocks noChangeArrowheads="1"/>
            </p:cNvSpPr>
            <p:nvPr/>
          </p:nvSpPr>
          <p:spPr bwMode="auto">
            <a:xfrm>
              <a:off x="2861" y="1956"/>
              <a:ext cx="8" cy="7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4" name="Rectangle 240"/>
            <p:cNvSpPr>
              <a:spLocks noChangeArrowheads="1"/>
            </p:cNvSpPr>
            <p:nvPr/>
          </p:nvSpPr>
          <p:spPr bwMode="auto">
            <a:xfrm>
              <a:off x="4315" y="1956"/>
              <a:ext cx="8" cy="7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5" name="Rectangle 241"/>
            <p:cNvSpPr>
              <a:spLocks noChangeArrowheads="1"/>
            </p:cNvSpPr>
            <p:nvPr/>
          </p:nvSpPr>
          <p:spPr bwMode="auto">
            <a:xfrm>
              <a:off x="5749" y="1956"/>
              <a:ext cx="8" cy="7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06" name="Rectangle 242"/>
            <p:cNvSpPr>
              <a:spLocks noChangeArrowheads="1"/>
            </p:cNvSpPr>
            <p:nvPr/>
          </p:nvSpPr>
          <p:spPr bwMode="auto">
            <a:xfrm>
              <a:off x="705" y="2732"/>
              <a:ext cx="29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Initial </a:t>
              </a:r>
              <a:endParaRPr lang="fr-FR"/>
            </a:p>
          </p:txBody>
        </p:sp>
        <p:sp>
          <p:nvSpPr>
            <p:cNvPr id="62707" name="Rectangle 243"/>
            <p:cNvSpPr>
              <a:spLocks noChangeArrowheads="1"/>
            </p:cNvSpPr>
            <p:nvPr/>
          </p:nvSpPr>
          <p:spPr bwMode="auto">
            <a:xfrm>
              <a:off x="705" y="2860"/>
              <a:ext cx="57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Temperature</a:t>
              </a:r>
              <a:endParaRPr lang="fr-FR"/>
            </a:p>
          </p:txBody>
        </p:sp>
        <p:sp>
          <p:nvSpPr>
            <p:cNvPr id="62708" name="Rectangle 244"/>
            <p:cNvSpPr>
              <a:spLocks noChangeArrowheads="1"/>
            </p:cNvSpPr>
            <p:nvPr/>
          </p:nvSpPr>
          <p:spPr bwMode="auto">
            <a:xfrm>
              <a:off x="1265" y="286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09" name="Rectangle 245"/>
            <p:cNvSpPr>
              <a:spLocks noChangeArrowheads="1"/>
            </p:cNvSpPr>
            <p:nvPr/>
          </p:nvSpPr>
          <p:spPr bwMode="auto">
            <a:xfrm>
              <a:off x="1950" y="2732"/>
              <a:ext cx="39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~2325 K</a:t>
              </a:r>
              <a:endParaRPr lang="fr-FR"/>
            </a:p>
          </p:txBody>
        </p:sp>
        <p:sp>
          <p:nvSpPr>
            <p:cNvPr id="62710" name="Rectangle 246"/>
            <p:cNvSpPr>
              <a:spLocks noChangeArrowheads="1"/>
            </p:cNvSpPr>
            <p:nvPr/>
          </p:nvSpPr>
          <p:spPr bwMode="auto">
            <a:xfrm>
              <a:off x="2342" y="273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11" name="Rectangle 247"/>
            <p:cNvSpPr>
              <a:spLocks noChangeArrowheads="1"/>
            </p:cNvSpPr>
            <p:nvPr/>
          </p:nvSpPr>
          <p:spPr bwMode="auto">
            <a:xfrm>
              <a:off x="3395" y="2732"/>
              <a:ext cx="39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~2200 K</a:t>
              </a:r>
              <a:endParaRPr lang="fr-FR"/>
            </a:p>
          </p:txBody>
        </p:sp>
        <p:sp>
          <p:nvSpPr>
            <p:cNvPr id="62712" name="Rectangle 248"/>
            <p:cNvSpPr>
              <a:spLocks noChangeArrowheads="1"/>
            </p:cNvSpPr>
            <p:nvPr/>
          </p:nvSpPr>
          <p:spPr bwMode="auto">
            <a:xfrm>
              <a:off x="3787" y="273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13" name="Rectangle 249"/>
            <p:cNvSpPr>
              <a:spLocks noChangeArrowheads="1"/>
            </p:cNvSpPr>
            <p:nvPr/>
          </p:nvSpPr>
          <p:spPr bwMode="auto">
            <a:xfrm>
              <a:off x="4839" y="2732"/>
              <a:ext cx="39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~2225 K</a:t>
              </a:r>
              <a:endParaRPr lang="fr-FR"/>
            </a:p>
          </p:txBody>
        </p:sp>
        <p:sp>
          <p:nvSpPr>
            <p:cNvPr id="62714" name="Rectangle 250"/>
            <p:cNvSpPr>
              <a:spLocks noChangeArrowheads="1"/>
            </p:cNvSpPr>
            <p:nvPr/>
          </p:nvSpPr>
          <p:spPr bwMode="auto">
            <a:xfrm>
              <a:off x="5232" y="2732"/>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15" name="Rectangle 251"/>
            <p:cNvSpPr>
              <a:spLocks noChangeArrowheads="1"/>
            </p:cNvSpPr>
            <p:nvPr/>
          </p:nvSpPr>
          <p:spPr bwMode="auto">
            <a:xfrm>
              <a:off x="663" y="272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16" name="Rectangle 252"/>
            <p:cNvSpPr>
              <a:spLocks noChangeArrowheads="1"/>
            </p:cNvSpPr>
            <p:nvPr/>
          </p:nvSpPr>
          <p:spPr bwMode="auto">
            <a:xfrm>
              <a:off x="671" y="2722"/>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17" name="Rectangle 253"/>
            <p:cNvSpPr>
              <a:spLocks noChangeArrowheads="1"/>
            </p:cNvSpPr>
            <p:nvPr/>
          </p:nvSpPr>
          <p:spPr bwMode="auto">
            <a:xfrm>
              <a:off x="1425" y="272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18" name="Rectangle 254"/>
            <p:cNvSpPr>
              <a:spLocks noChangeArrowheads="1"/>
            </p:cNvSpPr>
            <p:nvPr/>
          </p:nvSpPr>
          <p:spPr bwMode="auto">
            <a:xfrm>
              <a:off x="1433" y="2722"/>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19" name="Rectangle 255"/>
            <p:cNvSpPr>
              <a:spLocks noChangeArrowheads="1"/>
            </p:cNvSpPr>
            <p:nvPr/>
          </p:nvSpPr>
          <p:spPr bwMode="auto">
            <a:xfrm>
              <a:off x="2861" y="272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0" name="Rectangle 256"/>
            <p:cNvSpPr>
              <a:spLocks noChangeArrowheads="1"/>
            </p:cNvSpPr>
            <p:nvPr/>
          </p:nvSpPr>
          <p:spPr bwMode="auto">
            <a:xfrm>
              <a:off x="2869" y="2722"/>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1" name="Rectangle 257"/>
            <p:cNvSpPr>
              <a:spLocks noChangeArrowheads="1"/>
            </p:cNvSpPr>
            <p:nvPr/>
          </p:nvSpPr>
          <p:spPr bwMode="auto">
            <a:xfrm>
              <a:off x="4315" y="272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2" name="Rectangle 258"/>
            <p:cNvSpPr>
              <a:spLocks noChangeArrowheads="1"/>
            </p:cNvSpPr>
            <p:nvPr/>
          </p:nvSpPr>
          <p:spPr bwMode="auto">
            <a:xfrm>
              <a:off x="4323" y="2722"/>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3" name="Rectangle 259"/>
            <p:cNvSpPr>
              <a:spLocks noChangeArrowheads="1"/>
            </p:cNvSpPr>
            <p:nvPr/>
          </p:nvSpPr>
          <p:spPr bwMode="auto">
            <a:xfrm>
              <a:off x="5749" y="2722"/>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4" name="Rectangle 260"/>
            <p:cNvSpPr>
              <a:spLocks noChangeArrowheads="1"/>
            </p:cNvSpPr>
            <p:nvPr/>
          </p:nvSpPr>
          <p:spPr bwMode="auto">
            <a:xfrm>
              <a:off x="663" y="2730"/>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5" name="Rectangle 261"/>
            <p:cNvSpPr>
              <a:spLocks noChangeArrowheads="1"/>
            </p:cNvSpPr>
            <p:nvPr/>
          </p:nvSpPr>
          <p:spPr bwMode="auto">
            <a:xfrm>
              <a:off x="1425" y="2730"/>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6" name="Rectangle 262"/>
            <p:cNvSpPr>
              <a:spLocks noChangeArrowheads="1"/>
            </p:cNvSpPr>
            <p:nvPr/>
          </p:nvSpPr>
          <p:spPr bwMode="auto">
            <a:xfrm>
              <a:off x="2861" y="2730"/>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7" name="Rectangle 263"/>
            <p:cNvSpPr>
              <a:spLocks noChangeArrowheads="1"/>
            </p:cNvSpPr>
            <p:nvPr/>
          </p:nvSpPr>
          <p:spPr bwMode="auto">
            <a:xfrm>
              <a:off x="4315" y="2730"/>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8" name="Rectangle 264"/>
            <p:cNvSpPr>
              <a:spLocks noChangeArrowheads="1"/>
            </p:cNvSpPr>
            <p:nvPr/>
          </p:nvSpPr>
          <p:spPr bwMode="auto">
            <a:xfrm>
              <a:off x="5749" y="2730"/>
              <a:ext cx="8" cy="2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29" name="Rectangle 265"/>
            <p:cNvSpPr>
              <a:spLocks noChangeArrowheads="1"/>
            </p:cNvSpPr>
            <p:nvPr/>
          </p:nvSpPr>
          <p:spPr bwMode="auto">
            <a:xfrm>
              <a:off x="705" y="2996"/>
              <a:ext cx="64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Test Duration </a:t>
              </a:r>
              <a:endParaRPr lang="fr-FR"/>
            </a:p>
          </p:txBody>
        </p:sp>
        <p:sp>
          <p:nvSpPr>
            <p:cNvPr id="62730" name="Rectangle 266"/>
            <p:cNvSpPr>
              <a:spLocks noChangeArrowheads="1"/>
            </p:cNvSpPr>
            <p:nvPr/>
          </p:nvSpPr>
          <p:spPr bwMode="auto">
            <a:xfrm>
              <a:off x="705" y="3123"/>
              <a:ext cx="35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(before </a:t>
              </a:r>
              <a:endParaRPr lang="fr-FR"/>
            </a:p>
          </p:txBody>
        </p:sp>
        <p:sp>
          <p:nvSpPr>
            <p:cNvPr id="62731" name="Rectangle 267"/>
            <p:cNvSpPr>
              <a:spLocks noChangeArrowheads="1"/>
            </p:cNvSpPr>
            <p:nvPr/>
          </p:nvSpPr>
          <p:spPr bwMode="auto">
            <a:xfrm>
              <a:off x="705" y="3251"/>
              <a:ext cx="41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flooding)</a:t>
              </a:r>
              <a:endParaRPr lang="fr-FR"/>
            </a:p>
          </p:txBody>
        </p:sp>
        <p:sp>
          <p:nvSpPr>
            <p:cNvPr id="62732" name="Rectangle 268"/>
            <p:cNvSpPr>
              <a:spLocks noChangeArrowheads="1"/>
            </p:cNvSpPr>
            <p:nvPr/>
          </p:nvSpPr>
          <p:spPr bwMode="auto">
            <a:xfrm>
              <a:off x="1118" y="3251"/>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33" name="Rectangle 269"/>
            <p:cNvSpPr>
              <a:spLocks noChangeArrowheads="1"/>
            </p:cNvSpPr>
            <p:nvPr/>
          </p:nvSpPr>
          <p:spPr bwMode="auto">
            <a:xfrm>
              <a:off x="2037" y="2996"/>
              <a:ext cx="22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 hrs</a:t>
              </a:r>
              <a:endParaRPr lang="fr-FR"/>
            </a:p>
          </p:txBody>
        </p:sp>
        <p:sp>
          <p:nvSpPr>
            <p:cNvPr id="62734" name="Rectangle 270"/>
            <p:cNvSpPr>
              <a:spLocks noChangeArrowheads="1"/>
            </p:cNvSpPr>
            <p:nvPr/>
          </p:nvSpPr>
          <p:spPr bwMode="auto">
            <a:xfrm>
              <a:off x="2256" y="29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35" name="Rectangle 271"/>
            <p:cNvSpPr>
              <a:spLocks noChangeArrowheads="1"/>
            </p:cNvSpPr>
            <p:nvPr/>
          </p:nvSpPr>
          <p:spPr bwMode="auto">
            <a:xfrm>
              <a:off x="3481" y="2996"/>
              <a:ext cx="22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5 hrs</a:t>
              </a:r>
              <a:endParaRPr lang="fr-FR"/>
            </a:p>
          </p:txBody>
        </p:sp>
        <p:sp>
          <p:nvSpPr>
            <p:cNvPr id="62736" name="Rectangle 272"/>
            <p:cNvSpPr>
              <a:spLocks noChangeArrowheads="1"/>
            </p:cNvSpPr>
            <p:nvPr/>
          </p:nvSpPr>
          <p:spPr bwMode="auto">
            <a:xfrm>
              <a:off x="3700" y="29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37" name="Rectangle 273"/>
            <p:cNvSpPr>
              <a:spLocks noChangeArrowheads="1"/>
            </p:cNvSpPr>
            <p:nvPr/>
          </p:nvSpPr>
          <p:spPr bwMode="auto">
            <a:xfrm>
              <a:off x="4926" y="2996"/>
              <a:ext cx="22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2 hrs</a:t>
              </a:r>
              <a:endParaRPr lang="fr-FR"/>
            </a:p>
          </p:txBody>
        </p:sp>
        <p:sp>
          <p:nvSpPr>
            <p:cNvPr id="62738" name="Rectangle 274"/>
            <p:cNvSpPr>
              <a:spLocks noChangeArrowheads="1"/>
            </p:cNvSpPr>
            <p:nvPr/>
          </p:nvSpPr>
          <p:spPr bwMode="auto">
            <a:xfrm>
              <a:off x="5145" y="2996"/>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39" name="Rectangle 275"/>
            <p:cNvSpPr>
              <a:spLocks noChangeArrowheads="1"/>
            </p:cNvSpPr>
            <p:nvPr/>
          </p:nvSpPr>
          <p:spPr bwMode="auto">
            <a:xfrm>
              <a:off x="663" y="2986"/>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0" name="Rectangle 276"/>
            <p:cNvSpPr>
              <a:spLocks noChangeArrowheads="1"/>
            </p:cNvSpPr>
            <p:nvPr/>
          </p:nvSpPr>
          <p:spPr bwMode="auto">
            <a:xfrm>
              <a:off x="671" y="2986"/>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1" name="Rectangle 277"/>
            <p:cNvSpPr>
              <a:spLocks noChangeArrowheads="1"/>
            </p:cNvSpPr>
            <p:nvPr/>
          </p:nvSpPr>
          <p:spPr bwMode="auto">
            <a:xfrm>
              <a:off x="1425" y="2986"/>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2" name="Rectangle 278"/>
            <p:cNvSpPr>
              <a:spLocks noChangeArrowheads="1"/>
            </p:cNvSpPr>
            <p:nvPr/>
          </p:nvSpPr>
          <p:spPr bwMode="auto">
            <a:xfrm>
              <a:off x="1433" y="2986"/>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3" name="Rectangle 279"/>
            <p:cNvSpPr>
              <a:spLocks noChangeArrowheads="1"/>
            </p:cNvSpPr>
            <p:nvPr/>
          </p:nvSpPr>
          <p:spPr bwMode="auto">
            <a:xfrm>
              <a:off x="2861" y="2986"/>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4" name="Rectangle 280"/>
            <p:cNvSpPr>
              <a:spLocks noChangeArrowheads="1"/>
            </p:cNvSpPr>
            <p:nvPr/>
          </p:nvSpPr>
          <p:spPr bwMode="auto">
            <a:xfrm>
              <a:off x="2869" y="2986"/>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5" name="Rectangle 281"/>
            <p:cNvSpPr>
              <a:spLocks noChangeArrowheads="1"/>
            </p:cNvSpPr>
            <p:nvPr/>
          </p:nvSpPr>
          <p:spPr bwMode="auto">
            <a:xfrm>
              <a:off x="4315" y="2986"/>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6" name="Rectangle 282"/>
            <p:cNvSpPr>
              <a:spLocks noChangeArrowheads="1"/>
            </p:cNvSpPr>
            <p:nvPr/>
          </p:nvSpPr>
          <p:spPr bwMode="auto">
            <a:xfrm>
              <a:off x="4323" y="2986"/>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7" name="Rectangle 283"/>
            <p:cNvSpPr>
              <a:spLocks noChangeArrowheads="1"/>
            </p:cNvSpPr>
            <p:nvPr/>
          </p:nvSpPr>
          <p:spPr bwMode="auto">
            <a:xfrm>
              <a:off x="5749" y="2986"/>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8" name="Rectangle 284"/>
            <p:cNvSpPr>
              <a:spLocks noChangeArrowheads="1"/>
            </p:cNvSpPr>
            <p:nvPr/>
          </p:nvSpPr>
          <p:spPr bwMode="auto">
            <a:xfrm>
              <a:off x="663" y="2994"/>
              <a:ext cx="8"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49" name="Rectangle 285"/>
            <p:cNvSpPr>
              <a:spLocks noChangeArrowheads="1"/>
            </p:cNvSpPr>
            <p:nvPr/>
          </p:nvSpPr>
          <p:spPr bwMode="auto">
            <a:xfrm>
              <a:off x="1425" y="2994"/>
              <a:ext cx="8"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50" name="Rectangle 286"/>
            <p:cNvSpPr>
              <a:spLocks noChangeArrowheads="1"/>
            </p:cNvSpPr>
            <p:nvPr/>
          </p:nvSpPr>
          <p:spPr bwMode="auto">
            <a:xfrm>
              <a:off x="2861" y="2994"/>
              <a:ext cx="8"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51" name="Rectangle 287"/>
            <p:cNvSpPr>
              <a:spLocks noChangeArrowheads="1"/>
            </p:cNvSpPr>
            <p:nvPr/>
          </p:nvSpPr>
          <p:spPr bwMode="auto">
            <a:xfrm>
              <a:off x="4315" y="2994"/>
              <a:ext cx="8"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52" name="Rectangle 288"/>
            <p:cNvSpPr>
              <a:spLocks noChangeArrowheads="1"/>
            </p:cNvSpPr>
            <p:nvPr/>
          </p:nvSpPr>
          <p:spPr bwMode="auto">
            <a:xfrm>
              <a:off x="5749" y="2994"/>
              <a:ext cx="8"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53" name="Rectangle 289"/>
            <p:cNvSpPr>
              <a:spLocks noChangeArrowheads="1"/>
            </p:cNvSpPr>
            <p:nvPr/>
          </p:nvSpPr>
          <p:spPr bwMode="auto">
            <a:xfrm>
              <a:off x="705" y="3387"/>
              <a:ext cx="39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Ratio of </a:t>
              </a:r>
              <a:endParaRPr lang="fr-FR"/>
            </a:p>
          </p:txBody>
        </p:sp>
        <p:sp>
          <p:nvSpPr>
            <p:cNvPr id="62754" name="Rectangle 290"/>
            <p:cNvSpPr>
              <a:spLocks noChangeArrowheads="1"/>
            </p:cNvSpPr>
            <p:nvPr/>
          </p:nvSpPr>
          <p:spPr bwMode="auto">
            <a:xfrm>
              <a:off x="705" y="3515"/>
              <a:ext cx="59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horizontal to </a:t>
              </a:r>
              <a:endParaRPr lang="fr-FR"/>
            </a:p>
          </p:txBody>
        </p:sp>
        <p:sp>
          <p:nvSpPr>
            <p:cNvPr id="62755" name="Rectangle 291"/>
            <p:cNvSpPr>
              <a:spLocks noChangeArrowheads="1"/>
            </p:cNvSpPr>
            <p:nvPr/>
          </p:nvSpPr>
          <p:spPr bwMode="auto">
            <a:xfrm>
              <a:off x="705" y="3642"/>
              <a:ext cx="36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vertical </a:t>
              </a:r>
              <a:endParaRPr lang="fr-FR"/>
            </a:p>
          </p:txBody>
        </p:sp>
        <p:sp>
          <p:nvSpPr>
            <p:cNvPr id="62756" name="Rectangle 292"/>
            <p:cNvSpPr>
              <a:spLocks noChangeArrowheads="1"/>
            </p:cNvSpPr>
            <p:nvPr/>
          </p:nvSpPr>
          <p:spPr bwMode="auto">
            <a:xfrm>
              <a:off x="705" y="3770"/>
              <a:ext cx="36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ablation</a:t>
              </a:r>
              <a:endParaRPr lang="fr-FR"/>
            </a:p>
          </p:txBody>
        </p:sp>
        <p:sp>
          <p:nvSpPr>
            <p:cNvPr id="62757" name="Rectangle 293"/>
            <p:cNvSpPr>
              <a:spLocks noChangeArrowheads="1"/>
            </p:cNvSpPr>
            <p:nvPr/>
          </p:nvSpPr>
          <p:spPr bwMode="auto">
            <a:xfrm>
              <a:off x="1063" y="3770"/>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58" name="Rectangle 294"/>
            <p:cNvSpPr>
              <a:spLocks noChangeArrowheads="1"/>
            </p:cNvSpPr>
            <p:nvPr/>
          </p:nvSpPr>
          <p:spPr bwMode="auto">
            <a:xfrm>
              <a:off x="1525" y="3387"/>
              <a:ext cx="125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Large lateral ablation bursts</a:t>
              </a:r>
              <a:endParaRPr lang="fr-FR"/>
            </a:p>
          </p:txBody>
        </p:sp>
        <p:sp>
          <p:nvSpPr>
            <p:cNvPr id="62759" name="Rectangle 295"/>
            <p:cNvSpPr>
              <a:spLocks noChangeArrowheads="1"/>
            </p:cNvSpPr>
            <p:nvPr/>
          </p:nvSpPr>
          <p:spPr bwMode="auto">
            <a:xfrm>
              <a:off x="2767" y="3387"/>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60" name="Rectangle 296"/>
            <p:cNvSpPr>
              <a:spLocks noChangeArrowheads="1"/>
            </p:cNvSpPr>
            <p:nvPr/>
          </p:nvSpPr>
          <p:spPr bwMode="auto">
            <a:xfrm>
              <a:off x="3475" y="3387"/>
              <a:ext cx="23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1:1</a:t>
              </a:r>
              <a:endParaRPr lang="fr-FR"/>
            </a:p>
          </p:txBody>
        </p:sp>
        <p:sp>
          <p:nvSpPr>
            <p:cNvPr id="62761" name="Rectangle 297"/>
            <p:cNvSpPr>
              <a:spLocks noChangeArrowheads="1"/>
            </p:cNvSpPr>
            <p:nvPr/>
          </p:nvSpPr>
          <p:spPr bwMode="auto">
            <a:xfrm>
              <a:off x="3706" y="3387"/>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62" name="Rectangle 298"/>
            <p:cNvSpPr>
              <a:spLocks noChangeArrowheads="1"/>
            </p:cNvSpPr>
            <p:nvPr/>
          </p:nvSpPr>
          <p:spPr bwMode="auto">
            <a:xfrm>
              <a:off x="4934" y="3387"/>
              <a:ext cx="20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~7:1</a:t>
              </a:r>
              <a:endParaRPr lang="fr-FR"/>
            </a:p>
          </p:txBody>
        </p:sp>
        <p:sp>
          <p:nvSpPr>
            <p:cNvPr id="62763" name="Rectangle 299"/>
            <p:cNvSpPr>
              <a:spLocks noChangeArrowheads="1"/>
            </p:cNvSpPr>
            <p:nvPr/>
          </p:nvSpPr>
          <p:spPr bwMode="auto">
            <a:xfrm>
              <a:off x="5137" y="3387"/>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sp>
          <p:nvSpPr>
            <p:cNvPr id="62764" name="Rectangle 300"/>
            <p:cNvSpPr>
              <a:spLocks noChangeArrowheads="1"/>
            </p:cNvSpPr>
            <p:nvPr/>
          </p:nvSpPr>
          <p:spPr bwMode="auto">
            <a:xfrm>
              <a:off x="663" y="337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65" name="Rectangle 301"/>
            <p:cNvSpPr>
              <a:spLocks noChangeArrowheads="1"/>
            </p:cNvSpPr>
            <p:nvPr/>
          </p:nvSpPr>
          <p:spPr bwMode="auto">
            <a:xfrm>
              <a:off x="671" y="3378"/>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66" name="Rectangle 302"/>
            <p:cNvSpPr>
              <a:spLocks noChangeArrowheads="1"/>
            </p:cNvSpPr>
            <p:nvPr/>
          </p:nvSpPr>
          <p:spPr bwMode="auto">
            <a:xfrm>
              <a:off x="1425" y="337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67" name="Rectangle 303"/>
            <p:cNvSpPr>
              <a:spLocks noChangeArrowheads="1"/>
            </p:cNvSpPr>
            <p:nvPr/>
          </p:nvSpPr>
          <p:spPr bwMode="auto">
            <a:xfrm>
              <a:off x="1433" y="3378"/>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68" name="Rectangle 304"/>
            <p:cNvSpPr>
              <a:spLocks noChangeArrowheads="1"/>
            </p:cNvSpPr>
            <p:nvPr/>
          </p:nvSpPr>
          <p:spPr bwMode="auto">
            <a:xfrm>
              <a:off x="2861" y="337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69" name="Rectangle 305"/>
            <p:cNvSpPr>
              <a:spLocks noChangeArrowheads="1"/>
            </p:cNvSpPr>
            <p:nvPr/>
          </p:nvSpPr>
          <p:spPr bwMode="auto">
            <a:xfrm>
              <a:off x="2869" y="3378"/>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0" name="Rectangle 306"/>
            <p:cNvSpPr>
              <a:spLocks noChangeArrowheads="1"/>
            </p:cNvSpPr>
            <p:nvPr/>
          </p:nvSpPr>
          <p:spPr bwMode="auto">
            <a:xfrm>
              <a:off x="4315" y="337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1" name="Rectangle 307"/>
            <p:cNvSpPr>
              <a:spLocks noChangeArrowheads="1"/>
            </p:cNvSpPr>
            <p:nvPr/>
          </p:nvSpPr>
          <p:spPr bwMode="auto">
            <a:xfrm>
              <a:off x="4323" y="3378"/>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2" name="Rectangle 308"/>
            <p:cNvSpPr>
              <a:spLocks noChangeArrowheads="1"/>
            </p:cNvSpPr>
            <p:nvPr/>
          </p:nvSpPr>
          <p:spPr bwMode="auto">
            <a:xfrm>
              <a:off x="5749" y="3378"/>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3" name="Rectangle 309"/>
            <p:cNvSpPr>
              <a:spLocks noChangeArrowheads="1"/>
            </p:cNvSpPr>
            <p:nvPr/>
          </p:nvSpPr>
          <p:spPr bwMode="auto">
            <a:xfrm>
              <a:off x="663" y="3386"/>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4" name="Rectangle 310"/>
            <p:cNvSpPr>
              <a:spLocks noChangeArrowheads="1"/>
            </p:cNvSpPr>
            <p:nvPr/>
          </p:nvSpPr>
          <p:spPr bwMode="auto">
            <a:xfrm>
              <a:off x="663"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5" name="Rectangle 311"/>
            <p:cNvSpPr>
              <a:spLocks noChangeArrowheads="1"/>
            </p:cNvSpPr>
            <p:nvPr/>
          </p:nvSpPr>
          <p:spPr bwMode="auto">
            <a:xfrm>
              <a:off x="663"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6" name="Rectangle 312"/>
            <p:cNvSpPr>
              <a:spLocks noChangeArrowheads="1"/>
            </p:cNvSpPr>
            <p:nvPr/>
          </p:nvSpPr>
          <p:spPr bwMode="auto">
            <a:xfrm>
              <a:off x="671" y="3897"/>
              <a:ext cx="75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7" name="Rectangle 313"/>
            <p:cNvSpPr>
              <a:spLocks noChangeArrowheads="1"/>
            </p:cNvSpPr>
            <p:nvPr/>
          </p:nvSpPr>
          <p:spPr bwMode="auto">
            <a:xfrm>
              <a:off x="1425" y="3386"/>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8" name="Rectangle 314"/>
            <p:cNvSpPr>
              <a:spLocks noChangeArrowheads="1"/>
            </p:cNvSpPr>
            <p:nvPr/>
          </p:nvSpPr>
          <p:spPr bwMode="auto">
            <a:xfrm>
              <a:off x="1425"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79" name="Rectangle 315"/>
            <p:cNvSpPr>
              <a:spLocks noChangeArrowheads="1"/>
            </p:cNvSpPr>
            <p:nvPr/>
          </p:nvSpPr>
          <p:spPr bwMode="auto">
            <a:xfrm>
              <a:off x="1433" y="3897"/>
              <a:ext cx="142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0" name="Rectangle 316"/>
            <p:cNvSpPr>
              <a:spLocks noChangeArrowheads="1"/>
            </p:cNvSpPr>
            <p:nvPr/>
          </p:nvSpPr>
          <p:spPr bwMode="auto">
            <a:xfrm>
              <a:off x="2861" y="3386"/>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1" name="Rectangle 317"/>
            <p:cNvSpPr>
              <a:spLocks noChangeArrowheads="1"/>
            </p:cNvSpPr>
            <p:nvPr/>
          </p:nvSpPr>
          <p:spPr bwMode="auto">
            <a:xfrm>
              <a:off x="2861"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2" name="Rectangle 318"/>
            <p:cNvSpPr>
              <a:spLocks noChangeArrowheads="1"/>
            </p:cNvSpPr>
            <p:nvPr/>
          </p:nvSpPr>
          <p:spPr bwMode="auto">
            <a:xfrm>
              <a:off x="2869" y="3897"/>
              <a:ext cx="144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3" name="Rectangle 319"/>
            <p:cNvSpPr>
              <a:spLocks noChangeArrowheads="1"/>
            </p:cNvSpPr>
            <p:nvPr/>
          </p:nvSpPr>
          <p:spPr bwMode="auto">
            <a:xfrm>
              <a:off x="4315" y="3386"/>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4" name="Rectangle 320"/>
            <p:cNvSpPr>
              <a:spLocks noChangeArrowheads="1"/>
            </p:cNvSpPr>
            <p:nvPr/>
          </p:nvSpPr>
          <p:spPr bwMode="auto">
            <a:xfrm>
              <a:off x="4315"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5" name="Rectangle 321"/>
            <p:cNvSpPr>
              <a:spLocks noChangeArrowheads="1"/>
            </p:cNvSpPr>
            <p:nvPr/>
          </p:nvSpPr>
          <p:spPr bwMode="auto">
            <a:xfrm>
              <a:off x="4323" y="3897"/>
              <a:ext cx="14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6" name="Rectangle 322"/>
            <p:cNvSpPr>
              <a:spLocks noChangeArrowheads="1"/>
            </p:cNvSpPr>
            <p:nvPr/>
          </p:nvSpPr>
          <p:spPr bwMode="auto">
            <a:xfrm>
              <a:off x="5749" y="3386"/>
              <a:ext cx="8" cy="5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7" name="Rectangle 323"/>
            <p:cNvSpPr>
              <a:spLocks noChangeArrowheads="1"/>
            </p:cNvSpPr>
            <p:nvPr/>
          </p:nvSpPr>
          <p:spPr bwMode="auto">
            <a:xfrm>
              <a:off x="5749"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8" name="Rectangle 324"/>
            <p:cNvSpPr>
              <a:spLocks noChangeArrowheads="1"/>
            </p:cNvSpPr>
            <p:nvPr/>
          </p:nvSpPr>
          <p:spPr bwMode="auto">
            <a:xfrm>
              <a:off x="5749" y="3897"/>
              <a:ext cx="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62789" name="Rectangle 325"/>
            <p:cNvSpPr>
              <a:spLocks noChangeArrowheads="1"/>
            </p:cNvSpPr>
            <p:nvPr/>
          </p:nvSpPr>
          <p:spPr bwMode="auto">
            <a:xfrm>
              <a:off x="667" y="3907"/>
              <a:ext cx="2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sz="1400">
                  <a:solidFill>
                    <a:srgbClr val="000000"/>
                  </a:solidFill>
                </a:rPr>
                <a:t> </a:t>
              </a:r>
              <a:endParaRPr lang="fr-F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B57248DD-0561-4BD0-98BC-FBEF8BD06B0C}" type="datetime1">
              <a:rPr lang="fr-FR"/>
              <a:pPr/>
              <a:t>10/10/2012</a:t>
            </a:fld>
            <a:endParaRPr lang="fr-FR">
              <a:solidFill>
                <a:schemeClr val="tx1"/>
              </a:solidFill>
              <a:latin typeface="Times New Roman" pitchFamily="18" charset="0"/>
            </a:endParaRPr>
          </a:p>
        </p:txBody>
      </p:sp>
      <p:sp>
        <p:nvSpPr>
          <p:cNvPr id="52236" name="Rectangle 12"/>
          <p:cNvSpPr>
            <a:spLocks noGrp="1" noChangeArrowheads="1"/>
          </p:cNvSpPr>
          <p:nvPr>
            <p:ph type="body" idx="1"/>
          </p:nvPr>
        </p:nvSpPr>
        <p:spPr>
          <a:xfrm>
            <a:off x="1079500" y="762000"/>
            <a:ext cx="8064500" cy="5410200"/>
          </a:xfrm>
        </p:spPr>
        <p:txBody>
          <a:bodyPr/>
          <a:lstStyle/>
          <a:p>
            <a:pPr>
              <a:buFontTx/>
              <a:buNone/>
            </a:pPr>
            <a:r>
              <a:rPr lang="en-GB" sz="3200">
                <a:solidFill>
                  <a:srgbClr val="0000FF"/>
                </a:solidFill>
                <a:latin typeface="Trebuchet MS" pitchFamily="34" charset="0"/>
                <a:cs typeface="Times New Roman" pitchFamily="18" charset="0"/>
              </a:rPr>
              <a:t>“</a:t>
            </a:r>
            <a:r>
              <a:rPr lang="en-GB" sz="3200" i="1">
                <a:solidFill>
                  <a:srgbClr val="0000FF"/>
                </a:solidFill>
                <a:latin typeface="Trebuchet MS" pitchFamily="34" charset="0"/>
                <a:cs typeface="Times New Roman" pitchFamily="18" charset="0"/>
              </a:rPr>
              <a:t>CEG-SAM members have proposed to use Limestone-Common Sand concrete for the preliminary test (since this type of concrete is linked to isotropic ablation, any artifact in the heat flux distribution will be detected) and siliceous concrete (for which it must be verified that the observed ablation anisotropy is not an artifact due to experiment size or heating system).</a:t>
            </a:r>
            <a:r>
              <a:rPr lang="en-GB" sz="3200">
                <a:solidFill>
                  <a:srgbClr val="0000FF"/>
                </a:solidFill>
                <a:latin typeface="Trebuchet MS" pitchFamily="34" charset="0"/>
                <a:cs typeface="Times New Roman" pitchFamily="18" charset="0"/>
              </a:rPr>
              <a:t>”</a:t>
            </a:r>
            <a:endParaRPr lang="fr-FR" sz="3200">
              <a:latin typeface="Times New Roman" pitchFamily="18" charset="0"/>
              <a:cs typeface="Times New Roman" pitchFamily="18" charset="0"/>
            </a:endParaRPr>
          </a:p>
          <a:p>
            <a:endParaRPr lang="en-GB" sz="3200"/>
          </a:p>
        </p:txBody>
      </p:sp>
      <p:sp>
        <p:nvSpPr>
          <p:cNvPr id="52226" name="Rectangle 2"/>
          <p:cNvSpPr>
            <a:spLocks noGrp="1" noChangeArrowheads="1"/>
          </p:cNvSpPr>
          <p:nvPr>
            <p:ph type="title"/>
          </p:nvPr>
        </p:nvSpPr>
        <p:spPr>
          <a:xfrm>
            <a:off x="990600" y="76200"/>
            <a:ext cx="8153400" cy="304800"/>
          </a:xfrm>
        </p:spPr>
        <p:txBody>
          <a:bodyPr/>
          <a:lstStyle/>
          <a:p>
            <a:r>
              <a:rPr lang="en-GB"/>
              <a:t>Recommendations for VNIIEF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3"/>
          <p:cNvSpPr>
            <a:spLocks noGrp="1"/>
          </p:cNvSpPr>
          <p:nvPr>
            <p:ph type="dt" sz="half" idx="10"/>
          </p:nvPr>
        </p:nvSpPr>
        <p:spPr/>
        <p:txBody>
          <a:bodyPr/>
          <a:lstStyle/>
          <a:p>
            <a:fld id="{584A4E04-370E-45F1-B680-5C51BC55FFEA}" type="datetime1">
              <a:rPr lang="fr-FR"/>
              <a:pPr/>
              <a:t>10/10/2012</a:t>
            </a:fld>
            <a:endParaRPr lang="fr-FR">
              <a:solidFill>
                <a:schemeClr val="tx1"/>
              </a:solidFill>
              <a:latin typeface="Times New Roman" pitchFamily="18" charset="0"/>
            </a:endParaRPr>
          </a:p>
        </p:txBody>
      </p:sp>
      <p:sp>
        <p:nvSpPr>
          <p:cNvPr id="65538" name="Rectangle 2"/>
          <p:cNvSpPr>
            <a:spLocks noGrp="1" noChangeArrowheads="1"/>
          </p:cNvSpPr>
          <p:nvPr>
            <p:ph type="title"/>
          </p:nvPr>
        </p:nvSpPr>
        <p:spPr>
          <a:xfrm>
            <a:off x="990600" y="76200"/>
            <a:ext cx="7558088" cy="215900"/>
          </a:xfrm>
          <a:noFill/>
          <a:ln/>
        </p:spPr>
        <p:txBody>
          <a:bodyPr/>
          <a:lstStyle/>
          <a:p>
            <a:r>
              <a:rPr lang="fr-FR"/>
              <a:t>Composition recommended for pretest</a:t>
            </a:r>
          </a:p>
        </p:txBody>
      </p:sp>
      <p:sp>
        <p:nvSpPr>
          <p:cNvPr id="65539" name="Rectangle 3"/>
          <p:cNvSpPr>
            <a:spLocks noGrp="1" noChangeArrowheads="1"/>
          </p:cNvSpPr>
          <p:nvPr>
            <p:ph type="body" idx="1"/>
          </p:nvPr>
        </p:nvSpPr>
        <p:spPr>
          <a:xfrm>
            <a:off x="3276600" y="5410200"/>
            <a:ext cx="5410200" cy="304800"/>
          </a:xfrm>
          <a:noFill/>
          <a:ln/>
        </p:spPr>
        <p:txBody>
          <a:bodyPr/>
          <a:lstStyle/>
          <a:p>
            <a:pPr lvl="4">
              <a:lnSpc>
                <a:spcPct val="90000"/>
              </a:lnSpc>
              <a:buFontTx/>
              <a:buNone/>
            </a:pPr>
            <a:r>
              <a:rPr lang="fr-FR" sz="2000">
                <a:solidFill>
                  <a:srgbClr val="FF3300"/>
                </a:solidFill>
              </a:rPr>
              <a:t>Limestone concrete for medium-scale pre-test</a:t>
            </a:r>
          </a:p>
        </p:txBody>
      </p:sp>
      <p:pic>
        <p:nvPicPr>
          <p:cNvPr id="655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50988"/>
            <a:ext cx="8153400" cy="334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541" name="Oval 5"/>
          <p:cNvSpPr>
            <a:spLocks noChangeArrowheads="1"/>
          </p:cNvSpPr>
          <p:nvPr/>
        </p:nvSpPr>
        <p:spPr bwMode="auto">
          <a:xfrm>
            <a:off x="7162800" y="2667000"/>
            <a:ext cx="1752600" cy="14478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65542" name="Line 6"/>
          <p:cNvSpPr>
            <a:spLocks noChangeShapeType="1"/>
          </p:cNvSpPr>
          <p:nvPr/>
        </p:nvSpPr>
        <p:spPr bwMode="auto">
          <a:xfrm flipV="1">
            <a:off x="6019800" y="3886200"/>
            <a:ext cx="1447800" cy="144780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sld>
</file>

<file path=ppt/theme/theme1.xml><?xml version="1.0" encoding="utf-8"?>
<a:theme xmlns:a="http://schemas.openxmlformats.org/drawingml/2006/main" name="SARNET-CEA">
  <a:themeElements>
    <a:clrScheme name="SARNET-CE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RNET-CEA">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ARNET-CE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RNET-CE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ARNET-CE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RNET-CE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RNET-CE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RNET-CE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ARNET-CE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D:\Documents and Settings\cj124153\Modèles-cj124153\SARNET-CEA.pot</Template>
  <TotalTime>16</TotalTime>
  <Words>414</Words>
  <Application>Microsoft Office PowerPoint</Application>
  <PresentationFormat>Bildschirmpräsentation (4:3)</PresentationFormat>
  <Paragraphs>213</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Times New Roman</vt:lpstr>
      <vt:lpstr>Arial</vt:lpstr>
      <vt:lpstr>Trebuchet MS</vt:lpstr>
      <vt:lpstr>SARNET-CEA</vt:lpstr>
      <vt:lpstr>Concretes for MCCI  Christophe JOURNEAU</vt:lpstr>
      <vt:lpstr>Summary of the VULCANO 2D Tests</vt:lpstr>
      <vt:lpstr>Summary of CCI 1,2,3</vt:lpstr>
      <vt:lpstr>Recommendations for VNIIEF</vt:lpstr>
      <vt:lpstr>Composition recommended for pretest</vt:lpstr>
    </vt:vector>
  </TitlesOfParts>
  <Company>CEA Cadarache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Concretes for MCCI  Christophe JOURNEAU</dc:title>
  <dc:creator>Christophe Journeau</dc:creator>
  <cp:lastModifiedBy>Peters, Ursula</cp:lastModifiedBy>
  <cp:revision>1</cp:revision>
  <cp:lastPrinted>2002-05-28T12:54:19Z</cp:lastPrinted>
  <dcterms:created xsi:type="dcterms:W3CDTF">2008-03-03T10:14:31Z</dcterms:created>
  <dcterms:modified xsi:type="dcterms:W3CDTF">2012-10-10T11:38:52Z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Recommendations for VNIIEF</vt:lpwstr>
  </property>
</Properties>
</file>