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382" r:id="rId2"/>
    <p:sldId id="390" r:id="rId3"/>
    <p:sldId id="391" r:id="rId4"/>
    <p:sldId id="383" r:id="rId5"/>
    <p:sldId id="384" r:id="rId6"/>
    <p:sldId id="386" r:id="rId7"/>
    <p:sldId id="385" r:id="rId8"/>
    <p:sldId id="387" r:id="rId9"/>
    <p:sldId id="389" r:id="rId10"/>
    <p:sldId id="388" r:id="rId11"/>
  </p:sldIdLst>
  <p:sldSz cx="9144000" cy="6858000" type="screen4x3"/>
  <p:notesSz cx="6708775" cy="9774238"/>
  <p:custShowLst>
    <p:custShow name="демонстрация 1" id="0">
      <p:sldLst/>
    </p:custShow>
  </p:custShowLst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FF"/>
    <a:srgbClr val="FF0000"/>
    <a:srgbClr val="FFCC99"/>
    <a:srgbClr val="FFFF99"/>
    <a:srgbClr val="FFFFFF"/>
    <a:srgbClr val="CC0000"/>
    <a:srgbClr val="0033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87" d="100"/>
          <a:sy n="87" d="100"/>
        </p:scale>
        <p:origin x="-1186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48" y="-78"/>
      </p:cViewPr>
      <p:guideLst>
        <p:guide orient="horz" pos="3078"/>
        <p:guide pos="211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67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2063" y="0"/>
            <a:ext cx="2906712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ru-RU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288"/>
            <a:ext cx="29067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ru-RU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2063" y="9285288"/>
            <a:ext cx="2906712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175CC1E-3DEB-463A-A27D-C65E0266C718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113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67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2063" y="0"/>
            <a:ext cx="2906712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ru-RU"/>
          </a:p>
        </p:txBody>
      </p:sp>
      <p:sp>
        <p:nvSpPr>
          <p:cNvPr id="1946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2813" y="733425"/>
            <a:ext cx="4884737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3763" y="4643438"/>
            <a:ext cx="4921250" cy="439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5288"/>
            <a:ext cx="29067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ru-RU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2063" y="9285288"/>
            <a:ext cx="2906712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246692C-47DF-45A9-8349-1CCF482B52E9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039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307975" y="1882775"/>
            <a:ext cx="8653463" cy="1843088"/>
          </a:xfrm>
        </p:spPr>
        <p:txBody>
          <a:bodyPr anchor="b" anchorCtr="0"/>
          <a:lstStyle>
            <a:lvl1pPr>
              <a:defRPr/>
            </a:lvl1pPr>
          </a:lstStyle>
          <a:p>
            <a:pPr lvl="0"/>
            <a:r>
              <a:rPr lang="en-US" noProof="0" smtClean="0"/>
              <a:t>Щелчок правит 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7975" y="4432300"/>
            <a:ext cx="8628063" cy="1890713"/>
          </a:xfrm>
        </p:spPr>
        <p:txBody>
          <a:bodyPr/>
          <a:lstStyle>
            <a:lvl1pPr marL="0" indent="0" algn="ctr">
              <a:buFont typeface="Monotype Sorts" charset="2"/>
              <a:buNone/>
              <a:defRPr sz="2000"/>
            </a:lvl1pPr>
          </a:lstStyle>
          <a:p>
            <a:pPr lvl="0"/>
            <a:r>
              <a:rPr lang="en-US" noProof="0" smtClean="0"/>
              <a:t>Щелчок правит образец подзаголовка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44475" y="30163"/>
            <a:ext cx="8670925" cy="103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 defTabSz="762000" eaLnBrk="0" hangingPunct="0">
              <a:lnSpc>
                <a:spcPct val="110000"/>
              </a:lnSpc>
            </a:pPr>
            <a:r>
              <a:rPr lang="en-US" sz="2800">
                <a:solidFill>
                  <a:schemeClr val="bg2"/>
                </a:solidFill>
                <a:latin typeface="Times New Roman Cyr" pitchFamily="18" charset="0"/>
              </a:rPr>
              <a:t>Russian Academy of Sciences</a:t>
            </a:r>
            <a:endParaRPr lang="ru-RU" sz="2800">
              <a:solidFill>
                <a:schemeClr val="bg2"/>
              </a:solidFill>
              <a:latin typeface="Times New Roman Cyr" pitchFamily="18" charset="0"/>
            </a:endParaRPr>
          </a:p>
          <a:p>
            <a:pPr algn="r" defTabSz="762000" eaLnBrk="0" hangingPunct="0">
              <a:lnSpc>
                <a:spcPct val="110000"/>
              </a:lnSpc>
            </a:pPr>
            <a:r>
              <a:rPr lang="en-US" sz="2800">
                <a:solidFill>
                  <a:schemeClr val="bg2"/>
                </a:solidFill>
                <a:latin typeface="Times New Roman Cyr" pitchFamily="18" charset="0"/>
              </a:rPr>
              <a:t>Nuclear Safety Institute</a:t>
            </a:r>
            <a:endParaRPr lang="en-US" sz="2800">
              <a:solidFill>
                <a:srgbClr val="FFFF1A"/>
              </a:solidFill>
              <a:latin typeface="Times New Roman Cyr" pitchFamily="18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109538" y="144463"/>
            <a:ext cx="1262062" cy="1260475"/>
            <a:chOff x="69" y="91"/>
            <a:chExt cx="794" cy="794"/>
          </a:xfrm>
        </p:grpSpPr>
        <p:sp>
          <p:nvSpPr>
            <p:cNvPr id="4103" name="Oval 7"/>
            <p:cNvSpPr>
              <a:spLocks noChangeArrowheads="1"/>
            </p:cNvSpPr>
            <p:nvPr/>
          </p:nvSpPr>
          <p:spPr bwMode="auto">
            <a:xfrm>
              <a:off x="69" y="91"/>
              <a:ext cx="794" cy="794"/>
            </a:xfrm>
            <a:prstGeom prst="ellipse">
              <a:avLst/>
            </a:prstGeom>
            <a:solidFill>
              <a:srgbClr val="FFFFDF"/>
            </a:solidFill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auto">
            <a:xfrm>
              <a:off x="193" y="214"/>
              <a:ext cx="546" cy="378"/>
            </a:xfrm>
            <a:custGeom>
              <a:avLst/>
              <a:gdLst>
                <a:gd name="T0" fmla="*/ 57 w 546"/>
                <a:gd name="T1" fmla="*/ 279 h 378"/>
                <a:gd name="T2" fmla="*/ 18 w 546"/>
                <a:gd name="T3" fmla="*/ 255 h 378"/>
                <a:gd name="T4" fmla="*/ 3 w 546"/>
                <a:gd name="T5" fmla="*/ 226 h 378"/>
                <a:gd name="T6" fmla="*/ 3 w 546"/>
                <a:gd name="T7" fmla="*/ 184 h 378"/>
                <a:gd name="T8" fmla="*/ 21 w 546"/>
                <a:gd name="T9" fmla="*/ 147 h 378"/>
                <a:gd name="T10" fmla="*/ 54 w 546"/>
                <a:gd name="T11" fmla="*/ 120 h 378"/>
                <a:gd name="T12" fmla="*/ 103 w 546"/>
                <a:gd name="T13" fmla="*/ 103 h 378"/>
                <a:gd name="T14" fmla="*/ 196 w 546"/>
                <a:gd name="T15" fmla="*/ 98 h 378"/>
                <a:gd name="T16" fmla="*/ 300 w 546"/>
                <a:gd name="T17" fmla="*/ 125 h 378"/>
                <a:gd name="T18" fmla="*/ 393 w 546"/>
                <a:gd name="T19" fmla="*/ 166 h 378"/>
                <a:gd name="T20" fmla="*/ 469 w 546"/>
                <a:gd name="T21" fmla="*/ 223 h 378"/>
                <a:gd name="T22" fmla="*/ 497 w 546"/>
                <a:gd name="T23" fmla="*/ 266 h 378"/>
                <a:gd name="T24" fmla="*/ 499 w 546"/>
                <a:gd name="T25" fmla="*/ 301 h 378"/>
                <a:gd name="T26" fmla="*/ 483 w 546"/>
                <a:gd name="T27" fmla="*/ 328 h 378"/>
                <a:gd name="T28" fmla="*/ 450 w 546"/>
                <a:gd name="T29" fmla="*/ 336 h 378"/>
                <a:gd name="T30" fmla="*/ 391 w 546"/>
                <a:gd name="T31" fmla="*/ 320 h 378"/>
                <a:gd name="T32" fmla="*/ 335 w 546"/>
                <a:gd name="T33" fmla="*/ 285 h 378"/>
                <a:gd name="T34" fmla="*/ 264 w 546"/>
                <a:gd name="T35" fmla="*/ 229 h 378"/>
                <a:gd name="T36" fmla="*/ 219 w 546"/>
                <a:gd name="T37" fmla="*/ 182 h 378"/>
                <a:gd name="T38" fmla="*/ 186 w 546"/>
                <a:gd name="T39" fmla="*/ 130 h 378"/>
                <a:gd name="T40" fmla="*/ 174 w 546"/>
                <a:gd name="T41" fmla="*/ 93 h 378"/>
                <a:gd name="T42" fmla="*/ 178 w 546"/>
                <a:gd name="T43" fmla="*/ 36 h 378"/>
                <a:gd name="T44" fmla="*/ 196 w 546"/>
                <a:gd name="T45" fmla="*/ 9 h 378"/>
                <a:gd name="T46" fmla="*/ 238 w 546"/>
                <a:gd name="T47" fmla="*/ 0 h 378"/>
                <a:gd name="T48" fmla="*/ 300 w 546"/>
                <a:gd name="T49" fmla="*/ 25 h 378"/>
                <a:gd name="T50" fmla="*/ 338 w 546"/>
                <a:gd name="T51" fmla="*/ 73 h 378"/>
                <a:gd name="T52" fmla="*/ 368 w 546"/>
                <a:gd name="T53" fmla="*/ 163 h 378"/>
                <a:gd name="T54" fmla="*/ 377 w 546"/>
                <a:gd name="T55" fmla="*/ 294 h 378"/>
                <a:gd name="T56" fmla="*/ 366 w 546"/>
                <a:gd name="T57" fmla="*/ 337 h 378"/>
                <a:gd name="T58" fmla="*/ 346 w 546"/>
                <a:gd name="T59" fmla="*/ 361 h 378"/>
                <a:gd name="T60" fmla="*/ 303 w 546"/>
                <a:gd name="T61" fmla="*/ 372 h 378"/>
                <a:gd name="T62" fmla="*/ 264 w 546"/>
                <a:gd name="T63" fmla="*/ 353 h 378"/>
                <a:gd name="T64" fmla="*/ 238 w 546"/>
                <a:gd name="T65" fmla="*/ 307 h 378"/>
                <a:gd name="T66" fmla="*/ 240 w 546"/>
                <a:gd name="T67" fmla="*/ 236 h 378"/>
                <a:gd name="T68" fmla="*/ 264 w 546"/>
                <a:gd name="T69" fmla="*/ 176 h 378"/>
                <a:gd name="T70" fmla="*/ 314 w 546"/>
                <a:gd name="T71" fmla="*/ 120 h 378"/>
                <a:gd name="T72" fmla="*/ 399 w 546"/>
                <a:gd name="T73" fmla="*/ 62 h 378"/>
                <a:gd name="T74" fmla="*/ 470 w 546"/>
                <a:gd name="T75" fmla="*/ 35 h 378"/>
                <a:gd name="T76" fmla="*/ 521 w 546"/>
                <a:gd name="T77" fmla="*/ 39 h 378"/>
                <a:gd name="T78" fmla="*/ 544 w 546"/>
                <a:gd name="T79" fmla="*/ 68 h 378"/>
                <a:gd name="T80" fmla="*/ 538 w 546"/>
                <a:gd name="T81" fmla="*/ 114 h 378"/>
                <a:gd name="T82" fmla="*/ 513 w 546"/>
                <a:gd name="T83" fmla="*/ 157 h 378"/>
                <a:gd name="T84" fmla="*/ 446 w 546"/>
                <a:gd name="T85" fmla="*/ 223 h 378"/>
                <a:gd name="T86" fmla="*/ 331 w 546"/>
                <a:gd name="T87" fmla="*/ 305 h 378"/>
                <a:gd name="T88" fmla="*/ 218 w 546"/>
                <a:gd name="T89" fmla="*/ 362 h 378"/>
                <a:gd name="T90" fmla="*/ 129 w 546"/>
                <a:gd name="T91" fmla="*/ 378 h 378"/>
                <a:gd name="T92" fmla="*/ 81 w 546"/>
                <a:gd name="T93" fmla="*/ 367 h 378"/>
                <a:gd name="T94" fmla="*/ 59 w 546"/>
                <a:gd name="T95" fmla="*/ 340 h 378"/>
                <a:gd name="T96" fmla="*/ 65 w 546"/>
                <a:gd name="T97" fmla="*/ 296 h 378"/>
                <a:gd name="T98" fmla="*/ 107 w 546"/>
                <a:gd name="T99" fmla="*/ 241 h 378"/>
                <a:gd name="T100" fmla="*/ 189 w 546"/>
                <a:gd name="T101" fmla="*/ 17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46" h="378">
                  <a:moveTo>
                    <a:pt x="543" y="283"/>
                  </a:moveTo>
                  <a:lnTo>
                    <a:pt x="87" y="282"/>
                  </a:lnTo>
                  <a:lnTo>
                    <a:pt x="73" y="282"/>
                  </a:lnTo>
                  <a:lnTo>
                    <a:pt x="57" y="279"/>
                  </a:lnTo>
                  <a:lnTo>
                    <a:pt x="43" y="274"/>
                  </a:lnTo>
                  <a:lnTo>
                    <a:pt x="30" y="266"/>
                  </a:lnTo>
                  <a:lnTo>
                    <a:pt x="24" y="261"/>
                  </a:lnTo>
                  <a:lnTo>
                    <a:pt x="18" y="255"/>
                  </a:lnTo>
                  <a:lnTo>
                    <a:pt x="13" y="248"/>
                  </a:lnTo>
                  <a:lnTo>
                    <a:pt x="8" y="242"/>
                  </a:lnTo>
                  <a:lnTo>
                    <a:pt x="5" y="234"/>
                  </a:lnTo>
                  <a:lnTo>
                    <a:pt x="3" y="226"/>
                  </a:lnTo>
                  <a:lnTo>
                    <a:pt x="2" y="215"/>
                  </a:lnTo>
                  <a:lnTo>
                    <a:pt x="0" y="206"/>
                  </a:lnTo>
                  <a:lnTo>
                    <a:pt x="2" y="195"/>
                  </a:lnTo>
                  <a:lnTo>
                    <a:pt x="3" y="184"/>
                  </a:lnTo>
                  <a:lnTo>
                    <a:pt x="5" y="174"/>
                  </a:lnTo>
                  <a:lnTo>
                    <a:pt x="10" y="164"/>
                  </a:lnTo>
                  <a:lnTo>
                    <a:pt x="14" y="157"/>
                  </a:lnTo>
                  <a:lnTo>
                    <a:pt x="21" y="147"/>
                  </a:lnTo>
                  <a:lnTo>
                    <a:pt x="27" y="139"/>
                  </a:lnTo>
                  <a:lnTo>
                    <a:pt x="35" y="133"/>
                  </a:lnTo>
                  <a:lnTo>
                    <a:pt x="44" y="125"/>
                  </a:lnTo>
                  <a:lnTo>
                    <a:pt x="54" y="120"/>
                  </a:lnTo>
                  <a:lnTo>
                    <a:pt x="65" y="114"/>
                  </a:lnTo>
                  <a:lnTo>
                    <a:pt x="76" y="109"/>
                  </a:lnTo>
                  <a:lnTo>
                    <a:pt x="88" y="106"/>
                  </a:lnTo>
                  <a:lnTo>
                    <a:pt x="103" y="103"/>
                  </a:lnTo>
                  <a:lnTo>
                    <a:pt x="118" y="100"/>
                  </a:lnTo>
                  <a:lnTo>
                    <a:pt x="134" y="98"/>
                  </a:lnTo>
                  <a:lnTo>
                    <a:pt x="166" y="96"/>
                  </a:lnTo>
                  <a:lnTo>
                    <a:pt x="196" y="98"/>
                  </a:lnTo>
                  <a:lnTo>
                    <a:pt x="223" y="103"/>
                  </a:lnTo>
                  <a:lnTo>
                    <a:pt x="251" y="109"/>
                  </a:lnTo>
                  <a:lnTo>
                    <a:pt x="276" y="117"/>
                  </a:lnTo>
                  <a:lnTo>
                    <a:pt x="300" y="125"/>
                  </a:lnTo>
                  <a:lnTo>
                    <a:pt x="323" y="134"/>
                  </a:lnTo>
                  <a:lnTo>
                    <a:pt x="347" y="144"/>
                  </a:lnTo>
                  <a:lnTo>
                    <a:pt x="369" y="153"/>
                  </a:lnTo>
                  <a:lnTo>
                    <a:pt x="393" y="166"/>
                  </a:lnTo>
                  <a:lnTo>
                    <a:pt x="415" y="180"/>
                  </a:lnTo>
                  <a:lnTo>
                    <a:pt x="435" y="195"/>
                  </a:lnTo>
                  <a:lnTo>
                    <a:pt x="453" y="209"/>
                  </a:lnTo>
                  <a:lnTo>
                    <a:pt x="469" y="223"/>
                  </a:lnTo>
                  <a:lnTo>
                    <a:pt x="481" y="236"/>
                  </a:lnTo>
                  <a:lnTo>
                    <a:pt x="489" y="247"/>
                  </a:lnTo>
                  <a:lnTo>
                    <a:pt x="494" y="256"/>
                  </a:lnTo>
                  <a:lnTo>
                    <a:pt x="497" y="266"/>
                  </a:lnTo>
                  <a:lnTo>
                    <a:pt x="500" y="275"/>
                  </a:lnTo>
                  <a:lnTo>
                    <a:pt x="500" y="283"/>
                  </a:lnTo>
                  <a:lnTo>
                    <a:pt x="500" y="293"/>
                  </a:lnTo>
                  <a:lnTo>
                    <a:pt x="499" y="301"/>
                  </a:lnTo>
                  <a:lnTo>
                    <a:pt x="495" y="310"/>
                  </a:lnTo>
                  <a:lnTo>
                    <a:pt x="491" y="320"/>
                  </a:lnTo>
                  <a:lnTo>
                    <a:pt x="486" y="323"/>
                  </a:lnTo>
                  <a:lnTo>
                    <a:pt x="483" y="328"/>
                  </a:lnTo>
                  <a:lnTo>
                    <a:pt x="478" y="331"/>
                  </a:lnTo>
                  <a:lnTo>
                    <a:pt x="473" y="332"/>
                  </a:lnTo>
                  <a:lnTo>
                    <a:pt x="462" y="336"/>
                  </a:lnTo>
                  <a:lnTo>
                    <a:pt x="450" y="336"/>
                  </a:lnTo>
                  <a:lnTo>
                    <a:pt x="435" y="334"/>
                  </a:lnTo>
                  <a:lnTo>
                    <a:pt x="421" y="331"/>
                  </a:lnTo>
                  <a:lnTo>
                    <a:pt x="407" y="326"/>
                  </a:lnTo>
                  <a:lnTo>
                    <a:pt x="391" y="320"/>
                  </a:lnTo>
                  <a:lnTo>
                    <a:pt x="382" y="315"/>
                  </a:lnTo>
                  <a:lnTo>
                    <a:pt x="369" y="307"/>
                  </a:lnTo>
                  <a:lnTo>
                    <a:pt x="352" y="296"/>
                  </a:lnTo>
                  <a:lnTo>
                    <a:pt x="335" y="285"/>
                  </a:lnTo>
                  <a:lnTo>
                    <a:pt x="316" y="272"/>
                  </a:lnTo>
                  <a:lnTo>
                    <a:pt x="297" y="258"/>
                  </a:lnTo>
                  <a:lnTo>
                    <a:pt x="279" y="244"/>
                  </a:lnTo>
                  <a:lnTo>
                    <a:pt x="264" y="229"/>
                  </a:lnTo>
                  <a:lnTo>
                    <a:pt x="251" y="217"/>
                  </a:lnTo>
                  <a:lnTo>
                    <a:pt x="238" y="204"/>
                  </a:lnTo>
                  <a:lnTo>
                    <a:pt x="229" y="193"/>
                  </a:lnTo>
                  <a:lnTo>
                    <a:pt x="219" y="182"/>
                  </a:lnTo>
                  <a:lnTo>
                    <a:pt x="210" y="171"/>
                  </a:lnTo>
                  <a:lnTo>
                    <a:pt x="202" y="158"/>
                  </a:lnTo>
                  <a:lnTo>
                    <a:pt x="194" y="145"/>
                  </a:lnTo>
                  <a:lnTo>
                    <a:pt x="186" y="130"/>
                  </a:lnTo>
                  <a:lnTo>
                    <a:pt x="182" y="122"/>
                  </a:lnTo>
                  <a:lnTo>
                    <a:pt x="178" y="112"/>
                  </a:lnTo>
                  <a:lnTo>
                    <a:pt x="175" y="103"/>
                  </a:lnTo>
                  <a:lnTo>
                    <a:pt x="174" y="93"/>
                  </a:lnTo>
                  <a:lnTo>
                    <a:pt x="172" y="74"/>
                  </a:lnTo>
                  <a:lnTo>
                    <a:pt x="174" y="54"/>
                  </a:lnTo>
                  <a:lnTo>
                    <a:pt x="177" y="46"/>
                  </a:lnTo>
                  <a:lnTo>
                    <a:pt x="178" y="36"/>
                  </a:lnTo>
                  <a:lnTo>
                    <a:pt x="182" y="28"/>
                  </a:lnTo>
                  <a:lnTo>
                    <a:pt x="186" y="22"/>
                  </a:lnTo>
                  <a:lnTo>
                    <a:pt x="191" y="16"/>
                  </a:lnTo>
                  <a:lnTo>
                    <a:pt x="196" y="9"/>
                  </a:lnTo>
                  <a:lnTo>
                    <a:pt x="202" y="6"/>
                  </a:lnTo>
                  <a:lnTo>
                    <a:pt x="208" y="3"/>
                  </a:lnTo>
                  <a:lnTo>
                    <a:pt x="223" y="0"/>
                  </a:lnTo>
                  <a:lnTo>
                    <a:pt x="238" y="0"/>
                  </a:lnTo>
                  <a:lnTo>
                    <a:pt x="254" y="1"/>
                  </a:lnTo>
                  <a:lnTo>
                    <a:pt x="270" y="8"/>
                  </a:lnTo>
                  <a:lnTo>
                    <a:pt x="286" y="16"/>
                  </a:lnTo>
                  <a:lnTo>
                    <a:pt x="300" y="25"/>
                  </a:lnTo>
                  <a:lnTo>
                    <a:pt x="314" y="38"/>
                  </a:lnTo>
                  <a:lnTo>
                    <a:pt x="327" y="54"/>
                  </a:lnTo>
                  <a:lnTo>
                    <a:pt x="333" y="62"/>
                  </a:lnTo>
                  <a:lnTo>
                    <a:pt x="338" y="73"/>
                  </a:lnTo>
                  <a:lnTo>
                    <a:pt x="344" y="85"/>
                  </a:lnTo>
                  <a:lnTo>
                    <a:pt x="349" y="98"/>
                  </a:lnTo>
                  <a:lnTo>
                    <a:pt x="358" y="130"/>
                  </a:lnTo>
                  <a:lnTo>
                    <a:pt x="368" y="163"/>
                  </a:lnTo>
                  <a:lnTo>
                    <a:pt x="374" y="198"/>
                  </a:lnTo>
                  <a:lnTo>
                    <a:pt x="377" y="233"/>
                  </a:lnTo>
                  <a:lnTo>
                    <a:pt x="379" y="266"/>
                  </a:lnTo>
                  <a:lnTo>
                    <a:pt x="377" y="294"/>
                  </a:lnTo>
                  <a:lnTo>
                    <a:pt x="376" y="307"/>
                  </a:lnTo>
                  <a:lnTo>
                    <a:pt x="372" y="320"/>
                  </a:lnTo>
                  <a:lnTo>
                    <a:pt x="369" y="329"/>
                  </a:lnTo>
                  <a:lnTo>
                    <a:pt x="366" y="337"/>
                  </a:lnTo>
                  <a:lnTo>
                    <a:pt x="361" y="345"/>
                  </a:lnTo>
                  <a:lnTo>
                    <a:pt x="357" y="351"/>
                  </a:lnTo>
                  <a:lnTo>
                    <a:pt x="352" y="356"/>
                  </a:lnTo>
                  <a:lnTo>
                    <a:pt x="346" y="361"/>
                  </a:lnTo>
                  <a:lnTo>
                    <a:pt x="335" y="367"/>
                  </a:lnTo>
                  <a:lnTo>
                    <a:pt x="323" y="370"/>
                  </a:lnTo>
                  <a:lnTo>
                    <a:pt x="312" y="372"/>
                  </a:lnTo>
                  <a:lnTo>
                    <a:pt x="303" y="372"/>
                  </a:lnTo>
                  <a:lnTo>
                    <a:pt x="294" y="370"/>
                  </a:lnTo>
                  <a:lnTo>
                    <a:pt x="284" y="367"/>
                  </a:lnTo>
                  <a:lnTo>
                    <a:pt x="273" y="361"/>
                  </a:lnTo>
                  <a:lnTo>
                    <a:pt x="264" y="353"/>
                  </a:lnTo>
                  <a:lnTo>
                    <a:pt x="256" y="343"/>
                  </a:lnTo>
                  <a:lnTo>
                    <a:pt x="248" y="332"/>
                  </a:lnTo>
                  <a:lnTo>
                    <a:pt x="241" y="320"/>
                  </a:lnTo>
                  <a:lnTo>
                    <a:pt x="238" y="307"/>
                  </a:lnTo>
                  <a:lnTo>
                    <a:pt x="237" y="291"/>
                  </a:lnTo>
                  <a:lnTo>
                    <a:pt x="237" y="275"/>
                  </a:lnTo>
                  <a:lnTo>
                    <a:pt x="237" y="256"/>
                  </a:lnTo>
                  <a:lnTo>
                    <a:pt x="240" y="236"/>
                  </a:lnTo>
                  <a:lnTo>
                    <a:pt x="245" y="215"/>
                  </a:lnTo>
                  <a:lnTo>
                    <a:pt x="252" y="195"/>
                  </a:lnTo>
                  <a:lnTo>
                    <a:pt x="257" y="185"/>
                  </a:lnTo>
                  <a:lnTo>
                    <a:pt x="264" y="176"/>
                  </a:lnTo>
                  <a:lnTo>
                    <a:pt x="270" y="164"/>
                  </a:lnTo>
                  <a:lnTo>
                    <a:pt x="278" y="157"/>
                  </a:lnTo>
                  <a:lnTo>
                    <a:pt x="295" y="138"/>
                  </a:lnTo>
                  <a:lnTo>
                    <a:pt x="314" y="120"/>
                  </a:lnTo>
                  <a:lnTo>
                    <a:pt x="335" y="103"/>
                  </a:lnTo>
                  <a:lnTo>
                    <a:pt x="357" y="88"/>
                  </a:lnTo>
                  <a:lnTo>
                    <a:pt x="379" y="74"/>
                  </a:lnTo>
                  <a:lnTo>
                    <a:pt x="399" y="62"/>
                  </a:lnTo>
                  <a:lnTo>
                    <a:pt x="420" y="50"/>
                  </a:lnTo>
                  <a:lnTo>
                    <a:pt x="437" y="43"/>
                  </a:lnTo>
                  <a:lnTo>
                    <a:pt x="454" y="38"/>
                  </a:lnTo>
                  <a:lnTo>
                    <a:pt x="470" y="35"/>
                  </a:lnTo>
                  <a:lnTo>
                    <a:pt x="484" y="33"/>
                  </a:lnTo>
                  <a:lnTo>
                    <a:pt x="499" y="33"/>
                  </a:lnTo>
                  <a:lnTo>
                    <a:pt x="511" y="36"/>
                  </a:lnTo>
                  <a:lnTo>
                    <a:pt x="521" y="39"/>
                  </a:lnTo>
                  <a:lnTo>
                    <a:pt x="530" y="44"/>
                  </a:lnTo>
                  <a:lnTo>
                    <a:pt x="536" y="50"/>
                  </a:lnTo>
                  <a:lnTo>
                    <a:pt x="541" y="58"/>
                  </a:lnTo>
                  <a:lnTo>
                    <a:pt x="544" y="68"/>
                  </a:lnTo>
                  <a:lnTo>
                    <a:pt x="546" y="79"/>
                  </a:lnTo>
                  <a:lnTo>
                    <a:pt x="544" y="90"/>
                  </a:lnTo>
                  <a:lnTo>
                    <a:pt x="543" y="101"/>
                  </a:lnTo>
                  <a:lnTo>
                    <a:pt x="538" y="114"/>
                  </a:lnTo>
                  <a:lnTo>
                    <a:pt x="533" y="126"/>
                  </a:lnTo>
                  <a:lnTo>
                    <a:pt x="527" y="139"/>
                  </a:lnTo>
                  <a:lnTo>
                    <a:pt x="521" y="145"/>
                  </a:lnTo>
                  <a:lnTo>
                    <a:pt x="513" y="157"/>
                  </a:lnTo>
                  <a:lnTo>
                    <a:pt x="502" y="169"/>
                  </a:lnTo>
                  <a:lnTo>
                    <a:pt x="487" y="185"/>
                  </a:lnTo>
                  <a:lnTo>
                    <a:pt x="469" y="203"/>
                  </a:lnTo>
                  <a:lnTo>
                    <a:pt x="446" y="223"/>
                  </a:lnTo>
                  <a:lnTo>
                    <a:pt x="420" y="244"/>
                  </a:lnTo>
                  <a:lnTo>
                    <a:pt x="390" y="266"/>
                  </a:lnTo>
                  <a:lnTo>
                    <a:pt x="361" y="286"/>
                  </a:lnTo>
                  <a:lnTo>
                    <a:pt x="331" y="305"/>
                  </a:lnTo>
                  <a:lnTo>
                    <a:pt x="301" y="323"/>
                  </a:lnTo>
                  <a:lnTo>
                    <a:pt x="273" y="339"/>
                  </a:lnTo>
                  <a:lnTo>
                    <a:pt x="245" y="351"/>
                  </a:lnTo>
                  <a:lnTo>
                    <a:pt x="218" y="362"/>
                  </a:lnTo>
                  <a:lnTo>
                    <a:pt x="193" y="370"/>
                  </a:lnTo>
                  <a:lnTo>
                    <a:pt x="170" y="375"/>
                  </a:lnTo>
                  <a:lnTo>
                    <a:pt x="148" y="378"/>
                  </a:lnTo>
                  <a:lnTo>
                    <a:pt x="129" y="378"/>
                  </a:lnTo>
                  <a:lnTo>
                    <a:pt x="114" y="378"/>
                  </a:lnTo>
                  <a:lnTo>
                    <a:pt x="101" y="375"/>
                  </a:lnTo>
                  <a:lnTo>
                    <a:pt x="90" y="372"/>
                  </a:lnTo>
                  <a:lnTo>
                    <a:pt x="81" y="367"/>
                  </a:lnTo>
                  <a:lnTo>
                    <a:pt x="73" y="361"/>
                  </a:lnTo>
                  <a:lnTo>
                    <a:pt x="66" y="355"/>
                  </a:lnTo>
                  <a:lnTo>
                    <a:pt x="62" y="348"/>
                  </a:lnTo>
                  <a:lnTo>
                    <a:pt x="59" y="340"/>
                  </a:lnTo>
                  <a:lnTo>
                    <a:pt x="59" y="331"/>
                  </a:lnTo>
                  <a:lnTo>
                    <a:pt x="59" y="320"/>
                  </a:lnTo>
                  <a:lnTo>
                    <a:pt x="60" y="309"/>
                  </a:lnTo>
                  <a:lnTo>
                    <a:pt x="65" y="296"/>
                  </a:lnTo>
                  <a:lnTo>
                    <a:pt x="71" y="283"/>
                  </a:lnTo>
                  <a:lnTo>
                    <a:pt x="79" y="271"/>
                  </a:lnTo>
                  <a:lnTo>
                    <a:pt x="92" y="256"/>
                  </a:lnTo>
                  <a:lnTo>
                    <a:pt x="107" y="241"/>
                  </a:lnTo>
                  <a:lnTo>
                    <a:pt x="126" y="223"/>
                  </a:lnTo>
                  <a:lnTo>
                    <a:pt x="147" y="207"/>
                  </a:lnTo>
                  <a:lnTo>
                    <a:pt x="167" y="191"/>
                  </a:lnTo>
                  <a:lnTo>
                    <a:pt x="189" y="176"/>
                  </a:lnTo>
                  <a:lnTo>
                    <a:pt x="208" y="163"/>
                  </a:lnTo>
                  <a:lnTo>
                    <a:pt x="223" y="152"/>
                  </a:lnTo>
                </a:path>
              </a:pathLst>
            </a:custGeom>
            <a:noFill/>
            <a:ln w="19050" cmpd="sng">
              <a:solidFill>
                <a:schemeClr val="bg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auto">
            <a:xfrm>
              <a:off x="285" y="364"/>
              <a:ext cx="110" cy="111"/>
            </a:xfrm>
            <a:custGeom>
              <a:avLst/>
              <a:gdLst>
                <a:gd name="T0" fmla="*/ 22 w 110"/>
                <a:gd name="T1" fmla="*/ 11 h 111"/>
                <a:gd name="T2" fmla="*/ 31 w 110"/>
                <a:gd name="T3" fmla="*/ 7 h 111"/>
                <a:gd name="T4" fmla="*/ 41 w 110"/>
                <a:gd name="T5" fmla="*/ 2 h 111"/>
                <a:gd name="T6" fmla="*/ 52 w 110"/>
                <a:gd name="T7" fmla="*/ 0 h 111"/>
                <a:gd name="T8" fmla="*/ 63 w 110"/>
                <a:gd name="T9" fmla="*/ 2 h 111"/>
                <a:gd name="T10" fmla="*/ 72 w 110"/>
                <a:gd name="T11" fmla="*/ 3 h 111"/>
                <a:gd name="T12" fmla="*/ 83 w 110"/>
                <a:gd name="T13" fmla="*/ 8 h 111"/>
                <a:gd name="T14" fmla="*/ 91 w 110"/>
                <a:gd name="T15" fmla="*/ 14 h 111"/>
                <a:gd name="T16" fmla="*/ 99 w 110"/>
                <a:gd name="T17" fmla="*/ 22 h 111"/>
                <a:gd name="T18" fmla="*/ 105 w 110"/>
                <a:gd name="T19" fmla="*/ 32 h 111"/>
                <a:gd name="T20" fmla="*/ 108 w 110"/>
                <a:gd name="T21" fmla="*/ 43 h 111"/>
                <a:gd name="T22" fmla="*/ 110 w 110"/>
                <a:gd name="T23" fmla="*/ 53 h 111"/>
                <a:gd name="T24" fmla="*/ 110 w 110"/>
                <a:gd name="T25" fmla="*/ 64 h 111"/>
                <a:gd name="T26" fmla="*/ 107 w 110"/>
                <a:gd name="T27" fmla="*/ 75 h 111"/>
                <a:gd name="T28" fmla="*/ 102 w 110"/>
                <a:gd name="T29" fmla="*/ 84 h 111"/>
                <a:gd name="T30" fmla="*/ 96 w 110"/>
                <a:gd name="T31" fmla="*/ 92 h 111"/>
                <a:gd name="T32" fmla="*/ 88 w 110"/>
                <a:gd name="T33" fmla="*/ 100 h 111"/>
                <a:gd name="T34" fmla="*/ 78 w 110"/>
                <a:gd name="T35" fmla="*/ 106 h 111"/>
                <a:gd name="T36" fmla="*/ 69 w 110"/>
                <a:gd name="T37" fmla="*/ 110 h 111"/>
                <a:gd name="T38" fmla="*/ 58 w 110"/>
                <a:gd name="T39" fmla="*/ 111 h 111"/>
                <a:gd name="T40" fmla="*/ 47 w 110"/>
                <a:gd name="T41" fmla="*/ 111 h 111"/>
                <a:gd name="T42" fmla="*/ 37 w 110"/>
                <a:gd name="T43" fmla="*/ 108 h 111"/>
                <a:gd name="T44" fmla="*/ 26 w 110"/>
                <a:gd name="T45" fmla="*/ 103 h 111"/>
                <a:gd name="T46" fmla="*/ 19 w 110"/>
                <a:gd name="T47" fmla="*/ 97 h 111"/>
                <a:gd name="T48" fmla="*/ 11 w 110"/>
                <a:gd name="T49" fmla="*/ 89 h 111"/>
                <a:gd name="T50" fmla="*/ 4 w 110"/>
                <a:gd name="T51" fmla="*/ 79 h 111"/>
                <a:gd name="T52" fmla="*/ 1 w 110"/>
                <a:gd name="T53" fmla="*/ 70 h 111"/>
                <a:gd name="T54" fmla="*/ 0 w 110"/>
                <a:gd name="T55" fmla="*/ 59 h 111"/>
                <a:gd name="T56" fmla="*/ 0 w 110"/>
                <a:gd name="T57" fmla="*/ 48 h 111"/>
                <a:gd name="T58" fmla="*/ 3 w 110"/>
                <a:gd name="T59" fmla="*/ 38 h 111"/>
                <a:gd name="T60" fmla="*/ 8 w 110"/>
                <a:gd name="T61" fmla="*/ 29 h 111"/>
                <a:gd name="T62" fmla="*/ 14 w 110"/>
                <a:gd name="T63" fmla="*/ 19 h 111"/>
                <a:gd name="T64" fmla="*/ 22 w 110"/>
                <a:gd name="T65" fmla="*/ 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0" h="111">
                  <a:moveTo>
                    <a:pt x="22" y="11"/>
                  </a:moveTo>
                  <a:lnTo>
                    <a:pt x="31" y="7"/>
                  </a:lnTo>
                  <a:lnTo>
                    <a:pt x="41" y="2"/>
                  </a:lnTo>
                  <a:lnTo>
                    <a:pt x="52" y="0"/>
                  </a:lnTo>
                  <a:lnTo>
                    <a:pt x="63" y="2"/>
                  </a:lnTo>
                  <a:lnTo>
                    <a:pt x="72" y="3"/>
                  </a:lnTo>
                  <a:lnTo>
                    <a:pt x="83" y="8"/>
                  </a:lnTo>
                  <a:lnTo>
                    <a:pt x="91" y="14"/>
                  </a:lnTo>
                  <a:lnTo>
                    <a:pt x="99" y="22"/>
                  </a:lnTo>
                  <a:lnTo>
                    <a:pt x="105" y="32"/>
                  </a:lnTo>
                  <a:lnTo>
                    <a:pt x="108" y="43"/>
                  </a:lnTo>
                  <a:lnTo>
                    <a:pt x="110" y="53"/>
                  </a:lnTo>
                  <a:lnTo>
                    <a:pt x="110" y="64"/>
                  </a:lnTo>
                  <a:lnTo>
                    <a:pt x="107" y="75"/>
                  </a:lnTo>
                  <a:lnTo>
                    <a:pt x="102" y="84"/>
                  </a:lnTo>
                  <a:lnTo>
                    <a:pt x="96" y="92"/>
                  </a:lnTo>
                  <a:lnTo>
                    <a:pt x="88" y="100"/>
                  </a:lnTo>
                  <a:lnTo>
                    <a:pt x="78" y="106"/>
                  </a:lnTo>
                  <a:lnTo>
                    <a:pt x="69" y="110"/>
                  </a:lnTo>
                  <a:lnTo>
                    <a:pt x="58" y="111"/>
                  </a:lnTo>
                  <a:lnTo>
                    <a:pt x="47" y="111"/>
                  </a:lnTo>
                  <a:lnTo>
                    <a:pt x="37" y="108"/>
                  </a:lnTo>
                  <a:lnTo>
                    <a:pt x="26" y="103"/>
                  </a:lnTo>
                  <a:lnTo>
                    <a:pt x="19" y="97"/>
                  </a:lnTo>
                  <a:lnTo>
                    <a:pt x="11" y="89"/>
                  </a:lnTo>
                  <a:lnTo>
                    <a:pt x="4" y="79"/>
                  </a:lnTo>
                  <a:lnTo>
                    <a:pt x="1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3" y="38"/>
                  </a:lnTo>
                  <a:lnTo>
                    <a:pt x="8" y="29"/>
                  </a:lnTo>
                  <a:lnTo>
                    <a:pt x="14" y="19"/>
                  </a:lnTo>
                  <a:lnTo>
                    <a:pt x="22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auto">
            <a:xfrm>
              <a:off x="285" y="364"/>
              <a:ext cx="110" cy="111"/>
            </a:xfrm>
            <a:custGeom>
              <a:avLst/>
              <a:gdLst>
                <a:gd name="T0" fmla="*/ 22 w 110"/>
                <a:gd name="T1" fmla="*/ 11 h 111"/>
                <a:gd name="T2" fmla="*/ 31 w 110"/>
                <a:gd name="T3" fmla="*/ 7 h 111"/>
                <a:gd name="T4" fmla="*/ 41 w 110"/>
                <a:gd name="T5" fmla="*/ 2 h 111"/>
                <a:gd name="T6" fmla="*/ 52 w 110"/>
                <a:gd name="T7" fmla="*/ 0 h 111"/>
                <a:gd name="T8" fmla="*/ 63 w 110"/>
                <a:gd name="T9" fmla="*/ 2 h 111"/>
                <a:gd name="T10" fmla="*/ 72 w 110"/>
                <a:gd name="T11" fmla="*/ 3 h 111"/>
                <a:gd name="T12" fmla="*/ 83 w 110"/>
                <a:gd name="T13" fmla="*/ 8 h 111"/>
                <a:gd name="T14" fmla="*/ 91 w 110"/>
                <a:gd name="T15" fmla="*/ 14 h 111"/>
                <a:gd name="T16" fmla="*/ 99 w 110"/>
                <a:gd name="T17" fmla="*/ 22 h 111"/>
                <a:gd name="T18" fmla="*/ 105 w 110"/>
                <a:gd name="T19" fmla="*/ 32 h 111"/>
                <a:gd name="T20" fmla="*/ 108 w 110"/>
                <a:gd name="T21" fmla="*/ 43 h 111"/>
                <a:gd name="T22" fmla="*/ 110 w 110"/>
                <a:gd name="T23" fmla="*/ 53 h 111"/>
                <a:gd name="T24" fmla="*/ 110 w 110"/>
                <a:gd name="T25" fmla="*/ 64 h 111"/>
                <a:gd name="T26" fmla="*/ 107 w 110"/>
                <a:gd name="T27" fmla="*/ 75 h 111"/>
                <a:gd name="T28" fmla="*/ 102 w 110"/>
                <a:gd name="T29" fmla="*/ 84 h 111"/>
                <a:gd name="T30" fmla="*/ 96 w 110"/>
                <a:gd name="T31" fmla="*/ 92 h 111"/>
                <a:gd name="T32" fmla="*/ 88 w 110"/>
                <a:gd name="T33" fmla="*/ 100 h 111"/>
                <a:gd name="T34" fmla="*/ 78 w 110"/>
                <a:gd name="T35" fmla="*/ 106 h 111"/>
                <a:gd name="T36" fmla="*/ 69 w 110"/>
                <a:gd name="T37" fmla="*/ 110 h 111"/>
                <a:gd name="T38" fmla="*/ 58 w 110"/>
                <a:gd name="T39" fmla="*/ 111 h 111"/>
                <a:gd name="T40" fmla="*/ 47 w 110"/>
                <a:gd name="T41" fmla="*/ 111 h 111"/>
                <a:gd name="T42" fmla="*/ 37 w 110"/>
                <a:gd name="T43" fmla="*/ 108 h 111"/>
                <a:gd name="T44" fmla="*/ 26 w 110"/>
                <a:gd name="T45" fmla="*/ 103 h 111"/>
                <a:gd name="T46" fmla="*/ 19 w 110"/>
                <a:gd name="T47" fmla="*/ 97 h 111"/>
                <a:gd name="T48" fmla="*/ 11 w 110"/>
                <a:gd name="T49" fmla="*/ 89 h 111"/>
                <a:gd name="T50" fmla="*/ 4 w 110"/>
                <a:gd name="T51" fmla="*/ 79 h 111"/>
                <a:gd name="T52" fmla="*/ 1 w 110"/>
                <a:gd name="T53" fmla="*/ 70 h 111"/>
                <a:gd name="T54" fmla="*/ 0 w 110"/>
                <a:gd name="T55" fmla="*/ 59 h 111"/>
                <a:gd name="T56" fmla="*/ 0 w 110"/>
                <a:gd name="T57" fmla="*/ 48 h 111"/>
                <a:gd name="T58" fmla="*/ 3 w 110"/>
                <a:gd name="T59" fmla="*/ 38 h 111"/>
                <a:gd name="T60" fmla="*/ 8 w 110"/>
                <a:gd name="T61" fmla="*/ 29 h 111"/>
                <a:gd name="T62" fmla="*/ 14 w 110"/>
                <a:gd name="T63" fmla="*/ 19 h 111"/>
                <a:gd name="T64" fmla="*/ 22 w 110"/>
                <a:gd name="T65" fmla="*/ 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0" h="111">
                  <a:moveTo>
                    <a:pt x="22" y="11"/>
                  </a:moveTo>
                  <a:lnTo>
                    <a:pt x="31" y="7"/>
                  </a:lnTo>
                  <a:lnTo>
                    <a:pt x="41" y="2"/>
                  </a:lnTo>
                  <a:lnTo>
                    <a:pt x="52" y="0"/>
                  </a:lnTo>
                  <a:lnTo>
                    <a:pt x="63" y="2"/>
                  </a:lnTo>
                  <a:lnTo>
                    <a:pt x="72" y="3"/>
                  </a:lnTo>
                  <a:lnTo>
                    <a:pt x="83" y="8"/>
                  </a:lnTo>
                  <a:lnTo>
                    <a:pt x="91" y="14"/>
                  </a:lnTo>
                  <a:lnTo>
                    <a:pt x="99" y="22"/>
                  </a:lnTo>
                  <a:lnTo>
                    <a:pt x="105" y="32"/>
                  </a:lnTo>
                  <a:lnTo>
                    <a:pt x="108" y="43"/>
                  </a:lnTo>
                  <a:lnTo>
                    <a:pt x="110" y="53"/>
                  </a:lnTo>
                  <a:lnTo>
                    <a:pt x="110" y="64"/>
                  </a:lnTo>
                  <a:lnTo>
                    <a:pt x="107" y="75"/>
                  </a:lnTo>
                  <a:lnTo>
                    <a:pt x="102" y="84"/>
                  </a:lnTo>
                  <a:lnTo>
                    <a:pt x="96" y="92"/>
                  </a:lnTo>
                  <a:lnTo>
                    <a:pt x="88" y="100"/>
                  </a:lnTo>
                  <a:lnTo>
                    <a:pt x="78" y="106"/>
                  </a:lnTo>
                  <a:lnTo>
                    <a:pt x="69" y="110"/>
                  </a:lnTo>
                  <a:lnTo>
                    <a:pt x="58" y="111"/>
                  </a:lnTo>
                  <a:lnTo>
                    <a:pt x="47" y="111"/>
                  </a:lnTo>
                  <a:lnTo>
                    <a:pt x="37" y="108"/>
                  </a:lnTo>
                  <a:lnTo>
                    <a:pt x="26" y="103"/>
                  </a:lnTo>
                  <a:lnTo>
                    <a:pt x="19" y="97"/>
                  </a:lnTo>
                  <a:lnTo>
                    <a:pt x="11" y="89"/>
                  </a:lnTo>
                  <a:lnTo>
                    <a:pt x="4" y="79"/>
                  </a:lnTo>
                  <a:lnTo>
                    <a:pt x="1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3" y="38"/>
                  </a:lnTo>
                  <a:lnTo>
                    <a:pt x="8" y="29"/>
                  </a:lnTo>
                  <a:lnTo>
                    <a:pt x="14" y="19"/>
                  </a:lnTo>
                  <a:lnTo>
                    <a:pt x="22" y="11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auto">
            <a:xfrm>
              <a:off x="300" y="372"/>
              <a:ext cx="79" cy="95"/>
            </a:xfrm>
            <a:custGeom>
              <a:avLst/>
              <a:gdLst>
                <a:gd name="T0" fmla="*/ 7 w 79"/>
                <a:gd name="T1" fmla="*/ 3 h 95"/>
                <a:gd name="T2" fmla="*/ 11 w 79"/>
                <a:gd name="T3" fmla="*/ 2 h 95"/>
                <a:gd name="T4" fmla="*/ 18 w 79"/>
                <a:gd name="T5" fmla="*/ 0 h 95"/>
                <a:gd name="T6" fmla="*/ 24 w 79"/>
                <a:gd name="T7" fmla="*/ 2 h 95"/>
                <a:gd name="T8" fmla="*/ 32 w 79"/>
                <a:gd name="T9" fmla="*/ 5 h 95"/>
                <a:gd name="T10" fmla="*/ 40 w 79"/>
                <a:gd name="T11" fmla="*/ 10 h 95"/>
                <a:gd name="T12" fmla="*/ 48 w 79"/>
                <a:gd name="T13" fmla="*/ 16 h 95"/>
                <a:gd name="T14" fmla="*/ 54 w 79"/>
                <a:gd name="T15" fmla="*/ 22 h 95"/>
                <a:gd name="T16" fmla="*/ 62 w 79"/>
                <a:gd name="T17" fmla="*/ 32 h 95"/>
                <a:gd name="T18" fmla="*/ 68 w 79"/>
                <a:gd name="T19" fmla="*/ 40 h 95"/>
                <a:gd name="T20" fmla="*/ 73 w 79"/>
                <a:gd name="T21" fmla="*/ 49 h 95"/>
                <a:gd name="T22" fmla="*/ 76 w 79"/>
                <a:gd name="T23" fmla="*/ 59 h 95"/>
                <a:gd name="T24" fmla="*/ 79 w 79"/>
                <a:gd name="T25" fmla="*/ 67 h 95"/>
                <a:gd name="T26" fmla="*/ 79 w 79"/>
                <a:gd name="T27" fmla="*/ 75 h 95"/>
                <a:gd name="T28" fmla="*/ 79 w 79"/>
                <a:gd name="T29" fmla="*/ 83 h 95"/>
                <a:gd name="T30" fmla="*/ 76 w 79"/>
                <a:gd name="T31" fmla="*/ 87 h 95"/>
                <a:gd name="T32" fmla="*/ 73 w 79"/>
                <a:gd name="T33" fmla="*/ 92 h 95"/>
                <a:gd name="T34" fmla="*/ 68 w 79"/>
                <a:gd name="T35" fmla="*/ 95 h 95"/>
                <a:gd name="T36" fmla="*/ 62 w 79"/>
                <a:gd name="T37" fmla="*/ 95 h 95"/>
                <a:gd name="T38" fmla="*/ 54 w 79"/>
                <a:gd name="T39" fmla="*/ 94 h 95"/>
                <a:gd name="T40" fmla="*/ 48 w 79"/>
                <a:gd name="T41" fmla="*/ 90 h 95"/>
                <a:gd name="T42" fmla="*/ 40 w 79"/>
                <a:gd name="T43" fmla="*/ 86 h 95"/>
                <a:gd name="T44" fmla="*/ 32 w 79"/>
                <a:gd name="T45" fmla="*/ 81 h 95"/>
                <a:gd name="T46" fmla="*/ 24 w 79"/>
                <a:gd name="T47" fmla="*/ 73 h 95"/>
                <a:gd name="T48" fmla="*/ 18 w 79"/>
                <a:gd name="T49" fmla="*/ 65 h 95"/>
                <a:gd name="T50" fmla="*/ 11 w 79"/>
                <a:gd name="T51" fmla="*/ 56 h 95"/>
                <a:gd name="T52" fmla="*/ 7 w 79"/>
                <a:gd name="T53" fmla="*/ 46 h 95"/>
                <a:gd name="T54" fmla="*/ 4 w 79"/>
                <a:gd name="T55" fmla="*/ 37 h 95"/>
                <a:gd name="T56" fmla="*/ 0 w 79"/>
                <a:gd name="T57" fmla="*/ 29 h 95"/>
                <a:gd name="T58" fmla="*/ 0 w 79"/>
                <a:gd name="T59" fmla="*/ 21 h 95"/>
                <a:gd name="T60" fmla="*/ 0 w 79"/>
                <a:gd name="T61" fmla="*/ 14 h 95"/>
                <a:gd name="T62" fmla="*/ 2 w 79"/>
                <a:gd name="T63" fmla="*/ 8 h 95"/>
                <a:gd name="T64" fmla="*/ 7 w 79"/>
                <a:gd name="T65" fmla="*/ 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9" h="95">
                  <a:moveTo>
                    <a:pt x="7" y="3"/>
                  </a:moveTo>
                  <a:lnTo>
                    <a:pt x="11" y="2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2" y="5"/>
                  </a:lnTo>
                  <a:lnTo>
                    <a:pt x="40" y="10"/>
                  </a:lnTo>
                  <a:lnTo>
                    <a:pt x="48" y="16"/>
                  </a:lnTo>
                  <a:lnTo>
                    <a:pt x="54" y="22"/>
                  </a:lnTo>
                  <a:lnTo>
                    <a:pt x="62" y="32"/>
                  </a:lnTo>
                  <a:lnTo>
                    <a:pt x="68" y="40"/>
                  </a:lnTo>
                  <a:lnTo>
                    <a:pt x="73" y="49"/>
                  </a:lnTo>
                  <a:lnTo>
                    <a:pt x="76" y="59"/>
                  </a:lnTo>
                  <a:lnTo>
                    <a:pt x="79" y="67"/>
                  </a:lnTo>
                  <a:lnTo>
                    <a:pt x="79" y="75"/>
                  </a:lnTo>
                  <a:lnTo>
                    <a:pt x="79" y="83"/>
                  </a:lnTo>
                  <a:lnTo>
                    <a:pt x="76" y="87"/>
                  </a:lnTo>
                  <a:lnTo>
                    <a:pt x="73" y="92"/>
                  </a:lnTo>
                  <a:lnTo>
                    <a:pt x="68" y="95"/>
                  </a:lnTo>
                  <a:lnTo>
                    <a:pt x="62" y="95"/>
                  </a:lnTo>
                  <a:lnTo>
                    <a:pt x="54" y="94"/>
                  </a:lnTo>
                  <a:lnTo>
                    <a:pt x="48" y="90"/>
                  </a:lnTo>
                  <a:lnTo>
                    <a:pt x="40" y="86"/>
                  </a:lnTo>
                  <a:lnTo>
                    <a:pt x="32" y="81"/>
                  </a:lnTo>
                  <a:lnTo>
                    <a:pt x="24" y="73"/>
                  </a:lnTo>
                  <a:lnTo>
                    <a:pt x="18" y="65"/>
                  </a:lnTo>
                  <a:lnTo>
                    <a:pt x="11" y="56"/>
                  </a:lnTo>
                  <a:lnTo>
                    <a:pt x="7" y="46"/>
                  </a:lnTo>
                  <a:lnTo>
                    <a:pt x="4" y="37"/>
                  </a:lnTo>
                  <a:lnTo>
                    <a:pt x="0" y="29"/>
                  </a:lnTo>
                  <a:lnTo>
                    <a:pt x="0" y="21"/>
                  </a:lnTo>
                  <a:lnTo>
                    <a:pt x="0" y="14"/>
                  </a:lnTo>
                  <a:lnTo>
                    <a:pt x="2" y="8"/>
                  </a:lnTo>
                  <a:lnTo>
                    <a:pt x="7" y="3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auto">
            <a:xfrm>
              <a:off x="293" y="369"/>
              <a:ext cx="94" cy="101"/>
            </a:xfrm>
            <a:custGeom>
              <a:avLst/>
              <a:gdLst>
                <a:gd name="T0" fmla="*/ 14 w 94"/>
                <a:gd name="T1" fmla="*/ 6 h 101"/>
                <a:gd name="T2" fmla="*/ 22 w 94"/>
                <a:gd name="T3" fmla="*/ 3 h 101"/>
                <a:gd name="T4" fmla="*/ 29 w 94"/>
                <a:gd name="T5" fmla="*/ 0 h 101"/>
                <a:gd name="T6" fmla="*/ 37 w 94"/>
                <a:gd name="T7" fmla="*/ 0 h 101"/>
                <a:gd name="T8" fmla="*/ 47 w 94"/>
                <a:gd name="T9" fmla="*/ 2 h 101"/>
                <a:gd name="T10" fmla="*/ 56 w 94"/>
                <a:gd name="T11" fmla="*/ 5 h 101"/>
                <a:gd name="T12" fmla="*/ 64 w 94"/>
                <a:gd name="T13" fmla="*/ 11 h 101"/>
                <a:gd name="T14" fmla="*/ 72 w 94"/>
                <a:gd name="T15" fmla="*/ 17 h 101"/>
                <a:gd name="T16" fmla="*/ 80 w 94"/>
                <a:gd name="T17" fmla="*/ 25 h 101"/>
                <a:gd name="T18" fmla="*/ 86 w 94"/>
                <a:gd name="T19" fmla="*/ 35 h 101"/>
                <a:gd name="T20" fmla="*/ 91 w 94"/>
                <a:gd name="T21" fmla="*/ 44 h 101"/>
                <a:gd name="T22" fmla="*/ 93 w 94"/>
                <a:gd name="T23" fmla="*/ 55 h 101"/>
                <a:gd name="T24" fmla="*/ 94 w 94"/>
                <a:gd name="T25" fmla="*/ 65 h 101"/>
                <a:gd name="T26" fmla="*/ 93 w 94"/>
                <a:gd name="T27" fmla="*/ 73 h 101"/>
                <a:gd name="T28" fmla="*/ 91 w 94"/>
                <a:gd name="T29" fmla="*/ 82 h 101"/>
                <a:gd name="T30" fmla="*/ 86 w 94"/>
                <a:gd name="T31" fmla="*/ 89 h 101"/>
                <a:gd name="T32" fmla="*/ 80 w 94"/>
                <a:gd name="T33" fmla="*/ 95 h 101"/>
                <a:gd name="T34" fmla="*/ 72 w 94"/>
                <a:gd name="T35" fmla="*/ 100 h 101"/>
                <a:gd name="T36" fmla="*/ 64 w 94"/>
                <a:gd name="T37" fmla="*/ 101 h 101"/>
                <a:gd name="T38" fmla="*/ 56 w 94"/>
                <a:gd name="T39" fmla="*/ 101 h 101"/>
                <a:gd name="T40" fmla="*/ 47 w 94"/>
                <a:gd name="T41" fmla="*/ 100 h 101"/>
                <a:gd name="T42" fmla="*/ 37 w 94"/>
                <a:gd name="T43" fmla="*/ 97 h 101"/>
                <a:gd name="T44" fmla="*/ 29 w 94"/>
                <a:gd name="T45" fmla="*/ 92 h 101"/>
                <a:gd name="T46" fmla="*/ 20 w 94"/>
                <a:gd name="T47" fmla="*/ 84 h 101"/>
                <a:gd name="T48" fmla="*/ 14 w 94"/>
                <a:gd name="T49" fmla="*/ 76 h 101"/>
                <a:gd name="T50" fmla="*/ 7 w 94"/>
                <a:gd name="T51" fmla="*/ 67 h 101"/>
                <a:gd name="T52" fmla="*/ 3 w 94"/>
                <a:gd name="T53" fmla="*/ 57 h 101"/>
                <a:gd name="T54" fmla="*/ 1 w 94"/>
                <a:gd name="T55" fmla="*/ 48 h 101"/>
                <a:gd name="T56" fmla="*/ 0 w 94"/>
                <a:gd name="T57" fmla="*/ 38 h 101"/>
                <a:gd name="T58" fmla="*/ 1 w 94"/>
                <a:gd name="T59" fmla="*/ 29 h 101"/>
                <a:gd name="T60" fmla="*/ 3 w 94"/>
                <a:gd name="T61" fmla="*/ 21 h 101"/>
                <a:gd name="T62" fmla="*/ 7 w 94"/>
                <a:gd name="T63" fmla="*/ 13 h 101"/>
                <a:gd name="T64" fmla="*/ 14 w 94"/>
                <a:gd name="T65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4" h="101">
                  <a:moveTo>
                    <a:pt x="14" y="6"/>
                  </a:moveTo>
                  <a:lnTo>
                    <a:pt x="22" y="3"/>
                  </a:lnTo>
                  <a:lnTo>
                    <a:pt x="29" y="0"/>
                  </a:lnTo>
                  <a:lnTo>
                    <a:pt x="37" y="0"/>
                  </a:lnTo>
                  <a:lnTo>
                    <a:pt x="47" y="2"/>
                  </a:lnTo>
                  <a:lnTo>
                    <a:pt x="56" y="5"/>
                  </a:lnTo>
                  <a:lnTo>
                    <a:pt x="64" y="11"/>
                  </a:lnTo>
                  <a:lnTo>
                    <a:pt x="72" y="17"/>
                  </a:lnTo>
                  <a:lnTo>
                    <a:pt x="80" y="25"/>
                  </a:lnTo>
                  <a:lnTo>
                    <a:pt x="86" y="35"/>
                  </a:lnTo>
                  <a:lnTo>
                    <a:pt x="91" y="44"/>
                  </a:lnTo>
                  <a:lnTo>
                    <a:pt x="93" y="55"/>
                  </a:lnTo>
                  <a:lnTo>
                    <a:pt x="94" y="65"/>
                  </a:lnTo>
                  <a:lnTo>
                    <a:pt x="93" y="73"/>
                  </a:lnTo>
                  <a:lnTo>
                    <a:pt x="91" y="82"/>
                  </a:lnTo>
                  <a:lnTo>
                    <a:pt x="86" y="89"/>
                  </a:lnTo>
                  <a:lnTo>
                    <a:pt x="80" y="95"/>
                  </a:lnTo>
                  <a:lnTo>
                    <a:pt x="72" y="100"/>
                  </a:lnTo>
                  <a:lnTo>
                    <a:pt x="64" y="101"/>
                  </a:lnTo>
                  <a:lnTo>
                    <a:pt x="56" y="101"/>
                  </a:lnTo>
                  <a:lnTo>
                    <a:pt x="47" y="100"/>
                  </a:lnTo>
                  <a:lnTo>
                    <a:pt x="37" y="97"/>
                  </a:lnTo>
                  <a:lnTo>
                    <a:pt x="29" y="92"/>
                  </a:lnTo>
                  <a:lnTo>
                    <a:pt x="20" y="84"/>
                  </a:lnTo>
                  <a:lnTo>
                    <a:pt x="14" y="76"/>
                  </a:lnTo>
                  <a:lnTo>
                    <a:pt x="7" y="67"/>
                  </a:lnTo>
                  <a:lnTo>
                    <a:pt x="3" y="57"/>
                  </a:lnTo>
                  <a:lnTo>
                    <a:pt x="1" y="48"/>
                  </a:lnTo>
                  <a:lnTo>
                    <a:pt x="0" y="38"/>
                  </a:lnTo>
                  <a:lnTo>
                    <a:pt x="1" y="29"/>
                  </a:lnTo>
                  <a:lnTo>
                    <a:pt x="3" y="21"/>
                  </a:lnTo>
                  <a:lnTo>
                    <a:pt x="7" y="13"/>
                  </a:lnTo>
                  <a:lnTo>
                    <a:pt x="14" y="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>
              <a:off x="307" y="375"/>
              <a:ext cx="66" cy="8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auto">
            <a:xfrm>
              <a:off x="285" y="366"/>
              <a:ext cx="63" cy="47"/>
            </a:xfrm>
            <a:custGeom>
              <a:avLst/>
              <a:gdLst>
                <a:gd name="T0" fmla="*/ 63 w 63"/>
                <a:gd name="T1" fmla="*/ 0 h 47"/>
                <a:gd name="T2" fmla="*/ 63 w 63"/>
                <a:gd name="T3" fmla="*/ 3 h 47"/>
                <a:gd name="T4" fmla="*/ 61 w 63"/>
                <a:gd name="T5" fmla="*/ 6 h 47"/>
                <a:gd name="T6" fmla="*/ 60 w 63"/>
                <a:gd name="T7" fmla="*/ 11 h 47"/>
                <a:gd name="T8" fmla="*/ 56 w 63"/>
                <a:gd name="T9" fmla="*/ 14 h 47"/>
                <a:gd name="T10" fmla="*/ 53 w 63"/>
                <a:gd name="T11" fmla="*/ 19 h 47"/>
                <a:gd name="T12" fmla="*/ 49 w 63"/>
                <a:gd name="T13" fmla="*/ 24 h 47"/>
                <a:gd name="T14" fmla="*/ 44 w 63"/>
                <a:gd name="T15" fmla="*/ 28 h 47"/>
                <a:gd name="T16" fmla="*/ 39 w 63"/>
                <a:gd name="T17" fmla="*/ 32 h 47"/>
                <a:gd name="T18" fmla="*/ 33 w 63"/>
                <a:gd name="T19" fmla="*/ 36 h 47"/>
                <a:gd name="T20" fmla="*/ 28 w 63"/>
                <a:gd name="T21" fmla="*/ 39 h 47"/>
                <a:gd name="T22" fmla="*/ 23 w 63"/>
                <a:gd name="T23" fmla="*/ 43 h 47"/>
                <a:gd name="T24" fmla="*/ 17 w 63"/>
                <a:gd name="T25" fmla="*/ 44 h 47"/>
                <a:gd name="T26" fmla="*/ 12 w 63"/>
                <a:gd name="T27" fmla="*/ 46 h 47"/>
                <a:gd name="T28" fmla="*/ 9 w 63"/>
                <a:gd name="T29" fmla="*/ 47 h 47"/>
                <a:gd name="T30" fmla="*/ 4 w 63"/>
                <a:gd name="T31" fmla="*/ 47 h 47"/>
                <a:gd name="T32" fmla="*/ 0 w 63"/>
                <a:gd name="T33" fmla="*/ 4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" h="47">
                  <a:moveTo>
                    <a:pt x="63" y="0"/>
                  </a:moveTo>
                  <a:lnTo>
                    <a:pt x="63" y="3"/>
                  </a:lnTo>
                  <a:lnTo>
                    <a:pt x="61" y="6"/>
                  </a:lnTo>
                  <a:lnTo>
                    <a:pt x="60" y="11"/>
                  </a:lnTo>
                  <a:lnTo>
                    <a:pt x="56" y="14"/>
                  </a:lnTo>
                  <a:lnTo>
                    <a:pt x="53" y="19"/>
                  </a:lnTo>
                  <a:lnTo>
                    <a:pt x="49" y="24"/>
                  </a:lnTo>
                  <a:lnTo>
                    <a:pt x="44" y="28"/>
                  </a:lnTo>
                  <a:lnTo>
                    <a:pt x="39" y="32"/>
                  </a:lnTo>
                  <a:lnTo>
                    <a:pt x="33" y="36"/>
                  </a:lnTo>
                  <a:lnTo>
                    <a:pt x="28" y="39"/>
                  </a:lnTo>
                  <a:lnTo>
                    <a:pt x="23" y="43"/>
                  </a:lnTo>
                  <a:lnTo>
                    <a:pt x="17" y="44"/>
                  </a:lnTo>
                  <a:lnTo>
                    <a:pt x="12" y="46"/>
                  </a:lnTo>
                  <a:lnTo>
                    <a:pt x="9" y="47"/>
                  </a:lnTo>
                  <a:lnTo>
                    <a:pt x="4" y="47"/>
                  </a:lnTo>
                  <a:lnTo>
                    <a:pt x="0" y="4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auto">
            <a:xfrm>
              <a:off x="315" y="410"/>
              <a:ext cx="78" cy="59"/>
            </a:xfrm>
            <a:custGeom>
              <a:avLst/>
              <a:gdLst>
                <a:gd name="T0" fmla="*/ 0 w 78"/>
                <a:gd name="T1" fmla="*/ 59 h 59"/>
                <a:gd name="T2" fmla="*/ 1 w 78"/>
                <a:gd name="T3" fmla="*/ 54 h 59"/>
                <a:gd name="T4" fmla="*/ 4 w 78"/>
                <a:gd name="T5" fmla="*/ 49 h 59"/>
                <a:gd name="T6" fmla="*/ 7 w 78"/>
                <a:gd name="T7" fmla="*/ 43 h 59"/>
                <a:gd name="T8" fmla="*/ 12 w 78"/>
                <a:gd name="T9" fmla="*/ 38 h 59"/>
                <a:gd name="T10" fmla="*/ 17 w 78"/>
                <a:gd name="T11" fmla="*/ 33 h 59"/>
                <a:gd name="T12" fmla="*/ 23 w 78"/>
                <a:gd name="T13" fmla="*/ 29 h 59"/>
                <a:gd name="T14" fmla="*/ 28 w 78"/>
                <a:gd name="T15" fmla="*/ 24 h 59"/>
                <a:gd name="T16" fmla="*/ 33 w 78"/>
                <a:gd name="T17" fmla="*/ 21 h 59"/>
                <a:gd name="T18" fmla="*/ 37 w 78"/>
                <a:gd name="T19" fmla="*/ 16 h 59"/>
                <a:gd name="T20" fmla="*/ 44 w 78"/>
                <a:gd name="T21" fmla="*/ 13 h 59"/>
                <a:gd name="T22" fmla="*/ 50 w 78"/>
                <a:gd name="T23" fmla="*/ 10 h 59"/>
                <a:gd name="T24" fmla="*/ 56 w 78"/>
                <a:gd name="T25" fmla="*/ 7 h 59"/>
                <a:gd name="T26" fmla="*/ 63 w 78"/>
                <a:gd name="T27" fmla="*/ 3 h 59"/>
                <a:gd name="T28" fmla="*/ 69 w 78"/>
                <a:gd name="T29" fmla="*/ 2 h 59"/>
                <a:gd name="T30" fmla="*/ 74 w 78"/>
                <a:gd name="T31" fmla="*/ 0 h 59"/>
                <a:gd name="T32" fmla="*/ 78 w 78"/>
                <a:gd name="T33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8" h="59">
                  <a:moveTo>
                    <a:pt x="0" y="59"/>
                  </a:moveTo>
                  <a:lnTo>
                    <a:pt x="1" y="54"/>
                  </a:lnTo>
                  <a:lnTo>
                    <a:pt x="4" y="49"/>
                  </a:lnTo>
                  <a:lnTo>
                    <a:pt x="7" y="43"/>
                  </a:lnTo>
                  <a:lnTo>
                    <a:pt x="12" y="38"/>
                  </a:lnTo>
                  <a:lnTo>
                    <a:pt x="17" y="33"/>
                  </a:lnTo>
                  <a:lnTo>
                    <a:pt x="23" y="29"/>
                  </a:lnTo>
                  <a:lnTo>
                    <a:pt x="28" y="24"/>
                  </a:lnTo>
                  <a:lnTo>
                    <a:pt x="33" y="21"/>
                  </a:lnTo>
                  <a:lnTo>
                    <a:pt x="37" y="16"/>
                  </a:lnTo>
                  <a:lnTo>
                    <a:pt x="44" y="13"/>
                  </a:lnTo>
                  <a:lnTo>
                    <a:pt x="50" y="10"/>
                  </a:lnTo>
                  <a:lnTo>
                    <a:pt x="56" y="7"/>
                  </a:lnTo>
                  <a:lnTo>
                    <a:pt x="63" y="3"/>
                  </a:lnTo>
                  <a:lnTo>
                    <a:pt x="69" y="2"/>
                  </a:lnTo>
                  <a:lnTo>
                    <a:pt x="74" y="0"/>
                  </a:lnTo>
                  <a:lnTo>
                    <a:pt x="78" y="0"/>
                  </a:lnTo>
                </a:path>
              </a:pathLst>
            </a:custGeom>
            <a:noFill/>
            <a:ln w="0">
              <a:solidFill>
                <a:schemeClr val="bg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auto">
            <a:xfrm>
              <a:off x="289" y="366"/>
              <a:ext cx="43" cy="32"/>
            </a:xfrm>
            <a:custGeom>
              <a:avLst/>
              <a:gdLst>
                <a:gd name="T0" fmla="*/ 43 w 43"/>
                <a:gd name="T1" fmla="*/ 0 h 32"/>
                <a:gd name="T2" fmla="*/ 43 w 43"/>
                <a:gd name="T3" fmla="*/ 1 h 32"/>
                <a:gd name="T4" fmla="*/ 41 w 43"/>
                <a:gd name="T5" fmla="*/ 5 h 32"/>
                <a:gd name="T6" fmla="*/ 40 w 43"/>
                <a:gd name="T7" fmla="*/ 6 h 32"/>
                <a:gd name="T8" fmla="*/ 38 w 43"/>
                <a:gd name="T9" fmla="*/ 9 h 32"/>
                <a:gd name="T10" fmla="*/ 35 w 43"/>
                <a:gd name="T11" fmla="*/ 12 h 32"/>
                <a:gd name="T12" fmla="*/ 33 w 43"/>
                <a:gd name="T13" fmla="*/ 16 h 32"/>
                <a:gd name="T14" fmla="*/ 30 w 43"/>
                <a:gd name="T15" fmla="*/ 19 h 32"/>
                <a:gd name="T16" fmla="*/ 27 w 43"/>
                <a:gd name="T17" fmla="*/ 20 h 32"/>
                <a:gd name="T18" fmla="*/ 22 w 43"/>
                <a:gd name="T19" fmla="*/ 24 h 32"/>
                <a:gd name="T20" fmla="*/ 19 w 43"/>
                <a:gd name="T21" fmla="*/ 25 h 32"/>
                <a:gd name="T22" fmla="*/ 16 w 43"/>
                <a:gd name="T23" fmla="*/ 28 h 32"/>
                <a:gd name="T24" fmla="*/ 11 w 43"/>
                <a:gd name="T25" fmla="*/ 30 h 32"/>
                <a:gd name="T26" fmla="*/ 8 w 43"/>
                <a:gd name="T27" fmla="*/ 30 h 32"/>
                <a:gd name="T28" fmla="*/ 5 w 43"/>
                <a:gd name="T29" fmla="*/ 32 h 32"/>
                <a:gd name="T30" fmla="*/ 4 w 43"/>
                <a:gd name="T31" fmla="*/ 32 h 32"/>
                <a:gd name="T32" fmla="*/ 0 w 43"/>
                <a:gd name="T33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" h="32">
                  <a:moveTo>
                    <a:pt x="43" y="0"/>
                  </a:moveTo>
                  <a:lnTo>
                    <a:pt x="43" y="1"/>
                  </a:lnTo>
                  <a:lnTo>
                    <a:pt x="41" y="5"/>
                  </a:lnTo>
                  <a:lnTo>
                    <a:pt x="40" y="6"/>
                  </a:lnTo>
                  <a:lnTo>
                    <a:pt x="38" y="9"/>
                  </a:lnTo>
                  <a:lnTo>
                    <a:pt x="35" y="12"/>
                  </a:lnTo>
                  <a:lnTo>
                    <a:pt x="33" y="16"/>
                  </a:lnTo>
                  <a:lnTo>
                    <a:pt x="30" y="19"/>
                  </a:lnTo>
                  <a:lnTo>
                    <a:pt x="27" y="20"/>
                  </a:lnTo>
                  <a:lnTo>
                    <a:pt x="22" y="24"/>
                  </a:lnTo>
                  <a:lnTo>
                    <a:pt x="19" y="25"/>
                  </a:lnTo>
                  <a:lnTo>
                    <a:pt x="16" y="28"/>
                  </a:lnTo>
                  <a:lnTo>
                    <a:pt x="11" y="30"/>
                  </a:lnTo>
                  <a:lnTo>
                    <a:pt x="8" y="30"/>
                  </a:lnTo>
                  <a:lnTo>
                    <a:pt x="5" y="32"/>
                  </a:lnTo>
                  <a:lnTo>
                    <a:pt x="4" y="32"/>
                  </a:lnTo>
                  <a:lnTo>
                    <a:pt x="0" y="32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3" name="Line 17"/>
            <p:cNvSpPr>
              <a:spLocks noChangeShapeType="1"/>
            </p:cNvSpPr>
            <p:nvPr/>
          </p:nvSpPr>
          <p:spPr bwMode="auto">
            <a:xfrm flipV="1">
              <a:off x="296" y="388"/>
              <a:ext cx="88" cy="67"/>
            </a:xfrm>
            <a:prstGeom prst="line">
              <a:avLst/>
            </a:prstGeom>
            <a:noFill/>
            <a:ln w="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286" y="371"/>
              <a:ext cx="77" cy="58"/>
            </a:xfrm>
            <a:custGeom>
              <a:avLst/>
              <a:gdLst>
                <a:gd name="T0" fmla="*/ 77 w 77"/>
                <a:gd name="T1" fmla="*/ 0 h 58"/>
                <a:gd name="T2" fmla="*/ 76 w 77"/>
                <a:gd name="T3" fmla="*/ 6 h 58"/>
                <a:gd name="T4" fmla="*/ 74 w 77"/>
                <a:gd name="T5" fmla="*/ 11 h 58"/>
                <a:gd name="T6" fmla="*/ 70 w 77"/>
                <a:gd name="T7" fmla="*/ 15 h 58"/>
                <a:gd name="T8" fmla="*/ 66 w 77"/>
                <a:gd name="T9" fmla="*/ 22 h 58"/>
                <a:gd name="T10" fmla="*/ 60 w 77"/>
                <a:gd name="T11" fmla="*/ 27 h 58"/>
                <a:gd name="T12" fmla="*/ 55 w 77"/>
                <a:gd name="T13" fmla="*/ 31 h 58"/>
                <a:gd name="T14" fmla="*/ 51 w 77"/>
                <a:gd name="T15" fmla="*/ 36 h 58"/>
                <a:gd name="T16" fmla="*/ 46 w 77"/>
                <a:gd name="T17" fmla="*/ 39 h 58"/>
                <a:gd name="T18" fmla="*/ 40 w 77"/>
                <a:gd name="T19" fmla="*/ 42 h 58"/>
                <a:gd name="T20" fmla="*/ 35 w 77"/>
                <a:gd name="T21" fmla="*/ 46 h 58"/>
                <a:gd name="T22" fmla="*/ 29 w 77"/>
                <a:gd name="T23" fmla="*/ 50 h 58"/>
                <a:gd name="T24" fmla="*/ 22 w 77"/>
                <a:gd name="T25" fmla="*/ 53 h 58"/>
                <a:gd name="T26" fmla="*/ 16 w 77"/>
                <a:gd name="T27" fmla="*/ 57 h 58"/>
                <a:gd name="T28" fmla="*/ 10 w 77"/>
                <a:gd name="T29" fmla="*/ 58 h 58"/>
                <a:gd name="T30" fmla="*/ 3 w 77"/>
                <a:gd name="T31" fmla="*/ 58 h 58"/>
                <a:gd name="T32" fmla="*/ 0 w 77"/>
                <a:gd name="T33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7" h="58">
                  <a:moveTo>
                    <a:pt x="77" y="0"/>
                  </a:moveTo>
                  <a:lnTo>
                    <a:pt x="76" y="6"/>
                  </a:lnTo>
                  <a:lnTo>
                    <a:pt x="74" y="11"/>
                  </a:lnTo>
                  <a:lnTo>
                    <a:pt x="70" y="15"/>
                  </a:lnTo>
                  <a:lnTo>
                    <a:pt x="66" y="22"/>
                  </a:lnTo>
                  <a:lnTo>
                    <a:pt x="60" y="27"/>
                  </a:lnTo>
                  <a:lnTo>
                    <a:pt x="55" y="31"/>
                  </a:lnTo>
                  <a:lnTo>
                    <a:pt x="51" y="36"/>
                  </a:lnTo>
                  <a:lnTo>
                    <a:pt x="46" y="39"/>
                  </a:lnTo>
                  <a:lnTo>
                    <a:pt x="40" y="42"/>
                  </a:lnTo>
                  <a:lnTo>
                    <a:pt x="35" y="46"/>
                  </a:lnTo>
                  <a:lnTo>
                    <a:pt x="29" y="50"/>
                  </a:lnTo>
                  <a:lnTo>
                    <a:pt x="22" y="53"/>
                  </a:lnTo>
                  <a:lnTo>
                    <a:pt x="16" y="57"/>
                  </a:lnTo>
                  <a:lnTo>
                    <a:pt x="10" y="58"/>
                  </a:lnTo>
                  <a:lnTo>
                    <a:pt x="3" y="58"/>
                  </a:lnTo>
                  <a:lnTo>
                    <a:pt x="0" y="58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332" y="426"/>
              <a:ext cx="61" cy="48"/>
            </a:xfrm>
            <a:custGeom>
              <a:avLst/>
              <a:gdLst>
                <a:gd name="T0" fmla="*/ 0 w 61"/>
                <a:gd name="T1" fmla="*/ 48 h 48"/>
                <a:gd name="T2" fmla="*/ 0 w 61"/>
                <a:gd name="T3" fmla="*/ 44 h 48"/>
                <a:gd name="T4" fmla="*/ 0 w 61"/>
                <a:gd name="T5" fmla="*/ 41 h 48"/>
                <a:gd name="T6" fmla="*/ 3 w 61"/>
                <a:gd name="T7" fmla="*/ 36 h 48"/>
                <a:gd name="T8" fmla="*/ 5 w 61"/>
                <a:gd name="T9" fmla="*/ 32 h 48"/>
                <a:gd name="T10" fmla="*/ 9 w 61"/>
                <a:gd name="T11" fmla="*/ 29 h 48"/>
                <a:gd name="T12" fmla="*/ 13 w 61"/>
                <a:gd name="T13" fmla="*/ 24 h 48"/>
                <a:gd name="T14" fmla="*/ 17 w 61"/>
                <a:gd name="T15" fmla="*/ 19 h 48"/>
                <a:gd name="T16" fmla="*/ 24 w 61"/>
                <a:gd name="T17" fmla="*/ 16 h 48"/>
                <a:gd name="T18" fmla="*/ 28 w 61"/>
                <a:gd name="T19" fmla="*/ 11 h 48"/>
                <a:gd name="T20" fmla="*/ 35 w 61"/>
                <a:gd name="T21" fmla="*/ 8 h 48"/>
                <a:gd name="T22" fmla="*/ 39 w 61"/>
                <a:gd name="T23" fmla="*/ 5 h 48"/>
                <a:gd name="T24" fmla="*/ 44 w 61"/>
                <a:gd name="T25" fmla="*/ 3 h 48"/>
                <a:gd name="T26" fmla="*/ 49 w 61"/>
                <a:gd name="T27" fmla="*/ 2 h 48"/>
                <a:gd name="T28" fmla="*/ 54 w 61"/>
                <a:gd name="T29" fmla="*/ 0 h 48"/>
                <a:gd name="T30" fmla="*/ 58 w 61"/>
                <a:gd name="T31" fmla="*/ 0 h 48"/>
                <a:gd name="T32" fmla="*/ 61 w 61"/>
                <a:gd name="T33" fmla="*/ 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" h="48">
                  <a:moveTo>
                    <a:pt x="0" y="48"/>
                  </a:moveTo>
                  <a:lnTo>
                    <a:pt x="0" y="44"/>
                  </a:lnTo>
                  <a:lnTo>
                    <a:pt x="0" y="41"/>
                  </a:lnTo>
                  <a:lnTo>
                    <a:pt x="3" y="36"/>
                  </a:lnTo>
                  <a:lnTo>
                    <a:pt x="5" y="32"/>
                  </a:lnTo>
                  <a:lnTo>
                    <a:pt x="9" y="29"/>
                  </a:lnTo>
                  <a:lnTo>
                    <a:pt x="13" y="24"/>
                  </a:lnTo>
                  <a:lnTo>
                    <a:pt x="17" y="19"/>
                  </a:lnTo>
                  <a:lnTo>
                    <a:pt x="24" y="16"/>
                  </a:lnTo>
                  <a:lnTo>
                    <a:pt x="28" y="11"/>
                  </a:lnTo>
                  <a:lnTo>
                    <a:pt x="35" y="8"/>
                  </a:lnTo>
                  <a:lnTo>
                    <a:pt x="39" y="5"/>
                  </a:lnTo>
                  <a:lnTo>
                    <a:pt x="44" y="3"/>
                  </a:lnTo>
                  <a:lnTo>
                    <a:pt x="49" y="2"/>
                  </a:lnTo>
                  <a:lnTo>
                    <a:pt x="54" y="0"/>
                  </a:lnTo>
                  <a:lnTo>
                    <a:pt x="58" y="0"/>
                  </a:lnTo>
                  <a:lnTo>
                    <a:pt x="61" y="2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348" y="442"/>
              <a:ext cx="42" cy="32"/>
            </a:xfrm>
            <a:custGeom>
              <a:avLst/>
              <a:gdLst>
                <a:gd name="T0" fmla="*/ 0 w 42"/>
                <a:gd name="T1" fmla="*/ 32 h 32"/>
                <a:gd name="T2" fmla="*/ 0 w 42"/>
                <a:gd name="T3" fmla="*/ 30 h 32"/>
                <a:gd name="T4" fmla="*/ 1 w 42"/>
                <a:gd name="T5" fmla="*/ 27 h 32"/>
                <a:gd name="T6" fmla="*/ 3 w 42"/>
                <a:gd name="T7" fmla="*/ 25 h 32"/>
                <a:gd name="T8" fmla="*/ 4 w 42"/>
                <a:gd name="T9" fmla="*/ 22 h 32"/>
                <a:gd name="T10" fmla="*/ 6 w 42"/>
                <a:gd name="T11" fmla="*/ 19 h 32"/>
                <a:gd name="T12" fmla="*/ 9 w 42"/>
                <a:gd name="T13" fmla="*/ 16 h 32"/>
                <a:gd name="T14" fmla="*/ 12 w 42"/>
                <a:gd name="T15" fmla="*/ 13 h 32"/>
                <a:gd name="T16" fmla="*/ 15 w 42"/>
                <a:gd name="T17" fmla="*/ 11 h 32"/>
                <a:gd name="T18" fmla="*/ 20 w 42"/>
                <a:gd name="T19" fmla="*/ 8 h 32"/>
                <a:gd name="T20" fmla="*/ 23 w 42"/>
                <a:gd name="T21" fmla="*/ 5 h 32"/>
                <a:gd name="T22" fmla="*/ 27 w 42"/>
                <a:gd name="T23" fmla="*/ 3 h 32"/>
                <a:gd name="T24" fmla="*/ 30 w 42"/>
                <a:gd name="T25" fmla="*/ 1 h 32"/>
                <a:gd name="T26" fmla="*/ 34 w 42"/>
                <a:gd name="T27" fmla="*/ 1 h 32"/>
                <a:gd name="T28" fmla="*/ 36 w 42"/>
                <a:gd name="T29" fmla="*/ 0 h 32"/>
                <a:gd name="T30" fmla="*/ 39 w 42"/>
                <a:gd name="T31" fmla="*/ 0 h 32"/>
                <a:gd name="T32" fmla="*/ 42 w 42"/>
                <a:gd name="T3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32">
                  <a:moveTo>
                    <a:pt x="0" y="32"/>
                  </a:moveTo>
                  <a:lnTo>
                    <a:pt x="0" y="30"/>
                  </a:lnTo>
                  <a:lnTo>
                    <a:pt x="1" y="27"/>
                  </a:lnTo>
                  <a:lnTo>
                    <a:pt x="3" y="25"/>
                  </a:lnTo>
                  <a:lnTo>
                    <a:pt x="4" y="22"/>
                  </a:lnTo>
                  <a:lnTo>
                    <a:pt x="6" y="19"/>
                  </a:lnTo>
                  <a:lnTo>
                    <a:pt x="9" y="16"/>
                  </a:lnTo>
                  <a:lnTo>
                    <a:pt x="12" y="13"/>
                  </a:lnTo>
                  <a:lnTo>
                    <a:pt x="15" y="11"/>
                  </a:lnTo>
                  <a:lnTo>
                    <a:pt x="20" y="8"/>
                  </a:lnTo>
                  <a:lnTo>
                    <a:pt x="23" y="5"/>
                  </a:lnTo>
                  <a:lnTo>
                    <a:pt x="27" y="3"/>
                  </a:lnTo>
                  <a:lnTo>
                    <a:pt x="30" y="1"/>
                  </a:lnTo>
                  <a:lnTo>
                    <a:pt x="34" y="1"/>
                  </a:lnTo>
                  <a:lnTo>
                    <a:pt x="36" y="0"/>
                  </a:lnTo>
                  <a:lnTo>
                    <a:pt x="39" y="0"/>
                  </a:lnTo>
                  <a:lnTo>
                    <a:pt x="42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305" y="375"/>
              <a:ext cx="70" cy="89"/>
            </a:xfrm>
            <a:custGeom>
              <a:avLst/>
              <a:gdLst>
                <a:gd name="T0" fmla="*/ 2 w 70"/>
                <a:gd name="T1" fmla="*/ 0 h 89"/>
                <a:gd name="T2" fmla="*/ 5 w 70"/>
                <a:gd name="T3" fmla="*/ 0 h 89"/>
                <a:gd name="T4" fmla="*/ 8 w 70"/>
                <a:gd name="T5" fmla="*/ 0 h 89"/>
                <a:gd name="T6" fmla="*/ 13 w 70"/>
                <a:gd name="T7" fmla="*/ 3 h 89"/>
                <a:gd name="T8" fmla="*/ 19 w 70"/>
                <a:gd name="T9" fmla="*/ 8 h 89"/>
                <a:gd name="T10" fmla="*/ 25 w 70"/>
                <a:gd name="T11" fmla="*/ 13 h 89"/>
                <a:gd name="T12" fmla="*/ 32 w 70"/>
                <a:gd name="T13" fmla="*/ 19 h 89"/>
                <a:gd name="T14" fmla="*/ 38 w 70"/>
                <a:gd name="T15" fmla="*/ 27 h 89"/>
                <a:gd name="T16" fmla="*/ 46 w 70"/>
                <a:gd name="T17" fmla="*/ 37 h 89"/>
                <a:gd name="T18" fmla="*/ 52 w 70"/>
                <a:gd name="T19" fmla="*/ 46 h 89"/>
                <a:gd name="T20" fmla="*/ 57 w 70"/>
                <a:gd name="T21" fmla="*/ 54 h 89"/>
                <a:gd name="T22" fmla="*/ 62 w 70"/>
                <a:gd name="T23" fmla="*/ 62 h 89"/>
                <a:gd name="T24" fmla="*/ 66 w 70"/>
                <a:gd name="T25" fmla="*/ 70 h 89"/>
                <a:gd name="T26" fmla="*/ 68 w 70"/>
                <a:gd name="T27" fmla="*/ 76 h 89"/>
                <a:gd name="T28" fmla="*/ 70 w 70"/>
                <a:gd name="T29" fmla="*/ 83 h 89"/>
                <a:gd name="T30" fmla="*/ 70 w 70"/>
                <a:gd name="T31" fmla="*/ 86 h 89"/>
                <a:gd name="T32" fmla="*/ 68 w 70"/>
                <a:gd name="T33" fmla="*/ 89 h 89"/>
                <a:gd name="T34" fmla="*/ 65 w 70"/>
                <a:gd name="T35" fmla="*/ 89 h 89"/>
                <a:gd name="T36" fmla="*/ 62 w 70"/>
                <a:gd name="T37" fmla="*/ 89 h 89"/>
                <a:gd name="T38" fmla="*/ 57 w 70"/>
                <a:gd name="T39" fmla="*/ 86 h 89"/>
                <a:gd name="T40" fmla="*/ 51 w 70"/>
                <a:gd name="T41" fmla="*/ 81 h 89"/>
                <a:gd name="T42" fmla="*/ 44 w 70"/>
                <a:gd name="T43" fmla="*/ 76 h 89"/>
                <a:gd name="T44" fmla="*/ 38 w 70"/>
                <a:gd name="T45" fmla="*/ 70 h 89"/>
                <a:gd name="T46" fmla="*/ 30 w 70"/>
                <a:gd name="T47" fmla="*/ 62 h 89"/>
                <a:gd name="T48" fmla="*/ 24 w 70"/>
                <a:gd name="T49" fmla="*/ 53 h 89"/>
                <a:gd name="T50" fmla="*/ 17 w 70"/>
                <a:gd name="T51" fmla="*/ 45 h 89"/>
                <a:gd name="T52" fmla="*/ 11 w 70"/>
                <a:gd name="T53" fmla="*/ 35 h 89"/>
                <a:gd name="T54" fmla="*/ 8 w 70"/>
                <a:gd name="T55" fmla="*/ 27 h 89"/>
                <a:gd name="T56" fmla="*/ 3 w 70"/>
                <a:gd name="T57" fmla="*/ 19 h 89"/>
                <a:gd name="T58" fmla="*/ 2 w 70"/>
                <a:gd name="T59" fmla="*/ 13 h 89"/>
                <a:gd name="T60" fmla="*/ 0 w 70"/>
                <a:gd name="T61" fmla="*/ 7 h 89"/>
                <a:gd name="T62" fmla="*/ 0 w 70"/>
                <a:gd name="T63" fmla="*/ 3 h 89"/>
                <a:gd name="T64" fmla="*/ 2 w 70"/>
                <a:gd name="T6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0" h="89">
                  <a:moveTo>
                    <a:pt x="2" y="0"/>
                  </a:moveTo>
                  <a:lnTo>
                    <a:pt x="5" y="0"/>
                  </a:lnTo>
                  <a:lnTo>
                    <a:pt x="8" y="0"/>
                  </a:lnTo>
                  <a:lnTo>
                    <a:pt x="13" y="3"/>
                  </a:lnTo>
                  <a:lnTo>
                    <a:pt x="19" y="8"/>
                  </a:lnTo>
                  <a:lnTo>
                    <a:pt x="25" y="13"/>
                  </a:lnTo>
                  <a:lnTo>
                    <a:pt x="32" y="19"/>
                  </a:lnTo>
                  <a:lnTo>
                    <a:pt x="38" y="27"/>
                  </a:lnTo>
                  <a:lnTo>
                    <a:pt x="46" y="37"/>
                  </a:lnTo>
                  <a:lnTo>
                    <a:pt x="52" y="46"/>
                  </a:lnTo>
                  <a:lnTo>
                    <a:pt x="57" y="54"/>
                  </a:lnTo>
                  <a:lnTo>
                    <a:pt x="62" y="62"/>
                  </a:lnTo>
                  <a:lnTo>
                    <a:pt x="66" y="70"/>
                  </a:lnTo>
                  <a:lnTo>
                    <a:pt x="68" y="76"/>
                  </a:lnTo>
                  <a:lnTo>
                    <a:pt x="70" y="83"/>
                  </a:lnTo>
                  <a:lnTo>
                    <a:pt x="70" y="86"/>
                  </a:lnTo>
                  <a:lnTo>
                    <a:pt x="68" y="89"/>
                  </a:lnTo>
                  <a:lnTo>
                    <a:pt x="65" y="89"/>
                  </a:lnTo>
                  <a:lnTo>
                    <a:pt x="62" y="89"/>
                  </a:lnTo>
                  <a:lnTo>
                    <a:pt x="57" y="86"/>
                  </a:lnTo>
                  <a:lnTo>
                    <a:pt x="51" y="81"/>
                  </a:lnTo>
                  <a:lnTo>
                    <a:pt x="44" y="76"/>
                  </a:lnTo>
                  <a:lnTo>
                    <a:pt x="38" y="70"/>
                  </a:lnTo>
                  <a:lnTo>
                    <a:pt x="30" y="62"/>
                  </a:lnTo>
                  <a:lnTo>
                    <a:pt x="24" y="53"/>
                  </a:lnTo>
                  <a:lnTo>
                    <a:pt x="17" y="45"/>
                  </a:lnTo>
                  <a:lnTo>
                    <a:pt x="11" y="35"/>
                  </a:lnTo>
                  <a:lnTo>
                    <a:pt x="8" y="27"/>
                  </a:lnTo>
                  <a:lnTo>
                    <a:pt x="3" y="19"/>
                  </a:lnTo>
                  <a:lnTo>
                    <a:pt x="2" y="13"/>
                  </a:lnTo>
                  <a:lnTo>
                    <a:pt x="0" y="7"/>
                  </a:lnTo>
                  <a:lnTo>
                    <a:pt x="0" y="3"/>
                  </a:lnTo>
                  <a:lnTo>
                    <a:pt x="2" y="0"/>
                  </a:lnTo>
                </a:path>
              </a:pathLst>
            </a:custGeom>
            <a:noFill/>
            <a:ln w="0">
              <a:solidFill>
                <a:schemeClr val="bg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auto">
            <a:xfrm>
              <a:off x="375" y="456"/>
              <a:ext cx="7" cy="8"/>
            </a:xfrm>
            <a:custGeom>
              <a:avLst/>
              <a:gdLst>
                <a:gd name="T0" fmla="*/ 0 w 7"/>
                <a:gd name="T1" fmla="*/ 8 h 8"/>
                <a:gd name="T2" fmla="*/ 7 w 7"/>
                <a:gd name="T3" fmla="*/ 0 h 8"/>
                <a:gd name="T4" fmla="*/ 6 w 7"/>
                <a:gd name="T5" fmla="*/ 2 h 8"/>
                <a:gd name="T6" fmla="*/ 6 w 7"/>
                <a:gd name="T7" fmla="*/ 2 h 8"/>
                <a:gd name="T8" fmla="*/ 4 w 7"/>
                <a:gd name="T9" fmla="*/ 3 h 8"/>
                <a:gd name="T10" fmla="*/ 3 w 7"/>
                <a:gd name="T11" fmla="*/ 5 h 8"/>
                <a:gd name="T12" fmla="*/ 3 w 7"/>
                <a:gd name="T13" fmla="*/ 5 h 8"/>
                <a:gd name="T14" fmla="*/ 1 w 7"/>
                <a:gd name="T15" fmla="*/ 6 h 8"/>
                <a:gd name="T16" fmla="*/ 0 w 7"/>
                <a:gd name="T17" fmla="*/ 8 h 8"/>
                <a:gd name="T18" fmla="*/ 0 w 7"/>
                <a:gd name="T1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8">
                  <a:moveTo>
                    <a:pt x="0" y="8"/>
                  </a:moveTo>
                  <a:lnTo>
                    <a:pt x="7" y="0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3"/>
                  </a:lnTo>
                  <a:lnTo>
                    <a:pt x="3" y="5"/>
                  </a:lnTo>
                  <a:lnTo>
                    <a:pt x="3" y="5"/>
                  </a:lnTo>
                  <a:lnTo>
                    <a:pt x="1" y="6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DBDB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9" name="Freeform 23"/>
            <p:cNvSpPr>
              <a:spLocks/>
            </p:cNvSpPr>
            <p:nvPr/>
          </p:nvSpPr>
          <p:spPr bwMode="auto">
            <a:xfrm>
              <a:off x="368" y="450"/>
              <a:ext cx="18" cy="19"/>
            </a:xfrm>
            <a:custGeom>
              <a:avLst/>
              <a:gdLst>
                <a:gd name="T0" fmla="*/ 14 w 18"/>
                <a:gd name="T1" fmla="*/ 6 h 19"/>
                <a:gd name="T2" fmla="*/ 7 w 18"/>
                <a:gd name="T3" fmla="*/ 14 h 19"/>
                <a:gd name="T4" fmla="*/ 5 w 18"/>
                <a:gd name="T5" fmla="*/ 16 h 19"/>
                <a:gd name="T6" fmla="*/ 5 w 18"/>
                <a:gd name="T7" fmla="*/ 16 h 19"/>
                <a:gd name="T8" fmla="*/ 3 w 18"/>
                <a:gd name="T9" fmla="*/ 16 h 19"/>
                <a:gd name="T10" fmla="*/ 3 w 18"/>
                <a:gd name="T11" fmla="*/ 17 h 19"/>
                <a:gd name="T12" fmla="*/ 2 w 18"/>
                <a:gd name="T13" fmla="*/ 17 h 19"/>
                <a:gd name="T14" fmla="*/ 2 w 18"/>
                <a:gd name="T15" fmla="*/ 17 h 19"/>
                <a:gd name="T16" fmla="*/ 0 w 18"/>
                <a:gd name="T17" fmla="*/ 19 h 19"/>
                <a:gd name="T18" fmla="*/ 0 w 18"/>
                <a:gd name="T19" fmla="*/ 19 h 19"/>
                <a:gd name="T20" fmla="*/ 18 w 18"/>
                <a:gd name="T21" fmla="*/ 0 h 19"/>
                <a:gd name="T22" fmla="*/ 18 w 18"/>
                <a:gd name="T23" fmla="*/ 1 h 19"/>
                <a:gd name="T24" fmla="*/ 18 w 18"/>
                <a:gd name="T25" fmla="*/ 1 h 19"/>
                <a:gd name="T26" fmla="*/ 16 w 18"/>
                <a:gd name="T27" fmla="*/ 3 h 19"/>
                <a:gd name="T28" fmla="*/ 16 w 18"/>
                <a:gd name="T29" fmla="*/ 3 h 19"/>
                <a:gd name="T30" fmla="*/ 16 w 18"/>
                <a:gd name="T31" fmla="*/ 5 h 19"/>
                <a:gd name="T32" fmla="*/ 14 w 18"/>
                <a:gd name="T33" fmla="*/ 5 h 19"/>
                <a:gd name="T34" fmla="*/ 14 w 18"/>
                <a:gd name="T35" fmla="*/ 6 h 19"/>
                <a:gd name="T36" fmla="*/ 14 w 18"/>
                <a:gd name="T37" fmla="*/ 6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" h="19">
                  <a:moveTo>
                    <a:pt x="14" y="6"/>
                  </a:moveTo>
                  <a:lnTo>
                    <a:pt x="7" y="14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3" y="16"/>
                  </a:lnTo>
                  <a:lnTo>
                    <a:pt x="3" y="17"/>
                  </a:lnTo>
                  <a:lnTo>
                    <a:pt x="2" y="17"/>
                  </a:lnTo>
                  <a:lnTo>
                    <a:pt x="2" y="17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18" y="0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6" y="5"/>
                  </a:lnTo>
                  <a:lnTo>
                    <a:pt x="14" y="5"/>
                  </a:lnTo>
                  <a:lnTo>
                    <a:pt x="14" y="6"/>
                  </a:lnTo>
                  <a:lnTo>
                    <a:pt x="14" y="6"/>
                  </a:lnTo>
                  <a:close/>
                </a:path>
              </a:pathLst>
            </a:custGeom>
            <a:solidFill>
              <a:srgbClr val="D9D9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auto">
            <a:xfrm>
              <a:off x="363" y="447"/>
              <a:ext cx="26" cy="23"/>
            </a:xfrm>
            <a:custGeom>
              <a:avLst/>
              <a:gdLst>
                <a:gd name="T0" fmla="*/ 23 w 26"/>
                <a:gd name="T1" fmla="*/ 3 h 23"/>
                <a:gd name="T2" fmla="*/ 5 w 26"/>
                <a:gd name="T3" fmla="*/ 22 h 23"/>
                <a:gd name="T4" fmla="*/ 5 w 26"/>
                <a:gd name="T5" fmla="*/ 22 h 23"/>
                <a:gd name="T6" fmla="*/ 4 w 26"/>
                <a:gd name="T7" fmla="*/ 22 h 23"/>
                <a:gd name="T8" fmla="*/ 4 w 26"/>
                <a:gd name="T9" fmla="*/ 22 h 23"/>
                <a:gd name="T10" fmla="*/ 4 w 26"/>
                <a:gd name="T11" fmla="*/ 23 h 23"/>
                <a:gd name="T12" fmla="*/ 2 w 26"/>
                <a:gd name="T13" fmla="*/ 23 h 23"/>
                <a:gd name="T14" fmla="*/ 2 w 26"/>
                <a:gd name="T15" fmla="*/ 23 h 23"/>
                <a:gd name="T16" fmla="*/ 2 w 26"/>
                <a:gd name="T17" fmla="*/ 23 h 23"/>
                <a:gd name="T18" fmla="*/ 0 w 26"/>
                <a:gd name="T19" fmla="*/ 23 h 23"/>
                <a:gd name="T20" fmla="*/ 26 w 26"/>
                <a:gd name="T21" fmla="*/ 0 h 23"/>
                <a:gd name="T22" fmla="*/ 26 w 26"/>
                <a:gd name="T23" fmla="*/ 0 h 23"/>
                <a:gd name="T24" fmla="*/ 24 w 26"/>
                <a:gd name="T25" fmla="*/ 0 h 23"/>
                <a:gd name="T26" fmla="*/ 24 w 26"/>
                <a:gd name="T27" fmla="*/ 1 h 23"/>
                <a:gd name="T28" fmla="*/ 24 w 26"/>
                <a:gd name="T29" fmla="*/ 1 h 23"/>
                <a:gd name="T30" fmla="*/ 24 w 26"/>
                <a:gd name="T31" fmla="*/ 1 h 23"/>
                <a:gd name="T32" fmla="*/ 24 w 26"/>
                <a:gd name="T33" fmla="*/ 3 h 23"/>
                <a:gd name="T34" fmla="*/ 24 w 26"/>
                <a:gd name="T35" fmla="*/ 3 h 23"/>
                <a:gd name="T36" fmla="*/ 23 w 26"/>
                <a:gd name="T37" fmla="*/ 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" h="23">
                  <a:moveTo>
                    <a:pt x="23" y="3"/>
                  </a:moveTo>
                  <a:lnTo>
                    <a:pt x="5" y="22"/>
                  </a:lnTo>
                  <a:lnTo>
                    <a:pt x="5" y="22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4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0" y="23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4" y="3"/>
                  </a:lnTo>
                  <a:lnTo>
                    <a:pt x="24" y="3"/>
                  </a:lnTo>
                  <a:lnTo>
                    <a:pt x="23" y="3"/>
                  </a:lnTo>
                  <a:close/>
                </a:path>
              </a:pathLst>
            </a:custGeom>
            <a:solidFill>
              <a:srgbClr val="D7D7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auto">
            <a:xfrm>
              <a:off x="360" y="443"/>
              <a:ext cx="30" cy="29"/>
            </a:xfrm>
            <a:custGeom>
              <a:avLst/>
              <a:gdLst>
                <a:gd name="T0" fmla="*/ 29 w 30"/>
                <a:gd name="T1" fmla="*/ 4 h 29"/>
                <a:gd name="T2" fmla="*/ 3 w 30"/>
                <a:gd name="T3" fmla="*/ 27 h 29"/>
                <a:gd name="T4" fmla="*/ 3 w 30"/>
                <a:gd name="T5" fmla="*/ 27 h 29"/>
                <a:gd name="T6" fmla="*/ 3 w 30"/>
                <a:gd name="T7" fmla="*/ 29 h 29"/>
                <a:gd name="T8" fmla="*/ 3 w 30"/>
                <a:gd name="T9" fmla="*/ 29 h 29"/>
                <a:gd name="T10" fmla="*/ 2 w 30"/>
                <a:gd name="T11" fmla="*/ 29 h 29"/>
                <a:gd name="T12" fmla="*/ 2 w 30"/>
                <a:gd name="T13" fmla="*/ 29 h 29"/>
                <a:gd name="T14" fmla="*/ 2 w 30"/>
                <a:gd name="T15" fmla="*/ 29 h 29"/>
                <a:gd name="T16" fmla="*/ 2 w 30"/>
                <a:gd name="T17" fmla="*/ 29 h 29"/>
                <a:gd name="T18" fmla="*/ 0 w 30"/>
                <a:gd name="T19" fmla="*/ 29 h 29"/>
                <a:gd name="T20" fmla="*/ 30 w 30"/>
                <a:gd name="T21" fmla="*/ 0 h 29"/>
                <a:gd name="T22" fmla="*/ 30 w 30"/>
                <a:gd name="T23" fmla="*/ 0 h 29"/>
                <a:gd name="T24" fmla="*/ 30 w 30"/>
                <a:gd name="T25" fmla="*/ 0 h 29"/>
                <a:gd name="T26" fmla="*/ 29 w 30"/>
                <a:gd name="T27" fmla="*/ 2 h 29"/>
                <a:gd name="T28" fmla="*/ 29 w 30"/>
                <a:gd name="T29" fmla="*/ 2 h 29"/>
                <a:gd name="T30" fmla="*/ 29 w 30"/>
                <a:gd name="T31" fmla="*/ 2 h 29"/>
                <a:gd name="T32" fmla="*/ 29 w 30"/>
                <a:gd name="T33" fmla="*/ 2 h 29"/>
                <a:gd name="T34" fmla="*/ 29 w 30"/>
                <a:gd name="T35" fmla="*/ 4 h 29"/>
                <a:gd name="T36" fmla="*/ 29 w 30"/>
                <a:gd name="T37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" h="29">
                  <a:moveTo>
                    <a:pt x="29" y="4"/>
                  </a:moveTo>
                  <a:lnTo>
                    <a:pt x="3" y="27"/>
                  </a:lnTo>
                  <a:lnTo>
                    <a:pt x="3" y="27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0" y="29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4"/>
                  </a:lnTo>
                  <a:lnTo>
                    <a:pt x="29" y="4"/>
                  </a:lnTo>
                  <a:close/>
                </a:path>
              </a:pathLst>
            </a:custGeom>
            <a:solidFill>
              <a:srgbClr val="D5D5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2" name="Freeform 26"/>
            <p:cNvSpPr>
              <a:spLocks/>
            </p:cNvSpPr>
            <p:nvPr/>
          </p:nvSpPr>
          <p:spPr bwMode="auto">
            <a:xfrm>
              <a:off x="359" y="440"/>
              <a:ext cx="31" cy="34"/>
            </a:xfrm>
            <a:custGeom>
              <a:avLst/>
              <a:gdLst>
                <a:gd name="T0" fmla="*/ 31 w 31"/>
                <a:gd name="T1" fmla="*/ 3 h 34"/>
                <a:gd name="T2" fmla="*/ 1 w 31"/>
                <a:gd name="T3" fmla="*/ 32 h 34"/>
                <a:gd name="T4" fmla="*/ 1 w 31"/>
                <a:gd name="T5" fmla="*/ 32 h 34"/>
                <a:gd name="T6" fmla="*/ 1 w 31"/>
                <a:gd name="T7" fmla="*/ 32 h 34"/>
                <a:gd name="T8" fmla="*/ 1 w 31"/>
                <a:gd name="T9" fmla="*/ 32 h 34"/>
                <a:gd name="T10" fmla="*/ 0 w 31"/>
                <a:gd name="T11" fmla="*/ 34 h 34"/>
                <a:gd name="T12" fmla="*/ 0 w 31"/>
                <a:gd name="T13" fmla="*/ 34 h 34"/>
                <a:gd name="T14" fmla="*/ 0 w 31"/>
                <a:gd name="T15" fmla="*/ 34 h 34"/>
                <a:gd name="T16" fmla="*/ 0 w 31"/>
                <a:gd name="T17" fmla="*/ 34 h 34"/>
                <a:gd name="T18" fmla="*/ 0 w 31"/>
                <a:gd name="T19" fmla="*/ 34 h 34"/>
                <a:gd name="T20" fmla="*/ 31 w 31"/>
                <a:gd name="T21" fmla="*/ 0 h 34"/>
                <a:gd name="T22" fmla="*/ 31 w 31"/>
                <a:gd name="T23" fmla="*/ 0 h 34"/>
                <a:gd name="T24" fmla="*/ 31 w 31"/>
                <a:gd name="T25" fmla="*/ 0 h 34"/>
                <a:gd name="T26" fmla="*/ 31 w 31"/>
                <a:gd name="T27" fmla="*/ 2 h 34"/>
                <a:gd name="T28" fmla="*/ 31 w 31"/>
                <a:gd name="T29" fmla="*/ 2 h 34"/>
                <a:gd name="T30" fmla="*/ 31 w 31"/>
                <a:gd name="T31" fmla="*/ 2 h 34"/>
                <a:gd name="T32" fmla="*/ 31 w 31"/>
                <a:gd name="T33" fmla="*/ 2 h 34"/>
                <a:gd name="T34" fmla="*/ 31 w 31"/>
                <a:gd name="T35" fmla="*/ 3 h 34"/>
                <a:gd name="T36" fmla="*/ 31 w 31"/>
                <a:gd name="T37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34">
                  <a:moveTo>
                    <a:pt x="31" y="3"/>
                  </a:moveTo>
                  <a:lnTo>
                    <a:pt x="1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2"/>
                  </a:lnTo>
                  <a:lnTo>
                    <a:pt x="31" y="2"/>
                  </a:lnTo>
                  <a:lnTo>
                    <a:pt x="31" y="2"/>
                  </a:lnTo>
                  <a:lnTo>
                    <a:pt x="31" y="2"/>
                  </a:lnTo>
                  <a:lnTo>
                    <a:pt x="31" y="3"/>
                  </a:lnTo>
                  <a:lnTo>
                    <a:pt x="31" y="3"/>
                  </a:lnTo>
                  <a:close/>
                </a:path>
              </a:pathLst>
            </a:custGeom>
            <a:solidFill>
              <a:srgbClr val="D3D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3" name="Freeform 27"/>
            <p:cNvSpPr>
              <a:spLocks/>
            </p:cNvSpPr>
            <p:nvPr/>
          </p:nvSpPr>
          <p:spPr bwMode="auto">
            <a:xfrm>
              <a:off x="356" y="437"/>
              <a:ext cx="36" cy="37"/>
            </a:xfrm>
            <a:custGeom>
              <a:avLst/>
              <a:gdLst>
                <a:gd name="T0" fmla="*/ 34 w 36"/>
                <a:gd name="T1" fmla="*/ 3 h 37"/>
                <a:gd name="T2" fmla="*/ 3 w 36"/>
                <a:gd name="T3" fmla="*/ 37 h 37"/>
                <a:gd name="T4" fmla="*/ 1 w 36"/>
                <a:gd name="T5" fmla="*/ 37 h 37"/>
                <a:gd name="T6" fmla="*/ 1 w 36"/>
                <a:gd name="T7" fmla="*/ 37 h 37"/>
                <a:gd name="T8" fmla="*/ 1 w 36"/>
                <a:gd name="T9" fmla="*/ 37 h 37"/>
                <a:gd name="T10" fmla="*/ 1 w 36"/>
                <a:gd name="T11" fmla="*/ 37 h 37"/>
                <a:gd name="T12" fmla="*/ 1 w 36"/>
                <a:gd name="T13" fmla="*/ 37 h 37"/>
                <a:gd name="T14" fmla="*/ 0 w 36"/>
                <a:gd name="T15" fmla="*/ 37 h 37"/>
                <a:gd name="T16" fmla="*/ 0 w 36"/>
                <a:gd name="T17" fmla="*/ 37 h 37"/>
                <a:gd name="T18" fmla="*/ 0 w 36"/>
                <a:gd name="T19" fmla="*/ 37 h 37"/>
                <a:gd name="T20" fmla="*/ 15 w 36"/>
                <a:gd name="T21" fmla="*/ 21 h 37"/>
                <a:gd name="T22" fmla="*/ 19 w 36"/>
                <a:gd name="T23" fmla="*/ 19 h 37"/>
                <a:gd name="T24" fmla="*/ 20 w 36"/>
                <a:gd name="T25" fmla="*/ 18 h 37"/>
                <a:gd name="T26" fmla="*/ 22 w 36"/>
                <a:gd name="T27" fmla="*/ 16 h 37"/>
                <a:gd name="T28" fmla="*/ 25 w 36"/>
                <a:gd name="T29" fmla="*/ 14 h 37"/>
                <a:gd name="T30" fmla="*/ 26 w 36"/>
                <a:gd name="T31" fmla="*/ 13 h 37"/>
                <a:gd name="T32" fmla="*/ 28 w 36"/>
                <a:gd name="T33" fmla="*/ 10 h 37"/>
                <a:gd name="T34" fmla="*/ 30 w 36"/>
                <a:gd name="T35" fmla="*/ 8 h 37"/>
                <a:gd name="T36" fmla="*/ 31 w 36"/>
                <a:gd name="T37" fmla="*/ 6 h 37"/>
                <a:gd name="T38" fmla="*/ 36 w 36"/>
                <a:gd name="T39" fmla="*/ 0 h 37"/>
                <a:gd name="T40" fmla="*/ 36 w 36"/>
                <a:gd name="T41" fmla="*/ 2 h 37"/>
                <a:gd name="T42" fmla="*/ 36 w 36"/>
                <a:gd name="T43" fmla="*/ 2 h 37"/>
                <a:gd name="T44" fmla="*/ 36 w 36"/>
                <a:gd name="T45" fmla="*/ 2 h 37"/>
                <a:gd name="T46" fmla="*/ 36 w 36"/>
                <a:gd name="T47" fmla="*/ 2 h 37"/>
                <a:gd name="T48" fmla="*/ 36 w 36"/>
                <a:gd name="T49" fmla="*/ 2 h 37"/>
                <a:gd name="T50" fmla="*/ 36 w 36"/>
                <a:gd name="T51" fmla="*/ 3 h 37"/>
                <a:gd name="T52" fmla="*/ 36 w 36"/>
                <a:gd name="T53" fmla="*/ 3 h 37"/>
                <a:gd name="T54" fmla="*/ 34 w 36"/>
                <a:gd name="T55" fmla="*/ 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6" h="37">
                  <a:moveTo>
                    <a:pt x="34" y="3"/>
                  </a:moveTo>
                  <a:lnTo>
                    <a:pt x="3" y="37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1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15" y="21"/>
                  </a:lnTo>
                  <a:lnTo>
                    <a:pt x="19" y="19"/>
                  </a:lnTo>
                  <a:lnTo>
                    <a:pt x="20" y="18"/>
                  </a:lnTo>
                  <a:lnTo>
                    <a:pt x="22" y="16"/>
                  </a:lnTo>
                  <a:lnTo>
                    <a:pt x="25" y="14"/>
                  </a:lnTo>
                  <a:lnTo>
                    <a:pt x="26" y="13"/>
                  </a:lnTo>
                  <a:lnTo>
                    <a:pt x="28" y="10"/>
                  </a:lnTo>
                  <a:lnTo>
                    <a:pt x="30" y="8"/>
                  </a:lnTo>
                  <a:lnTo>
                    <a:pt x="31" y="6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3"/>
                  </a:lnTo>
                  <a:lnTo>
                    <a:pt x="36" y="3"/>
                  </a:lnTo>
                  <a:lnTo>
                    <a:pt x="34" y="3"/>
                  </a:lnTo>
                  <a:close/>
                </a:path>
              </a:pathLst>
            </a:custGeom>
            <a:solidFill>
              <a:srgbClr val="D1D1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4" name="Freeform 28"/>
            <p:cNvSpPr>
              <a:spLocks noEditPoints="1"/>
            </p:cNvSpPr>
            <p:nvPr/>
          </p:nvSpPr>
          <p:spPr bwMode="auto">
            <a:xfrm>
              <a:off x="352" y="436"/>
              <a:ext cx="40" cy="39"/>
            </a:xfrm>
            <a:custGeom>
              <a:avLst/>
              <a:gdLst>
                <a:gd name="T0" fmla="*/ 40 w 40"/>
                <a:gd name="T1" fmla="*/ 1 h 39"/>
                <a:gd name="T2" fmla="*/ 35 w 40"/>
                <a:gd name="T3" fmla="*/ 7 h 39"/>
                <a:gd name="T4" fmla="*/ 35 w 40"/>
                <a:gd name="T5" fmla="*/ 6 h 39"/>
                <a:gd name="T6" fmla="*/ 35 w 40"/>
                <a:gd name="T7" fmla="*/ 6 h 39"/>
                <a:gd name="T8" fmla="*/ 35 w 40"/>
                <a:gd name="T9" fmla="*/ 6 h 39"/>
                <a:gd name="T10" fmla="*/ 35 w 40"/>
                <a:gd name="T11" fmla="*/ 4 h 39"/>
                <a:gd name="T12" fmla="*/ 37 w 40"/>
                <a:gd name="T13" fmla="*/ 4 h 39"/>
                <a:gd name="T14" fmla="*/ 37 w 40"/>
                <a:gd name="T15" fmla="*/ 4 h 39"/>
                <a:gd name="T16" fmla="*/ 37 w 40"/>
                <a:gd name="T17" fmla="*/ 4 h 39"/>
                <a:gd name="T18" fmla="*/ 37 w 40"/>
                <a:gd name="T19" fmla="*/ 3 h 39"/>
                <a:gd name="T20" fmla="*/ 40 w 40"/>
                <a:gd name="T21" fmla="*/ 0 h 39"/>
                <a:gd name="T22" fmla="*/ 40 w 40"/>
                <a:gd name="T23" fmla="*/ 0 h 39"/>
                <a:gd name="T24" fmla="*/ 40 w 40"/>
                <a:gd name="T25" fmla="*/ 0 h 39"/>
                <a:gd name="T26" fmla="*/ 40 w 40"/>
                <a:gd name="T27" fmla="*/ 0 h 39"/>
                <a:gd name="T28" fmla="*/ 40 w 40"/>
                <a:gd name="T29" fmla="*/ 1 h 39"/>
                <a:gd name="T30" fmla="*/ 40 w 40"/>
                <a:gd name="T31" fmla="*/ 1 h 39"/>
                <a:gd name="T32" fmla="*/ 40 w 40"/>
                <a:gd name="T33" fmla="*/ 1 h 39"/>
                <a:gd name="T34" fmla="*/ 40 w 40"/>
                <a:gd name="T35" fmla="*/ 1 h 39"/>
                <a:gd name="T36" fmla="*/ 40 w 40"/>
                <a:gd name="T37" fmla="*/ 1 h 39"/>
                <a:gd name="T38" fmla="*/ 19 w 40"/>
                <a:gd name="T39" fmla="*/ 22 h 39"/>
                <a:gd name="T40" fmla="*/ 4 w 40"/>
                <a:gd name="T41" fmla="*/ 38 h 39"/>
                <a:gd name="T42" fmla="*/ 4 w 40"/>
                <a:gd name="T43" fmla="*/ 39 h 39"/>
                <a:gd name="T44" fmla="*/ 4 w 40"/>
                <a:gd name="T45" fmla="*/ 39 h 39"/>
                <a:gd name="T46" fmla="*/ 2 w 40"/>
                <a:gd name="T47" fmla="*/ 39 h 39"/>
                <a:gd name="T48" fmla="*/ 2 w 40"/>
                <a:gd name="T49" fmla="*/ 39 h 39"/>
                <a:gd name="T50" fmla="*/ 2 w 40"/>
                <a:gd name="T51" fmla="*/ 39 h 39"/>
                <a:gd name="T52" fmla="*/ 2 w 40"/>
                <a:gd name="T53" fmla="*/ 39 h 39"/>
                <a:gd name="T54" fmla="*/ 2 w 40"/>
                <a:gd name="T55" fmla="*/ 39 h 39"/>
                <a:gd name="T56" fmla="*/ 0 w 40"/>
                <a:gd name="T57" fmla="*/ 39 h 39"/>
                <a:gd name="T58" fmla="*/ 16 w 40"/>
                <a:gd name="T59" fmla="*/ 23 h 39"/>
                <a:gd name="T60" fmla="*/ 16 w 40"/>
                <a:gd name="T61" fmla="*/ 23 h 39"/>
                <a:gd name="T62" fmla="*/ 18 w 40"/>
                <a:gd name="T63" fmla="*/ 23 h 39"/>
                <a:gd name="T64" fmla="*/ 18 w 40"/>
                <a:gd name="T65" fmla="*/ 23 h 39"/>
                <a:gd name="T66" fmla="*/ 18 w 40"/>
                <a:gd name="T67" fmla="*/ 23 h 39"/>
                <a:gd name="T68" fmla="*/ 19 w 40"/>
                <a:gd name="T69" fmla="*/ 22 h 39"/>
                <a:gd name="T70" fmla="*/ 19 w 40"/>
                <a:gd name="T71" fmla="*/ 22 h 39"/>
                <a:gd name="T72" fmla="*/ 19 w 40"/>
                <a:gd name="T73" fmla="*/ 22 h 39"/>
                <a:gd name="T74" fmla="*/ 19 w 40"/>
                <a:gd name="T75" fmla="*/ 2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0" h="39">
                  <a:moveTo>
                    <a:pt x="40" y="1"/>
                  </a:moveTo>
                  <a:lnTo>
                    <a:pt x="35" y="7"/>
                  </a:lnTo>
                  <a:lnTo>
                    <a:pt x="35" y="6"/>
                  </a:lnTo>
                  <a:lnTo>
                    <a:pt x="35" y="6"/>
                  </a:lnTo>
                  <a:lnTo>
                    <a:pt x="35" y="6"/>
                  </a:lnTo>
                  <a:lnTo>
                    <a:pt x="35" y="4"/>
                  </a:lnTo>
                  <a:lnTo>
                    <a:pt x="37" y="4"/>
                  </a:lnTo>
                  <a:lnTo>
                    <a:pt x="37" y="4"/>
                  </a:lnTo>
                  <a:lnTo>
                    <a:pt x="37" y="4"/>
                  </a:lnTo>
                  <a:lnTo>
                    <a:pt x="37" y="3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1"/>
                  </a:lnTo>
                  <a:lnTo>
                    <a:pt x="40" y="1"/>
                  </a:lnTo>
                  <a:lnTo>
                    <a:pt x="40" y="1"/>
                  </a:lnTo>
                  <a:lnTo>
                    <a:pt x="40" y="1"/>
                  </a:lnTo>
                  <a:lnTo>
                    <a:pt x="40" y="1"/>
                  </a:lnTo>
                  <a:close/>
                  <a:moveTo>
                    <a:pt x="19" y="22"/>
                  </a:moveTo>
                  <a:lnTo>
                    <a:pt x="4" y="38"/>
                  </a:lnTo>
                  <a:lnTo>
                    <a:pt x="4" y="39"/>
                  </a:lnTo>
                  <a:lnTo>
                    <a:pt x="4" y="39"/>
                  </a:lnTo>
                  <a:lnTo>
                    <a:pt x="2" y="39"/>
                  </a:lnTo>
                  <a:lnTo>
                    <a:pt x="2" y="39"/>
                  </a:lnTo>
                  <a:lnTo>
                    <a:pt x="2" y="39"/>
                  </a:lnTo>
                  <a:lnTo>
                    <a:pt x="2" y="39"/>
                  </a:lnTo>
                  <a:lnTo>
                    <a:pt x="2" y="39"/>
                  </a:lnTo>
                  <a:lnTo>
                    <a:pt x="0" y="39"/>
                  </a:lnTo>
                  <a:lnTo>
                    <a:pt x="16" y="23"/>
                  </a:lnTo>
                  <a:lnTo>
                    <a:pt x="16" y="23"/>
                  </a:lnTo>
                  <a:lnTo>
                    <a:pt x="18" y="23"/>
                  </a:lnTo>
                  <a:lnTo>
                    <a:pt x="18" y="23"/>
                  </a:lnTo>
                  <a:lnTo>
                    <a:pt x="18" y="23"/>
                  </a:lnTo>
                  <a:lnTo>
                    <a:pt x="19" y="22"/>
                  </a:lnTo>
                  <a:lnTo>
                    <a:pt x="19" y="22"/>
                  </a:lnTo>
                  <a:lnTo>
                    <a:pt x="19" y="22"/>
                  </a:lnTo>
                  <a:lnTo>
                    <a:pt x="19" y="22"/>
                  </a:lnTo>
                  <a:close/>
                </a:path>
              </a:pathLst>
            </a:custGeom>
            <a:solidFill>
              <a:srgbClr val="CFCF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5" name="Freeform 29"/>
            <p:cNvSpPr>
              <a:spLocks noEditPoints="1"/>
            </p:cNvSpPr>
            <p:nvPr/>
          </p:nvSpPr>
          <p:spPr bwMode="auto">
            <a:xfrm>
              <a:off x="351" y="432"/>
              <a:ext cx="42" cy="43"/>
            </a:xfrm>
            <a:custGeom>
              <a:avLst/>
              <a:gdLst>
                <a:gd name="T0" fmla="*/ 41 w 42"/>
                <a:gd name="T1" fmla="*/ 4 h 43"/>
                <a:gd name="T2" fmla="*/ 38 w 42"/>
                <a:gd name="T3" fmla="*/ 7 h 43"/>
                <a:gd name="T4" fmla="*/ 38 w 42"/>
                <a:gd name="T5" fmla="*/ 7 h 43"/>
                <a:gd name="T6" fmla="*/ 38 w 42"/>
                <a:gd name="T7" fmla="*/ 7 h 43"/>
                <a:gd name="T8" fmla="*/ 38 w 42"/>
                <a:gd name="T9" fmla="*/ 5 h 43"/>
                <a:gd name="T10" fmla="*/ 39 w 42"/>
                <a:gd name="T11" fmla="*/ 5 h 43"/>
                <a:gd name="T12" fmla="*/ 39 w 42"/>
                <a:gd name="T13" fmla="*/ 5 h 43"/>
                <a:gd name="T14" fmla="*/ 39 w 42"/>
                <a:gd name="T15" fmla="*/ 5 h 43"/>
                <a:gd name="T16" fmla="*/ 39 w 42"/>
                <a:gd name="T17" fmla="*/ 4 h 43"/>
                <a:gd name="T18" fmla="*/ 39 w 42"/>
                <a:gd name="T19" fmla="*/ 4 h 43"/>
                <a:gd name="T20" fmla="*/ 42 w 42"/>
                <a:gd name="T21" fmla="*/ 0 h 43"/>
                <a:gd name="T22" fmla="*/ 42 w 42"/>
                <a:gd name="T23" fmla="*/ 2 h 43"/>
                <a:gd name="T24" fmla="*/ 42 w 42"/>
                <a:gd name="T25" fmla="*/ 2 h 43"/>
                <a:gd name="T26" fmla="*/ 42 w 42"/>
                <a:gd name="T27" fmla="*/ 2 h 43"/>
                <a:gd name="T28" fmla="*/ 42 w 42"/>
                <a:gd name="T29" fmla="*/ 2 h 43"/>
                <a:gd name="T30" fmla="*/ 42 w 42"/>
                <a:gd name="T31" fmla="*/ 2 h 43"/>
                <a:gd name="T32" fmla="*/ 42 w 42"/>
                <a:gd name="T33" fmla="*/ 2 h 43"/>
                <a:gd name="T34" fmla="*/ 42 w 42"/>
                <a:gd name="T35" fmla="*/ 4 h 43"/>
                <a:gd name="T36" fmla="*/ 41 w 42"/>
                <a:gd name="T37" fmla="*/ 4 h 43"/>
                <a:gd name="T38" fmla="*/ 17 w 42"/>
                <a:gd name="T39" fmla="*/ 27 h 43"/>
                <a:gd name="T40" fmla="*/ 1 w 42"/>
                <a:gd name="T41" fmla="*/ 43 h 43"/>
                <a:gd name="T42" fmla="*/ 1 w 42"/>
                <a:gd name="T43" fmla="*/ 43 h 43"/>
                <a:gd name="T44" fmla="*/ 1 w 42"/>
                <a:gd name="T45" fmla="*/ 43 h 43"/>
                <a:gd name="T46" fmla="*/ 1 w 42"/>
                <a:gd name="T47" fmla="*/ 43 h 43"/>
                <a:gd name="T48" fmla="*/ 1 w 42"/>
                <a:gd name="T49" fmla="*/ 43 h 43"/>
                <a:gd name="T50" fmla="*/ 0 w 42"/>
                <a:gd name="T51" fmla="*/ 43 h 43"/>
                <a:gd name="T52" fmla="*/ 0 w 42"/>
                <a:gd name="T53" fmla="*/ 43 h 43"/>
                <a:gd name="T54" fmla="*/ 0 w 42"/>
                <a:gd name="T55" fmla="*/ 43 h 43"/>
                <a:gd name="T56" fmla="*/ 0 w 42"/>
                <a:gd name="T57" fmla="*/ 43 h 43"/>
                <a:gd name="T58" fmla="*/ 14 w 42"/>
                <a:gd name="T59" fmla="*/ 29 h 43"/>
                <a:gd name="T60" fmla="*/ 14 w 42"/>
                <a:gd name="T61" fmla="*/ 29 h 43"/>
                <a:gd name="T62" fmla="*/ 16 w 42"/>
                <a:gd name="T63" fmla="*/ 29 h 43"/>
                <a:gd name="T64" fmla="*/ 16 w 42"/>
                <a:gd name="T65" fmla="*/ 29 h 43"/>
                <a:gd name="T66" fmla="*/ 16 w 42"/>
                <a:gd name="T67" fmla="*/ 29 h 43"/>
                <a:gd name="T68" fmla="*/ 16 w 42"/>
                <a:gd name="T69" fmla="*/ 29 h 43"/>
                <a:gd name="T70" fmla="*/ 17 w 42"/>
                <a:gd name="T71" fmla="*/ 29 h 43"/>
                <a:gd name="T72" fmla="*/ 17 w 42"/>
                <a:gd name="T73" fmla="*/ 27 h 43"/>
                <a:gd name="T74" fmla="*/ 17 w 42"/>
                <a:gd name="T75" fmla="*/ 2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2" h="43">
                  <a:moveTo>
                    <a:pt x="41" y="4"/>
                  </a:moveTo>
                  <a:lnTo>
                    <a:pt x="38" y="7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8" y="5"/>
                  </a:lnTo>
                  <a:lnTo>
                    <a:pt x="39" y="5"/>
                  </a:lnTo>
                  <a:lnTo>
                    <a:pt x="39" y="5"/>
                  </a:lnTo>
                  <a:lnTo>
                    <a:pt x="39" y="5"/>
                  </a:lnTo>
                  <a:lnTo>
                    <a:pt x="39" y="4"/>
                  </a:lnTo>
                  <a:lnTo>
                    <a:pt x="39" y="4"/>
                  </a:lnTo>
                  <a:lnTo>
                    <a:pt x="42" y="0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2" y="4"/>
                  </a:lnTo>
                  <a:lnTo>
                    <a:pt x="41" y="4"/>
                  </a:lnTo>
                  <a:close/>
                  <a:moveTo>
                    <a:pt x="17" y="27"/>
                  </a:moveTo>
                  <a:lnTo>
                    <a:pt x="1" y="43"/>
                  </a:lnTo>
                  <a:lnTo>
                    <a:pt x="1" y="43"/>
                  </a:lnTo>
                  <a:lnTo>
                    <a:pt x="1" y="43"/>
                  </a:lnTo>
                  <a:lnTo>
                    <a:pt x="1" y="43"/>
                  </a:lnTo>
                  <a:lnTo>
                    <a:pt x="1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14" y="29"/>
                  </a:lnTo>
                  <a:lnTo>
                    <a:pt x="14" y="29"/>
                  </a:lnTo>
                  <a:lnTo>
                    <a:pt x="16" y="29"/>
                  </a:lnTo>
                  <a:lnTo>
                    <a:pt x="16" y="29"/>
                  </a:lnTo>
                  <a:lnTo>
                    <a:pt x="16" y="29"/>
                  </a:lnTo>
                  <a:lnTo>
                    <a:pt x="16" y="29"/>
                  </a:lnTo>
                  <a:lnTo>
                    <a:pt x="17" y="29"/>
                  </a:lnTo>
                  <a:lnTo>
                    <a:pt x="17" y="27"/>
                  </a:lnTo>
                  <a:lnTo>
                    <a:pt x="17" y="27"/>
                  </a:lnTo>
                  <a:close/>
                </a:path>
              </a:pathLst>
            </a:custGeom>
            <a:solidFill>
              <a:srgbClr val="CDCD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6" name="Freeform 30"/>
            <p:cNvSpPr>
              <a:spLocks noEditPoints="1"/>
            </p:cNvSpPr>
            <p:nvPr/>
          </p:nvSpPr>
          <p:spPr bwMode="auto">
            <a:xfrm>
              <a:off x="349" y="431"/>
              <a:ext cx="44" cy="44"/>
            </a:xfrm>
            <a:custGeom>
              <a:avLst/>
              <a:gdLst>
                <a:gd name="T0" fmla="*/ 44 w 44"/>
                <a:gd name="T1" fmla="*/ 1 h 44"/>
                <a:gd name="T2" fmla="*/ 41 w 44"/>
                <a:gd name="T3" fmla="*/ 5 h 44"/>
                <a:gd name="T4" fmla="*/ 41 w 44"/>
                <a:gd name="T5" fmla="*/ 5 h 44"/>
                <a:gd name="T6" fmla="*/ 41 w 44"/>
                <a:gd name="T7" fmla="*/ 5 h 44"/>
                <a:gd name="T8" fmla="*/ 41 w 44"/>
                <a:gd name="T9" fmla="*/ 5 h 44"/>
                <a:gd name="T10" fmla="*/ 41 w 44"/>
                <a:gd name="T11" fmla="*/ 3 h 44"/>
                <a:gd name="T12" fmla="*/ 41 w 44"/>
                <a:gd name="T13" fmla="*/ 3 h 44"/>
                <a:gd name="T14" fmla="*/ 41 w 44"/>
                <a:gd name="T15" fmla="*/ 3 h 44"/>
                <a:gd name="T16" fmla="*/ 43 w 44"/>
                <a:gd name="T17" fmla="*/ 3 h 44"/>
                <a:gd name="T18" fmla="*/ 43 w 44"/>
                <a:gd name="T19" fmla="*/ 1 h 44"/>
                <a:gd name="T20" fmla="*/ 44 w 44"/>
                <a:gd name="T21" fmla="*/ 0 h 44"/>
                <a:gd name="T22" fmla="*/ 44 w 44"/>
                <a:gd name="T23" fmla="*/ 0 h 44"/>
                <a:gd name="T24" fmla="*/ 44 w 44"/>
                <a:gd name="T25" fmla="*/ 0 h 44"/>
                <a:gd name="T26" fmla="*/ 44 w 44"/>
                <a:gd name="T27" fmla="*/ 1 h 44"/>
                <a:gd name="T28" fmla="*/ 44 w 44"/>
                <a:gd name="T29" fmla="*/ 1 h 44"/>
                <a:gd name="T30" fmla="*/ 44 w 44"/>
                <a:gd name="T31" fmla="*/ 1 h 44"/>
                <a:gd name="T32" fmla="*/ 44 w 44"/>
                <a:gd name="T33" fmla="*/ 1 h 44"/>
                <a:gd name="T34" fmla="*/ 44 w 44"/>
                <a:gd name="T35" fmla="*/ 1 h 44"/>
                <a:gd name="T36" fmla="*/ 44 w 44"/>
                <a:gd name="T37" fmla="*/ 1 h 44"/>
                <a:gd name="T38" fmla="*/ 16 w 44"/>
                <a:gd name="T39" fmla="*/ 30 h 44"/>
                <a:gd name="T40" fmla="*/ 2 w 44"/>
                <a:gd name="T41" fmla="*/ 44 h 44"/>
                <a:gd name="T42" fmla="*/ 2 w 44"/>
                <a:gd name="T43" fmla="*/ 44 h 44"/>
                <a:gd name="T44" fmla="*/ 2 w 44"/>
                <a:gd name="T45" fmla="*/ 44 h 44"/>
                <a:gd name="T46" fmla="*/ 0 w 44"/>
                <a:gd name="T47" fmla="*/ 44 h 44"/>
                <a:gd name="T48" fmla="*/ 0 w 44"/>
                <a:gd name="T49" fmla="*/ 44 h 44"/>
                <a:gd name="T50" fmla="*/ 0 w 44"/>
                <a:gd name="T51" fmla="*/ 44 h 44"/>
                <a:gd name="T52" fmla="*/ 0 w 44"/>
                <a:gd name="T53" fmla="*/ 44 h 44"/>
                <a:gd name="T54" fmla="*/ 0 w 44"/>
                <a:gd name="T55" fmla="*/ 44 h 44"/>
                <a:gd name="T56" fmla="*/ 0 w 44"/>
                <a:gd name="T57" fmla="*/ 44 h 44"/>
                <a:gd name="T58" fmla="*/ 13 w 44"/>
                <a:gd name="T59" fmla="*/ 31 h 44"/>
                <a:gd name="T60" fmla="*/ 13 w 44"/>
                <a:gd name="T61" fmla="*/ 31 h 44"/>
                <a:gd name="T62" fmla="*/ 14 w 44"/>
                <a:gd name="T63" fmla="*/ 31 h 44"/>
                <a:gd name="T64" fmla="*/ 14 w 44"/>
                <a:gd name="T65" fmla="*/ 31 h 44"/>
                <a:gd name="T66" fmla="*/ 14 w 44"/>
                <a:gd name="T67" fmla="*/ 31 h 44"/>
                <a:gd name="T68" fmla="*/ 14 w 44"/>
                <a:gd name="T69" fmla="*/ 30 h 44"/>
                <a:gd name="T70" fmla="*/ 16 w 44"/>
                <a:gd name="T71" fmla="*/ 30 h 44"/>
                <a:gd name="T72" fmla="*/ 16 w 44"/>
                <a:gd name="T73" fmla="*/ 30 h 44"/>
                <a:gd name="T74" fmla="*/ 16 w 44"/>
                <a:gd name="T75" fmla="*/ 3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" h="44">
                  <a:moveTo>
                    <a:pt x="44" y="1"/>
                  </a:moveTo>
                  <a:lnTo>
                    <a:pt x="41" y="5"/>
                  </a:lnTo>
                  <a:lnTo>
                    <a:pt x="41" y="5"/>
                  </a:lnTo>
                  <a:lnTo>
                    <a:pt x="41" y="5"/>
                  </a:lnTo>
                  <a:lnTo>
                    <a:pt x="41" y="5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3" y="3"/>
                  </a:lnTo>
                  <a:lnTo>
                    <a:pt x="43" y="1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close/>
                  <a:moveTo>
                    <a:pt x="16" y="30"/>
                  </a:moveTo>
                  <a:lnTo>
                    <a:pt x="2" y="44"/>
                  </a:lnTo>
                  <a:lnTo>
                    <a:pt x="2" y="44"/>
                  </a:lnTo>
                  <a:lnTo>
                    <a:pt x="2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3" y="31"/>
                  </a:lnTo>
                  <a:lnTo>
                    <a:pt x="13" y="31"/>
                  </a:lnTo>
                  <a:lnTo>
                    <a:pt x="14" y="31"/>
                  </a:lnTo>
                  <a:lnTo>
                    <a:pt x="14" y="31"/>
                  </a:lnTo>
                  <a:lnTo>
                    <a:pt x="14" y="31"/>
                  </a:lnTo>
                  <a:lnTo>
                    <a:pt x="14" y="30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6" y="30"/>
                  </a:lnTo>
                  <a:close/>
                </a:path>
              </a:pathLst>
            </a:custGeom>
            <a:solidFill>
              <a:srgbClr val="CBCB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7" name="Freeform 31"/>
            <p:cNvSpPr>
              <a:spLocks noEditPoints="1"/>
            </p:cNvSpPr>
            <p:nvPr/>
          </p:nvSpPr>
          <p:spPr bwMode="auto">
            <a:xfrm>
              <a:off x="346" y="429"/>
              <a:ext cx="47" cy="48"/>
            </a:xfrm>
            <a:custGeom>
              <a:avLst/>
              <a:gdLst>
                <a:gd name="T0" fmla="*/ 47 w 47"/>
                <a:gd name="T1" fmla="*/ 2 h 48"/>
                <a:gd name="T2" fmla="*/ 46 w 47"/>
                <a:gd name="T3" fmla="*/ 3 h 48"/>
                <a:gd name="T4" fmla="*/ 46 w 47"/>
                <a:gd name="T5" fmla="*/ 3 h 48"/>
                <a:gd name="T6" fmla="*/ 46 w 47"/>
                <a:gd name="T7" fmla="*/ 3 h 48"/>
                <a:gd name="T8" fmla="*/ 46 w 47"/>
                <a:gd name="T9" fmla="*/ 3 h 48"/>
                <a:gd name="T10" fmla="*/ 46 w 47"/>
                <a:gd name="T11" fmla="*/ 3 h 48"/>
                <a:gd name="T12" fmla="*/ 46 w 47"/>
                <a:gd name="T13" fmla="*/ 3 h 48"/>
                <a:gd name="T14" fmla="*/ 46 w 47"/>
                <a:gd name="T15" fmla="*/ 2 h 48"/>
                <a:gd name="T16" fmla="*/ 46 w 47"/>
                <a:gd name="T17" fmla="*/ 2 h 48"/>
                <a:gd name="T18" fmla="*/ 46 w 47"/>
                <a:gd name="T19" fmla="*/ 2 h 48"/>
                <a:gd name="T20" fmla="*/ 47 w 47"/>
                <a:gd name="T21" fmla="*/ 0 h 48"/>
                <a:gd name="T22" fmla="*/ 47 w 47"/>
                <a:gd name="T23" fmla="*/ 0 h 48"/>
                <a:gd name="T24" fmla="*/ 47 w 47"/>
                <a:gd name="T25" fmla="*/ 0 h 48"/>
                <a:gd name="T26" fmla="*/ 47 w 47"/>
                <a:gd name="T27" fmla="*/ 0 h 48"/>
                <a:gd name="T28" fmla="*/ 47 w 47"/>
                <a:gd name="T29" fmla="*/ 0 h 48"/>
                <a:gd name="T30" fmla="*/ 47 w 47"/>
                <a:gd name="T31" fmla="*/ 2 h 48"/>
                <a:gd name="T32" fmla="*/ 47 w 47"/>
                <a:gd name="T33" fmla="*/ 2 h 48"/>
                <a:gd name="T34" fmla="*/ 47 w 47"/>
                <a:gd name="T35" fmla="*/ 2 h 48"/>
                <a:gd name="T36" fmla="*/ 47 w 47"/>
                <a:gd name="T37" fmla="*/ 2 h 48"/>
                <a:gd name="T38" fmla="*/ 16 w 47"/>
                <a:gd name="T39" fmla="*/ 33 h 48"/>
                <a:gd name="T40" fmla="*/ 3 w 47"/>
                <a:gd name="T41" fmla="*/ 46 h 48"/>
                <a:gd name="T42" fmla="*/ 2 w 47"/>
                <a:gd name="T43" fmla="*/ 48 h 48"/>
                <a:gd name="T44" fmla="*/ 2 w 47"/>
                <a:gd name="T45" fmla="*/ 48 h 48"/>
                <a:gd name="T46" fmla="*/ 2 w 47"/>
                <a:gd name="T47" fmla="*/ 48 h 48"/>
                <a:gd name="T48" fmla="*/ 2 w 47"/>
                <a:gd name="T49" fmla="*/ 48 h 48"/>
                <a:gd name="T50" fmla="*/ 2 w 47"/>
                <a:gd name="T51" fmla="*/ 48 h 48"/>
                <a:gd name="T52" fmla="*/ 2 w 47"/>
                <a:gd name="T53" fmla="*/ 48 h 48"/>
                <a:gd name="T54" fmla="*/ 0 w 47"/>
                <a:gd name="T55" fmla="*/ 48 h 48"/>
                <a:gd name="T56" fmla="*/ 0 w 47"/>
                <a:gd name="T57" fmla="*/ 48 h 48"/>
                <a:gd name="T58" fmla="*/ 14 w 47"/>
                <a:gd name="T59" fmla="*/ 33 h 48"/>
                <a:gd name="T60" fmla="*/ 14 w 47"/>
                <a:gd name="T61" fmla="*/ 33 h 48"/>
                <a:gd name="T62" fmla="*/ 14 w 47"/>
                <a:gd name="T63" fmla="*/ 33 h 48"/>
                <a:gd name="T64" fmla="*/ 14 w 47"/>
                <a:gd name="T65" fmla="*/ 33 h 48"/>
                <a:gd name="T66" fmla="*/ 14 w 47"/>
                <a:gd name="T67" fmla="*/ 33 h 48"/>
                <a:gd name="T68" fmla="*/ 16 w 47"/>
                <a:gd name="T69" fmla="*/ 33 h 48"/>
                <a:gd name="T70" fmla="*/ 16 w 47"/>
                <a:gd name="T71" fmla="*/ 33 h 48"/>
                <a:gd name="T72" fmla="*/ 16 w 47"/>
                <a:gd name="T73" fmla="*/ 33 h 48"/>
                <a:gd name="T74" fmla="*/ 16 w 47"/>
                <a:gd name="T75" fmla="*/ 3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" h="48">
                  <a:moveTo>
                    <a:pt x="47" y="2"/>
                  </a:moveTo>
                  <a:lnTo>
                    <a:pt x="46" y="3"/>
                  </a:lnTo>
                  <a:lnTo>
                    <a:pt x="46" y="3"/>
                  </a:lnTo>
                  <a:lnTo>
                    <a:pt x="46" y="3"/>
                  </a:lnTo>
                  <a:lnTo>
                    <a:pt x="46" y="3"/>
                  </a:lnTo>
                  <a:lnTo>
                    <a:pt x="46" y="3"/>
                  </a:lnTo>
                  <a:lnTo>
                    <a:pt x="46" y="3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2"/>
                  </a:lnTo>
                  <a:lnTo>
                    <a:pt x="47" y="2"/>
                  </a:lnTo>
                  <a:lnTo>
                    <a:pt x="47" y="2"/>
                  </a:lnTo>
                  <a:lnTo>
                    <a:pt x="47" y="2"/>
                  </a:lnTo>
                  <a:close/>
                  <a:moveTo>
                    <a:pt x="16" y="33"/>
                  </a:moveTo>
                  <a:lnTo>
                    <a:pt x="3" y="46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4" y="33"/>
                  </a:lnTo>
                  <a:lnTo>
                    <a:pt x="14" y="33"/>
                  </a:lnTo>
                  <a:lnTo>
                    <a:pt x="14" y="33"/>
                  </a:lnTo>
                  <a:lnTo>
                    <a:pt x="14" y="33"/>
                  </a:lnTo>
                  <a:lnTo>
                    <a:pt x="14" y="33"/>
                  </a:lnTo>
                  <a:lnTo>
                    <a:pt x="16" y="33"/>
                  </a:lnTo>
                  <a:lnTo>
                    <a:pt x="16" y="33"/>
                  </a:lnTo>
                  <a:lnTo>
                    <a:pt x="16" y="33"/>
                  </a:lnTo>
                  <a:lnTo>
                    <a:pt x="16" y="33"/>
                  </a:lnTo>
                  <a:close/>
                </a:path>
              </a:pathLst>
            </a:custGeom>
            <a:solidFill>
              <a:srgbClr val="C9C9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8" name="Freeform 32"/>
            <p:cNvSpPr>
              <a:spLocks noEditPoints="1"/>
            </p:cNvSpPr>
            <p:nvPr/>
          </p:nvSpPr>
          <p:spPr bwMode="auto">
            <a:xfrm>
              <a:off x="345" y="428"/>
              <a:ext cx="48" cy="49"/>
            </a:xfrm>
            <a:custGeom>
              <a:avLst/>
              <a:gdLst>
                <a:gd name="T0" fmla="*/ 48 w 48"/>
                <a:gd name="T1" fmla="*/ 1 h 49"/>
                <a:gd name="T2" fmla="*/ 47 w 48"/>
                <a:gd name="T3" fmla="*/ 3 h 49"/>
                <a:gd name="T4" fmla="*/ 47 w 48"/>
                <a:gd name="T5" fmla="*/ 3 h 49"/>
                <a:gd name="T6" fmla="*/ 47 w 48"/>
                <a:gd name="T7" fmla="*/ 3 h 49"/>
                <a:gd name="T8" fmla="*/ 47 w 48"/>
                <a:gd name="T9" fmla="*/ 1 h 49"/>
                <a:gd name="T10" fmla="*/ 47 w 48"/>
                <a:gd name="T11" fmla="*/ 1 h 49"/>
                <a:gd name="T12" fmla="*/ 47 w 48"/>
                <a:gd name="T13" fmla="*/ 1 h 49"/>
                <a:gd name="T14" fmla="*/ 47 w 48"/>
                <a:gd name="T15" fmla="*/ 1 h 49"/>
                <a:gd name="T16" fmla="*/ 47 w 48"/>
                <a:gd name="T17" fmla="*/ 1 h 49"/>
                <a:gd name="T18" fmla="*/ 47 w 48"/>
                <a:gd name="T19" fmla="*/ 0 h 49"/>
                <a:gd name="T20" fmla="*/ 48 w 48"/>
                <a:gd name="T21" fmla="*/ 0 h 49"/>
                <a:gd name="T22" fmla="*/ 48 w 48"/>
                <a:gd name="T23" fmla="*/ 0 h 49"/>
                <a:gd name="T24" fmla="*/ 48 w 48"/>
                <a:gd name="T25" fmla="*/ 0 h 49"/>
                <a:gd name="T26" fmla="*/ 48 w 48"/>
                <a:gd name="T27" fmla="*/ 0 h 49"/>
                <a:gd name="T28" fmla="*/ 48 w 48"/>
                <a:gd name="T29" fmla="*/ 0 h 49"/>
                <a:gd name="T30" fmla="*/ 48 w 48"/>
                <a:gd name="T31" fmla="*/ 0 h 49"/>
                <a:gd name="T32" fmla="*/ 48 w 48"/>
                <a:gd name="T33" fmla="*/ 0 h 49"/>
                <a:gd name="T34" fmla="*/ 48 w 48"/>
                <a:gd name="T35" fmla="*/ 1 h 49"/>
                <a:gd name="T36" fmla="*/ 48 w 48"/>
                <a:gd name="T37" fmla="*/ 1 h 49"/>
                <a:gd name="T38" fmla="*/ 15 w 48"/>
                <a:gd name="T39" fmla="*/ 34 h 49"/>
                <a:gd name="T40" fmla="*/ 1 w 48"/>
                <a:gd name="T41" fmla="*/ 49 h 49"/>
                <a:gd name="T42" fmla="*/ 1 w 48"/>
                <a:gd name="T43" fmla="*/ 49 h 49"/>
                <a:gd name="T44" fmla="*/ 1 w 48"/>
                <a:gd name="T45" fmla="*/ 49 h 49"/>
                <a:gd name="T46" fmla="*/ 1 w 48"/>
                <a:gd name="T47" fmla="*/ 49 h 49"/>
                <a:gd name="T48" fmla="*/ 1 w 48"/>
                <a:gd name="T49" fmla="*/ 49 h 49"/>
                <a:gd name="T50" fmla="*/ 1 w 48"/>
                <a:gd name="T51" fmla="*/ 49 h 49"/>
                <a:gd name="T52" fmla="*/ 0 w 48"/>
                <a:gd name="T53" fmla="*/ 49 h 49"/>
                <a:gd name="T54" fmla="*/ 0 w 48"/>
                <a:gd name="T55" fmla="*/ 49 h 49"/>
                <a:gd name="T56" fmla="*/ 0 w 48"/>
                <a:gd name="T57" fmla="*/ 49 h 49"/>
                <a:gd name="T58" fmla="*/ 12 w 48"/>
                <a:gd name="T59" fmla="*/ 36 h 49"/>
                <a:gd name="T60" fmla="*/ 12 w 48"/>
                <a:gd name="T61" fmla="*/ 36 h 49"/>
                <a:gd name="T62" fmla="*/ 14 w 48"/>
                <a:gd name="T63" fmla="*/ 36 h 49"/>
                <a:gd name="T64" fmla="*/ 14 w 48"/>
                <a:gd name="T65" fmla="*/ 36 h 49"/>
                <a:gd name="T66" fmla="*/ 14 w 48"/>
                <a:gd name="T67" fmla="*/ 34 h 49"/>
                <a:gd name="T68" fmla="*/ 14 w 48"/>
                <a:gd name="T69" fmla="*/ 34 h 49"/>
                <a:gd name="T70" fmla="*/ 14 w 48"/>
                <a:gd name="T71" fmla="*/ 34 h 49"/>
                <a:gd name="T72" fmla="*/ 15 w 48"/>
                <a:gd name="T73" fmla="*/ 34 h 49"/>
                <a:gd name="T74" fmla="*/ 15 w 48"/>
                <a:gd name="T75" fmla="*/ 3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8" h="49">
                  <a:moveTo>
                    <a:pt x="48" y="1"/>
                  </a:moveTo>
                  <a:lnTo>
                    <a:pt x="47" y="3"/>
                  </a:lnTo>
                  <a:lnTo>
                    <a:pt x="47" y="3"/>
                  </a:lnTo>
                  <a:lnTo>
                    <a:pt x="47" y="3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1"/>
                  </a:lnTo>
                  <a:lnTo>
                    <a:pt x="48" y="1"/>
                  </a:lnTo>
                  <a:close/>
                  <a:moveTo>
                    <a:pt x="15" y="34"/>
                  </a:move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12" y="36"/>
                  </a:lnTo>
                  <a:lnTo>
                    <a:pt x="12" y="36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5" y="34"/>
                  </a:lnTo>
                  <a:lnTo>
                    <a:pt x="15" y="34"/>
                  </a:lnTo>
                  <a:close/>
                </a:path>
              </a:pathLst>
            </a:custGeom>
            <a:solidFill>
              <a:srgbClr val="C7C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9" name="Freeform 33"/>
            <p:cNvSpPr>
              <a:spLocks noEditPoints="1"/>
            </p:cNvSpPr>
            <p:nvPr/>
          </p:nvSpPr>
          <p:spPr bwMode="auto">
            <a:xfrm>
              <a:off x="343" y="424"/>
              <a:ext cx="50" cy="53"/>
            </a:xfrm>
            <a:custGeom>
              <a:avLst/>
              <a:gdLst>
                <a:gd name="T0" fmla="*/ 50 w 50"/>
                <a:gd name="T1" fmla="*/ 4 h 53"/>
                <a:gd name="T2" fmla="*/ 49 w 50"/>
                <a:gd name="T3" fmla="*/ 4 h 53"/>
                <a:gd name="T4" fmla="*/ 49 w 50"/>
                <a:gd name="T5" fmla="*/ 4 h 53"/>
                <a:gd name="T6" fmla="*/ 50 w 50"/>
                <a:gd name="T7" fmla="*/ 4 h 53"/>
                <a:gd name="T8" fmla="*/ 50 w 50"/>
                <a:gd name="T9" fmla="*/ 4 h 53"/>
                <a:gd name="T10" fmla="*/ 50 w 50"/>
                <a:gd name="T11" fmla="*/ 4 h 53"/>
                <a:gd name="T12" fmla="*/ 50 w 50"/>
                <a:gd name="T13" fmla="*/ 4 h 53"/>
                <a:gd name="T14" fmla="*/ 50 w 50"/>
                <a:gd name="T15" fmla="*/ 2 h 53"/>
                <a:gd name="T16" fmla="*/ 50 w 50"/>
                <a:gd name="T17" fmla="*/ 2 h 53"/>
                <a:gd name="T18" fmla="*/ 50 w 50"/>
                <a:gd name="T19" fmla="*/ 2 h 53"/>
                <a:gd name="T20" fmla="*/ 50 w 50"/>
                <a:gd name="T21" fmla="*/ 0 h 53"/>
                <a:gd name="T22" fmla="*/ 50 w 50"/>
                <a:gd name="T23" fmla="*/ 2 h 53"/>
                <a:gd name="T24" fmla="*/ 50 w 50"/>
                <a:gd name="T25" fmla="*/ 2 h 53"/>
                <a:gd name="T26" fmla="*/ 50 w 50"/>
                <a:gd name="T27" fmla="*/ 2 h 53"/>
                <a:gd name="T28" fmla="*/ 50 w 50"/>
                <a:gd name="T29" fmla="*/ 2 h 53"/>
                <a:gd name="T30" fmla="*/ 50 w 50"/>
                <a:gd name="T31" fmla="*/ 2 h 53"/>
                <a:gd name="T32" fmla="*/ 50 w 50"/>
                <a:gd name="T33" fmla="*/ 2 h 53"/>
                <a:gd name="T34" fmla="*/ 50 w 50"/>
                <a:gd name="T35" fmla="*/ 2 h 53"/>
                <a:gd name="T36" fmla="*/ 50 w 50"/>
                <a:gd name="T37" fmla="*/ 4 h 53"/>
                <a:gd name="T38" fmla="*/ 14 w 50"/>
                <a:gd name="T39" fmla="*/ 40 h 53"/>
                <a:gd name="T40" fmla="*/ 2 w 50"/>
                <a:gd name="T41" fmla="*/ 53 h 53"/>
                <a:gd name="T42" fmla="*/ 2 w 50"/>
                <a:gd name="T43" fmla="*/ 53 h 53"/>
                <a:gd name="T44" fmla="*/ 2 w 50"/>
                <a:gd name="T45" fmla="*/ 53 h 53"/>
                <a:gd name="T46" fmla="*/ 2 w 50"/>
                <a:gd name="T47" fmla="*/ 53 h 53"/>
                <a:gd name="T48" fmla="*/ 0 w 50"/>
                <a:gd name="T49" fmla="*/ 53 h 53"/>
                <a:gd name="T50" fmla="*/ 0 w 50"/>
                <a:gd name="T51" fmla="*/ 53 h 53"/>
                <a:gd name="T52" fmla="*/ 0 w 50"/>
                <a:gd name="T53" fmla="*/ 53 h 53"/>
                <a:gd name="T54" fmla="*/ 0 w 50"/>
                <a:gd name="T55" fmla="*/ 53 h 53"/>
                <a:gd name="T56" fmla="*/ 0 w 50"/>
                <a:gd name="T57" fmla="*/ 53 h 53"/>
                <a:gd name="T58" fmla="*/ 13 w 50"/>
                <a:gd name="T59" fmla="*/ 40 h 53"/>
                <a:gd name="T60" fmla="*/ 13 w 50"/>
                <a:gd name="T61" fmla="*/ 40 h 53"/>
                <a:gd name="T62" fmla="*/ 13 w 50"/>
                <a:gd name="T63" fmla="*/ 40 h 53"/>
                <a:gd name="T64" fmla="*/ 13 w 50"/>
                <a:gd name="T65" fmla="*/ 40 h 53"/>
                <a:gd name="T66" fmla="*/ 14 w 50"/>
                <a:gd name="T67" fmla="*/ 40 h 53"/>
                <a:gd name="T68" fmla="*/ 14 w 50"/>
                <a:gd name="T69" fmla="*/ 40 h 53"/>
                <a:gd name="T70" fmla="*/ 14 w 50"/>
                <a:gd name="T71" fmla="*/ 40 h 53"/>
                <a:gd name="T72" fmla="*/ 14 w 50"/>
                <a:gd name="T73" fmla="*/ 40 h 53"/>
                <a:gd name="T74" fmla="*/ 14 w 50"/>
                <a:gd name="T75" fmla="*/ 4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" h="53">
                  <a:moveTo>
                    <a:pt x="50" y="4"/>
                  </a:moveTo>
                  <a:lnTo>
                    <a:pt x="49" y="4"/>
                  </a:lnTo>
                  <a:lnTo>
                    <a:pt x="49" y="4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50" y="2"/>
                  </a:lnTo>
                  <a:lnTo>
                    <a:pt x="50" y="2"/>
                  </a:lnTo>
                  <a:lnTo>
                    <a:pt x="50" y="2"/>
                  </a:lnTo>
                  <a:lnTo>
                    <a:pt x="50" y="0"/>
                  </a:lnTo>
                  <a:lnTo>
                    <a:pt x="50" y="2"/>
                  </a:lnTo>
                  <a:lnTo>
                    <a:pt x="50" y="2"/>
                  </a:lnTo>
                  <a:lnTo>
                    <a:pt x="50" y="2"/>
                  </a:lnTo>
                  <a:lnTo>
                    <a:pt x="50" y="2"/>
                  </a:lnTo>
                  <a:lnTo>
                    <a:pt x="50" y="2"/>
                  </a:lnTo>
                  <a:lnTo>
                    <a:pt x="50" y="2"/>
                  </a:lnTo>
                  <a:lnTo>
                    <a:pt x="50" y="2"/>
                  </a:lnTo>
                  <a:lnTo>
                    <a:pt x="50" y="4"/>
                  </a:lnTo>
                  <a:close/>
                  <a:moveTo>
                    <a:pt x="14" y="40"/>
                  </a:moveTo>
                  <a:lnTo>
                    <a:pt x="2" y="53"/>
                  </a:lnTo>
                  <a:lnTo>
                    <a:pt x="2" y="53"/>
                  </a:lnTo>
                  <a:lnTo>
                    <a:pt x="2" y="53"/>
                  </a:lnTo>
                  <a:lnTo>
                    <a:pt x="2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3" y="40"/>
                  </a:lnTo>
                  <a:lnTo>
                    <a:pt x="13" y="40"/>
                  </a:lnTo>
                  <a:lnTo>
                    <a:pt x="13" y="40"/>
                  </a:lnTo>
                  <a:lnTo>
                    <a:pt x="13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14" y="40"/>
                  </a:lnTo>
                  <a:close/>
                </a:path>
              </a:pathLst>
            </a:custGeom>
            <a:solidFill>
              <a:srgbClr val="C5C5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30" name="Freeform 34"/>
            <p:cNvSpPr>
              <a:spLocks noEditPoints="1"/>
            </p:cNvSpPr>
            <p:nvPr/>
          </p:nvSpPr>
          <p:spPr bwMode="auto">
            <a:xfrm>
              <a:off x="341" y="423"/>
              <a:ext cx="54" cy="54"/>
            </a:xfrm>
            <a:custGeom>
              <a:avLst/>
              <a:gdLst>
                <a:gd name="T0" fmla="*/ 52 w 54"/>
                <a:gd name="T1" fmla="*/ 1 h 54"/>
                <a:gd name="T2" fmla="*/ 52 w 54"/>
                <a:gd name="T3" fmla="*/ 3 h 54"/>
                <a:gd name="T4" fmla="*/ 52 w 54"/>
                <a:gd name="T5" fmla="*/ 3 h 54"/>
                <a:gd name="T6" fmla="*/ 52 w 54"/>
                <a:gd name="T7" fmla="*/ 3 h 54"/>
                <a:gd name="T8" fmla="*/ 52 w 54"/>
                <a:gd name="T9" fmla="*/ 3 h 54"/>
                <a:gd name="T10" fmla="*/ 52 w 54"/>
                <a:gd name="T11" fmla="*/ 3 h 54"/>
                <a:gd name="T12" fmla="*/ 52 w 54"/>
                <a:gd name="T13" fmla="*/ 1 h 54"/>
                <a:gd name="T14" fmla="*/ 52 w 54"/>
                <a:gd name="T15" fmla="*/ 1 h 54"/>
                <a:gd name="T16" fmla="*/ 52 w 54"/>
                <a:gd name="T17" fmla="*/ 1 h 54"/>
                <a:gd name="T18" fmla="*/ 52 w 54"/>
                <a:gd name="T19" fmla="*/ 1 h 54"/>
                <a:gd name="T20" fmla="*/ 54 w 54"/>
                <a:gd name="T21" fmla="*/ 0 h 54"/>
                <a:gd name="T22" fmla="*/ 54 w 54"/>
                <a:gd name="T23" fmla="*/ 0 h 54"/>
                <a:gd name="T24" fmla="*/ 54 w 54"/>
                <a:gd name="T25" fmla="*/ 1 h 54"/>
                <a:gd name="T26" fmla="*/ 54 w 54"/>
                <a:gd name="T27" fmla="*/ 1 h 54"/>
                <a:gd name="T28" fmla="*/ 54 w 54"/>
                <a:gd name="T29" fmla="*/ 1 h 54"/>
                <a:gd name="T30" fmla="*/ 54 w 54"/>
                <a:gd name="T31" fmla="*/ 1 h 54"/>
                <a:gd name="T32" fmla="*/ 54 w 54"/>
                <a:gd name="T33" fmla="*/ 1 h 54"/>
                <a:gd name="T34" fmla="*/ 52 w 54"/>
                <a:gd name="T35" fmla="*/ 1 h 54"/>
                <a:gd name="T36" fmla="*/ 52 w 54"/>
                <a:gd name="T37" fmla="*/ 1 h 54"/>
                <a:gd name="T38" fmla="*/ 15 w 54"/>
                <a:gd name="T39" fmla="*/ 41 h 54"/>
                <a:gd name="T40" fmla="*/ 2 w 54"/>
                <a:gd name="T41" fmla="*/ 54 h 54"/>
                <a:gd name="T42" fmla="*/ 2 w 54"/>
                <a:gd name="T43" fmla="*/ 54 h 54"/>
                <a:gd name="T44" fmla="*/ 2 w 54"/>
                <a:gd name="T45" fmla="*/ 54 h 54"/>
                <a:gd name="T46" fmla="*/ 0 w 54"/>
                <a:gd name="T47" fmla="*/ 54 h 54"/>
                <a:gd name="T48" fmla="*/ 0 w 54"/>
                <a:gd name="T49" fmla="*/ 54 h 54"/>
                <a:gd name="T50" fmla="*/ 0 w 54"/>
                <a:gd name="T51" fmla="*/ 54 h 54"/>
                <a:gd name="T52" fmla="*/ 0 w 54"/>
                <a:gd name="T53" fmla="*/ 54 h 54"/>
                <a:gd name="T54" fmla="*/ 0 w 54"/>
                <a:gd name="T55" fmla="*/ 54 h 54"/>
                <a:gd name="T56" fmla="*/ 0 w 54"/>
                <a:gd name="T57" fmla="*/ 54 h 54"/>
                <a:gd name="T58" fmla="*/ 13 w 54"/>
                <a:gd name="T59" fmla="*/ 41 h 54"/>
                <a:gd name="T60" fmla="*/ 13 w 54"/>
                <a:gd name="T61" fmla="*/ 41 h 54"/>
                <a:gd name="T62" fmla="*/ 13 w 54"/>
                <a:gd name="T63" fmla="*/ 41 h 54"/>
                <a:gd name="T64" fmla="*/ 13 w 54"/>
                <a:gd name="T65" fmla="*/ 41 h 54"/>
                <a:gd name="T66" fmla="*/ 13 w 54"/>
                <a:gd name="T67" fmla="*/ 41 h 54"/>
                <a:gd name="T68" fmla="*/ 13 w 54"/>
                <a:gd name="T69" fmla="*/ 41 h 54"/>
                <a:gd name="T70" fmla="*/ 15 w 54"/>
                <a:gd name="T71" fmla="*/ 41 h 54"/>
                <a:gd name="T72" fmla="*/ 15 w 54"/>
                <a:gd name="T73" fmla="*/ 41 h 54"/>
                <a:gd name="T74" fmla="*/ 15 w 54"/>
                <a:gd name="T75" fmla="*/ 4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4" h="54">
                  <a:moveTo>
                    <a:pt x="52" y="1"/>
                  </a:moveTo>
                  <a:lnTo>
                    <a:pt x="52" y="3"/>
                  </a:lnTo>
                  <a:lnTo>
                    <a:pt x="52" y="3"/>
                  </a:lnTo>
                  <a:lnTo>
                    <a:pt x="52" y="3"/>
                  </a:lnTo>
                  <a:lnTo>
                    <a:pt x="52" y="3"/>
                  </a:lnTo>
                  <a:lnTo>
                    <a:pt x="52" y="3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1"/>
                  </a:lnTo>
                  <a:lnTo>
                    <a:pt x="54" y="1"/>
                  </a:lnTo>
                  <a:lnTo>
                    <a:pt x="54" y="1"/>
                  </a:lnTo>
                  <a:lnTo>
                    <a:pt x="54" y="1"/>
                  </a:lnTo>
                  <a:lnTo>
                    <a:pt x="54" y="1"/>
                  </a:lnTo>
                  <a:lnTo>
                    <a:pt x="52" y="1"/>
                  </a:lnTo>
                  <a:lnTo>
                    <a:pt x="52" y="1"/>
                  </a:lnTo>
                  <a:close/>
                  <a:moveTo>
                    <a:pt x="15" y="41"/>
                  </a:moveTo>
                  <a:lnTo>
                    <a:pt x="2" y="54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3" y="41"/>
                  </a:lnTo>
                  <a:lnTo>
                    <a:pt x="15" y="41"/>
                  </a:lnTo>
                  <a:lnTo>
                    <a:pt x="15" y="41"/>
                  </a:lnTo>
                  <a:lnTo>
                    <a:pt x="15" y="41"/>
                  </a:lnTo>
                  <a:close/>
                </a:path>
              </a:pathLst>
            </a:custGeom>
            <a:solidFill>
              <a:srgbClr val="C3C3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31" name="Freeform 35"/>
            <p:cNvSpPr>
              <a:spLocks noEditPoints="1"/>
            </p:cNvSpPr>
            <p:nvPr/>
          </p:nvSpPr>
          <p:spPr bwMode="auto">
            <a:xfrm>
              <a:off x="340" y="421"/>
              <a:ext cx="55" cy="56"/>
            </a:xfrm>
            <a:custGeom>
              <a:avLst/>
              <a:gdLst>
                <a:gd name="T0" fmla="*/ 55 w 55"/>
                <a:gd name="T1" fmla="*/ 2 h 56"/>
                <a:gd name="T2" fmla="*/ 53 w 55"/>
                <a:gd name="T3" fmla="*/ 3 h 56"/>
                <a:gd name="T4" fmla="*/ 53 w 55"/>
                <a:gd name="T5" fmla="*/ 3 h 56"/>
                <a:gd name="T6" fmla="*/ 53 w 55"/>
                <a:gd name="T7" fmla="*/ 3 h 56"/>
                <a:gd name="T8" fmla="*/ 53 w 55"/>
                <a:gd name="T9" fmla="*/ 2 h 56"/>
                <a:gd name="T10" fmla="*/ 53 w 55"/>
                <a:gd name="T11" fmla="*/ 2 h 56"/>
                <a:gd name="T12" fmla="*/ 53 w 55"/>
                <a:gd name="T13" fmla="*/ 2 h 56"/>
                <a:gd name="T14" fmla="*/ 53 w 55"/>
                <a:gd name="T15" fmla="*/ 2 h 56"/>
                <a:gd name="T16" fmla="*/ 53 w 55"/>
                <a:gd name="T17" fmla="*/ 2 h 56"/>
                <a:gd name="T18" fmla="*/ 53 w 55"/>
                <a:gd name="T19" fmla="*/ 2 h 56"/>
                <a:gd name="T20" fmla="*/ 55 w 55"/>
                <a:gd name="T21" fmla="*/ 0 h 56"/>
                <a:gd name="T22" fmla="*/ 55 w 55"/>
                <a:gd name="T23" fmla="*/ 0 h 56"/>
                <a:gd name="T24" fmla="*/ 55 w 55"/>
                <a:gd name="T25" fmla="*/ 0 h 56"/>
                <a:gd name="T26" fmla="*/ 55 w 55"/>
                <a:gd name="T27" fmla="*/ 2 h 56"/>
                <a:gd name="T28" fmla="*/ 55 w 55"/>
                <a:gd name="T29" fmla="*/ 2 h 56"/>
                <a:gd name="T30" fmla="*/ 55 w 55"/>
                <a:gd name="T31" fmla="*/ 2 h 56"/>
                <a:gd name="T32" fmla="*/ 55 w 55"/>
                <a:gd name="T33" fmla="*/ 2 h 56"/>
                <a:gd name="T34" fmla="*/ 55 w 55"/>
                <a:gd name="T35" fmla="*/ 2 h 56"/>
                <a:gd name="T36" fmla="*/ 55 w 55"/>
                <a:gd name="T37" fmla="*/ 2 h 56"/>
                <a:gd name="T38" fmla="*/ 14 w 55"/>
                <a:gd name="T39" fmla="*/ 43 h 56"/>
                <a:gd name="T40" fmla="*/ 1 w 55"/>
                <a:gd name="T41" fmla="*/ 56 h 56"/>
                <a:gd name="T42" fmla="*/ 1 w 55"/>
                <a:gd name="T43" fmla="*/ 56 h 56"/>
                <a:gd name="T44" fmla="*/ 0 w 55"/>
                <a:gd name="T45" fmla="*/ 56 h 56"/>
                <a:gd name="T46" fmla="*/ 0 w 55"/>
                <a:gd name="T47" fmla="*/ 56 h 56"/>
                <a:gd name="T48" fmla="*/ 0 w 55"/>
                <a:gd name="T49" fmla="*/ 56 h 56"/>
                <a:gd name="T50" fmla="*/ 0 w 55"/>
                <a:gd name="T51" fmla="*/ 56 h 56"/>
                <a:gd name="T52" fmla="*/ 0 w 55"/>
                <a:gd name="T53" fmla="*/ 56 h 56"/>
                <a:gd name="T54" fmla="*/ 0 w 55"/>
                <a:gd name="T55" fmla="*/ 56 h 56"/>
                <a:gd name="T56" fmla="*/ 0 w 55"/>
                <a:gd name="T57" fmla="*/ 56 h 56"/>
                <a:gd name="T58" fmla="*/ 11 w 55"/>
                <a:gd name="T59" fmla="*/ 43 h 56"/>
                <a:gd name="T60" fmla="*/ 12 w 55"/>
                <a:gd name="T61" fmla="*/ 43 h 56"/>
                <a:gd name="T62" fmla="*/ 12 w 55"/>
                <a:gd name="T63" fmla="*/ 43 h 56"/>
                <a:gd name="T64" fmla="*/ 12 w 55"/>
                <a:gd name="T65" fmla="*/ 43 h 56"/>
                <a:gd name="T66" fmla="*/ 12 w 55"/>
                <a:gd name="T67" fmla="*/ 43 h 56"/>
                <a:gd name="T68" fmla="*/ 12 w 55"/>
                <a:gd name="T69" fmla="*/ 43 h 56"/>
                <a:gd name="T70" fmla="*/ 12 w 55"/>
                <a:gd name="T71" fmla="*/ 43 h 56"/>
                <a:gd name="T72" fmla="*/ 12 w 55"/>
                <a:gd name="T73" fmla="*/ 43 h 56"/>
                <a:gd name="T74" fmla="*/ 14 w 55"/>
                <a:gd name="T75" fmla="*/ 4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5" h="56">
                  <a:moveTo>
                    <a:pt x="55" y="2"/>
                  </a:moveTo>
                  <a:lnTo>
                    <a:pt x="53" y="3"/>
                  </a:lnTo>
                  <a:lnTo>
                    <a:pt x="53" y="3"/>
                  </a:lnTo>
                  <a:lnTo>
                    <a:pt x="53" y="3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2"/>
                  </a:lnTo>
                  <a:lnTo>
                    <a:pt x="55" y="2"/>
                  </a:lnTo>
                  <a:lnTo>
                    <a:pt x="55" y="2"/>
                  </a:lnTo>
                  <a:lnTo>
                    <a:pt x="55" y="2"/>
                  </a:lnTo>
                  <a:lnTo>
                    <a:pt x="55" y="2"/>
                  </a:lnTo>
                  <a:lnTo>
                    <a:pt x="55" y="2"/>
                  </a:lnTo>
                  <a:close/>
                  <a:moveTo>
                    <a:pt x="14" y="43"/>
                  </a:moveTo>
                  <a:lnTo>
                    <a:pt x="1" y="56"/>
                  </a:lnTo>
                  <a:lnTo>
                    <a:pt x="1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11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4" y="43"/>
                  </a:lnTo>
                  <a:close/>
                </a:path>
              </a:pathLst>
            </a:custGeom>
            <a:solidFill>
              <a:srgbClr val="C1C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32" name="Freeform 36"/>
            <p:cNvSpPr>
              <a:spLocks noEditPoints="1"/>
            </p:cNvSpPr>
            <p:nvPr/>
          </p:nvSpPr>
          <p:spPr bwMode="auto">
            <a:xfrm>
              <a:off x="338" y="420"/>
              <a:ext cx="57" cy="57"/>
            </a:xfrm>
            <a:custGeom>
              <a:avLst/>
              <a:gdLst>
                <a:gd name="T0" fmla="*/ 57 w 57"/>
                <a:gd name="T1" fmla="*/ 1 h 57"/>
                <a:gd name="T2" fmla="*/ 55 w 57"/>
                <a:gd name="T3" fmla="*/ 3 h 57"/>
                <a:gd name="T4" fmla="*/ 55 w 57"/>
                <a:gd name="T5" fmla="*/ 3 h 57"/>
                <a:gd name="T6" fmla="*/ 55 w 57"/>
                <a:gd name="T7" fmla="*/ 1 h 57"/>
                <a:gd name="T8" fmla="*/ 55 w 57"/>
                <a:gd name="T9" fmla="*/ 1 h 57"/>
                <a:gd name="T10" fmla="*/ 55 w 57"/>
                <a:gd name="T11" fmla="*/ 1 h 57"/>
                <a:gd name="T12" fmla="*/ 55 w 57"/>
                <a:gd name="T13" fmla="*/ 1 h 57"/>
                <a:gd name="T14" fmla="*/ 55 w 57"/>
                <a:gd name="T15" fmla="*/ 1 h 57"/>
                <a:gd name="T16" fmla="*/ 55 w 57"/>
                <a:gd name="T17" fmla="*/ 1 h 57"/>
                <a:gd name="T18" fmla="*/ 55 w 57"/>
                <a:gd name="T19" fmla="*/ 1 h 57"/>
                <a:gd name="T20" fmla="*/ 57 w 57"/>
                <a:gd name="T21" fmla="*/ 0 h 57"/>
                <a:gd name="T22" fmla="*/ 57 w 57"/>
                <a:gd name="T23" fmla="*/ 0 h 57"/>
                <a:gd name="T24" fmla="*/ 57 w 57"/>
                <a:gd name="T25" fmla="*/ 0 h 57"/>
                <a:gd name="T26" fmla="*/ 57 w 57"/>
                <a:gd name="T27" fmla="*/ 0 h 57"/>
                <a:gd name="T28" fmla="*/ 57 w 57"/>
                <a:gd name="T29" fmla="*/ 1 h 57"/>
                <a:gd name="T30" fmla="*/ 57 w 57"/>
                <a:gd name="T31" fmla="*/ 1 h 57"/>
                <a:gd name="T32" fmla="*/ 57 w 57"/>
                <a:gd name="T33" fmla="*/ 1 h 57"/>
                <a:gd name="T34" fmla="*/ 57 w 57"/>
                <a:gd name="T35" fmla="*/ 1 h 57"/>
                <a:gd name="T36" fmla="*/ 57 w 57"/>
                <a:gd name="T37" fmla="*/ 1 h 57"/>
                <a:gd name="T38" fmla="*/ 13 w 57"/>
                <a:gd name="T39" fmla="*/ 44 h 57"/>
                <a:gd name="T40" fmla="*/ 2 w 57"/>
                <a:gd name="T41" fmla="*/ 57 h 57"/>
                <a:gd name="T42" fmla="*/ 2 w 57"/>
                <a:gd name="T43" fmla="*/ 57 h 57"/>
                <a:gd name="T44" fmla="*/ 0 w 57"/>
                <a:gd name="T45" fmla="*/ 57 h 57"/>
                <a:gd name="T46" fmla="*/ 0 w 57"/>
                <a:gd name="T47" fmla="*/ 57 h 57"/>
                <a:gd name="T48" fmla="*/ 0 w 57"/>
                <a:gd name="T49" fmla="*/ 57 h 57"/>
                <a:gd name="T50" fmla="*/ 0 w 57"/>
                <a:gd name="T51" fmla="*/ 57 h 57"/>
                <a:gd name="T52" fmla="*/ 0 w 57"/>
                <a:gd name="T53" fmla="*/ 57 h 57"/>
                <a:gd name="T54" fmla="*/ 0 w 57"/>
                <a:gd name="T55" fmla="*/ 57 h 57"/>
                <a:gd name="T56" fmla="*/ 0 w 57"/>
                <a:gd name="T57" fmla="*/ 57 h 57"/>
                <a:gd name="T58" fmla="*/ 0 w 57"/>
                <a:gd name="T59" fmla="*/ 57 h 57"/>
                <a:gd name="T60" fmla="*/ 11 w 57"/>
                <a:gd name="T61" fmla="*/ 44 h 57"/>
                <a:gd name="T62" fmla="*/ 11 w 57"/>
                <a:gd name="T63" fmla="*/ 44 h 57"/>
                <a:gd name="T64" fmla="*/ 13 w 57"/>
                <a:gd name="T65" fmla="*/ 44 h 57"/>
                <a:gd name="T66" fmla="*/ 13 w 57"/>
                <a:gd name="T67" fmla="*/ 44 h 57"/>
                <a:gd name="T68" fmla="*/ 13 w 57"/>
                <a:gd name="T69" fmla="*/ 44 h 57"/>
                <a:gd name="T70" fmla="*/ 13 w 57"/>
                <a:gd name="T71" fmla="*/ 44 h 57"/>
                <a:gd name="T72" fmla="*/ 13 w 57"/>
                <a:gd name="T73" fmla="*/ 44 h 57"/>
                <a:gd name="T74" fmla="*/ 13 w 57"/>
                <a:gd name="T75" fmla="*/ 44 h 57"/>
                <a:gd name="T76" fmla="*/ 13 w 57"/>
                <a:gd name="T77" fmla="*/ 4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7" h="57">
                  <a:moveTo>
                    <a:pt x="57" y="1"/>
                  </a:moveTo>
                  <a:lnTo>
                    <a:pt x="55" y="3"/>
                  </a:lnTo>
                  <a:lnTo>
                    <a:pt x="55" y="3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close/>
                  <a:moveTo>
                    <a:pt x="13" y="44"/>
                  </a:moveTo>
                  <a:lnTo>
                    <a:pt x="2" y="57"/>
                  </a:lnTo>
                  <a:lnTo>
                    <a:pt x="2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1" y="44"/>
                  </a:lnTo>
                  <a:lnTo>
                    <a:pt x="11" y="44"/>
                  </a:lnTo>
                  <a:lnTo>
                    <a:pt x="13" y="44"/>
                  </a:lnTo>
                  <a:lnTo>
                    <a:pt x="13" y="44"/>
                  </a:lnTo>
                  <a:lnTo>
                    <a:pt x="13" y="44"/>
                  </a:lnTo>
                  <a:lnTo>
                    <a:pt x="13" y="44"/>
                  </a:lnTo>
                  <a:lnTo>
                    <a:pt x="13" y="44"/>
                  </a:lnTo>
                  <a:lnTo>
                    <a:pt x="13" y="44"/>
                  </a:lnTo>
                  <a:lnTo>
                    <a:pt x="13" y="44"/>
                  </a:lnTo>
                  <a:close/>
                </a:path>
              </a:pathLst>
            </a:custGeom>
            <a:solidFill>
              <a:srgbClr val="BFB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33" name="Freeform 37"/>
            <p:cNvSpPr>
              <a:spLocks noEditPoints="1"/>
            </p:cNvSpPr>
            <p:nvPr/>
          </p:nvSpPr>
          <p:spPr bwMode="auto">
            <a:xfrm>
              <a:off x="335" y="418"/>
              <a:ext cx="60" cy="59"/>
            </a:xfrm>
            <a:custGeom>
              <a:avLst/>
              <a:gdLst>
                <a:gd name="T0" fmla="*/ 60 w 60"/>
                <a:gd name="T1" fmla="*/ 2 h 59"/>
                <a:gd name="T2" fmla="*/ 58 w 60"/>
                <a:gd name="T3" fmla="*/ 3 h 59"/>
                <a:gd name="T4" fmla="*/ 58 w 60"/>
                <a:gd name="T5" fmla="*/ 2 h 59"/>
                <a:gd name="T6" fmla="*/ 58 w 60"/>
                <a:gd name="T7" fmla="*/ 2 h 59"/>
                <a:gd name="T8" fmla="*/ 58 w 60"/>
                <a:gd name="T9" fmla="*/ 2 h 59"/>
                <a:gd name="T10" fmla="*/ 58 w 60"/>
                <a:gd name="T11" fmla="*/ 2 h 59"/>
                <a:gd name="T12" fmla="*/ 58 w 60"/>
                <a:gd name="T13" fmla="*/ 2 h 59"/>
                <a:gd name="T14" fmla="*/ 58 w 60"/>
                <a:gd name="T15" fmla="*/ 2 h 59"/>
                <a:gd name="T16" fmla="*/ 58 w 60"/>
                <a:gd name="T17" fmla="*/ 2 h 59"/>
                <a:gd name="T18" fmla="*/ 58 w 60"/>
                <a:gd name="T19" fmla="*/ 0 h 59"/>
                <a:gd name="T20" fmla="*/ 58 w 60"/>
                <a:gd name="T21" fmla="*/ 0 h 59"/>
                <a:gd name="T22" fmla="*/ 60 w 60"/>
                <a:gd name="T23" fmla="*/ 0 h 59"/>
                <a:gd name="T24" fmla="*/ 60 w 60"/>
                <a:gd name="T25" fmla="*/ 0 h 59"/>
                <a:gd name="T26" fmla="*/ 60 w 60"/>
                <a:gd name="T27" fmla="*/ 0 h 59"/>
                <a:gd name="T28" fmla="*/ 60 w 60"/>
                <a:gd name="T29" fmla="*/ 2 h 59"/>
                <a:gd name="T30" fmla="*/ 60 w 60"/>
                <a:gd name="T31" fmla="*/ 2 h 59"/>
                <a:gd name="T32" fmla="*/ 60 w 60"/>
                <a:gd name="T33" fmla="*/ 2 h 59"/>
                <a:gd name="T34" fmla="*/ 60 w 60"/>
                <a:gd name="T35" fmla="*/ 2 h 59"/>
                <a:gd name="T36" fmla="*/ 60 w 60"/>
                <a:gd name="T37" fmla="*/ 2 h 59"/>
                <a:gd name="T38" fmla="*/ 14 w 60"/>
                <a:gd name="T39" fmla="*/ 46 h 59"/>
                <a:gd name="T40" fmla="*/ 3 w 60"/>
                <a:gd name="T41" fmla="*/ 59 h 59"/>
                <a:gd name="T42" fmla="*/ 2 w 60"/>
                <a:gd name="T43" fmla="*/ 59 h 59"/>
                <a:gd name="T44" fmla="*/ 2 w 60"/>
                <a:gd name="T45" fmla="*/ 59 h 59"/>
                <a:gd name="T46" fmla="*/ 2 w 60"/>
                <a:gd name="T47" fmla="*/ 59 h 59"/>
                <a:gd name="T48" fmla="*/ 2 w 60"/>
                <a:gd name="T49" fmla="*/ 59 h 59"/>
                <a:gd name="T50" fmla="*/ 2 w 60"/>
                <a:gd name="T51" fmla="*/ 59 h 59"/>
                <a:gd name="T52" fmla="*/ 2 w 60"/>
                <a:gd name="T53" fmla="*/ 59 h 59"/>
                <a:gd name="T54" fmla="*/ 2 w 60"/>
                <a:gd name="T55" fmla="*/ 59 h 59"/>
                <a:gd name="T56" fmla="*/ 0 w 60"/>
                <a:gd name="T57" fmla="*/ 59 h 59"/>
                <a:gd name="T58" fmla="*/ 13 w 60"/>
                <a:gd name="T59" fmla="*/ 46 h 59"/>
                <a:gd name="T60" fmla="*/ 13 w 60"/>
                <a:gd name="T61" fmla="*/ 46 h 59"/>
                <a:gd name="T62" fmla="*/ 13 w 60"/>
                <a:gd name="T63" fmla="*/ 46 h 59"/>
                <a:gd name="T64" fmla="*/ 14 w 60"/>
                <a:gd name="T65" fmla="*/ 46 h 59"/>
                <a:gd name="T66" fmla="*/ 14 w 60"/>
                <a:gd name="T67" fmla="*/ 46 h 59"/>
                <a:gd name="T68" fmla="*/ 14 w 60"/>
                <a:gd name="T69" fmla="*/ 46 h 59"/>
                <a:gd name="T70" fmla="*/ 14 w 60"/>
                <a:gd name="T71" fmla="*/ 46 h 59"/>
                <a:gd name="T72" fmla="*/ 14 w 60"/>
                <a:gd name="T73" fmla="*/ 46 h 59"/>
                <a:gd name="T74" fmla="*/ 14 w 60"/>
                <a:gd name="T75" fmla="*/ 4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59">
                  <a:moveTo>
                    <a:pt x="60" y="2"/>
                  </a:moveTo>
                  <a:lnTo>
                    <a:pt x="58" y="3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close/>
                  <a:moveTo>
                    <a:pt x="14" y="46"/>
                  </a:moveTo>
                  <a:lnTo>
                    <a:pt x="3" y="59"/>
                  </a:lnTo>
                  <a:lnTo>
                    <a:pt x="2" y="59"/>
                  </a:lnTo>
                  <a:lnTo>
                    <a:pt x="2" y="59"/>
                  </a:lnTo>
                  <a:lnTo>
                    <a:pt x="2" y="59"/>
                  </a:lnTo>
                  <a:lnTo>
                    <a:pt x="2" y="59"/>
                  </a:lnTo>
                  <a:lnTo>
                    <a:pt x="2" y="59"/>
                  </a:lnTo>
                  <a:lnTo>
                    <a:pt x="2" y="59"/>
                  </a:lnTo>
                  <a:lnTo>
                    <a:pt x="2" y="59"/>
                  </a:lnTo>
                  <a:lnTo>
                    <a:pt x="0" y="59"/>
                  </a:lnTo>
                  <a:lnTo>
                    <a:pt x="13" y="46"/>
                  </a:lnTo>
                  <a:lnTo>
                    <a:pt x="13" y="46"/>
                  </a:lnTo>
                  <a:lnTo>
                    <a:pt x="13" y="46"/>
                  </a:lnTo>
                  <a:lnTo>
                    <a:pt x="14" y="46"/>
                  </a:lnTo>
                  <a:lnTo>
                    <a:pt x="14" y="46"/>
                  </a:lnTo>
                  <a:lnTo>
                    <a:pt x="14" y="46"/>
                  </a:lnTo>
                  <a:lnTo>
                    <a:pt x="14" y="46"/>
                  </a:lnTo>
                  <a:lnTo>
                    <a:pt x="14" y="46"/>
                  </a:lnTo>
                  <a:lnTo>
                    <a:pt x="14" y="46"/>
                  </a:lnTo>
                  <a:close/>
                </a:path>
              </a:pathLst>
            </a:custGeom>
            <a:solidFill>
              <a:srgbClr val="BDBD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34" name="Freeform 38"/>
            <p:cNvSpPr>
              <a:spLocks noEditPoints="1"/>
            </p:cNvSpPr>
            <p:nvPr/>
          </p:nvSpPr>
          <p:spPr bwMode="auto">
            <a:xfrm>
              <a:off x="334" y="417"/>
              <a:ext cx="59" cy="60"/>
            </a:xfrm>
            <a:custGeom>
              <a:avLst/>
              <a:gdLst>
                <a:gd name="T0" fmla="*/ 59 w 59"/>
                <a:gd name="T1" fmla="*/ 1 h 60"/>
                <a:gd name="T2" fmla="*/ 59 w 59"/>
                <a:gd name="T3" fmla="*/ 1 h 60"/>
                <a:gd name="T4" fmla="*/ 59 w 59"/>
                <a:gd name="T5" fmla="*/ 1 h 60"/>
                <a:gd name="T6" fmla="*/ 59 w 59"/>
                <a:gd name="T7" fmla="*/ 1 h 60"/>
                <a:gd name="T8" fmla="*/ 59 w 59"/>
                <a:gd name="T9" fmla="*/ 1 h 60"/>
                <a:gd name="T10" fmla="*/ 59 w 59"/>
                <a:gd name="T11" fmla="*/ 1 h 60"/>
                <a:gd name="T12" fmla="*/ 59 w 59"/>
                <a:gd name="T13" fmla="*/ 1 h 60"/>
                <a:gd name="T14" fmla="*/ 59 w 59"/>
                <a:gd name="T15" fmla="*/ 1 h 60"/>
                <a:gd name="T16" fmla="*/ 59 w 59"/>
                <a:gd name="T17" fmla="*/ 1 h 60"/>
                <a:gd name="T18" fmla="*/ 59 w 59"/>
                <a:gd name="T19" fmla="*/ 1 h 60"/>
                <a:gd name="T20" fmla="*/ 59 w 59"/>
                <a:gd name="T21" fmla="*/ 1 h 60"/>
                <a:gd name="T22" fmla="*/ 59 w 59"/>
                <a:gd name="T23" fmla="*/ 1 h 60"/>
                <a:gd name="T24" fmla="*/ 59 w 59"/>
                <a:gd name="T25" fmla="*/ 1 h 60"/>
                <a:gd name="T26" fmla="*/ 59 w 59"/>
                <a:gd name="T27" fmla="*/ 1 h 60"/>
                <a:gd name="T28" fmla="*/ 59 w 59"/>
                <a:gd name="T29" fmla="*/ 0 h 60"/>
                <a:gd name="T30" fmla="*/ 59 w 59"/>
                <a:gd name="T31" fmla="*/ 0 h 60"/>
                <a:gd name="T32" fmla="*/ 59 w 59"/>
                <a:gd name="T33" fmla="*/ 0 h 60"/>
                <a:gd name="T34" fmla="*/ 59 w 59"/>
                <a:gd name="T35" fmla="*/ 0 h 60"/>
                <a:gd name="T36" fmla="*/ 59 w 59"/>
                <a:gd name="T37" fmla="*/ 0 h 60"/>
                <a:gd name="T38" fmla="*/ 59 w 59"/>
                <a:gd name="T39" fmla="*/ 0 h 60"/>
                <a:gd name="T40" fmla="*/ 59 w 59"/>
                <a:gd name="T41" fmla="*/ 0 h 60"/>
                <a:gd name="T42" fmla="*/ 59 w 59"/>
                <a:gd name="T43" fmla="*/ 1 h 60"/>
                <a:gd name="T44" fmla="*/ 59 w 59"/>
                <a:gd name="T45" fmla="*/ 1 h 60"/>
                <a:gd name="T46" fmla="*/ 59 w 59"/>
                <a:gd name="T47" fmla="*/ 1 h 60"/>
                <a:gd name="T48" fmla="*/ 59 w 59"/>
                <a:gd name="T49" fmla="*/ 1 h 60"/>
                <a:gd name="T50" fmla="*/ 14 w 59"/>
                <a:gd name="T51" fmla="*/ 47 h 60"/>
                <a:gd name="T52" fmla="*/ 1 w 59"/>
                <a:gd name="T53" fmla="*/ 60 h 60"/>
                <a:gd name="T54" fmla="*/ 1 w 59"/>
                <a:gd name="T55" fmla="*/ 60 h 60"/>
                <a:gd name="T56" fmla="*/ 1 w 59"/>
                <a:gd name="T57" fmla="*/ 60 h 60"/>
                <a:gd name="T58" fmla="*/ 1 w 59"/>
                <a:gd name="T59" fmla="*/ 60 h 60"/>
                <a:gd name="T60" fmla="*/ 1 w 59"/>
                <a:gd name="T61" fmla="*/ 60 h 60"/>
                <a:gd name="T62" fmla="*/ 1 w 59"/>
                <a:gd name="T63" fmla="*/ 60 h 60"/>
                <a:gd name="T64" fmla="*/ 1 w 59"/>
                <a:gd name="T65" fmla="*/ 60 h 60"/>
                <a:gd name="T66" fmla="*/ 1 w 59"/>
                <a:gd name="T67" fmla="*/ 60 h 60"/>
                <a:gd name="T68" fmla="*/ 0 w 59"/>
                <a:gd name="T69" fmla="*/ 60 h 60"/>
                <a:gd name="T70" fmla="*/ 12 w 59"/>
                <a:gd name="T71" fmla="*/ 47 h 60"/>
                <a:gd name="T72" fmla="*/ 12 w 59"/>
                <a:gd name="T73" fmla="*/ 47 h 60"/>
                <a:gd name="T74" fmla="*/ 12 w 59"/>
                <a:gd name="T75" fmla="*/ 47 h 60"/>
                <a:gd name="T76" fmla="*/ 12 w 59"/>
                <a:gd name="T77" fmla="*/ 47 h 60"/>
                <a:gd name="T78" fmla="*/ 14 w 59"/>
                <a:gd name="T79" fmla="*/ 47 h 60"/>
                <a:gd name="T80" fmla="*/ 14 w 59"/>
                <a:gd name="T81" fmla="*/ 47 h 60"/>
                <a:gd name="T82" fmla="*/ 14 w 59"/>
                <a:gd name="T83" fmla="*/ 47 h 60"/>
                <a:gd name="T84" fmla="*/ 14 w 59"/>
                <a:gd name="T85" fmla="*/ 47 h 60"/>
                <a:gd name="T86" fmla="*/ 14 w 59"/>
                <a:gd name="T87" fmla="*/ 47 h 60"/>
                <a:gd name="T88" fmla="*/ 14 w 59"/>
                <a:gd name="T89" fmla="*/ 47 h 60"/>
                <a:gd name="T90" fmla="*/ 14 w 59"/>
                <a:gd name="T91" fmla="*/ 47 h 60"/>
                <a:gd name="T92" fmla="*/ 14 w 59"/>
                <a:gd name="T93" fmla="*/ 47 h 60"/>
                <a:gd name="T94" fmla="*/ 14 w 59"/>
                <a:gd name="T95" fmla="*/ 47 h 60"/>
                <a:gd name="T96" fmla="*/ 14 w 59"/>
                <a:gd name="T97" fmla="*/ 47 h 60"/>
                <a:gd name="T98" fmla="*/ 14 w 59"/>
                <a:gd name="T99" fmla="*/ 4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9" h="60">
                  <a:moveTo>
                    <a:pt x="59" y="1"/>
                  </a:move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close/>
                  <a:moveTo>
                    <a:pt x="14" y="47"/>
                  </a:moveTo>
                  <a:lnTo>
                    <a:pt x="1" y="60"/>
                  </a:lnTo>
                  <a:lnTo>
                    <a:pt x="1" y="60"/>
                  </a:lnTo>
                  <a:lnTo>
                    <a:pt x="1" y="60"/>
                  </a:lnTo>
                  <a:lnTo>
                    <a:pt x="1" y="60"/>
                  </a:lnTo>
                  <a:lnTo>
                    <a:pt x="1" y="60"/>
                  </a:lnTo>
                  <a:lnTo>
                    <a:pt x="1" y="60"/>
                  </a:lnTo>
                  <a:lnTo>
                    <a:pt x="1" y="60"/>
                  </a:lnTo>
                  <a:lnTo>
                    <a:pt x="1" y="60"/>
                  </a:lnTo>
                  <a:lnTo>
                    <a:pt x="0" y="60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4" y="47"/>
                  </a:lnTo>
                  <a:lnTo>
                    <a:pt x="14" y="47"/>
                  </a:lnTo>
                  <a:lnTo>
                    <a:pt x="14" y="47"/>
                  </a:lnTo>
                  <a:lnTo>
                    <a:pt x="14" y="47"/>
                  </a:lnTo>
                  <a:lnTo>
                    <a:pt x="14" y="47"/>
                  </a:lnTo>
                  <a:lnTo>
                    <a:pt x="14" y="47"/>
                  </a:lnTo>
                  <a:lnTo>
                    <a:pt x="14" y="47"/>
                  </a:lnTo>
                  <a:lnTo>
                    <a:pt x="14" y="47"/>
                  </a:lnTo>
                  <a:lnTo>
                    <a:pt x="14" y="47"/>
                  </a:lnTo>
                  <a:lnTo>
                    <a:pt x="14" y="47"/>
                  </a:lnTo>
                  <a:lnTo>
                    <a:pt x="14" y="47"/>
                  </a:lnTo>
                  <a:close/>
                </a:path>
              </a:pathLst>
            </a:custGeom>
            <a:solidFill>
              <a:srgbClr val="BBB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35" name="Freeform 39"/>
            <p:cNvSpPr>
              <a:spLocks noEditPoints="1"/>
            </p:cNvSpPr>
            <p:nvPr/>
          </p:nvSpPr>
          <p:spPr bwMode="auto">
            <a:xfrm>
              <a:off x="332" y="415"/>
              <a:ext cx="61" cy="62"/>
            </a:xfrm>
            <a:custGeom>
              <a:avLst/>
              <a:gdLst>
                <a:gd name="T0" fmla="*/ 61 w 61"/>
                <a:gd name="T1" fmla="*/ 2 h 62"/>
                <a:gd name="T2" fmla="*/ 61 w 61"/>
                <a:gd name="T3" fmla="*/ 2 h 62"/>
                <a:gd name="T4" fmla="*/ 61 w 61"/>
                <a:gd name="T5" fmla="*/ 2 h 62"/>
                <a:gd name="T6" fmla="*/ 61 w 61"/>
                <a:gd name="T7" fmla="*/ 2 h 62"/>
                <a:gd name="T8" fmla="*/ 61 w 61"/>
                <a:gd name="T9" fmla="*/ 2 h 62"/>
                <a:gd name="T10" fmla="*/ 61 w 61"/>
                <a:gd name="T11" fmla="*/ 2 h 62"/>
                <a:gd name="T12" fmla="*/ 61 w 61"/>
                <a:gd name="T13" fmla="*/ 2 h 62"/>
                <a:gd name="T14" fmla="*/ 61 w 61"/>
                <a:gd name="T15" fmla="*/ 2 h 62"/>
                <a:gd name="T16" fmla="*/ 61 w 61"/>
                <a:gd name="T17" fmla="*/ 0 h 62"/>
                <a:gd name="T18" fmla="*/ 61 w 61"/>
                <a:gd name="T19" fmla="*/ 0 h 62"/>
                <a:gd name="T20" fmla="*/ 61 w 61"/>
                <a:gd name="T21" fmla="*/ 0 h 62"/>
                <a:gd name="T22" fmla="*/ 61 w 61"/>
                <a:gd name="T23" fmla="*/ 0 h 62"/>
                <a:gd name="T24" fmla="*/ 61 w 61"/>
                <a:gd name="T25" fmla="*/ 0 h 62"/>
                <a:gd name="T26" fmla="*/ 61 w 61"/>
                <a:gd name="T27" fmla="*/ 0 h 62"/>
                <a:gd name="T28" fmla="*/ 61 w 61"/>
                <a:gd name="T29" fmla="*/ 0 h 62"/>
                <a:gd name="T30" fmla="*/ 61 w 61"/>
                <a:gd name="T31" fmla="*/ 2 h 62"/>
                <a:gd name="T32" fmla="*/ 61 w 61"/>
                <a:gd name="T33" fmla="*/ 2 h 62"/>
                <a:gd name="T34" fmla="*/ 61 w 61"/>
                <a:gd name="T35" fmla="*/ 2 h 62"/>
                <a:gd name="T36" fmla="*/ 61 w 61"/>
                <a:gd name="T37" fmla="*/ 2 h 62"/>
                <a:gd name="T38" fmla="*/ 14 w 61"/>
                <a:gd name="T39" fmla="*/ 49 h 62"/>
                <a:gd name="T40" fmla="*/ 2 w 61"/>
                <a:gd name="T41" fmla="*/ 62 h 62"/>
                <a:gd name="T42" fmla="*/ 2 w 61"/>
                <a:gd name="T43" fmla="*/ 62 h 62"/>
                <a:gd name="T44" fmla="*/ 2 w 61"/>
                <a:gd name="T45" fmla="*/ 62 h 62"/>
                <a:gd name="T46" fmla="*/ 2 w 61"/>
                <a:gd name="T47" fmla="*/ 62 h 62"/>
                <a:gd name="T48" fmla="*/ 2 w 61"/>
                <a:gd name="T49" fmla="*/ 62 h 62"/>
                <a:gd name="T50" fmla="*/ 2 w 61"/>
                <a:gd name="T51" fmla="*/ 62 h 62"/>
                <a:gd name="T52" fmla="*/ 2 w 61"/>
                <a:gd name="T53" fmla="*/ 62 h 62"/>
                <a:gd name="T54" fmla="*/ 2 w 61"/>
                <a:gd name="T55" fmla="*/ 62 h 62"/>
                <a:gd name="T56" fmla="*/ 0 w 61"/>
                <a:gd name="T57" fmla="*/ 62 h 62"/>
                <a:gd name="T58" fmla="*/ 13 w 61"/>
                <a:gd name="T59" fmla="*/ 49 h 62"/>
                <a:gd name="T60" fmla="*/ 13 w 61"/>
                <a:gd name="T61" fmla="*/ 49 h 62"/>
                <a:gd name="T62" fmla="*/ 13 w 61"/>
                <a:gd name="T63" fmla="*/ 49 h 62"/>
                <a:gd name="T64" fmla="*/ 13 w 61"/>
                <a:gd name="T65" fmla="*/ 49 h 62"/>
                <a:gd name="T66" fmla="*/ 14 w 61"/>
                <a:gd name="T67" fmla="*/ 49 h 62"/>
                <a:gd name="T68" fmla="*/ 14 w 61"/>
                <a:gd name="T69" fmla="*/ 49 h 62"/>
                <a:gd name="T70" fmla="*/ 14 w 61"/>
                <a:gd name="T71" fmla="*/ 49 h 62"/>
                <a:gd name="T72" fmla="*/ 14 w 61"/>
                <a:gd name="T73" fmla="*/ 49 h 62"/>
                <a:gd name="T74" fmla="*/ 14 w 61"/>
                <a:gd name="T75" fmla="*/ 4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2">
                  <a:moveTo>
                    <a:pt x="61" y="2"/>
                  </a:move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close/>
                  <a:moveTo>
                    <a:pt x="14" y="49"/>
                  </a:move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0" y="62"/>
                  </a:lnTo>
                  <a:lnTo>
                    <a:pt x="13" y="49"/>
                  </a:lnTo>
                  <a:lnTo>
                    <a:pt x="13" y="49"/>
                  </a:lnTo>
                  <a:lnTo>
                    <a:pt x="13" y="49"/>
                  </a:lnTo>
                  <a:lnTo>
                    <a:pt x="13" y="49"/>
                  </a:lnTo>
                  <a:lnTo>
                    <a:pt x="14" y="49"/>
                  </a:lnTo>
                  <a:lnTo>
                    <a:pt x="14" y="49"/>
                  </a:lnTo>
                  <a:lnTo>
                    <a:pt x="14" y="49"/>
                  </a:lnTo>
                  <a:lnTo>
                    <a:pt x="14" y="49"/>
                  </a:lnTo>
                  <a:lnTo>
                    <a:pt x="14" y="49"/>
                  </a:lnTo>
                  <a:close/>
                </a:path>
              </a:pathLst>
            </a:custGeom>
            <a:solidFill>
              <a:srgbClr val="B9B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36" name="Freeform 40"/>
            <p:cNvSpPr>
              <a:spLocks noEditPoints="1"/>
            </p:cNvSpPr>
            <p:nvPr/>
          </p:nvSpPr>
          <p:spPr bwMode="auto">
            <a:xfrm>
              <a:off x="332" y="413"/>
              <a:ext cx="61" cy="64"/>
            </a:xfrm>
            <a:custGeom>
              <a:avLst/>
              <a:gdLst>
                <a:gd name="T0" fmla="*/ 61 w 61"/>
                <a:gd name="T1" fmla="*/ 2 h 64"/>
                <a:gd name="T2" fmla="*/ 61 w 61"/>
                <a:gd name="T3" fmla="*/ 2 h 64"/>
                <a:gd name="T4" fmla="*/ 61 w 61"/>
                <a:gd name="T5" fmla="*/ 2 h 64"/>
                <a:gd name="T6" fmla="*/ 61 w 61"/>
                <a:gd name="T7" fmla="*/ 2 h 64"/>
                <a:gd name="T8" fmla="*/ 61 w 61"/>
                <a:gd name="T9" fmla="*/ 2 h 64"/>
                <a:gd name="T10" fmla="*/ 61 w 61"/>
                <a:gd name="T11" fmla="*/ 2 h 64"/>
                <a:gd name="T12" fmla="*/ 61 w 61"/>
                <a:gd name="T13" fmla="*/ 2 h 64"/>
                <a:gd name="T14" fmla="*/ 61 w 61"/>
                <a:gd name="T15" fmla="*/ 2 h 64"/>
                <a:gd name="T16" fmla="*/ 61 w 61"/>
                <a:gd name="T17" fmla="*/ 0 h 64"/>
                <a:gd name="T18" fmla="*/ 61 w 61"/>
                <a:gd name="T19" fmla="*/ 0 h 64"/>
                <a:gd name="T20" fmla="*/ 61 w 61"/>
                <a:gd name="T21" fmla="*/ 0 h 64"/>
                <a:gd name="T22" fmla="*/ 61 w 61"/>
                <a:gd name="T23" fmla="*/ 0 h 64"/>
                <a:gd name="T24" fmla="*/ 61 w 61"/>
                <a:gd name="T25" fmla="*/ 0 h 64"/>
                <a:gd name="T26" fmla="*/ 61 w 61"/>
                <a:gd name="T27" fmla="*/ 0 h 64"/>
                <a:gd name="T28" fmla="*/ 61 w 61"/>
                <a:gd name="T29" fmla="*/ 2 h 64"/>
                <a:gd name="T30" fmla="*/ 61 w 61"/>
                <a:gd name="T31" fmla="*/ 2 h 64"/>
                <a:gd name="T32" fmla="*/ 61 w 61"/>
                <a:gd name="T33" fmla="*/ 2 h 64"/>
                <a:gd name="T34" fmla="*/ 61 w 61"/>
                <a:gd name="T35" fmla="*/ 2 h 64"/>
                <a:gd name="T36" fmla="*/ 61 w 61"/>
                <a:gd name="T37" fmla="*/ 2 h 64"/>
                <a:gd name="T38" fmla="*/ 13 w 61"/>
                <a:gd name="T39" fmla="*/ 51 h 64"/>
                <a:gd name="T40" fmla="*/ 0 w 61"/>
                <a:gd name="T41" fmla="*/ 64 h 64"/>
                <a:gd name="T42" fmla="*/ 0 w 61"/>
                <a:gd name="T43" fmla="*/ 64 h 64"/>
                <a:gd name="T44" fmla="*/ 0 w 61"/>
                <a:gd name="T45" fmla="*/ 64 h 64"/>
                <a:gd name="T46" fmla="*/ 0 w 61"/>
                <a:gd name="T47" fmla="*/ 64 h 64"/>
                <a:gd name="T48" fmla="*/ 0 w 61"/>
                <a:gd name="T49" fmla="*/ 64 h 64"/>
                <a:gd name="T50" fmla="*/ 0 w 61"/>
                <a:gd name="T51" fmla="*/ 64 h 64"/>
                <a:gd name="T52" fmla="*/ 0 w 61"/>
                <a:gd name="T53" fmla="*/ 64 h 64"/>
                <a:gd name="T54" fmla="*/ 0 w 61"/>
                <a:gd name="T55" fmla="*/ 64 h 64"/>
                <a:gd name="T56" fmla="*/ 0 w 61"/>
                <a:gd name="T57" fmla="*/ 64 h 64"/>
                <a:gd name="T58" fmla="*/ 11 w 61"/>
                <a:gd name="T59" fmla="*/ 51 h 64"/>
                <a:gd name="T60" fmla="*/ 11 w 61"/>
                <a:gd name="T61" fmla="*/ 51 h 64"/>
                <a:gd name="T62" fmla="*/ 11 w 61"/>
                <a:gd name="T63" fmla="*/ 51 h 64"/>
                <a:gd name="T64" fmla="*/ 11 w 61"/>
                <a:gd name="T65" fmla="*/ 51 h 64"/>
                <a:gd name="T66" fmla="*/ 13 w 61"/>
                <a:gd name="T67" fmla="*/ 51 h 64"/>
                <a:gd name="T68" fmla="*/ 13 w 61"/>
                <a:gd name="T69" fmla="*/ 51 h 64"/>
                <a:gd name="T70" fmla="*/ 13 w 61"/>
                <a:gd name="T71" fmla="*/ 51 h 64"/>
                <a:gd name="T72" fmla="*/ 13 w 61"/>
                <a:gd name="T73" fmla="*/ 51 h 64"/>
                <a:gd name="T74" fmla="*/ 13 w 61"/>
                <a:gd name="T75" fmla="*/ 5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4">
                  <a:moveTo>
                    <a:pt x="61" y="2"/>
                  </a:move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close/>
                  <a:moveTo>
                    <a:pt x="13" y="51"/>
                  </a:moveTo>
                  <a:lnTo>
                    <a:pt x="0" y="64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3" y="51"/>
                  </a:lnTo>
                  <a:lnTo>
                    <a:pt x="13" y="51"/>
                  </a:lnTo>
                  <a:lnTo>
                    <a:pt x="13" y="51"/>
                  </a:lnTo>
                  <a:lnTo>
                    <a:pt x="13" y="51"/>
                  </a:lnTo>
                  <a:lnTo>
                    <a:pt x="13" y="51"/>
                  </a:lnTo>
                  <a:close/>
                </a:path>
              </a:pathLst>
            </a:custGeom>
            <a:solidFill>
              <a:srgbClr val="B7B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37" name="Freeform 41"/>
            <p:cNvSpPr>
              <a:spLocks noEditPoints="1"/>
            </p:cNvSpPr>
            <p:nvPr/>
          </p:nvSpPr>
          <p:spPr bwMode="auto">
            <a:xfrm>
              <a:off x="330" y="412"/>
              <a:ext cx="63" cy="65"/>
            </a:xfrm>
            <a:custGeom>
              <a:avLst/>
              <a:gdLst>
                <a:gd name="T0" fmla="*/ 63 w 63"/>
                <a:gd name="T1" fmla="*/ 1 h 65"/>
                <a:gd name="T2" fmla="*/ 63 w 63"/>
                <a:gd name="T3" fmla="*/ 1 h 65"/>
                <a:gd name="T4" fmla="*/ 63 w 63"/>
                <a:gd name="T5" fmla="*/ 1 h 65"/>
                <a:gd name="T6" fmla="*/ 63 w 63"/>
                <a:gd name="T7" fmla="*/ 1 h 65"/>
                <a:gd name="T8" fmla="*/ 63 w 63"/>
                <a:gd name="T9" fmla="*/ 1 h 65"/>
                <a:gd name="T10" fmla="*/ 63 w 63"/>
                <a:gd name="T11" fmla="*/ 1 h 65"/>
                <a:gd name="T12" fmla="*/ 63 w 63"/>
                <a:gd name="T13" fmla="*/ 1 h 65"/>
                <a:gd name="T14" fmla="*/ 63 w 63"/>
                <a:gd name="T15" fmla="*/ 1 h 65"/>
                <a:gd name="T16" fmla="*/ 63 w 63"/>
                <a:gd name="T17" fmla="*/ 0 h 65"/>
                <a:gd name="T18" fmla="*/ 63 w 63"/>
                <a:gd name="T19" fmla="*/ 0 h 65"/>
                <a:gd name="T20" fmla="*/ 63 w 63"/>
                <a:gd name="T21" fmla="*/ 0 h 65"/>
                <a:gd name="T22" fmla="*/ 63 w 63"/>
                <a:gd name="T23" fmla="*/ 0 h 65"/>
                <a:gd name="T24" fmla="*/ 63 w 63"/>
                <a:gd name="T25" fmla="*/ 0 h 65"/>
                <a:gd name="T26" fmla="*/ 63 w 63"/>
                <a:gd name="T27" fmla="*/ 0 h 65"/>
                <a:gd name="T28" fmla="*/ 63 w 63"/>
                <a:gd name="T29" fmla="*/ 1 h 65"/>
                <a:gd name="T30" fmla="*/ 63 w 63"/>
                <a:gd name="T31" fmla="*/ 1 h 65"/>
                <a:gd name="T32" fmla="*/ 63 w 63"/>
                <a:gd name="T33" fmla="*/ 1 h 65"/>
                <a:gd name="T34" fmla="*/ 63 w 63"/>
                <a:gd name="T35" fmla="*/ 1 h 65"/>
                <a:gd name="T36" fmla="*/ 63 w 63"/>
                <a:gd name="T37" fmla="*/ 1 h 65"/>
                <a:gd name="T38" fmla="*/ 13 w 63"/>
                <a:gd name="T39" fmla="*/ 52 h 65"/>
                <a:gd name="T40" fmla="*/ 2 w 63"/>
                <a:gd name="T41" fmla="*/ 65 h 65"/>
                <a:gd name="T42" fmla="*/ 0 w 63"/>
                <a:gd name="T43" fmla="*/ 65 h 65"/>
                <a:gd name="T44" fmla="*/ 0 w 63"/>
                <a:gd name="T45" fmla="*/ 65 h 65"/>
                <a:gd name="T46" fmla="*/ 0 w 63"/>
                <a:gd name="T47" fmla="*/ 65 h 65"/>
                <a:gd name="T48" fmla="*/ 0 w 63"/>
                <a:gd name="T49" fmla="*/ 65 h 65"/>
                <a:gd name="T50" fmla="*/ 0 w 63"/>
                <a:gd name="T51" fmla="*/ 65 h 65"/>
                <a:gd name="T52" fmla="*/ 0 w 63"/>
                <a:gd name="T53" fmla="*/ 65 h 65"/>
                <a:gd name="T54" fmla="*/ 0 w 63"/>
                <a:gd name="T55" fmla="*/ 65 h 65"/>
                <a:gd name="T56" fmla="*/ 0 w 63"/>
                <a:gd name="T57" fmla="*/ 63 h 65"/>
                <a:gd name="T58" fmla="*/ 11 w 63"/>
                <a:gd name="T59" fmla="*/ 52 h 65"/>
                <a:gd name="T60" fmla="*/ 11 w 63"/>
                <a:gd name="T61" fmla="*/ 52 h 65"/>
                <a:gd name="T62" fmla="*/ 11 w 63"/>
                <a:gd name="T63" fmla="*/ 52 h 65"/>
                <a:gd name="T64" fmla="*/ 11 w 63"/>
                <a:gd name="T65" fmla="*/ 52 h 65"/>
                <a:gd name="T66" fmla="*/ 13 w 63"/>
                <a:gd name="T67" fmla="*/ 52 h 65"/>
                <a:gd name="T68" fmla="*/ 13 w 63"/>
                <a:gd name="T69" fmla="*/ 52 h 65"/>
                <a:gd name="T70" fmla="*/ 13 w 63"/>
                <a:gd name="T71" fmla="*/ 52 h 65"/>
                <a:gd name="T72" fmla="*/ 13 w 63"/>
                <a:gd name="T73" fmla="*/ 52 h 65"/>
                <a:gd name="T74" fmla="*/ 13 w 63"/>
                <a:gd name="T75" fmla="*/ 52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5">
                  <a:moveTo>
                    <a:pt x="63" y="1"/>
                  </a:moveTo>
                  <a:lnTo>
                    <a:pt x="63" y="1"/>
                  </a:lnTo>
                  <a:lnTo>
                    <a:pt x="63" y="1"/>
                  </a:lnTo>
                  <a:lnTo>
                    <a:pt x="63" y="1"/>
                  </a:lnTo>
                  <a:lnTo>
                    <a:pt x="63" y="1"/>
                  </a:lnTo>
                  <a:lnTo>
                    <a:pt x="63" y="1"/>
                  </a:lnTo>
                  <a:lnTo>
                    <a:pt x="63" y="1"/>
                  </a:lnTo>
                  <a:lnTo>
                    <a:pt x="63" y="1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1"/>
                  </a:lnTo>
                  <a:lnTo>
                    <a:pt x="63" y="1"/>
                  </a:lnTo>
                  <a:lnTo>
                    <a:pt x="63" y="1"/>
                  </a:lnTo>
                  <a:lnTo>
                    <a:pt x="63" y="1"/>
                  </a:lnTo>
                  <a:lnTo>
                    <a:pt x="63" y="1"/>
                  </a:lnTo>
                  <a:close/>
                  <a:moveTo>
                    <a:pt x="13" y="52"/>
                  </a:moveTo>
                  <a:lnTo>
                    <a:pt x="2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3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3" y="52"/>
                  </a:lnTo>
                  <a:lnTo>
                    <a:pt x="13" y="52"/>
                  </a:lnTo>
                  <a:close/>
                </a:path>
              </a:pathLst>
            </a:custGeom>
            <a:solidFill>
              <a:srgbClr val="B5B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38" name="Freeform 42"/>
            <p:cNvSpPr>
              <a:spLocks noEditPoints="1"/>
            </p:cNvSpPr>
            <p:nvPr/>
          </p:nvSpPr>
          <p:spPr bwMode="auto">
            <a:xfrm>
              <a:off x="329" y="410"/>
              <a:ext cx="64" cy="65"/>
            </a:xfrm>
            <a:custGeom>
              <a:avLst/>
              <a:gdLst>
                <a:gd name="T0" fmla="*/ 64 w 64"/>
                <a:gd name="T1" fmla="*/ 2 h 65"/>
                <a:gd name="T2" fmla="*/ 64 w 64"/>
                <a:gd name="T3" fmla="*/ 2 h 65"/>
                <a:gd name="T4" fmla="*/ 64 w 64"/>
                <a:gd name="T5" fmla="*/ 2 h 65"/>
                <a:gd name="T6" fmla="*/ 64 w 64"/>
                <a:gd name="T7" fmla="*/ 2 h 65"/>
                <a:gd name="T8" fmla="*/ 64 w 64"/>
                <a:gd name="T9" fmla="*/ 2 h 65"/>
                <a:gd name="T10" fmla="*/ 64 w 64"/>
                <a:gd name="T11" fmla="*/ 2 h 65"/>
                <a:gd name="T12" fmla="*/ 64 w 64"/>
                <a:gd name="T13" fmla="*/ 2 h 65"/>
                <a:gd name="T14" fmla="*/ 64 w 64"/>
                <a:gd name="T15" fmla="*/ 2 h 65"/>
                <a:gd name="T16" fmla="*/ 64 w 64"/>
                <a:gd name="T17" fmla="*/ 0 h 65"/>
                <a:gd name="T18" fmla="*/ 64 w 64"/>
                <a:gd name="T19" fmla="*/ 0 h 65"/>
                <a:gd name="T20" fmla="*/ 64 w 64"/>
                <a:gd name="T21" fmla="*/ 0 h 65"/>
                <a:gd name="T22" fmla="*/ 64 w 64"/>
                <a:gd name="T23" fmla="*/ 0 h 65"/>
                <a:gd name="T24" fmla="*/ 64 w 64"/>
                <a:gd name="T25" fmla="*/ 0 h 65"/>
                <a:gd name="T26" fmla="*/ 64 w 64"/>
                <a:gd name="T27" fmla="*/ 2 h 65"/>
                <a:gd name="T28" fmla="*/ 64 w 64"/>
                <a:gd name="T29" fmla="*/ 2 h 65"/>
                <a:gd name="T30" fmla="*/ 64 w 64"/>
                <a:gd name="T31" fmla="*/ 2 h 65"/>
                <a:gd name="T32" fmla="*/ 64 w 64"/>
                <a:gd name="T33" fmla="*/ 2 h 65"/>
                <a:gd name="T34" fmla="*/ 64 w 64"/>
                <a:gd name="T35" fmla="*/ 2 h 65"/>
                <a:gd name="T36" fmla="*/ 64 w 64"/>
                <a:gd name="T37" fmla="*/ 2 h 65"/>
                <a:gd name="T38" fmla="*/ 12 w 64"/>
                <a:gd name="T39" fmla="*/ 54 h 65"/>
                <a:gd name="T40" fmla="*/ 1 w 64"/>
                <a:gd name="T41" fmla="*/ 65 h 65"/>
                <a:gd name="T42" fmla="*/ 0 w 64"/>
                <a:gd name="T43" fmla="*/ 65 h 65"/>
                <a:gd name="T44" fmla="*/ 0 w 64"/>
                <a:gd name="T45" fmla="*/ 65 h 65"/>
                <a:gd name="T46" fmla="*/ 0 w 64"/>
                <a:gd name="T47" fmla="*/ 65 h 65"/>
                <a:gd name="T48" fmla="*/ 0 w 64"/>
                <a:gd name="T49" fmla="*/ 65 h 65"/>
                <a:gd name="T50" fmla="*/ 0 w 64"/>
                <a:gd name="T51" fmla="*/ 65 h 65"/>
                <a:gd name="T52" fmla="*/ 0 w 64"/>
                <a:gd name="T53" fmla="*/ 65 h 65"/>
                <a:gd name="T54" fmla="*/ 0 w 64"/>
                <a:gd name="T55" fmla="*/ 65 h 65"/>
                <a:gd name="T56" fmla="*/ 0 w 64"/>
                <a:gd name="T57" fmla="*/ 65 h 65"/>
                <a:gd name="T58" fmla="*/ 11 w 64"/>
                <a:gd name="T59" fmla="*/ 54 h 65"/>
                <a:gd name="T60" fmla="*/ 11 w 64"/>
                <a:gd name="T61" fmla="*/ 54 h 65"/>
                <a:gd name="T62" fmla="*/ 11 w 64"/>
                <a:gd name="T63" fmla="*/ 54 h 65"/>
                <a:gd name="T64" fmla="*/ 11 w 64"/>
                <a:gd name="T65" fmla="*/ 54 h 65"/>
                <a:gd name="T66" fmla="*/ 12 w 64"/>
                <a:gd name="T67" fmla="*/ 54 h 65"/>
                <a:gd name="T68" fmla="*/ 12 w 64"/>
                <a:gd name="T69" fmla="*/ 54 h 65"/>
                <a:gd name="T70" fmla="*/ 12 w 64"/>
                <a:gd name="T71" fmla="*/ 54 h 65"/>
                <a:gd name="T72" fmla="*/ 12 w 64"/>
                <a:gd name="T73" fmla="*/ 54 h 65"/>
                <a:gd name="T74" fmla="*/ 12 w 64"/>
                <a:gd name="T75" fmla="*/ 5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4" h="65">
                  <a:moveTo>
                    <a:pt x="64" y="2"/>
                  </a:moveTo>
                  <a:lnTo>
                    <a:pt x="64" y="2"/>
                  </a:lnTo>
                  <a:lnTo>
                    <a:pt x="64" y="2"/>
                  </a:lnTo>
                  <a:lnTo>
                    <a:pt x="64" y="2"/>
                  </a:lnTo>
                  <a:lnTo>
                    <a:pt x="64" y="2"/>
                  </a:lnTo>
                  <a:lnTo>
                    <a:pt x="64" y="2"/>
                  </a:lnTo>
                  <a:lnTo>
                    <a:pt x="64" y="2"/>
                  </a:lnTo>
                  <a:lnTo>
                    <a:pt x="64" y="2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2"/>
                  </a:lnTo>
                  <a:lnTo>
                    <a:pt x="64" y="2"/>
                  </a:lnTo>
                  <a:lnTo>
                    <a:pt x="64" y="2"/>
                  </a:lnTo>
                  <a:lnTo>
                    <a:pt x="64" y="2"/>
                  </a:lnTo>
                  <a:lnTo>
                    <a:pt x="64" y="2"/>
                  </a:lnTo>
                  <a:lnTo>
                    <a:pt x="64" y="2"/>
                  </a:lnTo>
                  <a:close/>
                  <a:moveTo>
                    <a:pt x="12" y="54"/>
                  </a:moveTo>
                  <a:lnTo>
                    <a:pt x="1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11" y="54"/>
                  </a:lnTo>
                  <a:lnTo>
                    <a:pt x="11" y="54"/>
                  </a:lnTo>
                  <a:lnTo>
                    <a:pt x="11" y="54"/>
                  </a:lnTo>
                  <a:lnTo>
                    <a:pt x="11" y="54"/>
                  </a:lnTo>
                  <a:lnTo>
                    <a:pt x="12" y="54"/>
                  </a:lnTo>
                  <a:lnTo>
                    <a:pt x="12" y="54"/>
                  </a:lnTo>
                  <a:lnTo>
                    <a:pt x="12" y="54"/>
                  </a:lnTo>
                  <a:lnTo>
                    <a:pt x="12" y="54"/>
                  </a:lnTo>
                  <a:lnTo>
                    <a:pt x="12" y="54"/>
                  </a:lnTo>
                  <a:close/>
                </a:path>
              </a:pathLst>
            </a:custGeom>
            <a:solidFill>
              <a:srgbClr val="B3B3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39" name="Freeform 43"/>
            <p:cNvSpPr>
              <a:spLocks noEditPoints="1"/>
            </p:cNvSpPr>
            <p:nvPr/>
          </p:nvSpPr>
          <p:spPr bwMode="auto">
            <a:xfrm>
              <a:off x="327" y="409"/>
              <a:ext cx="66" cy="66"/>
            </a:xfrm>
            <a:custGeom>
              <a:avLst/>
              <a:gdLst>
                <a:gd name="T0" fmla="*/ 66 w 66"/>
                <a:gd name="T1" fmla="*/ 1 h 66"/>
                <a:gd name="T2" fmla="*/ 66 w 66"/>
                <a:gd name="T3" fmla="*/ 1 h 66"/>
                <a:gd name="T4" fmla="*/ 66 w 66"/>
                <a:gd name="T5" fmla="*/ 1 h 66"/>
                <a:gd name="T6" fmla="*/ 66 w 66"/>
                <a:gd name="T7" fmla="*/ 1 h 66"/>
                <a:gd name="T8" fmla="*/ 66 w 66"/>
                <a:gd name="T9" fmla="*/ 1 h 66"/>
                <a:gd name="T10" fmla="*/ 66 w 66"/>
                <a:gd name="T11" fmla="*/ 1 h 66"/>
                <a:gd name="T12" fmla="*/ 66 w 66"/>
                <a:gd name="T13" fmla="*/ 1 h 66"/>
                <a:gd name="T14" fmla="*/ 66 w 66"/>
                <a:gd name="T15" fmla="*/ 1 h 66"/>
                <a:gd name="T16" fmla="*/ 66 w 66"/>
                <a:gd name="T17" fmla="*/ 1 h 66"/>
                <a:gd name="T18" fmla="*/ 65 w 66"/>
                <a:gd name="T19" fmla="*/ 0 h 66"/>
                <a:gd name="T20" fmla="*/ 66 w 66"/>
                <a:gd name="T21" fmla="*/ 0 h 66"/>
                <a:gd name="T22" fmla="*/ 66 w 66"/>
                <a:gd name="T23" fmla="*/ 0 h 66"/>
                <a:gd name="T24" fmla="*/ 66 w 66"/>
                <a:gd name="T25" fmla="*/ 0 h 66"/>
                <a:gd name="T26" fmla="*/ 66 w 66"/>
                <a:gd name="T27" fmla="*/ 1 h 66"/>
                <a:gd name="T28" fmla="*/ 66 w 66"/>
                <a:gd name="T29" fmla="*/ 1 h 66"/>
                <a:gd name="T30" fmla="*/ 66 w 66"/>
                <a:gd name="T31" fmla="*/ 1 h 66"/>
                <a:gd name="T32" fmla="*/ 66 w 66"/>
                <a:gd name="T33" fmla="*/ 1 h 66"/>
                <a:gd name="T34" fmla="*/ 66 w 66"/>
                <a:gd name="T35" fmla="*/ 1 h 66"/>
                <a:gd name="T36" fmla="*/ 66 w 66"/>
                <a:gd name="T37" fmla="*/ 1 h 66"/>
                <a:gd name="T38" fmla="*/ 13 w 66"/>
                <a:gd name="T39" fmla="*/ 55 h 66"/>
                <a:gd name="T40" fmla="*/ 2 w 66"/>
                <a:gd name="T41" fmla="*/ 66 h 66"/>
                <a:gd name="T42" fmla="*/ 2 w 66"/>
                <a:gd name="T43" fmla="*/ 66 h 66"/>
                <a:gd name="T44" fmla="*/ 0 w 66"/>
                <a:gd name="T45" fmla="*/ 66 h 66"/>
                <a:gd name="T46" fmla="*/ 0 w 66"/>
                <a:gd name="T47" fmla="*/ 66 h 66"/>
                <a:gd name="T48" fmla="*/ 0 w 66"/>
                <a:gd name="T49" fmla="*/ 66 h 66"/>
                <a:gd name="T50" fmla="*/ 0 w 66"/>
                <a:gd name="T51" fmla="*/ 66 h 66"/>
                <a:gd name="T52" fmla="*/ 0 w 66"/>
                <a:gd name="T53" fmla="*/ 66 h 66"/>
                <a:gd name="T54" fmla="*/ 0 w 66"/>
                <a:gd name="T55" fmla="*/ 66 h 66"/>
                <a:gd name="T56" fmla="*/ 0 w 66"/>
                <a:gd name="T57" fmla="*/ 66 h 66"/>
                <a:gd name="T58" fmla="*/ 11 w 66"/>
                <a:gd name="T59" fmla="*/ 55 h 66"/>
                <a:gd name="T60" fmla="*/ 11 w 66"/>
                <a:gd name="T61" fmla="*/ 55 h 66"/>
                <a:gd name="T62" fmla="*/ 11 w 66"/>
                <a:gd name="T63" fmla="*/ 55 h 66"/>
                <a:gd name="T64" fmla="*/ 13 w 66"/>
                <a:gd name="T65" fmla="*/ 55 h 66"/>
                <a:gd name="T66" fmla="*/ 13 w 66"/>
                <a:gd name="T67" fmla="*/ 55 h 66"/>
                <a:gd name="T68" fmla="*/ 13 w 66"/>
                <a:gd name="T69" fmla="*/ 55 h 66"/>
                <a:gd name="T70" fmla="*/ 13 w 66"/>
                <a:gd name="T71" fmla="*/ 55 h 66"/>
                <a:gd name="T72" fmla="*/ 13 w 66"/>
                <a:gd name="T73" fmla="*/ 55 h 66"/>
                <a:gd name="T74" fmla="*/ 13 w 66"/>
                <a:gd name="T75" fmla="*/ 55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6" h="66">
                  <a:moveTo>
                    <a:pt x="66" y="1"/>
                  </a:moveTo>
                  <a:lnTo>
                    <a:pt x="66" y="1"/>
                  </a:lnTo>
                  <a:lnTo>
                    <a:pt x="66" y="1"/>
                  </a:lnTo>
                  <a:lnTo>
                    <a:pt x="66" y="1"/>
                  </a:lnTo>
                  <a:lnTo>
                    <a:pt x="66" y="1"/>
                  </a:lnTo>
                  <a:lnTo>
                    <a:pt x="66" y="1"/>
                  </a:lnTo>
                  <a:lnTo>
                    <a:pt x="66" y="1"/>
                  </a:lnTo>
                  <a:lnTo>
                    <a:pt x="66" y="1"/>
                  </a:lnTo>
                  <a:lnTo>
                    <a:pt x="66" y="1"/>
                  </a:lnTo>
                  <a:lnTo>
                    <a:pt x="65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1"/>
                  </a:lnTo>
                  <a:lnTo>
                    <a:pt x="66" y="1"/>
                  </a:lnTo>
                  <a:lnTo>
                    <a:pt x="66" y="1"/>
                  </a:lnTo>
                  <a:lnTo>
                    <a:pt x="66" y="1"/>
                  </a:lnTo>
                  <a:lnTo>
                    <a:pt x="66" y="1"/>
                  </a:lnTo>
                  <a:lnTo>
                    <a:pt x="66" y="1"/>
                  </a:lnTo>
                  <a:close/>
                  <a:moveTo>
                    <a:pt x="13" y="55"/>
                  </a:moveTo>
                  <a:lnTo>
                    <a:pt x="2" y="66"/>
                  </a:lnTo>
                  <a:lnTo>
                    <a:pt x="2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1" y="55"/>
                  </a:lnTo>
                  <a:lnTo>
                    <a:pt x="11" y="55"/>
                  </a:lnTo>
                  <a:lnTo>
                    <a:pt x="11" y="55"/>
                  </a:lnTo>
                  <a:lnTo>
                    <a:pt x="13" y="55"/>
                  </a:lnTo>
                  <a:lnTo>
                    <a:pt x="13" y="55"/>
                  </a:lnTo>
                  <a:lnTo>
                    <a:pt x="13" y="55"/>
                  </a:lnTo>
                  <a:lnTo>
                    <a:pt x="13" y="55"/>
                  </a:lnTo>
                  <a:lnTo>
                    <a:pt x="13" y="55"/>
                  </a:lnTo>
                  <a:lnTo>
                    <a:pt x="13" y="55"/>
                  </a:lnTo>
                  <a:close/>
                </a:path>
              </a:pathLst>
            </a:custGeom>
            <a:solidFill>
              <a:srgbClr val="B1B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40" name="Freeform 44"/>
            <p:cNvSpPr>
              <a:spLocks noEditPoints="1"/>
            </p:cNvSpPr>
            <p:nvPr/>
          </p:nvSpPr>
          <p:spPr bwMode="auto">
            <a:xfrm>
              <a:off x="326" y="407"/>
              <a:ext cx="67" cy="68"/>
            </a:xfrm>
            <a:custGeom>
              <a:avLst/>
              <a:gdLst>
                <a:gd name="T0" fmla="*/ 67 w 67"/>
                <a:gd name="T1" fmla="*/ 2 h 68"/>
                <a:gd name="T2" fmla="*/ 66 w 67"/>
                <a:gd name="T3" fmla="*/ 2 h 68"/>
                <a:gd name="T4" fmla="*/ 66 w 67"/>
                <a:gd name="T5" fmla="*/ 2 h 68"/>
                <a:gd name="T6" fmla="*/ 66 w 67"/>
                <a:gd name="T7" fmla="*/ 2 h 68"/>
                <a:gd name="T8" fmla="*/ 66 w 67"/>
                <a:gd name="T9" fmla="*/ 2 h 68"/>
                <a:gd name="T10" fmla="*/ 66 w 67"/>
                <a:gd name="T11" fmla="*/ 2 h 68"/>
                <a:gd name="T12" fmla="*/ 66 w 67"/>
                <a:gd name="T13" fmla="*/ 2 h 68"/>
                <a:gd name="T14" fmla="*/ 66 w 67"/>
                <a:gd name="T15" fmla="*/ 2 h 68"/>
                <a:gd name="T16" fmla="*/ 66 w 67"/>
                <a:gd name="T17" fmla="*/ 2 h 68"/>
                <a:gd name="T18" fmla="*/ 66 w 67"/>
                <a:gd name="T19" fmla="*/ 2 h 68"/>
                <a:gd name="T20" fmla="*/ 66 w 67"/>
                <a:gd name="T21" fmla="*/ 0 h 68"/>
                <a:gd name="T22" fmla="*/ 66 w 67"/>
                <a:gd name="T23" fmla="*/ 0 h 68"/>
                <a:gd name="T24" fmla="*/ 67 w 67"/>
                <a:gd name="T25" fmla="*/ 2 h 68"/>
                <a:gd name="T26" fmla="*/ 67 w 67"/>
                <a:gd name="T27" fmla="*/ 2 h 68"/>
                <a:gd name="T28" fmla="*/ 67 w 67"/>
                <a:gd name="T29" fmla="*/ 2 h 68"/>
                <a:gd name="T30" fmla="*/ 67 w 67"/>
                <a:gd name="T31" fmla="*/ 2 h 68"/>
                <a:gd name="T32" fmla="*/ 67 w 67"/>
                <a:gd name="T33" fmla="*/ 2 h 68"/>
                <a:gd name="T34" fmla="*/ 67 w 67"/>
                <a:gd name="T35" fmla="*/ 2 h 68"/>
                <a:gd name="T36" fmla="*/ 67 w 67"/>
                <a:gd name="T37" fmla="*/ 2 h 68"/>
                <a:gd name="T38" fmla="*/ 12 w 67"/>
                <a:gd name="T39" fmla="*/ 57 h 68"/>
                <a:gd name="T40" fmla="*/ 1 w 67"/>
                <a:gd name="T41" fmla="*/ 68 h 68"/>
                <a:gd name="T42" fmla="*/ 1 w 67"/>
                <a:gd name="T43" fmla="*/ 68 h 68"/>
                <a:gd name="T44" fmla="*/ 1 w 67"/>
                <a:gd name="T45" fmla="*/ 68 h 68"/>
                <a:gd name="T46" fmla="*/ 0 w 67"/>
                <a:gd name="T47" fmla="*/ 68 h 68"/>
                <a:gd name="T48" fmla="*/ 0 w 67"/>
                <a:gd name="T49" fmla="*/ 68 h 68"/>
                <a:gd name="T50" fmla="*/ 0 w 67"/>
                <a:gd name="T51" fmla="*/ 68 h 68"/>
                <a:gd name="T52" fmla="*/ 0 w 67"/>
                <a:gd name="T53" fmla="*/ 68 h 68"/>
                <a:gd name="T54" fmla="*/ 0 w 67"/>
                <a:gd name="T55" fmla="*/ 68 h 68"/>
                <a:gd name="T56" fmla="*/ 0 w 67"/>
                <a:gd name="T57" fmla="*/ 68 h 68"/>
                <a:gd name="T58" fmla="*/ 11 w 67"/>
                <a:gd name="T59" fmla="*/ 55 h 68"/>
                <a:gd name="T60" fmla="*/ 11 w 67"/>
                <a:gd name="T61" fmla="*/ 57 h 68"/>
                <a:gd name="T62" fmla="*/ 12 w 67"/>
                <a:gd name="T63" fmla="*/ 57 h 68"/>
                <a:gd name="T64" fmla="*/ 12 w 67"/>
                <a:gd name="T65" fmla="*/ 57 h 68"/>
                <a:gd name="T66" fmla="*/ 12 w 67"/>
                <a:gd name="T67" fmla="*/ 57 h 68"/>
                <a:gd name="T68" fmla="*/ 12 w 67"/>
                <a:gd name="T69" fmla="*/ 57 h 68"/>
                <a:gd name="T70" fmla="*/ 12 w 67"/>
                <a:gd name="T71" fmla="*/ 57 h 68"/>
                <a:gd name="T72" fmla="*/ 12 w 67"/>
                <a:gd name="T73" fmla="*/ 57 h 68"/>
                <a:gd name="T74" fmla="*/ 12 w 67"/>
                <a:gd name="T75" fmla="*/ 5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7" h="68">
                  <a:moveTo>
                    <a:pt x="67" y="2"/>
                  </a:moveTo>
                  <a:lnTo>
                    <a:pt x="66" y="2"/>
                  </a:lnTo>
                  <a:lnTo>
                    <a:pt x="66" y="2"/>
                  </a:lnTo>
                  <a:lnTo>
                    <a:pt x="66" y="2"/>
                  </a:lnTo>
                  <a:lnTo>
                    <a:pt x="66" y="2"/>
                  </a:lnTo>
                  <a:lnTo>
                    <a:pt x="66" y="2"/>
                  </a:lnTo>
                  <a:lnTo>
                    <a:pt x="66" y="2"/>
                  </a:lnTo>
                  <a:lnTo>
                    <a:pt x="66" y="2"/>
                  </a:lnTo>
                  <a:lnTo>
                    <a:pt x="66" y="2"/>
                  </a:lnTo>
                  <a:lnTo>
                    <a:pt x="66" y="2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7" y="2"/>
                  </a:lnTo>
                  <a:lnTo>
                    <a:pt x="67" y="2"/>
                  </a:lnTo>
                  <a:lnTo>
                    <a:pt x="67" y="2"/>
                  </a:lnTo>
                  <a:lnTo>
                    <a:pt x="67" y="2"/>
                  </a:lnTo>
                  <a:lnTo>
                    <a:pt x="67" y="2"/>
                  </a:lnTo>
                  <a:lnTo>
                    <a:pt x="67" y="2"/>
                  </a:lnTo>
                  <a:lnTo>
                    <a:pt x="67" y="2"/>
                  </a:lnTo>
                  <a:close/>
                  <a:moveTo>
                    <a:pt x="12" y="57"/>
                  </a:moveTo>
                  <a:lnTo>
                    <a:pt x="1" y="68"/>
                  </a:lnTo>
                  <a:lnTo>
                    <a:pt x="1" y="68"/>
                  </a:lnTo>
                  <a:lnTo>
                    <a:pt x="1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1" y="55"/>
                  </a:lnTo>
                  <a:lnTo>
                    <a:pt x="11" y="57"/>
                  </a:lnTo>
                  <a:lnTo>
                    <a:pt x="12" y="57"/>
                  </a:lnTo>
                  <a:lnTo>
                    <a:pt x="12" y="57"/>
                  </a:lnTo>
                  <a:lnTo>
                    <a:pt x="12" y="57"/>
                  </a:lnTo>
                  <a:lnTo>
                    <a:pt x="12" y="57"/>
                  </a:lnTo>
                  <a:lnTo>
                    <a:pt x="12" y="57"/>
                  </a:lnTo>
                  <a:lnTo>
                    <a:pt x="12" y="57"/>
                  </a:lnTo>
                  <a:lnTo>
                    <a:pt x="12" y="57"/>
                  </a:lnTo>
                  <a:close/>
                </a:path>
              </a:pathLst>
            </a:custGeom>
            <a:solidFill>
              <a:srgbClr val="AFAF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41" name="Freeform 45"/>
            <p:cNvSpPr>
              <a:spLocks noEditPoints="1"/>
            </p:cNvSpPr>
            <p:nvPr/>
          </p:nvSpPr>
          <p:spPr bwMode="auto">
            <a:xfrm>
              <a:off x="324" y="407"/>
              <a:ext cx="68" cy="68"/>
            </a:xfrm>
            <a:custGeom>
              <a:avLst/>
              <a:gdLst>
                <a:gd name="T0" fmla="*/ 68 w 68"/>
                <a:gd name="T1" fmla="*/ 0 h 68"/>
                <a:gd name="T2" fmla="*/ 68 w 68"/>
                <a:gd name="T3" fmla="*/ 2 h 68"/>
                <a:gd name="T4" fmla="*/ 68 w 68"/>
                <a:gd name="T5" fmla="*/ 0 h 68"/>
                <a:gd name="T6" fmla="*/ 68 w 68"/>
                <a:gd name="T7" fmla="*/ 0 h 68"/>
                <a:gd name="T8" fmla="*/ 68 w 68"/>
                <a:gd name="T9" fmla="*/ 0 h 68"/>
                <a:gd name="T10" fmla="*/ 68 w 68"/>
                <a:gd name="T11" fmla="*/ 0 h 68"/>
                <a:gd name="T12" fmla="*/ 68 w 68"/>
                <a:gd name="T13" fmla="*/ 0 h 68"/>
                <a:gd name="T14" fmla="*/ 68 w 68"/>
                <a:gd name="T15" fmla="*/ 0 h 68"/>
                <a:gd name="T16" fmla="*/ 68 w 68"/>
                <a:gd name="T17" fmla="*/ 0 h 68"/>
                <a:gd name="T18" fmla="*/ 68 w 68"/>
                <a:gd name="T19" fmla="*/ 0 h 68"/>
                <a:gd name="T20" fmla="*/ 68 w 68"/>
                <a:gd name="T21" fmla="*/ 0 h 68"/>
                <a:gd name="T22" fmla="*/ 68 w 68"/>
                <a:gd name="T23" fmla="*/ 0 h 68"/>
                <a:gd name="T24" fmla="*/ 68 w 68"/>
                <a:gd name="T25" fmla="*/ 0 h 68"/>
                <a:gd name="T26" fmla="*/ 68 w 68"/>
                <a:gd name="T27" fmla="*/ 0 h 68"/>
                <a:gd name="T28" fmla="*/ 68 w 68"/>
                <a:gd name="T29" fmla="*/ 0 h 68"/>
                <a:gd name="T30" fmla="*/ 68 w 68"/>
                <a:gd name="T31" fmla="*/ 0 h 68"/>
                <a:gd name="T32" fmla="*/ 68 w 68"/>
                <a:gd name="T33" fmla="*/ 0 h 68"/>
                <a:gd name="T34" fmla="*/ 68 w 68"/>
                <a:gd name="T35" fmla="*/ 0 h 68"/>
                <a:gd name="T36" fmla="*/ 68 w 68"/>
                <a:gd name="T37" fmla="*/ 0 h 68"/>
                <a:gd name="T38" fmla="*/ 13 w 68"/>
                <a:gd name="T39" fmla="*/ 55 h 68"/>
                <a:gd name="T40" fmla="*/ 2 w 68"/>
                <a:gd name="T41" fmla="*/ 68 h 68"/>
                <a:gd name="T42" fmla="*/ 2 w 68"/>
                <a:gd name="T43" fmla="*/ 68 h 68"/>
                <a:gd name="T44" fmla="*/ 2 w 68"/>
                <a:gd name="T45" fmla="*/ 68 h 68"/>
                <a:gd name="T46" fmla="*/ 2 w 68"/>
                <a:gd name="T47" fmla="*/ 68 h 68"/>
                <a:gd name="T48" fmla="*/ 0 w 68"/>
                <a:gd name="T49" fmla="*/ 68 h 68"/>
                <a:gd name="T50" fmla="*/ 0 w 68"/>
                <a:gd name="T51" fmla="*/ 68 h 68"/>
                <a:gd name="T52" fmla="*/ 0 w 68"/>
                <a:gd name="T53" fmla="*/ 68 h 68"/>
                <a:gd name="T54" fmla="*/ 0 w 68"/>
                <a:gd name="T55" fmla="*/ 68 h 68"/>
                <a:gd name="T56" fmla="*/ 0 w 68"/>
                <a:gd name="T57" fmla="*/ 68 h 68"/>
                <a:gd name="T58" fmla="*/ 11 w 68"/>
                <a:gd name="T59" fmla="*/ 55 h 68"/>
                <a:gd name="T60" fmla="*/ 13 w 68"/>
                <a:gd name="T61" fmla="*/ 55 h 68"/>
                <a:gd name="T62" fmla="*/ 13 w 68"/>
                <a:gd name="T63" fmla="*/ 55 h 68"/>
                <a:gd name="T64" fmla="*/ 13 w 68"/>
                <a:gd name="T65" fmla="*/ 55 h 68"/>
                <a:gd name="T66" fmla="*/ 13 w 68"/>
                <a:gd name="T67" fmla="*/ 55 h 68"/>
                <a:gd name="T68" fmla="*/ 13 w 68"/>
                <a:gd name="T69" fmla="*/ 55 h 68"/>
                <a:gd name="T70" fmla="*/ 13 w 68"/>
                <a:gd name="T71" fmla="*/ 55 h 68"/>
                <a:gd name="T72" fmla="*/ 13 w 68"/>
                <a:gd name="T73" fmla="*/ 55 h 68"/>
                <a:gd name="T74" fmla="*/ 13 w 68"/>
                <a:gd name="T75" fmla="*/ 5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8" h="68">
                  <a:moveTo>
                    <a:pt x="68" y="0"/>
                  </a:moveTo>
                  <a:lnTo>
                    <a:pt x="68" y="2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close/>
                  <a:moveTo>
                    <a:pt x="13" y="55"/>
                  </a:moveTo>
                  <a:lnTo>
                    <a:pt x="2" y="68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1" y="55"/>
                  </a:lnTo>
                  <a:lnTo>
                    <a:pt x="13" y="55"/>
                  </a:lnTo>
                  <a:lnTo>
                    <a:pt x="13" y="55"/>
                  </a:lnTo>
                  <a:lnTo>
                    <a:pt x="13" y="55"/>
                  </a:lnTo>
                  <a:lnTo>
                    <a:pt x="13" y="55"/>
                  </a:lnTo>
                  <a:lnTo>
                    <a:pt x="13" y="55"/>
                  </a:lnTo>
                  <a:lnTo>
                    <a:pt x="13" y="55"/>
                  </a:lnTo>
                  <a:lnTo>
                    <a:pt x="13" y="55"/>
                  </a:lnTo>
                  <a:lnTo>
                    <a:pt x="13" y="55"/>
                  </a:lnTo>
                  <a:close/>
                </a:path>
              </a:pathLst>
            </a:custGeom>
            <a:solidFill>
              <a:srgbClr val="ADA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42" name="Freeform 46"/>
            <p:cNvSpPr>
              <a:spLocks noEditPoints="1"/>
            </p:cNvSpPr>
            <p:nvPr/>
          </p:nvSpPr>
          <p:spPr bwMode="auto">
            <a:xfrm>
              <a:off x="322" y="405"/>
              <a:ext cx="70" cy="70"/>
            </a:xfrm>
            <a:custGeom>
              <a:avLst/>
              <a:gdLst>
                <a:gd name="T0" fmla="*/ 70 w 70"/>
                <a:gd name="T1" fmla="*/ 2 h 70"/>
                <a:gd name="T2" fmla="*/ 70 w 70"/>
                <a:gd name="T3" fmla="*/ 2 h 70"/>
                <a:gd name="T4" fmla="*/ 70 w 70"/>
                <a:gd name="T5" fmla="*/ 2 h 70"/>
                <a:gd name="T6" fmla="*/ 70 w 70"/>
                <a:gd name="T7" fmla="*/ 0 h 70"/>
                <a:gd name="T8" fmla="*/ 70 w 70"/>
                <a:gd name="T9" fmla="*/ 0 h 70"/>
                <a:gd name="T10" fmla="*/ 70 w 70"/>
                <a:gd name="T11" fmla="*/ 0 h 70"/>
                <a:gd name="T12" fmla="*/ 70 w 70"/>
                <a:gd name="T13" fmla="*/ 0 h 70"/>
                <a:gd name="T14" fmla="*/ 70 w 70"/>
                <a:gd name="T15" fmla="*/ 0 h 70"/>
                <a:gd name="T16" fmla="*/ 70 w 70"/>
                <a:gd name="T17" fmla="*/ 0 h 70"/>
                <a:gd name="T18" fmla="*/ 70 w 70"/>
                <a:gd name="T19" fmla="*/ 0 h 70"/>
                <a:gd name="T20" fmla="*/ 70 w 70"/>
                <a:gd name="T21" fmla="*/ 0 h 70"/>
                <a:gd name="T22" fmla="*/ 70 w 70"/>
                <a:gd name="T23" fmla="*/ 0 h 70"/>
                <a:gd name="T24" fmla="*/ 70 w 70"/>
                <a:gd name="T25" fmla="*/ 0 h 70"/>
                <a:gd name="T26" fmla="*/ 70 w 70"/>
                <a:gd name="T27" fmla="*/ 0 h 70"/>
                <a:gd name="T28" fmla="*/ 70 w 70"/>
                <a:gd name="T29" fmla="*/ 0 h 70"/>
                <a:gd name="T30" fmla="*/ 70 w 70"/>
                <a:gd name="T31" fmla="*/ 0 h 70"/>
                <a:gd name="T32" fmla="*/ 70 w 70"/>
                <a:gd name="T33" fmla="*/ 0 h 70"/>
                <a:gd name="T34" fmla="*/ 70 w 70"/>
                <a:gd name="T35" fmla="*/ 0 h 70"/>
                <a:gd name="T36" fmla="*/ 70 w 70"/>
                <a:gd name="T37" fmla="*/ 2 h 70"/>
                <a:gd name="T38" fmla="*/ 13 w 70"/>
                <a:gd name="T39" fmla="*/ 57 h 70"/>
                <a:gd name="T40" fmla="*/ 2 w 70"/>
                <a:gd name="T41" fmla="*/ 70 h 70"/>
                <a:gd name="T42" fmla="*/ 2 w 70"/>
                <a:gd name="T43" fmla="*/ 70 h 70"/>
                <a:gd name="T44" fmla="*/ 2 w 70"/>
                <a:gd name="T45" fmla="*/ 70 h 70"/>
                <a:gd name="T46" fmla="*/ 2 w 70"/>
                <a:gd name="T47" fmla="*/ 70 h 70"/>
                <a:gd name="T48" fmla="*/ 2 w 70"/>
                <a:gd name="T49" fmla="*/ 70 h 70"/>
                <a:gd name="T50" fmla="*/ 2 w 70"/>
                <a:gd name="T51" fmla="*/ 70 h 70"/>
                <a:gd name="T52" fmla="*/ 0 w 70"/>
                <a:gd name="T53" fmla="*/ 69 h 70"/>
                <a:gd name="T54" fmla="*/ 0 w 70"/>
                <a:gd name="T55" fmla="*/ 69 h 70"/>
                <a:gd name="T56" fmla="*/ 0 w 70"/>
                <a:gd name="T57" fmla="*/ 69 h 70"/>
                <a:gd name="T58" fmla="*/ 13 w 70"/>
                <a:gd name="T59" fmla="*/ 57 h 70"/>
                <a:gd name="T60" fmla="*/ 13 w 70"/>
                <a:gd name="T61" fmla="*/ 57 h 70"/>
                <a:gd name="T62" fmla="*/ 13 w 70"/>
                <a:gd name="T63" fmla="*/ 57 h 70"/>
                <a:gd name="T64" fmla="*/ 13 w 70"/>
                <a:gd name="T65" fmla="*/ 57 h 70"/>
                <a:gd name="T66" fmla="*/ 13 w 70"/>
                <a:gd name="T67" fmla="*/ 57 h 70"/>
                <a:gd name="T68" fmla="*/ 13 w 70"/>
                <a:gd name="T69" fmla="*/ 57 h 70"/>
                <a:gd name="T70" fmla="*/ 13 w 70"/>
                <a:gd name="T71" fmla="*/ 57 h 70"/>
                <a:gd name="T72" fmla="*/ 13 w 70"/>
                <a:gd name="T73" fmla="*/ 57 h 70"/>
                <a:gd name="T74" fmla="*/ 13 w 70"/>
                <a:gd name="T75" fmla="*/ 57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0" h="70">
                  <a:moveTo>
                    <a:pt x="70" y="2"/>
                  </a:moveTo>
                  <a:lnTo>
                    <a:pt x="70" y="2"/>
                  </a:lnTo>
                  <a:lnTo>
                    <a:pt x="70" y="2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2"/>
                  </a:lnTo>
                  <a:close/>
                  <a:moveTo>
                    <a:pt x="13" y="57"/>
                  </a:moveTo>
                  <a:lnTo>
                    <a:pt x="2" y="70"/>
                  </a:lnTo>
                  <a:lnTo>
                    <a:pt x="2" y="70"/>
                  </a:lnTo>
                  <a:lnTo>
                    <a:pt x="2" y="70"/>
                  </a:lnTo>
                  <a:lnTo>
                    <a:pt x="2" y="70"/>
                  </a:lnTo>
                  <a:lnTo>
                    <a:pt x="2" y="70"/>
                  </a:lnTo>
                  <a:lnTo>
                    <a:pt x="2" y="70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3" y="57"/>
                  </a:lnTo>
                  <a:lnTo>
                    <a:pt x="13" y="57"/>
                  </a:lnTo>
                  <a:lnTo>
                    <a:pt x="13" y="57"/>
                  </a:lnTo>
                  <a:lnTo>
                    <a:pt x="13" y="57"/>
                  </a:lnTo>
                  <a:lnTo>
                    <a:pt x="13" y="57"/>
                  </a:lnTo>
                  <a:lnTo>
                    <a:pt x="13" y="57"/>
                  </a:lnTo>
                  <a:lnTo>
                    <a:pt x="13" y="57"/>
                  </a:lnTo>
                  <a:lnTo>
                    <a:pt x="13" y="57"/>
                  </a:lnTo>
                  <a:lnTo>
                    <a:pt x="13" y="57"/>
                  </a:lnTo>
                  <a:close/>
                </a:path>
              </a:pathLst>
            </a:custGeom>
            <a:solidFill>
              <a:srgbClr val="ABAB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43" name="Freeform 47"/>
            <p:cNvSpPr>
              <a:spLocks noEditPoints="1"/>
            </p:cNvSpPr>
            <p:nvPr/>
          </p:nvSpPr>
          <p:spPr bwMode="auto">
            <a:xfrm>
              <a:off x="321" y="404"/>
              <a:ext cx="71" cy="70"/>
            </a:xfrm>
            <a:custGeom>
              <a:avLst/>
              <a:gdLst>
                <a:gd name="T0" fmla="*/ 71 w 71"/>
                <a:gd name="T1" fmla="*/ 1 h 70"/>
                <a:gd name="T2" fmla="*/ 71 w 71"/>
                <a:gd name="T3" fmla="*/ 1 h 70"/>
                <a:gd name="T4" fmla="*/ 71 w 71"/>
                <a:gd name="T5" fmla="*/ 1 h 70"/>
                <a:gd name="T6" fmla="*/ 71 w 71"/>
                <a:gd name="T7" fmla="*/ 1 h 70"/>
                <a:gd name="T8" fmla="*/ 71 w 71"/>
                <a:gd name="T9" fmla="*/ 1 h 70"/>
                <a:gd name="T10" fmla="*/ 71 w 71"/>
                <a:gd name="T11" fmla="*/ 0 h 70"/>
                <a:gd name="T12" fmla="*/ 71 w 71"/>
                <a:gd name="T13" fmla="*/ 0 h 70"/>
                <a:gd name="T14" fmla="*/ 71 w 71"/>
                <a:gd name="T15" fmla="*/ 0 h 70"/>
                <a:gd name="T16" fmla="*/ 71 w 71"/>
                <a:gd name="T17" fmla="*/ 0 h 70"/>
                <a:gd name="T18" fmla="*/ 71 w 71"/>
                <a:gd name="T19" fmla="*/ 0 h 70"/>
                <a:gd name="T20" fmla="*/ 71 w 71"/>
                <a:gd name="T21" fmla="*/ 0 h 70"/>
                <a:gd name="T22" fmla="*/ 71 w 71"/>
                <a:gd name="T23" fmla="*/ 0 h 70"/>
                <a:gd name="T24" fmla="*/ 71 w 71"/>
                <a:gd name="T25" fmla="*/ 0 h 70"/>
                <a:gd name="T26" fmla="*/ 71 w 71"/>
                <a:gd name="T27" fmla="*/ 0 h 70"/>
                <a:gd name="T28" fmla="*/ 71 w 71"/>
                <a:gd name="T29" fmla="*/ 0 h 70"/>
                <a:gd name="T30" fmla="*/ 71 w 71"/>
                <a:gd name="T31" fmla="*/ 0 h 70"/>
                <a:gd name="T32" fmla="*/ 71 w 71"/>
                <a:gd name="T33" fmla="*/ 0 h 70"/>
                <a:gd name="T34" fmla="*/ 71 w 71"/>
                <a:gd name="T35" fmla="*/ 1 h 70"/>
                <a:gd name="T36" fmla="*/ 71 w 71"/>
                <a:gd name="T37" fmla="*/ 1 h 70"/>
                <a:gd name="T38" fmla="*/ 14 w 71"/>
                <a:gd name="T39" fmla="*/ 58 h 70"/>
                <a:gd name="T40" fmla="*/ 1 w 71"/>
                <a:gd name="T41" fmla="*/ 70 h 70"/>
                <a:gd name="T42" fmla="*/ 1 w 71"/>
                <a:gd name="T43" fmla="*/ 70 h 70"/>
                <a:gd name="T44" fmla="*/ 1 w 71"/>
                <a:gd name="T45" fmla="*/ 70 h 70"/>
                <a:gd name="T46" fmla="*/ 1 w 71"/>
                <a:gd name="T47" fmla="*/ 70 h 70"/>
                <a:gd name="T48" fmla="*/ 1 w 71"/>
                <a:gd name="T49" fmla="*/ 70 h 70"/>
                <a:gd name="T50" fmla="*/ 1 w 71"/>
                <a:gd name="T51" fmla="*/ 70 h 70"/>
                <a:gd name="T52" fmla="*/ 1 w 71"/>
                <a:gd name="T53" fmla="*/ 70 h 70"/>
                <a:gd name="T54" fmla="*/ 0 w 71"/>
                <a:gd name="T55" fmla="*/ 70 h 70"/>
                <a:gd name="T56" fmla="*/ 0 w 71"/>
                <a:gd name="T57" fmla="*/ 70 h 70"/>
                <a:gd name="T58" fmla="*/ 13 w 71"/>
                <a:gd name="T59" fmla="*/ 58 h 70"/>
                <a:gd name="T60" fmla="*/ 13 w 71"/>
                <a:gd name="T61" fmla="*/ 58 h 70"/>
                <a:gd name="T62" fmla="*/ 13 w 71"/>
                <a:gd name="T63" fmla="*/ 58 h 70"/>
                <a:gd name="T64" fmla="*/ 13 w 71"/>
                <a:gd name="T65" fmla="*/ 58 h 70"/>
                <a:gd name="T66" fmla="*/ 13 w 71"/>
                <a:gd name="T67" fmla="*/ 58 h 70"/>
                <a:gd name="T68" fmla="*/ 13 w 71"/>
                <a:gd name="T69" fmla="*/ 58 h 70"/>
                <a:gd name="T70" fmla="*/ 13 w 71"/>
                <a:gd name="T71" fmla="*/ 58 h 70"/>
                <a:gd name="T72" fmla="*/ 13 w 71"/>
                <a:gd name="T73" fmla="*/ 58 h 70"/>
                <a:gd name="T74" fmla="*/ 14 w 71"/>
                <a:gd name="T75" fmla="*/ 5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1" h="70">
                  <a:moveTo>
                    <a:pt x="71" y="1"/>
                  </a:moveTo>
                  <a:lnTo>
                    <a:pt x="71" y="1"/>
                  </a:lnTo>
                  <a:lnTo>
                    <a:pt x="71" y="1"/>
                  </a:lnTo>
                  <a:lnTo>
                    <a:pt x="71" y="1"/>
                  </a:lnTo>
                  <a:lnTo>
                    <a:pt x="71" y="1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1"/>
                  </a:lnTo>
                  <a:lnTo>
                    <a:pt x="71" y="1"/>
                  </a:lnTo>
                  <a:close/>
                  <a:moveTo>
                    <a:pt x="14" y="58"/>
                  </a:moveTo>
                  <a:lnTo>
                    <a:pt x="1" y="70"/>
                  </a:lnTo>
                  <a:lnTo>
                    <a:pt x="1" y="70"/>
                  </a:lnTo>
                  <a:lnTo>
                    <a:pt x="1" y="70"/>
                  </a:lnTo>
                  <a:lnTo>
                    <a:pt x="1" y="70"/>
                  </a:lnTo>
                  <a:lnTo>
                    <a:pt x="1" y="70"/>
                  </a:lnTo>
                  <a:lnTo>
                    <a:pt x="1" y="70"/>
                  </a:lnTo>
                  <a:lnTo>
                    <a:pt x="1" y="70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13" y="58"/>
                  </a:lnTo>
                  <a:lnTo>
                    <a:pt x="13" y="58"/>
                  </a:lnTo>
                  <a:lnTo>
                    <a:pt x="13" y="58"/>
                  </a:lnTo>
                  <a:lnTo>
                    <a:pt x="13" y="58"/>
                  </a:lnTo>
                  <a:lnTo>
                    <a:pt x="13" y="58"/>
                  </a:lnTo>
                  <a:lnTo>
                    <a:pt x="13" y="58"/>
                  </a:lnTo>
                  <a:lnTo>
                    <a:pt x="13" y="58"/>
                  </a:lnTo>
                  <a:lnTo>
                    <a:pt x="13" y="58"/>
                  </a:lnTo>
                  <a:lnTo>
                    <a:pt x="14" y="58"/>
                  </a:lnTo>
                  <a:close/>
                </a:path>
              </a:pathLst>
            </a:custGeom>
            <a:solidFill>
              <a:srgbClr val="A9A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44" name="Freeform 48"/>
            <p:cNvSpPr>
              <a:spLocks noEditPoints="1"/>
            </p:cNvSpPr>
            <p:nvPr/>
          </p:nvSpPr>
          <p:spPr bwMode="auto">
            <a:xfrm>
              <a:off x="321" y="402"/>
              <a:ext cx="71" cy="72"/>
            </a:xfrm>
            <a:custGeom>
              <a:avLst/>
              <a:gdLst>
                <a:gd name="T0" fmla="*/ 71 w 71"/>
                <a:gd name="T1" fmla="*/ 2 h 72"/>
                <a:gd name="T2" fmla="*/ 71 w 71"/>
                <a:gd name="T3" fmla="*/ 2 h 72"/>
                <a:gd name="T4" fmla="*/ 71 w 71"/>
                <a:gd name="T5" fmla="*/ 2 h 72"/>
                <a:gd name="T6" fmla="*/ 69 w 71"/>
                <a:gd name="T7" fmla="*/ 2 h 72"/>
                <a:gd name="T8" fmla="*/ 69 w 71"/>
                <a:gd name="T9" fmla="*/ 2 h 72"/>
                <a:gd name="T10" fmla="*/ 69 w 71"/>
                <a:gd name="T11" fmla="*/ 2 h 72"/>
                <a:gd name="T12" fmla="*/ 69 w 71"/>
                <a:gd name="T13" fmla="*/ 2 h 72"/>
                <a:gd name="T14" fmla="*/ 69 w 71"/>
                <a:gd name="T15" fmla="*/ 0 h 72"/>
                <a:gd name="T16" fmla="*/ 69 w 71"/>
                <a:gd name="T17" fmla="*/ 0 h 72"/>
                <a:gd name="T18" fmla="*/ 69 w 71"/>
                <a:gd name="T19" fmla="*/ 0 h 72"/>
                <a:gd name="T20" fmla="*/ 69 w 71"/>
                <a:gd name="T21" fmla="*/ 0 h 72"/>
                <a:gd name="T22" fmla="*/ 69 w 71"/>
                <a:gd name="T23" fmla="*/ 0 h 72"/>
                <a:gd name="T24" fmla="*/ 69 w 71"/>
                <a:gd name="T25" fmla="*/ 0 h 72"/>
                <a:gd name="T26" fmla="*/ 71 w 71"/>
                <a:gd name="T27" fmla="*/ 0 h 72"/>
                <a:gd name="T28" fmla="*/ 71 w 71"/>
                <a:gd name="T29" fmla="*/ 0 h 72"/>
                <a:gd name="T30" fmla="*/ 71 w 71"/>
                <a:gd name="T31" fmla="*/ 2 h 72"/>
                <a:gd name="T32" fmla="*/ 71 w 71"/>
                <a:gd name="T33" fmla="*/ 2 h 72"/>
                <a:gd name="T34" fmla="*/ 71 w 71"/>
                <a:gd name="T35" fmla="*/ 2 h 72"/>
                <a:gd name="T36" fmla="*/ 71 w 71"/>
                <a:gd name="T37" fmla="*/ 2 h 72"/>
                <a:gd name="T38" fmla="*/ 13 w 71"/>
                <a:gd name="T39" fmla="*/ 60 h 72"/>
                <a:gd name="T40" fmla="*/ 0 w 71"/>
                <a:gd name="T41" fmla="*/ 72 h 72"/>
                <a:gd name="T42" fmla="*/ 0 w 71"/>
                <a:gd name="T43" fmla="*/ 72 h 72"/>
                <a:gd name="T44" fmla="*/ 0 w 71"/>
                <a:gd name="T45" fmla="*/ 72 h 72"/>
                <a:gd name="T46" fmla="*/ 0 w 71"/>
                <a:gd name="T47" fmla="*/ 72 h 72"/>
                <a:gd name="T48" fmla="*/ 0 w 71"/>
                <a:gd name="T49" fmla="*/ 72 h 72"/>
                <a:gd name="T50" fmla="*/ 0 w 71"/>
                <a:gd name="T51" fmla="*/ 72 h 72"/>
                <a:gd name="T52" fmla="*/ 0 w 71"/>
                <a:gd name="T53" fmla="*/ 72 h 72"/>
                <a:gd name="T54" fmla="*/ 0 w 71"/>
                <a:gd name="T55" fmla="*/ 72 h 72"/>
                <a:gd name="T56" fmla="*/ 0 w 71"/>
                <a:gd name="T57" fmla="*/ 72 h 72"/>
                <a:gd name="T58" fmla="*/ 11 w 71"/>
                <a:gd name="T59" fmla="*/ 59 h 72"/>
                <a:gd name="T60" fmla="*/ 11 w 71"/>
                <a:gd name="T61" fmla="*/ 59 h 72"/>
                <a:gd name="T62" fmla="*/ 11 w 71"/>
                <a:gd name="T63" fmla="*/ 60 h 72"/>
                <a:gd name="T64" fmla="*/ 11 w 71"/>
                <a:gd name="T65" fmla="*/ 60 h 72"/>
                <a:gd name="T66" fmla="*/ 11 w 71"/>
                <a:gd name="T67" fmla="*/ 60 h 72"/>
                <a:gd name="T68" fmla="*/ 11 w 71"/>
                <a:gd name="T69" fmla="*/ 60 h 72"/>
                <a:gd name="T70" fmla="*/ 13 w 71"/>
                <a:gd name="T71" fmla="*/ 60 h 72"/>
                <a:gd name="T72" fmla="*/ 13 w 71"/>
                <a:gd name="T73" fmla="*/ 60 h 72"/>
                <a:gd name="T74" fmla="*/ 13 w 71"/>
                <a:gd name="T75" fmla="*/ 6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1" h="72">
                  <a:moveTo>
                    <a:pt x="71" y="2"/>
                  </a:moveTo>
                  <a:lnTo>
                    <a:pt x="71" y="2"/>
                  </a:lnTo>
                  <a:lnTo>
                    <a:pt x="71" y="2"/>
                  </a:lnTo>
                  <a:lnTo>
                    <a:pt x="69" y="2"/>
                  </a:lnTo>
                  <a:lnTo>
                    <a:pt x="69" y="2"/>
                  </a:lnTo>
                  <a:lnTo>
                    <a:pt x="69" y="2"/>
                  </a:lnTo>
                  <a:lnTo>
                    <a:pt x="69" y="2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2"/>
                  </a:lnTo>
                  <a:lnTo>
                    <a:pt x="71" y="2"/>
                  </a:lnTo>
                  <a:lnTo>
                    <a:pt x="71" y="2"/>
                  </a:lnTo>
                  <a:lnTo>
                    <a:pt x="71" y="2"/>
                  </a:lnTo>
                  <a:close/>
                  <a:moveTo>
                    <a:pt x="13" y="60"/>
                  </a:moveTo>
                  <a:lnTo>
                    <a:pt x="0" y="72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11" y="59"/>
                  </a:lnTo>
                  <a:lnTo>
                    <a:pt x="11" y="59"/>
                  </a:lnTo>
                  <a:lnTo>
                    <a:pt x="11" y="60"/>
                  </a:lnTo>
                  <a:lnTo>
                    <a:pt x="11" y="60"/>
                  </a:lnTo>
                  <a:lnTo>
                    <a:pt x="11" y="60"/>
                  </a:lnTo>
                  <a:lnTo>
                    <a:pt x="11" y="60"/>
                  </a:lnTo>
                  <a:lnTo>
                    <a:pt x="13" y="60"/>
                  </a:lnTo>
                  <a:lnTo>
                    <a:pt x="13" y="60"/>
                  </a:lnTo>
                  <a:lnTo>
                    <a:pt x="13" y="60"/>
                  </a:lnTo>
                  <a:close/>
                </a:path>
              </a:pathLst>
            </a:custGeom>
            <a:solidFill>
              <a:srgbClr val="A7A7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45" name="Freeform 49"/>
            <p:cNvSpPr>
              <a:spLocks noEditPoints="1"/>
            </p:cNvSpPr>
            <p:nvPr/>
          </p:nvSpPr>
          <p:spPr bwMode="auto">
            <a:xfrm>
              <a:off x="319" y="401"/>
              <a:ext cx="71" cy="73"/>
            </a:xfrm>
            <a:custGeom>
              <a:avLst/>
              <a:gdLst>
                <a:gd name="T0" fmla="*/ 71 w 71"/>
                <a:gd name="T1" fmla="*/ 1 h 73"/>
                <a:gd name="T2" fmla="*/ 71 w 71"/>
                <a:gd name="T3" fmla="*/ 1 h 73"/>
                <a:gd name="T4" fmla="*/ 71 w 71"/>
                <a:gd name="T5" fmla="*/ 1 h 73"/>
                <a:gd name="T6" fmla="*/ 71 w 71"/>
                <a:gd name="T7" fmla="*/ 1 h 73"/>
                <a:gd name="T8" fmla="*/ 71 w 71"/>
                <a:gd name="T9" fmla="*/ 1 h 73"/>
                <a:gd name="T10" fmla="*/ 71 w 71"/>
                <a:gd name="T11" fmla="*/ 1 h 73"/>
                <a:gd name="T12" fmla="*/ 71 w 71"/>
                <a:gd name="T13" fmla="*/ 1 h 73"/>
                <a:gd name="T14" fmla="*/ 71 w 71"/>
                <a:gd name="T15" fmla="*/ 1 h 73"/>
                <a:gd name="T16" fmla="*/ 71 w 71"/>
                <a:gd name="T17" fmla="*/ 1 h 73"/>
                <a:gd name="T18" fmla="*/ 71 w 71"/>
                <a:gd name="T19" fmla="*/ 0 h 73"/>
                <a:gd name="T20" fmla="*/ 71 w 71"/>
                <a:gd name="T21" fmla="*/ 0 h 73"/>
                <a:gd name="T22" fmla="*/ 71 w 71"/>
                <a:gd name="T23" fmla="*/ 0 h 73"/>
                <a:gd name="T24" fmla="*/ 71 w 71"/>
                <a:gd name="T25" fmla="*/ 0 h 73"/>
                <a:gd name="T26" fmla="*/ 71 w 71"/>
                <a:gd name="T27" fmla="*/ 1 h 73"/>
                <a:gd name="T28" fmla="*/ 71 w 71"/>
                <a:gd name="T29" fmla="*/ 1 h 73"/>
                <a:gd name="T30" fmla="*/ 71 w 71"/>
                <a:gd name="T31" fmla="*/ 1 h 73"/>
                <a:gd name="T32" fmla="*/ 71 w 71"/>
                <a:gd name="T33" fmla="*/ 1 h 73"/>
                <a:gd name="T34" fmla="*/ 71 w 71"/>
                <a:gd name="T35" fmla="*/ 1 h 73"/>
                <a:gd name="T36" fmla="*/ 71 w 71"/>
                <a:gd name="T37" fmla="*/ 1 h 73"/>
                <a:gd name="T38" fmla="*/ 13 w 71"/>
                <a:gd name="T39" fmla="*/ 60 h 73"/>
                <a:gd name="T40" fmla="*/ 2 w 71"/>
                <a:gd name="T41" fmla="*/ 73 h 73"/>
                <a:gd name="T42" fmla="*/ 0 w 71"/>
                <a:gd name="T43" fmla="*/ 73 h 73"/>
                <a:gd name="T44" fmla="*/ 0 w 71"/>
                <a:gd name="T45" fmla="*/ 73 h 73"/>
                <a:gd name="T46" fmla="*/ 0 w 71"/>
                <a:gd name="T47" fmla="*/ 73 h 73"/>
                <a:gd name="T48" fmla="*/ 0 w 71"/>
                <a:gd name="T49" fmla="*/ 73 h 73"/>
                <a:gd name="T50" fmla="*/ 0 w 71"/>
                <a:gd name="T51" fmla="*/ 73 h 73"/>
                <a:gd name="T52" fmla="*/ 0 w 71"/>
                <a:gd name="T53" fmla="*/ 73 h 73"/>
                <a:gd name="T54" fmla="*/ 0 w 71"/>
                <a:gd name="T55" fmla="*/ 73 h 73"/>
                <a:gd name="T56" fmla="*/ 0 w 71"/>
                <a:gd name="T57" fmla="*/ 73 h 73"/>
                <a:gd name="T58" fmla="*/ 11 w 71"/>
                <a:gd name="T59" fmla="*/ 60 h 73"/>
                <a:gd name="T60" fmla="*/ 11 w 71"/>
                <a:gd name="T61" fmla="*/ 60 h 73"/>
                <a:gd name="T62" fmla="*/ 11 w 71"/>
                <a:gd name="T63" fmla="*/ 60 h 73"/>
                <a:gd name="T64" fmla="*/ 11 w 71"/>
                <a:gd name="T65" fmla="*/ 60 h 73"/>
                <a:gd name="T66" fmla="*/ 13 w 71"/>
                <a:gd name="T67" fmla="*/ 60 h 73"/>
                <a:gd name="T68" fmla="*/ 13 w 71"/>
                <a:gd name="T69" fmla="*/ 60 h 73"/>
                <a:gd name="T70" fmla="*/ 13 w 71"/>
                <a:gd name="T71" fmla="*/ 60 h 73"/>
                <a:gd name="T72" fmla="*/ 13 w 71"/>
                <a:gd name="T73" fmla="*/ 60 h 73"/>
                <a:gd name="T74" fmla="*/ 13 w 71"/>
                <a:gd name="T75" fmla="*/ 6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1" h="73">
                  <a:moveTo>
                    <a:pt x="71" y="1"/>
                  </a:moveTo>
                  <a:lnTo>
                    <a:pt x="71" y="1"/>
                  </a:lnTo>
                  <a:lnTo>
                    <a:pt x="71" y="1"/>
                  </a:lnTo>
                  <a:lnTo>
                    <a:pt x="71" y="1"/>
                  </a:lnTo>
                  <a:lnTo>
                    <a:pt x="71" y="1"/>
                  </a:lnTo>
                  <a:lnTo>
                    <a:pt x="71" y="1"/>
                  </a:lnTo>
                  <a:lnTo>
                    <a:pt x="71" y="1"/>
                  </a:lnTo>
                  <a:lnTo>
                    <a:pt x="71" y="1"/>
                  </a:lnTo>
                  <a:lnTo>
                    <a:pt x="71" y="1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1"/>
                  </a:lnTo>
                  <a:lnTo>
                    <a:pt x="71" y="1"/>
                  </a:lnTo>
                  <a:lnTo>
                    <a:pt x="71" y="1"/>
                  </a:lnTo>
                  <a:lnTo>
                    <a:pt x="71" y="1"/>
                  </a:lnTo>
                  <a:lnTo>
                    <a:pt x="71" y="1"/>
                  </a:lnTo>
                  <a:lnTo>
                    <a:pt x="71" y="1"/>
                  </a:lnTo>
                  <a:close/>
                  <a:moveTo>
                    <a:pt x="13" y="60"/>
                  </a:moveTo>
                  <a:lnTo>
                    <a:pt x="2" y="73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11" y="60"/>
                  </a:lnTo>
                  <a:lnTo>
                    <a:pt x="11" y="60"/>
                  </a:lnTo>
                  <a:lnTo>
                    <a:pt x="11" y="60"/>
                  </a:lnTo>
                  <a:lnTo>
                    <a:pt x="11" y="60"/>
                  </a:lnTo>
                  <a:lnTo>
                    <a:pt x="13" y="60"/>
                  </a:lnTo>
                  <a:lnTo>
                    <a:pt x="13" y="60"/>
                  </a:lnTo>
                  <a:lnTo>
                    <a:pt x="13" y="60"/>
                  </a:lnTo>
                  <a:lnTo>
                    <a:pt x="13" y="60"/>
                  </a:lnTo>
                  <a:lnTo>
                    <a:pt x="13" y="60"/>
                  </a:lnTo>
                  <a:close/>
                </a:path>
              </a:pathLst>
            </a:custGeom>
            <a:solidFill>
              <a:srgbClr val="A5A5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46" name="Freeform 50"/>
            <p:cNvSpPr>
              <a:spLocks noEditPoints="1"/>
            </p:cNvSpPr>
            <p:nvPr/>
          </p:nvSpPr>
          <p:spPr bwMode="auto">
            <a:xfrm>
              <a:off x="318" y="401"/>
              <a:ext cx="72" cy="73"/>
            </a:xfrm>
            <a:custGeom>
              <a:avLst/>
              <a:gdLst>
                <a:gd name="T0" fmla="*/ 72 w 72"/>
                <a:gd name="T1" fmla="*/ 0 h 73"/>
                <a:gd name="T2" fmla="*/ 72 w 72"/>
                <a:gd name="T3" fmla="*/ 0 h 73"/>
                <a:gd name="T4" fmla="*/ 72 w 72"/>
                <a:gd name="T5" fmla="*/ 0 h 73"/>
                <a:gd name="T6" fmla="*/ 72 w 72"/>
                <a:gd name="T7" fmla="*/ 0 h 73"/>
                <a:gd name="T8" fmla="*/ 72 w 72"/>
                <a:gd name="T9" fmla="*/ 0 h 73"/>
                <a:gd name="T10" fmla="*/ 72 w 72"/>
                <a:gd name="T11" fmla="*/ 0 h 73"/>
                <a:gd name="T12" fmla="*/ 72 w 72"/>
                <a:gd name="T13" fmla="*/ 0 h 73"/>
                <a:gd name="T14" fmla="*/ 72 w 72"/>
                <a:gd name="T15" fmla="*/ 0 h 73"/>
                <a:gd name="T16" fmla="*/ 72 w 72"/>
                <a:gd name="T17" fmla="*/ 0 h 73"/>
                <a:gd name="T18" fmla="*/ 72 w 72"/>
                <a:gd name="T19" fmla="*/ 0 h 73"/>
                <a:gd name="T20" fmla="*/ 72 w 72"/>
                <a:gd name="T21" fmla="*/ 0 h 73"/>
                <a:gd name="T22" fmla="*/ 72 w 72"/>
                <a:gd name="T23" fmla="*/ 0 h 73"/>
                <a:gd name="T24" fmla="*/ 72 w 72"/>
                <a:gd name="T25" fmla="*/ 0 h 73"/>
                <a:gd name="T26" fmla="*/ 72 w 72"/>
                <a:gd name="T27" fmla="*/ 0 h 73"/>
                <a:gd name="T28" fmla="*/ 72 w 72"/>
                <a:gd name="T29" fmla="*/ 0 h 73"/>
                <a:gd name="T30" fmla="*/ 72 w 72"/>
                <a:gd name="T31" fmla="*/ 0 h 73"/>
                <a:gd name="T32" fmla="*/ 72 w 72"/>
                <a:gd name="T33" fmla="*/ 0 h 73"/>
                <a:gd name="T34" fmla="*/ 72 w 72"/>
                <a:gd name="T35" fmla="*/ 0 h 73"/>
                <a:gd name="T36" fmla="*/ 72 w 72"/>
                <a:gd name="T37" fmla="*/ 0 h 73"/>
                <a:gd name="T38" fmla="*/ 12 w 72"/>
                <a:gd name="T39" fmla="*/ 60 h 73"/>
                <a:gd name="T40" fmla="*/ 1 w 72"/>
                <a:gd name="T41" fmla="*/ 73 h 73"/>
                <a:gd name="T42" fmla="*/ 1 w 72"/>
                <a:gd name="T43" fmla="*/ 73 h 73"/>
                <a:gd name="T44" fmla="*/ 1 w 72"/>
                <a:gd name="T45" fmla="*/ 71 h 73"/>
                <a:gd name="T46" fmla="*/ 0 w 72"/>
                <a:gd name="T47" fmla="*/ 71 h 73"/>
                <a:gd name="T48" fmla="*/ 0 w 72"/>
                <a:gd name="T49" fmla="*/ 71 h 73"/>
                <a:gd name="T50" fmla="*/ 0 w 72"/>
                <a:gd name="T51" fmla="*/ 71 h 73"/>
                <a:gd name="T52" fmla="*/ 0 w 72"/>
                <a:gd name="T53" fmla="*/ 71 h 73"/>
                <a:gd name="T54" fmla="*/ 0 w 72"/>
                <a:gd name="T55" fmla="*/ 71 h 73"/>
                <a:gd name="T56" fmla="*/ 0 w 72"/>
                <a:gd name="T57" fmla="*/ 71 h 73"/>
                <a:gd name="T58" fmla="*/ 11 w 72"/>
                <a:gd name="T59" fmla="*/ 60 h 73"/>
                <a:gd name="T60" fmla="*/ 12 w 72"/>
                <a:gd name="T61" fmla="*/ 60 h 73"/>
                <a:gd name="T62" fmla="*/ 12 w 72"/>
                <a:gd name="T63" fmla="*/ 60 h 73"/>
                <a:gd name="T64" fmla="*/ 12 w 72"/>
                <a:gd name="T65" fmla="*/ 60 h 73"/>
                <a:gd name="T66" fmla="*/ 12 w 72"/>
                <a:gd name="T67" fmla="*/ 60 h 73"/>
                <a:gd name="T68" fmla="*/ 12 w 72"/>
                <a:gd name="T69" fmla="*/ 60 h 73"/>
                <a:gd name="T70" fmla="*/ 12 w 72"/>
                <a:gd name="T71" fmla="*/ 60 h 73"/>
                <a:gd name="T72" fmla="*/ 12 w 72"/>
                <a:gd name="T73" fmla="*/ 60 h 73"/>
                <a:gd name="T74" fmla="*/ 12 w 72"/>
                <a:gd name="T75" fmla="*/ 6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2" h="73">
                  <a:moveTo>
                    <a:pt x="72" y="0"/>
                  </a:move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close/>
                  <a:moveTo>
                    <a:pt x="12" y="60"/>
                  </a:moveTo>
                  <a:lnTo>
                    <a:pt x="1" y="73"/>
                  </a:lnTo>
                  <a:lnTo>
                    <a:pt x="1" y="73"/>
                  </a:lnTo>
                  <a:lnTo>
                    <a:pt x="1" y="71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11" y="60"/>
                  </a:lnTo>
                  <a:lnTo>
                    <a:pt x="12" y="60"/>
                  </a:lnTo>
                  <a:lnTo>
                    <a:pt x="12" y="60"/>
                  </a:lnTo>
                  <a:lnTo>
                    <a:pt x="12" y="60"/>
                  </a:lnTo>
                  <a:lnTo>
                    <a:pt x="12" y="60"/>
                  </a:lnTo>
                  <a:lnTo>
                    <a:pt x="12" y="60"/>
                  </a:lnTo>
                  <a:lnTo>
                    <a:pt x="12" y="60"/>
                  </a:lnTo>
                  <a:lnTo>
                    <a:pt x="12" y="60"/>
                  </a:lnTo>
                  <a:lnTo>
                    <a:pt x="12" y="60"/>
                  </a:lnTo>
                  <a:close/>
                </a:path>
              </a:pathLst>
            </a:custGeom>
            <a:solidFill>
              <a:srgbClr val="A3A3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47" name="Freeform 51"/>
            <p:cNvSpPr>
              <a:spLocks noEditPoints="1"/>
            </p:cNvSpPr>
            <p:nvPr/>
          </p:nvSpPr>
          <p:spPr bwMode="auto">
            <a:xfrm>
              <a:off x="316" y="399"/>
              <a:ext cx="74" cy="73"/>
            </a:xfrm>
            <a:custGeom>
              <a:avLst/>
              <a:gdLst>
                <a:gd name="T0" fmla="*/ 74 w 74"/>
                <a:gd name="T1" fmla="*/ 2 h 73"/>
                <a:gd name="T2" fmla="*/ 74 w 74"/>
                <a:gd name="T3" fmla="*/ 2 h 73"/>
                <a:gd name="T4" fmla="*/ 74 w 74"/>
                <a:gd name="T5" fmla="*/ 2 h 73"/>
                <a:gd name="T6" fmla="*/ 74 w 74"/>
                <a:gd name="T7" fmla="*/ 2 h 73"/>
                <a:gd name="T8" fmla="*/ 73 w 74"/>
                <a:gd name="T9" fmla="*/ 0 h 73"/>
                <a:gd name="T10" fmla="*/ 73 w 74"/>
                <a:gd name="T11" fmla="*/ 0 h 73"/>
                <a:gd name="T12" fmla="*/ 73 w 74"/>
                <a:gd name="T13" fmla="*/ 0 h 73"/>
                <a:gd name="T14" fmla="*/ 73 w 74"/>
                <a:gd name="T15" fmla="*/ 0 h 73"/>
                <a:gd name="T16" fmla="*/ 73 w 74"/>
                <a:gd name="T17" fmla="*/ 0 h 73"/>
                <a:gd name="T18" fmla="*/ 73 w 74"/>
                <a:gd name="T19" fmla="*/ 0 h 73"/>
                <a:gd name="T20" fmla="*/ 73 w 74"/>
                <a:gd name="T21" fmla="*/ 0 h 73"/>
                <a:gd name="T22" fmla="*/ 74 w 74"/>
                <a:gd name="T23" fmla="*/ 0 h 73"/>
                <a:gd name="T24" fmla="*/ 74 w 74"/>
                <a:gd name="T25" fmla="*/ 0 h 73"/>
                <a:gd name="T26" fmla="*/ 74 w 74"/>
                <a:gd name="T27" fmla="*/ 0 h 73"/>
                <a:gd name="T28" fmla="*/ 74 w 74"/>
                <a:gd name="T29" fmla="*/ 0 h 73"/>
                <a:gd name="T30" fmla="*/ 74 w 74"/>
                <a:gd name="T31" fmla="*/ 0 h 73"/>
                <a:gd name="T32" fmla="*/ 74 w 74"/>
                <a:gd name="T33" fmla="*/ 0 h 73"/>
                <a:gd name="T34" fmla="*/ 74 w 74"/>
                <a:gd name="T35" fmla="*/ 0 h 73"/>
                <a:gd name="T36" fmla="*/ 74 w 74"/>
                <a:gd name="T37" fmla="*/ 2 h 73"/>
                <a:gd name="T38" fmla="*/ 13 w 74"/>
                <a:gd name="T39" fmla="*/ 62 h 73"/>
                <a:gd name="T40" fmla="*/ 2 w 74"/>
                <a:gd name="T41" fmla="*/ 73 h 73"/>
                <a:gd name="T42" fmla="*/ 2 w 74"/>
                <a:gd name="T43" fmla="*/ 73 h 73"/>
                <a:gd name="T44" fmla="*/ 2 w 74"/>
                <a:gd name="T45" fmla="*/ 73 h 73"/>
                <a:gd name="T46" fmla="*/ 2 w 74"/>
                <a:gd name="T47" fmla="*/ 73 h 73"/>
                <a:gd name="T48" fmla="*/ 2 w 74"/>
                <a:gd name="T49" fmla="*/ 73 h 73"/>
                <a:gd name="T50" fmla="*/ 2 w 74"/>
                <a:gd name="T51" fmla="*/ 73 h 73"/>
                <a:gd name="T52" fmla="*/ 0 w 74"/>
                <a:gd name="T53" fmla="*/ 73 h 73"/>
                <a:gd name="T54" fmla="*/ 0 w 74"/>
                <a:gd name="T55" fmla="*/ 73 h 73"/>
                <a:gd name="T56" fmla="*/ 0 w 74"/>
                <a:gd name="T57" fmla="*/ 73 h 73"/>
                <a:gd name="T58" fmla="*/ 13 w 74"/>
                <a:gd name="T59" fmla="*/ 60 h 73"/>
                <a:gd name="T60" fmla="*/ 13 w 74"/>
                <a:gd name="T61" fmla="*/ 62 h 73"/>
                <a:gd name="T62" fmla="*/ 13 w 74"/>
                <a:gd name="T63" fmla="*/ 62 h 73"/>
                <a:gd name="T64" fmla="*/ 13 w 74"/>
                <a:gd name="T65" fmla="*/ 62 h 73"/>
                <a:gd name="T66" fmla="*/ 13 w 74"/>
                <a:gd name="T67" fmla="*/ 62 h 73"/>
                <a:gd name="T68" fmla="*/ 13 w 74"/>
                <a:gd name="T69" fmla="*/ 62 h 73"/>
                <a:gd name="T70" fmla="*/ 13 w 74"/>
                <a:gd name="T71" fmla="*/ 62 h 73"/>
                <a:gd name="T72" fmla="*/ 13 w 74"/>
                <a:gd name="T73" fmla="*/ 62 h 73"/>
                <a:gd name="T74" fmla="*/ 13 w 74"/>
                <a:gd name="T75" fmla="*/ 6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4" h="73">
                  <a:moveTo>
                    <a:pt x="74" y="2"/>
                  </a:moveTo>
                  <a:lnTo>
                    <a:pt x="74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2"/>
                  </a:lnTo>
                  <a:close/>
                  <a:moveTo>
                    <a:pt x="13" y="62"/>
                  </a:moveTo>
                  <a:lnTo>
                    <a:pt x="2" y="73"/>
                  </a:lnTo>
                  <a:lnTo>
                    <a:pt x="2" y="73"/>
                  </a:lnTo>
                  <a:lnTo>
                    <a:pt x="2" y="73"/>
                  </a:lnTo>
                  <a:lnTo>
                    <a:pt x="2" y="73"/>
                  </a:lnTo>
                  <a:lnTo>
                    <a:pt x="2" y="73"/>
                  </a:lnTo>
                  <a:lnTo>
                    <a:pt x="2" y="73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13" y="60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2"/>
                  </a:lnTo>
                  <a:close/>
                </a:path>
              </a:pathLst>
            </a:custGeom>
            <a:solidFill>
              <a:srgbClr val="A1A1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48" name="Freeform 52"/>
            <p:cNvSpPr>
              <a:spLocks noEditPoints="1"/>
            </p:cNvSpPr>
            <p:nvPr/>
          </p:nvSpPr>
          <p:spPr bwMode="auto">
            <a:xfrm>
              <a:off x="315" y="398"/>
              <a:ext cx="74" cy="74"/>
            </a:xfrm>
            <a:custGeom>
              <a:avLst/>
              <a:gdLst>
                <a:gd name="T0" fmla="*/ 74 w 74"/>
                <a:gd name="T1" fmla="*/ 1 h 74"/>
                <a:gd name="T2" fmla="*/ 74 w 74"/>
                <a:gd name="T3" fmla="*/ 1 h 74"/>
                <a:gd name="T4" fmla="*/ 74 w 74"/>
                <a:gd name="T5" fmla="*/ 1 h 74"/>
                <a:gd name="T6" fmla="*/ 74 w 74"/>
                <a:gd name="T7" fmla="*/ 1 h 74"/>
                <a:gd name="T8" fmla="*/ 74 w 74"/>
                <a:gd name="T9" fmla="*/ 1 h 74"/>
                <a:gd name="T10" fmla="*/ 74 w 74"/>
                <a:gd name="T11" fmla="*/ 1 h 74"/>
                <a:gd name="T12" fmla="*/ 74 w 74"/>
                <a:gd name="T13" fmla="*/ 0 h 74"/>
                <a:gd name="T14" fmla="*/ 74 w 74"/>
                <a:gd name="T15" fmla="*/ 0 h 74"/>
                <a:gd name="T16" fmla="*/ 74 w 74"/>
                <a:gd name="T17" fmla="*/ 0 h 74"/>
                <a:gd name="T18" fmla="*/ 74 w 74"/>
                <a:gd name="T19" fmla="*/ 0 h 74"/>
                <a:gd name="T20" fmla="*/ 74 w 74"/>
                <a:gd name="T21" fmla="*/ 0 h 74"/>
                <a:gd name="T22" fmla="*/ 74 w 74"/>
                <a:gd name="T23" fmla="*/ 0 h 74"/>
                <a:gd name="T24" fmla="*/ 74 w 74"/>
                <a:gd name="T25" fmla="*/ 0 h 74"/>
                <a:gd name="T26" fmla="*/ 74 w 74"/>
                <a:gd name="T27" fmla="*/ 0 h 74"/>
                <a:gd name="T28" fmla="*/ 74 w 74"/>
                <a:gd name="T29" fmla="*/ 0 h 74"/>
                <a:gd name="T30" fmla="*/ 74 w 74"/>
                <a:gd name="T31" fmla="*/ 0 h 74"/>
                <a:gd name="T32" fmla="*/ 74 w 74"/>
                <a:gd name="T33" fmla="*/ 1 h 74"/>
                <a:gd name="T34" fmla="*/ 74 w 74"/>
                <a:gd name="T35" fmla="*/ 1 h 74"/>
                <a:gd name="T36" fmla="*/ 74 w 74"/>
                <a:gd name="T37" fmla="*/ 1 h 74"/>
                <a:gd name="T38" fmla="*/ 14 w 74"/>
                <a:gd name="T39" fmla="*/ 61 h 74"/>
                <a:gd name="T40" fmla="*/ 1 w 74"/>
                <a:gd name="T41" fmla="*/ 74 h 74"/>
                <a:gd name="T42" fmla="*/ 1 w 74"/>
                <a:gd name="T43" fmla="*/ 74 h 74"/>
                <a:gd name="T44" fmla="*/ 1 w 74"/>
                <a:gd name="T45" fmla="*/ 74 h 74"/>
                <a:gd name="T46" fmla="*/ 1 w 74"/>
                <a:gd name="T47" fmla="*/ 74 h 74"/>
                <a:gd name="T48" fmla="*/ 1 w 74"/>
                <a:gd name="T49" fmla="*/ 74 h 74"/>
                <a:gd name="T50" fmla="*/ 1 w 74"/>
                <a:gd name="T51" fmla="*/ 74 h 74"/>
                <a:gd name="T52" fmla="*/ 1 w 74"/>
                <a:gd name="T53" fmla="*/ 74 h 74"/>
                <a:gd name="T54" fmla="*/ 1 w 74"/>
                <a:gd name="T55" fmla="*/ 74 h 74"/>
                <a:gd name="T56" fmla="*/ 0 w 74"/>
                <a:gd name="T57" fmla="*/ 74 h 74"/>
                <a:gd name="T58" fmla="*/ 12 w 74"/>
                <a:gd name="T59" fmla="*/ 61 h 74"/>
                <a:gd name="T60" fmla="*/ 12 w 74"/>
                <a:gd name="T61" fmla="*/ 61 h 74"/>
                <a:gd name="T62" fmla="*/ 12 w 74"/>
                <a:gd name="T63" fmla="*/ 61 h 74"/>
                <a:gd name="T64" fmla="*/ 12 w 74"/>
                <a:gd name="T65" fmla="*/ 61 h 74"/>
                <a:gd name="T66" fmla="*/ 12 w 74"/>
                <a:gd name="T67" fmla="*/ 61 h 74"/>
                <a:gd name="T68" fmla="*/ 12 w 74"/>
                <a:gd name="T69" fmla="*/ 61 h 74"/>
                <a:gd name="T70" fmla="*/ 12 w 74"/>
                <a:gd name="T71" fmla="*/ 61 h 74"/>
                <a:gd name="T72" fmla="*/ 14 w 74"/>
                <a:gd name="T73" fmla="*/ 61 h 74"/>
                <a:gd name="T74" fmla="*/ 14 w 74"/>
                <a:gd name="T75" fmla="*/ 6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4" h="74">
                  <a:moveTo>
                    <a:pt x="74" y="1"/>
                  </a:moveTo>
                  <a:lnTo>
                    <a:pt x="74" y="1"/>
                  </a:lnTo>
                  <a:lnTo>
                    <a:pt x="74" y="1"/>
                  </a:lnTo>
                  <a:lnTo>
                    <a:pt x="74" y="1"/>
                  </a:lnTo>
                  <a:lnTo>
                    <a:pt x="74" y="1"/>
                  </a:lnTo>
                  <a:lnTo>
                    <a:pt x="74" y="1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1"/>
                  </a:lnTo>
                  <a:lnTo>
                    <a:pt x="74" y="1"/>
                  </a:lnTo>
                  <a:lnTo>
                    <a:pt x="74" y="1"/>
                  </a:lnTo>
                  <a:close/>
                  <a:moveTo>
                    <a:pt x="14" y="61"/>
                  </a:moveTo>
                  <a:lnTo>
                    <a:pt x="1" y="74"/>
                  </a:lnTo>
                  <a:lnTo>
                    <a:pt x="1" y="74"/>
                  </a:lnTo>
                  <a:lnTo>
                    <a:pt x="1" y="74"/>
                  </a:lnTo>
                  <a:lnTo>
                    <a:pt x="1" y="74"/>
                  </a:lnTo>
                  <a:lnTo>
                    <a:pt x="1" y="74"/>
                  </a:lnTo>
                  <a:lnTo>
                    <a:pt x="1" y="74"/>
                  </a:lnTo>
                  <a:lnTo>
                    <a:pt x="1" y="74"/>
                  </a:lnTo>
                  <a:lnTo>
                    <a:pt x="1" y="74"/>
                  </a:lnTo>
                  <a:lnTo>
                    <a:pt x="0" y="74"/>
                  </a:lnTo>
                  <a:lnTo>
                    <a:pt x="12" y="61"/>
                  </a:lnTo>
                  <a:lnTo>
                    <a:pt x="12" y="61"/>
                  </a:lnTo>
                  <a:lnTo>
                    <a:pt x="12" y="61"/>
                  </a:lnTo>
                  <a:lnTo>
                    <a:pt x="12" y="61"/>
                  </a:lnTo>
                  <a:lnTo>
                    <a:pt x="12" y="61"/>
                  </a:lnTo>
                  <a:lnTo>
                    <a:pt x="12" y="61"/>
                  </a:lnTo>
                  <a:lnTo>
                    <a:pt x="12" y="61"/>
                  </a:lnTo>
                  <a:lnTo>
                    <a:pt x="14" y="61"/>
                  </a:lnTo>
                  <a:lnTo>
                    <a:pt x="14" y="61"/>
                  </a:lnTo>
                  <a:close/>
                </a:path>
              </a:pathLst>
            </a:custGeom>
            <a:solidFill>
              <a:srgbClr val="9F9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49" name="Freeform 53"/>
            <p:cNvSpPr>
              <a:spLocks noEditPoints="1"/>
            </p:cNvSpPr>
            <p:nvPr/>
          </p:nvSpPr>
          <p:spPr bwMode="auto">
            <a:xfrm>
              <a:off x="315" y="396"/>
              <a:ext cx="74" cy="76"/>
            </a:xfrm>
            <a:custGeom>
              <a:avLst/>
              <a:gdLst>
                <a:gd name="T0" fmla="*/ 74 w 74"/>
                <a:gd name="T1" fmla="*/ 2 h 76"/>
                <a:gd name="T2" fmla="*/ 74 w 74"/>
                <a:gd name="T3" fmla="*/ 2 h 76"/>
                <a:gd name="T4" fmla="*/ 74 w 74"/>
                <a:gd name="T5" fmla="*/ 2 h 76"/>
                <a:gd name="T6" fmla="*/ 74 w 74"/>
                <a:gd name="T7" fmla="*/ 2 h 76"/>
                <a:gd name="T8" fmla="*/ 74 w 74"/>
                <a:gd name="T9" fmla="*/ 2 h 76"/>
                <a:gd name="T10" fmla="*/ 74 w 74"/>
                <a:gd name="T11" fmla="*/ 2 h 76"/>
                <a:gd name="T12" fmla="*/ 74 w 74"/>
                <a:gd name="T13" fmla="*/ 2 h 76"/>
                <a:gd name="T14" fmla="*/ 74 w 74"/>
                <a:gd name="T15" fmla="*/ 2 h 76"/>
                <a:gd name="T16" fmla="*/ 74 w 74"/>
                <a:gd name="T17" fmla="*/ 2 h 76"/>
                <a:gd name="T18" fmla="*/ 74 w 74"/>
                <a:gd name="T19" fmla="*/ 2 h 76"/>
                <a:gd name="T20" fmla="*/ 74 w 74"/>
                <a:gd name="T21" fmla="*/ 0 h 76"/>
                <a:gd name="T22" fmla="*/ 74 w 74"/>
                <a:gd name="T23" fmla="*/ 0 h 76"/>
                <a:gd name="T24" fmla="*/ 74 w 74"/>
                <a:gd name="T25" fmla="*/ 0 h 76"/>
                <a:gd name="T26" fmla="*/ 74 w 74"/>
                <a:gd name="T27" fmla="*/ 2 h 76"/>
                <a:gd name="T28" fmla="*/ 74 w 74"/>
                <a:gd name="T29" fmla="*/ 2 h 76"/>
                <a:gd name="T30" fmla="*/ 74 w 74"/>
                <a:gd name="T31" fmla="*/ 2 h 76"/>
                <a:gd name="T32" fmla="*/ 74 w 74"/>
                <a:gd name="T33" fmla="*/ 2 h 76"/>
                <a:gd name="T34" fmla="*/ 74 w 74"/>
                <a:gd name="T35" fmla="*/ 2 h 76"/>
                <a:gd name="T36" fmla="*/ 74 w 74"/>
                <a:gd name="T37" fmla="*/ 2 h 76"/>
                <a:gd name="T38" fmla="*/ 12 w 74"/>
                <a:gd name="T39" fmla="*/ 63 h 76"/>
                <a:gd name="T40" fmla="*/ 0 w 74"/>
                <a:gd name="T41" fmla="*/ 76 h 76"/>
                <a:gd name="T42" fmla="*/ 0 w 74"/>
                <a:gd name="T43" fmla="*/ 76 h 76"/>
                <a:gd name="T44" fmla="*/ 0 w 74"/>
                <a:gd name="T45" fmla="*/ 74 h 76"/>
                <a:gd name="T46" fmla="*/ 0 w 74"/>
                <a:gd name="T47" fmla="*/ 74 h 76"/>
                <a:gd name="T48" fmla="*/ 0 w 74"/>
                <a:gd name="T49" fmla="*/ 74 h 76"/>
                <a:gd name="T50" fmla="*/ 0 w 74"/>
                <a:gd name="T51" fmla="*/ 74 h 76"/>
                <a:gd name="T52" fmla="*/ 0 w 74"/>
                <a:gd name="T53" fmla="*/ 74 h 76"/>
                <a:gd name="T54" fmla="*/ 0 w 74"/>
                <a:gd name="T55" fmla="*/ 74 h 76"/>
                <a:gd name="T56" fmla="*/ 0 w 74"/>
                <a:gd name="T57" fmla="*/ 74 h 76"/>
                <a:gd name="T58" fmla="*/ 11 w 74"/>
                <a:gd name="T59" fmla="*/ 63 h 76"/>
                <a:gd name="T60" fmla="*/ 11 w 74"/>
                <a:gd name="T61" fmla="*/ 63 h 76"/>
                <a:gd name="T62" fmla="*/ 11 w 74"/>
                <a:gd name="T63" fmla="*/ 63 h 76"/>
                <a:gd name="T64" fmla="*/ 12 w 74"/>
                <a:gd name="T65" fmla="*/ 63 h 76"/>
                <a:gd name="T66" fmla="*/ 12 w 74"/>
                <a:gd name="T67" fmla="*/ 63 h 76"/>
                <a:gd name="T68" fmla="*/ 12 w 74"/>
                <a:gd name="T69" fmla="*/ 63 h 76"/>
                <a:gd name="T70" fmla="*/ 12 w 74"/>
                <a:gd name="T71" fmla="*/ 63 h 76"/>
                <a:gd name="T72" fmla="*/ 12 w 74"/>
                <a:gd name="T73" fmla="*/ 63 h 76"/>
                <a:gd name="T74" fmla="*/ 12 w 74"/>
                <a:gd name="T75" fmla="*/ 63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4" h="76">
                  <a:moveTo>
                    <a:pt x="74" y="2"/>
                  </a:moveTo>
                  <a:lnTo>
                    <a:pt x="74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4" y="2"/>
                  </a:lnTo>
                  <a:close/>
                  <a:moveTo>
                    <a:pt x="12" y="63"/>
                  </a:moveTo>
                  <a:lnTo>
                    <a:pt x="0" y="76"/>
                  </a:lnTo>
                  <a:lnTo>
                    <a:pt x="0" y="76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11" y="63"/>
                  </a:lnTo>
                  <a:lnTo>
                    <a:pt x="11" y="63"/>
                  </a:lnTo>
                  <a:lnTo>
                    <a:pt x="11" y="63"/>
                  </a:lnTo>
                  <a:lnTo>
                    <a:pt x="12" y="63"/>
                  </a:lnTo>
                  <a:lnTo>
                    <a:pt x="12" y="63"/>
                  </a:lnTo>
                  <a:lnTo>
                    <a:pt x="12" y="63"/>
                  </a:lnTo>
                  <a:lnTo>
                    <a:pt x="12" y="63"/>
                  </a:lnTo>
                  <a:lnTo>
                    <a:pt x="12" y="63"/>
                  </a:lnTo>
                  <a:lnTo>
                    <a:pt x="12" y="63"/>
                  </a:lnTo>
                  <a:close/>
                </a:path>
              </a:pathLst>
            </a:custGeom>
            <a:solidFill>
              <a:srgbClr val="9D9D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50" name="Freeform 54"/>
            <p:cNvSpPr>
              <a:spLocks noEditPoints="1"/>
            </p:cNvSpPr>
            <p:nvPr/>
          </p:nvSpPr>
          <p:spPr bwMode="auto">
            <a:xfrm>
              <a:off x="313" y="396"/>
              <a:ext cx="76" cy="74"/>
            </a:xfrm>
            <a:custGeom>
              <a:avLst/>
              <a:gdLst>
                <a:gd name="T0" fmla="*/ 76 w 76"/>
                <a:gd name="T1" fmla="*/ 0 h 74"/>
                <a:gd name="T2" fmla="*/ 76 w 76"/>
                <a:gd name="T3" fmla="*/ 2 h 74"/>
                <a:gd name="T4" fmla="*/ 74 w 76"/>
                <a:gd name="T5" fmla="*/ 0 h 74"/>
                <a:gd name="T6" fmla="*/ 74 w 76"/>
                <a:gd name="T7" fmla="*/ 0 h 74"/>
                <a:gd name="T8" fmla="*/ 74 w 76"/>
                <a:gd name="T9" fmla="*/ 0 h 74"/>
                <a:gd name="T10" fmla="*/ 74 w 76"/>
                <a:gd name="T11" fmla="*/ 0 h 74"/>
                <a:gd name="T12" fmla="*/ 74 w 76"/>
                <a:gd name="T13" fmla="*/ 0 h 74"/>
                <a:gd name="T14" fmla="*/ 74 w 76"/>
                <a:gd name="T15" fmla="*/ 0 h 74"/>
                <a:gd name="T16" fmla="*/ 74 w 76"/>
                <a:gd name="T17" fmla="*/ 0 h 74"/>
                <a:gd name="T18" fmla="*/ 74 w 76"/>
                <a:gd name="T19" fmla="*/ 0 h 74"/>
                <a:gd name="T20" fmla="*/ 74 w 76"/>
                <a:gd name="T21" fmla="*/ 0 h 74"/>
                <a:gd name="T22" fmla="*/ 74 w 76"/>
                <a:gd name="T23" fmla="*/ 0 h 74"/>
                <a:gd name="T24" fmla="*/ 74 w 76"/>
                <a:gd name="T25" fmla="*/ 0 h 74"/>
                <a:gd name="T26" fmla="*/ 76 w 76"/>
                <a:gd name="T27" fmla="*/ 0 h 74"/>
                <a:gd name="T28" fmla="*/ 76 w 76"/>
                <a:gd name="T29" fmla="*/ 0 h 74"/>
                <a:gd name="T30" fmla="*/ 76 w 76"/>
                <a:gd name="T31" fmla="*/ 0 h 74"/>
                <a:gd name="T32" fmla="*/ 76 w 76"/>
                <a:gd name="T33" fmla="*/ 0 h 74"/>
                <a:gd name="T34" fmla="*/ 76 w 76"/>
                <a:gd name="T35" fmla="*/ 0 h 74"/>
                <a:gd name="T36" fmla="*/ 76 w 76"/>
                <a:gd name="T37" fmla="*/ 0 h 74"/>
                <a:gd name="T38" fmla="*/ 13 w 76"/>
                <a:gd name="T39" fmla="*/ 63 h 74"/>
                <a:gd name="T40" fmla="*/ 2 w 76"/>
                <a:gd name="T41" fmla="*/ 74 h 74"/>
                <a:gd name="T42" fmla="*/ 2 w 76"/>
                <a:gd name="T43" fmla="*/ 74 h 74"/>
                <a:gd name="T44" fmla="*/ 2 w 76"/>
                <a:gd name="T45" fmla="*/ 74 h 74"/>
                <a:gd name="T46" fmla="*/ 0 w 76"/>
                <a:gd name="T47" fmla="*/ 74 h 74"/>
                <a:gd name="T48" fmla="*/ 0 w 76"/>
                <a:gd name="T49" fmla="*/ 74 h 74"/>
                <a:gd name="T50" fmla="*/ 0 w 76"/>
                <a:gd name="T51" fmla="*/ 74 h 74"/>
                <a:gd name="T52" fmla="*/ 0 w 76"/>
                <a:gd name="T53" fmla="*/ 74 h 74"/>
                <a:gd name="T54" fmla="*/ 0 w 76"/>
                <a:gd name="T55" fmla="*/ 74 h 74"/>
                <a:gd name="T56" fmla="*/ 0 w 76"/>
                <a:gd name="T57" fmla="*/ 74 h 74"/>
                <a:gd name="T58" fmla="*/ 13 w 76"/>
                <a:gd name="T59" fmla="*/ 62 h 74"/>
                <a:gd name="T60" fmla="*/ 13 w 76"/>
                <a:gd name="T61" fmla="*/ 62 h 74"/>
                <a:gd name="T62" fmla="*/ 13 w 76"/>
                <a:gd name="T63" fmla="*/ 62 h 74"/>
                <a:gd name="T64" fmla="*/ 13 w 76"/>
                <a:gd name="T65" fmla="*/ 62 h 74"/>
                <a:gd name="T66" fmla="*/ 13 w 76"/>
                <a:gd name="T67" fmla="*/ 63 h 74"/>
                <a:gd name="T68" fmla="*/ 13 w 76"/>
                <a:gd name="T69" fmla="*/ 63 h 74"/>
                <a:gd name="T70" fmla="*/ 13 w 76"/>
                <a:gd name="T71" fmla="*/ 63 h 74"/>
                <a:gd name="T72" fmla="*/ 13 w 76"/>
                <a:gd name="T73" fmla="*/ 63 h 74"/>
                <a:gd name="T74" fmla="*/ 13 w 76"/>
                <a:gd name="T75" fmla="*/ 6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6" h="74">
                  <a:moveTo>
                    <a:pt x="76" y="0"/>
                  </a:moveTo>
                  <a:lnTo>
                    <a:pt x="76" y="2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close/>
                  <a:moveTo>
                    <a:pt x="13" y="63"/>
                  </a:moveTo>
                  <a:lnTo>
                    <a:pt x="2" y="74"/>
                  </a:lnTo>
                  <a:lnTo>
                    <a:pt x="2" y="74"/>
                  </a:lnTo>
                  <a:lnTo>
                    <a:pt x="2" y="7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3"/>
                  </a:lnTo>
                  <a:lnTo>
                    <a:pt x="13" y="63"/>
                  </a:lnTo>
                  <a:lnTo>
                    <a:pt x="13" y="63"/>
                  </a:lnTo>
                  <a:lnTo>
                    <a:pt x="13" y="63"/>
                  </a:lnTo>
                  <a:lnTo>
                    <a:pt x="13" y="63"/>
                  </a:lnTo>
                  <a:close/>
                </a:path>
              </a:pathLst>
            </a:custGeom>
            <a:solidFill>
              <a:srgbClr val="9B9B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51" name="Freeform 55"/>
            <p:cNvSpPr>
              <a:spLocks noEditPoints="1"/>
            </p:cNvSpPr>
            <p:nvPr/>
          </p:nvSpPr>
          <p:spPr bwMode="auto">
            <a:xfrm>
              <a:off x="311" y="394"/>
              <a:ext cx="76" cy="76"/>
            </a:xfrm>
            <a:custGeom>
              <a:avLst/>
              <a:gdLst>
                <a:gd name="T0" fmla="*/ 76 w 76"/>
                <a:gd name="T1" fmla="*/ 2 h 76"/>
                <a:gd name="T2" fmla="*/ 76 w 76"/>
                <a:gd name="T3" fmla="*/ 2 h 76"/>
                <a:gd name="T4" fmla="*/ 76 w 76"/>
                <a:gd name="T5" fmla="*/ 2 h 76"/>
                <a:gd name="T6" fmla="*/ 76 w 76"/>
                <a:gd name="T7" fmla="*/ 2 h 76"/>
                <a:gd name="T8" fmla="*/ 76 w 76"/>
                <a:gd name="T9" fmla="*/ 2 h 76"/>
                <a:gd name="T10" fmla="*/ 76 w 76"/>
                <a:gd name="T11" fmla="*/ 0 h 76"/>
                <a:gd name="T12" fmla="*/ 76 w 76"/>
                <a:gd name="T13" fmla="*/ 0 h 76"/>
                <a:gd name="T14" fmla="*/ 76 w 76"/>
                <a:gd name="T15" fmla="*/ 0 h 76"/>
                <a:gd name="T16" fmla="*/ 76 w 76"/>
                <a:gd name="T17" fmla="*/ 0 h 76"/>
                <a:gd name="T18" fmla="*/ 76 w 76"/>
                <a:gd name="T19" fmla="*/ 0 h 76"/>
                <a:gd name="T20" fmla="*/ 76 w 76"/>
                <a:gd name="T21" fmla="*/ 0 h 76"/>
                <a:gd name="T22" fmla="*/ 76 w 76"/>
                <a:gd name="T23" fmla="*/ 0 h 76"/>
                <a:gd name="T24" fmla="*/ 76 w 76"/>
                <a:gd name="T25" fmla="*/ 0 h 76"/>
                <a:gd name="T26" fmla="*/ 76 w 76"/>
                <a:gd name="T27" fmla="*/ 0 h 76"/>
                <a:gd name="T28" fmla="*/ 76 w 76"/>
                <a:gd name="T29" fmla="*/ 0 h 76"/>
                <a:gd name="T30" fmla="*/ 76 w 76"/>
                <a:gd name="T31" fmla="*/ 0 h 76"/>
                <a:gd name="T32" fmla="*/ 76 w 76"/>
                <a:gd name="T33" fmla="*/ 0 h 76"/>
                <a:gd name="T34" fmla="*/ 76 w 76"/>
                <a:gd name="T35" fmla="*/ 0 h 76"/>
                <a:gd name="T36" fmla="*/ 76 w 76"/>
                <a:gd name="T37" fmla="*/ 2 h 76"/>
                <a:gd name="T38" fmla="*/ 15 w 76"/>
                <a:gd name="T39" fmla="*/ 64 h 76"/>
                <a:gd name="T40" fmla="*/ 2 w 76"/>
                <a:gd name="T41" fmla="*/ 76 h 76"/>
                <a:gd name="T42" fmla="*/ 2 w 76"/>
                <a:gd name="T43" fmla="*/ 76 h 76"/>
                <a:gd name="T44" fmla="*/ 2 w 76"/>
                <a:gd name="T45" fmla="*/ 76 h 76"/>
                <a:gd name="T46" fmla="*/ 2 w 76"/>
                <a:gd name="T47" fmla="*/ 76 h 76"/>
                <a:gd name="T48" fmla="*/ 2 w 76"/>
                <a:gd name="T49" fmla="*/ 76 h 76"/>
                <a:gd name="T50" fmla="*/ 2 w 76"/>
                <a:gd name="T51" fmla="*/ 76 h 76"/>
                <a:gd name="T52" fmla="*/ 2 w 76"/>
                <a:gd name="T53" fmla="*/ 76 h 76"/>
                <a:gd name="T54" fmla="*/ 0 w 76"/>
                <a:gd name="T55" fmla="*/ 75 h 76"/>
                <a:gd name="T56" fmla="*/ 0 w 76"/>
                <a:gd name="T57" fmla="*/ 75 h 76"/>
                <a:gd name="T58" fmla="*/ 13 w 76"/>
                <a:gd name="T59" fmla="*/ 64 h 76"/>
                <a:gd name="T60" fmla="*/ 13 w 76"/>
                <a:gd name="T61" fmla="*/ 64 h 76"/>
                <a:gd name="T62" fmla="*/ 13 w 76"/>
                <a:gd name="T63" fmla="*/ 64 h 76"/>
                <a:gd name="T64" fmla="*/ 13 w 76"/>
                <a:gd name="T65" fmla="*/ 64 h 76"/>
                <a:gd name="T66" fmla="*/ 13 w 76"/>
                <a:gd name="T67" fmla="*/ 64 h 76"/>
                <a:gd name="T68" fmla="*/ 13 w 76"/>
                <a:gd name="T69" fmla="*/ 64 h 76"/>
                <a:gd name="T70" fmla="*/ 13 w 76"/>
                <a:gd name="T71" fmla="*/ 64 h 76"/>
                <a:gd name="T72" fmla="*/ 13 w 76"/>
                <a:gd name="T73" fmla="*/ 64 h 76"/>
                <a:gd name="T74" fmla="*/ 15 w 76"/>
                <a:gd name="T75" fmla="*/ 6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6" h="76">
                  <a:moveTo>
                    <a:pt x="76" y="2"/>
                  </a:moveTo>
                  <a:lnTo>
                    <a:pt x="76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2"/>
                  </a:lnTo>
                  <a:close/>
                  <a:moveTo>
                    <a:pt x="15" y="64"/>
                  </a:moveTo>
                  <a:lnTo>
                    <a:pt x="2" y="76"/>
                  </a:lnTo>
                  <a:lnTo>
                    <a:pt x="2" y="76"/>
                  </a:lnTo>
                  <a:lnTo>
                    <a:pt x="2" y="76"/>
                  </a:lnTo>
                  <a:lnTo>
                    <a:pt x="2" y="76"/>
                  </a:lnTo>
                  <a:lnTo>
                    <a:pt x="2" y="76"/>
                  </a:lnTo>
                  <a:lnTo>
                    <a:pt x="2" y="76"/>
                  </a:lnTo>
                  <a:lnTo>
                    <a:pt x="2" y="76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13" y="64"/>
                  </a:lnTo>
                  <a:lnTo>
                    <a:pt x="13" y="64"/>
                  </a:lnTo>
                  <a:lnTo>
                    <a:pt x="13" y="64"/>
                  </a:lnTo>
                  <a:lnTo>
                    <a:pt x="13" y="64"/>
                  </a:lnTo>
                  <a:lnTo>
                    <a:pt x="13" y="64"/>
                  </a:lnTo>
                  <a:lnTo>
                    <a:pt x="13" y="64"/>
                  </a:lnTo>
                  <a:lnTo>
                    <a:pt x="13" y="64"/>
                  </a:lnTo>
                  <a:lnTo>
                    <a:pt x="13" y="64"/>
                  </a:lnTo>
                  <a:lnTo>
                    <a:pt x="15" y="64"/>
                  </a:lnTo>
                  <a:close/>
                </a:path>
              </a:pathLst>
            </a:custGeom>
            <a:solidFill>
              <a:srgbClr val="9999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52" name="Freeform 56"/>
            <p:cNvSpPr>
              <a:spLocks noEditPoints="1"/>
            </p:cNvSpPr>
            <p:nvPr/>
          </p:nvSpPr>
          <p:spPr bwMode="auto">
            <a:xfrm>
              <a:off x="311" y="393"/>
              <a:ext cx="76" cy="76"/>
            </a:xfrm>
            <a:custGeom>
              <a:avLst/>
              <a:gdLst>
                <a:gd name="T0" fmla="*/ 76 w 76"/>
                <a:gd name="T1" fmla="*/ 1 h 76"/>
                <a:gd name="T2" fmla="*/ 76 w 76"/>
                <a:gd name="T3" fmla="*/ 1 h 76"/>
                <a:gd name="T4" fmla="*/ 76 w 76"/>
                <a:gd name="T5" fmla="*/ 1 h 76"/>
                <a:gd name="T6" fmla="*/ 76 w 76"/>
                <a:gd name="T7" fmla="*/ 1 h 76"/>
                <a:gd name="T8" fmla="*/ 76 w 76"/>
                <a:gd name="T9" fmla="*/ 1 h 76"/>
                <a:gd name="T10" fmla="*/ 76 w 76"/>
                <a:gd name="T11" fmla="*/ 1 h 76"/>
                <a:gd name="T12" fmla="*/ 75 w 76"/>
                <a:gd name="T13" fmla="*/ 1 h 76"/>
                <a:gd name="T14" fmla="*/ 75 w 76"/>
                <a:gd name="T15" fmla="*/ 1 h 76"/>
                <a:gd name="T16" fmla="*/ 75 w 76"/>
                <a:gd name="T17" fmla="*/ 1 h 76"/>
                <a:gd name="T18" fmla="*/ 75 w 76"/>
                <a:gd name="T19" fmla="*/ 0 h 76"/>
                <a:gd name="T20" fmla="*/ 76 w 76"/>
                <a:gd name="T21" fmla="*/ 0 h 76"/>
                <a:gd name="T22" fmla="*/ 76 w 76"/>
                <a:gd name="T23" fmla="*/ 0 h 76"/>
                <a:gd name="T24" fmla="*/ 76 w 76"/>
                <a:gd name="T25" fmla="*/ 0 h 76"/>
                <a:gd name="T26" fmla="*/ 76 w 76"/>
                <a:gd name="T27" fmla="*/ 0 h 76"/>
                <a:gd name="T28" fmla="*/ 76 w 76"/>
                <a:gd name="T29" fmla="*/ 1 h 76"/>
                <a:gd name="T30" fmla="*/ 76 w 76"/>
                <a:gd name="T31" fmla="*/ 1 h 76"/>
                <a:gd name="T32" fmla="*/ 76 w 76"/>
                <a:gd name="T33" fmla="*/ 1 h 76"/>
                <a:gd name="T34" fmla="*/ 76 w 76"/>
                <a:gd name="T35" fmla="*/ 1 h 76"/>
                <a:gd name="T36" fmla="*/ 76 w 76"/>
                <a:gd name="T37" fmla="*/ 1 h 76"/>
                <a:gd name="T38" fmla="*/ 13 w 76"/>
                <a:gd name="T39" fmla="*/ 65 h 76"/>
                <a:gd name="T40" fmla="*/ 0 w 76"/>
                <a:gd name="T41" fmla="*/ 76 h 76"/>
                <a:gd name="T42" fmla="*/ 0 w 76"/>
                <a:gd name="T43" fmla="*/ 76 h 76"/>
                <a:gd name="T44" fmla="*/ 0 w 76"/>
                <a:gd name="T45" fmla="*/ 76 h 76"/>
                <a:gd name="T46" fmla="*/ 0 w 76"/>
                <a:gd name="T47" fmla="*/ 76 h 76"/>
                <a:gd name="T48" fmla="*/ 0 w 76"/>
                <a:gd name="T49" fmla="*/ 76 h 76"/>
                <a:gd name="T50" fmla="*/ 0 w 76"/>
                <a:gd name="T51" fmla="*/ 76 h 76"/>
                <a:gd name="T52" fmla="*/ 0 w 76"/>
                <a:gd name="T53" fmla="*/ 76 h 76"/>
                <a:gd name="T54" fmla="*/ 0 w 76"/>
                <a:gd name="T55" fmla="*/ 76 h 76"/>
                <a:gd name="T56" fmla="*/ 0 w 76"/>
                <a:gd name="T57" fmla="*/ 76 h 76"/>
                <a:gd name="T58" fmla="*/ 11 w 76"/>
                <a:gd name="T59" fmla="*/ 63 h 76"/>
                <a:gd name="T60" fmla="*/ 11 w 76"/>
                <a:gd name="T61" fmla="*/ 65 h 76"/>
                <a:gd name="T62" fmla="*/ 11 w 76"/>
                <a:gd name="T63" fmla="*/ 65 h 76"/>
                <a:gd name="T64" fmla="*/ 11 w 76"/>
                <a:gd name="T65" fmla="*/ 65 h 76"/>
                <a:gd name="T66" fmla="*/ 13 w 76"/>
                <a:gd name="T67" fmla="*/ 65 h 76"/>
                <a:gd name="T68" fmla="*/ 13 w 76"/>
                <a:gd name="T69" fmla="*/ 65 h 76"/>
                <a:gd name="T70" fmla="*/ 13 w 76"/>
                <a:gd name="T71" fmla="*/ 65 h 76"/>
                <a:gd name="T72" fmla="*/ 13 w 76"/>
                <a:gd name="T73" fmla="*/ 65 h 76"/>
                <a:gd name="T74" fmla="*/ 13 w 76"/>
                <a:gd name="T75" fmla="*/ 6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6" h="76">
                  <a:moveTo>
                    <a:pt x="76" y="1"/>
                  </a:moveTo>
                  <a:lnTo>
                    <a:pt x="76" y="1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75" y="1"/>
                  </a:lnTo>
                  <a:lnTo>
                    <a:pt x="75" y="1"/>
                  </a:lnTo>
                  <a:lnTo>
                    <a:pt x="75" y="1"/>
                  </a:lnTo>
                  <a:lnTo>
                    <a:pt x="75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76" y="1"/>
                  </a:lnTo>
                  <a:close/>
                  <a:moveTo>
                    <a:pt x="13" y="65"/>
                  </a:move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11" y="63"/>
                  </a:lnTo>
                  <a:lnTo>
                    <a:pt x="11" y="65"/>
                  </a:lnTo>
                  <a:lnTo>
                    <a:pt x="11" y="65"/>
                  </a:lnTo>
                  <a:lnTo>
                    <a:pt x="11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close/>
                </a:path>
              </a:pathLst>
            </a:custGeom>
            <a:solidFill>
              <a:srgbClr val="9797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53" name="Freeform 57"/>
            <p:cNvSpPr>
              <a:spLocks noEditPoints="1"/>
            </p:cNvSpPr>
            <p:nvPr/>
          </p:nvSpPr>
          <p:spPr bwMode="auto">
            <a:xfrm>
              <a:off x="310" y="391"/>
              <a:ext cx="77" cy="78"/>
            </a:xfrm>
            <a:custGeom>
              <a:avLst/>
              <a:gdLst>
                <a:gd name="T0" fmla="*/ 77 w 77"/>
                <a:gd name="T1" fmla="*/ 2 h 78"/>
                <a:gd name="T2" fmla="*/ 76 w 77"/>
                <a:gd name="T3" fmla="*/ 2 h 78"/>
                <a:gd name="T4" fmla="*/ 76 w 77"/>
                <a:gd name="T5" fmla="*/ 2 h 78"/>
                <a:gd name="T6" fmla="*/ 76 w 77"/>
                <a:gd name="T7" fmla="*/ 2 h 78"/>
                <a:gd name="T8" fmla="*/ 76 w 77"/>
                <a:gd name="T9" fmla="*/ 2 h 78"/>
                <a:gd name="T10" fmla="*/ 76 w 77"/>
                <a:gd name="T11" fmla="*/ 2 h 78"/>
                <a:gd name="T12" fmla="*/ 76 w 77"/>
                <a:gd name="T13" fmla="*/ 2 h 78"/>
                <a:gd name="T14" fmla="*/ 76 w 77"/>
                <a:gd name="T15" fmla="*/ 2 h 78"/>
                <a:gd name="T16" fmla="*/ 76 w 77"/>
                <a:gd name="T17" fmla="*/ 2 h 78"/>
                <a:gd name="T18" fmla="*/ 76 w 77"/>
                <a:gd name="T19" fmla="*/ 2 h 78"/>
                <a:gd name="T20" fmla="*/ 76 w 77"/>
                <a:gd name="T21" fmla="*/ 0 h 78"/>
                <a:gd name="T22" fmla="*/ 76 w 77"/>
                <a:gd name="T23" fmla="*/ 2 h 78"/>
                <a:gd name="T24" fmla="*/ 76 w 77"/>
                <a:gd name="T25" fmla="*/ 2 h 78"/>
                <a:gd name="T26" fmla="*/ 76 w 77"/>
                <a:gd name="T27" fmla="*/ 2 h 78"/>
                <a:gd name="T28" fmla="*/ 76 w 77"/>
                <a:gd name="T29" fmla="*/ 2 h 78"/>
                <a:gd name="T30" fmla="*/ 76 w 77"/>
                <a:gd name="T31" fmla="*/ 2 h 78"/>
                <a:gd name="T32" fmla="*/ 76 w 77"/>
                <a:gd name="T33" fmla="*/ 2 h 78"/>
                <a:gd name="T34" fmla="*/ 77 w 77"/>
                <a:gd name="T35" fmla="*/ 2 h 78"/>
                <a:gd name="T36" fmla="*/ 77 w 77"/>
                <a:gd name="T37" fmla="*/ 2 h 78"/>
                <a:gd name="T38" fmla="*/ 12 w 77"/>
                <a:gd name="T39" fmla="*/ 65 h 78"/>
                <a:gd name="T40" fmla="*/ 1 w 77"/>
                <a:gd name="T41" fmla="*/ 78 h 78"/>
                <a:gd name="T42" fmla="*/ 1 w 77"/>
                <a:gd name="T43" fmla="*/ 78 h 78"/>
                <a:gd name="T44" fmla="*/ 0 w 77"/>
                <a:gd name="T45" fmla="*/ 78 h 78"/>
                <a:gd name="T46" fmla="*/ 0 w 77"/>
                <a:gd name="T47" fmla="*/ 78 h 78"/>
                <a:gd name="T48" fmla="*/ 0 w 77"/>
                <a:gd name="T49" fmla="*/ 78 h 78"/>
                <a:gd name="T50" fmla="*/ 0 w 77"/>
                <a:gd name="T51" fmla="*/ 78 h 78"/>
                <a:gd name="T52" fmla="*/ 0 w 77"/>
                <a:gd name="T53" fmla="*/ 78 h 78"/>
                <a:gd name="T54" fmla="*/ 0 w 77"/>
                <a:gd name="T55" fmla="*/ 78 h 78"/>
                <a:gd name="T56" fmla="*/ 0 w 77"/>
                <a:gd name="T57" fmla="*/ 78 h 78"/>
                <a:gd name="T58" fmla="*/ 12 w 77"/>
                <a:gd name="T59" fmla="*/ 65 h 78"/>
                <a:gd name="T60" fmla="*/ 12 w 77"/>
                <a:gd name="T61" fmla="*/ 65 h 78"/>
                <a:gd name="T62" fmla="*/ 12 w 77"/>
                <a:gd name="T63" fmla="*/ 65 h 78"/>
                <a:gd name="T64" fmla="*/ 12 w 77"/>
                <a:gd name="T65" fmla="*/ 65 h 78"/>
                <a:gd name="T66" fmla="*/ 12 w 77"/>
                <a:gd name="T67" fmla="*/ 65 h 78"/>
                <a:gd name="T68" fmla="*/ 12 w 77"/>
                <a:gd name="T69" fmla="*/ 65 h 78"/>
                <a:gd name="T70" fmla="*/ 12 w 77"/>
                <a:gd name="T71" fmla="*/ 65 h 78"/>
                <a:gd name="T72" fmla="*/ 12 w 77"/>
                <a:gd name="T73" fmla="*/ 65 h 78"/>
                <a:gd name="T74" fmla="*/ 12 w 77"/>
                <a:gd name="T75" fmla="*/ 6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7" h="78">
                  <a:moveTo>
                    <a:pt x="77" y="2"/>
                  </a:moveTo>
                  <a:lnTo>
                    <a:pt x="76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6" y="0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7" y="2"/>
                  </a:lnTo>
                  <a:lnTo>
                    <a:pt x="77" y="2"/>
                  </a:lnTo>
                  <a:close/>
                  <a:moveTo>
                    <a:pt x="12" y="65"/>
                  </a:moveTo>
                  <a:lnTo>
                    <a:pt x="1" y="78"/>
                  </a:lnTo>
                  <a:lnTo>
                    <a:pt x="1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close/>
                </a:path>
              </a:pathLst>
            </a:custGeom>
            <a:solidFill>
              <a:srgbClr val="9595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54" name="Freeform 58"/>
            <p:cNvSpPr>
              <a:spLocks noEditPoints="1"/>
            </p:cNvSpPr>
            <p:nvPr/>
          </p:nvSpPr>
          <p:spPr bwMode="auto">
            <a:xfrm>
              <a:off x="308" y="391"/>
              <a:ext cx="78" cy="78"/>
            </a:xfrm>
            <a:custGeom>
              <a:avLst/>
              <a:gdLst>
                <a:gd name="T0" fmla="*/ 78 w 78"/>
                <a:gd name="T1" fmla="*/ 0 h 78"/>
                <a:gd name="T2" fmla="*/ 78 w 78"/>
                <a:gd name="T3" fmla="*/ 2 h 78"/>
                <a:gd name="T4" fmla="*/ 78 w 78"/>
                <a:gd name="T5" fmla="*/ 2 h 78"/>
                <a:gd name="T6" fmla="*/ 78 w 78"/>
                <a:gd name="T7" fmla="*/ 2 h 78"/>
                <a:gd name="T8" fmla="*/ 78 w 78"/>
                <a:gd name="T9" fmla="*/ 2 h 78"/>
                <a:gd name="T10" fmla="*/ 78 w 78"/>
                <a:gd name="T11" fmla="*/ 2 h 78"/>
                <a:gd name="T12" fmla="*/ 78 w 78"/>
                <a:gd name="T13" fmla="*/ 0 h 78"/>
                <a:gd name="T14" fmla="*/ 76 w 78"/>
                <a:gd name="T15" fmla="*/ 0 h 78"/>
                <a:gd name="T16" fmla="*/ 76 w 78"/>
                <a:gd name="T17" fmla="*/ 0 h 78"/>
                <a:gd name="T18" fmla="*/ 76 w 78"/>
                <a:gd name="T19" fmla="*/ 0 h 78"/>
                <a:gd name="T20" fmla="*/ 78 w 78"/>
                <a:gd name="T21" fmla="*/ 0 h 78"/>
                <a:gd name="T22" fmla="*/ 78 w 78"/>
                <a:gd name="T23" fmla="*/ 0 h 78"/>
                <a:gd name="T24" fmla="*/ 78 w 78"/>
                <a:gd name="T25" fmla="*/ 0 h 78"/>
                <a:gd name="T26" fmla="*/ 78 w 78"/>
                <a:gd name="T27" fmla="*/ 0 h 78"/>
                <a:gd name="T28" fmla="*/ 78 w 78"/>
                <a:gd name="T29" fmla="*/ 0 h 78"/>
                <a:gd name="T30" fmla="*/ 78 w 78"/>
                <a:gd name="T31" fmla="*/ 0 h 78"/>
                <a:gd name="T32" fmla="*/ 78 w 78"/>
                <a:gd name="T33" fmla="*/ 0 h 78"/>
                <a:gd name="T34" fmla="*/ 78 w 78"/>
                <a:gd name="T35" fmla="*/ 0 h 78"/>
                <a:gd name="T36" fmla="*/ 78 w 78"/>
                <a:gd name="T37" fmla="*/ 0 h 78"/>
                <a:gd name="T38" fmla="*/ 14 w 78"/>
                <a:gd name="T39" fmla="*/ 65 h 78"/>
                <a:gd name="T40" fmla="*/ 2 w 78"/>
                <a:gd name="T41" fmla="*/ 78 h 78"/>
                <a:gd name="T42" fmla="*/ 2 w 78"/>
                <a:gd name="T43" fmla="*/ 78 h 78"/>
                <a:gd name="T44" fmla="*/ 2 w 78"/>
                <a:gd name="T45" fmla="*/ 78 h 78"/>
                <a:gd name="T46" fmla="*/ 2 w 78"/>
                <a:gd name="T47" fmla="*/ 76 h 78"/>
                <a:gd name="T48" fmla="*/ 2 w 78"/>
                <a:gd name="T49" fmla="*/ 76 h 78"/>
                <a:gd name="T50" fmla="*/ 2 w 78"/>
                <a:gd name="T51" fmla="*/ 76 h 78"/>
                <a:gd name="T52" fmla="*/ 0 w 78"/>
                <a:gd name="T53" fmla="*/ 76 h 78"/>
                <a:gd name="T54" fmla="*/ 0 w 78"/>
                <a:gd name="T55" fmla="*/ 76 h 78"/>
                <a:gd name="T56" fmla="*/ 0 w 78"/>
                <a:gd name="T57" fmla="*/ 76 h 78"/>
                <a:gd name="T58" fmla="*/ 13 w 78"/>
                <a:gd name="T59" fmla="*/ 65 h 78"/>
                <a:gd name="T60" fmla="*/ 13 w 78"/>
                <a:gd name="T61" fmla="*/ 65 h 78"/>
                <a:gd name="T62" fmla="*/ 13 w 78"/>
                <a:gd name="T63" fmla="*/ 65 h 78"/>
                <a:gd name="T64" fmla="*/ 13 w 78"/>
                <a:gd name="T65" fmla="*/ 65 h 78"/>
                <a:gd name="T66" fmla="*/ 13 w 78"/>
                <a:gd name="T67" fmla="*/ 65 h 78"/>
                <a:gd name="T68" fmla="*/ 13 w 78"/>
                <a:gd name="T69" fmla="*/ 65 h 78"/>
                <a:gd name="T70" fmla="*/ 13 w 78"/>
                <a:gd name="T71" fmla="*/ 65 h 78"/>
                <a:gd name="T72" fmla="*/ 13 w 78"/>
                <a:gd name="T73" fmla="*/ 65 h 78"/>
                <a:gd name="T74" fmla="*/ 14 w 78"/>
                <a:gd name="T75" fmla="*/ 6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8" h="78">
                  <a:moveTo>
                    <a:pt x="78" y="0"/>
                  </a:moveTo>
                  <a:lnTo>
                    <a:pt x="78" y="2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78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close/>
                  <a:moveTo>
                    <a:pt x="14" y="65"/>
                  </a:moveTo>
                  <a:lnTo>
                    <a:pt x="2" y="78"/>
                  </a:lnTo>
                  <a:lnTo>
                    <a:pt x="2" y="78"/>
                  </a:lnTo>
                  <a:lnTo>
                    <a:pt x="2" y="78"/>
                  </a:lnTo>
                  <a:lnTo>
                    <a:pt x="2" y="76"/>
                  </a:lnTo>
                  <a:lnTo>
                    <a:pt x="2" y="76"/>
                  </a:lnTo>
                  <a:lnTo>
                    <a:pt x="2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4" y="65"/>
                  </a:lnTo>
                  <a:close/>
                </a:path>
              </a:pathLst>
            </a:custGeom>
            <a:solidFill>
              <a:srgbClr val="939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55" name="Freeform 59"/>
            <p:cNvSpPr>
              <a:spLocks noEditPoints="1"/>
            </p:cNvSpPr>
            <p:nvPr/>
          </p:nvSpPr>
          <p:spPr bwMode="auto">
            <a:xfrm>
              <a:off x="308" y="390"/>
              <a:ext cx="78" cy="77"/>
            </a:xfrm>
            <a:custGeom>
              <a:avLst/>
              <a:gdLst>
                <a:gd name="T0" fmla="*/ 78 w 78"/>
                <a:gd name="T1" fmla="*/ 1 h 77"/>
                <a:gd name="T2" fmla="*/ 76 w 78"/>
                <a:gd name="T3" fmla="*/ 1 h 77"/>
                <a:gd name="T4" fmla="*/ 76 w 78"/>
                <a:gd name="T5" fmla="*/ 1 h 77"/>
                <a:gd name="T6" fmla="*/ 76 w 78"/>
                <a:gd name="T7" fmla="*/ 1 h 77"/>
                <a:gd name="T8" fmla="*/ 76 w 78"/>
                <a:gd name="T9" fmla="*/ 1 h 77"/>
                <a:gd name="T10" fmla="*/ 76 w 78"/>
                <a:gd name="T11" fmla="*/ 1 h 77"/>
                <a:gd name="T12" fmla="*/ 76 w 78"/>
                <a:gd name="T13" fmla="*/ 1 h 77"/>
                <a:gd name="T14" fmla="*/ 76 w 78"/>
                <a:gd name="T15" fmla="*/ 1 h 77"/>
                <a:gd name="T16" fmla="*/ 76 w 78"/>
                <a:gd name="T17" fmla="*/ 1 h 77"/>
                <a:gd name="T18" fmla="*/ 76 w 78"/>
                <a:gd name="T19" fmla="*/ 1 h 77"/>
                <a:gd name="T20" fmla="*/ 76 w 78"/>
                <a:gd name="T21" fmla="*/ 0 h 77"/>
                <a:gd name="T22" fmla="*/ 76 w 78"/>
                <a:gd name="T23" fmla="*/ 0 h 77"/>
                <a:gd name="T24" fmla="*/ 76 w 78"/>
                <a:gd name="T25" fmla="*/ 0 h 77"/>
                <a:gd name="T26" fmla="*/ 76 w 78"/>
                <a:gd name="T27" fmla="*/ 0 h 77"/>
                <a:gd name="T28" fmla="*/ 78 w 78"/>
                <a:gd name="T29" fmla="*/ 1 h 77"/>
                <a:gd name="T30" fmla="*/ 78 w 78"/>
                <a:gd name="T31" fmla="*/ 1 h 77"/>
                <a:gd name="T32" fmla="*/ 78 w 78"/>
                <a:gd name="T33" fmla="*/ 1 h 77"/>
                <a:gd name="T34" fmla="*/ 78 w 78"/>
                <a:gd name="T35" fmla="*/ 1 h 77"/>
                <a:gd name="T36" fmla="*/ 78 w 78"/>
                <a:gd name="T37" fmla="*/ 1 h 77"/>
                <a:gd name="T38" fmla="*/ 13 w 78"/>
                <a:gd name="T39" fmla="*/ 66 h 77"/>
                <a:gd name="T40" fmla="*/ 0 w 78"/>
                <a:gd name="T41" fmla="*/ 77 h 77"/>
                <a:gd name="T42" fmla="*/ 0 w 78"/>
                <a:gd name="T43" fmla="*/ 77 h 77"/>
                <a:gd name="T44" fmla="*/ 0 w 78"/>
                <a:gd name="T45" fmla="*/ 77 h 77"/>
                <a:gd name="T46" fmla="*/ 0 w 78"/>
                <a:gd name="T47" fmla="*/ 77 h 77"/>
                <a:gd name="T48" fmla="*/ 0 w 78"/>
                <a:gd name="T49" fmla="*/ 77 h 77"/>
                <a:gd name="T50" fmla="*/ 0 w 78"/>
                <a:gd name="T51" fmla="*/ 77 h 77"/>
                <a:gd name="T52" fmla="*/ 0 w 78"/>
                <a:gd name="T53" fmla="*/ 77 h 77"/>
                <a:gd name="T54" fmla="*/ 0 w 78"/>
                <a:gd name="T55" fmla="*/ 77 h 77"/>
                <a:gd name="T56" fmla="*/ 0 w 78"/>
                <a:gd name="T57" fmla="*/ 77 h 77"/>
                <a:gd name="T58" fmla="*/ 11 w 78"/>
                <a:gd name="T59" fmla="*/ 65 h 77"/>
                <a:gd name="T60" fmla="*/ 11 w 78"/>
                <a:gd name="T61" fmla="*/ 65 h 77"/>
                <a:gd name="T62" fmla="*/ 11 w 78"/>
                <a:gd name="T63" fmla="*/ 65 h 77"/>
                <a:gd name="T64" fmla="*/ 13 w 78"/>
                <a:gd name="T65" fmla="*/ 65 h 77"/>
                <a:gd name="T66" fmla="*/ 13 w 78"/>
                <a:gd name="T67" fmla="*/ 65 h 77"/>
                <a:gd name="T68" fmla="*/ 13 w 78"/>
                <a:gd name="T69" fmla="*/ 65 h 77"/>
                <a:gd name="T70" fmla="*/ 13 w 78"/>
                <a:gd name="T71" fmla="*/ 65 h 77"/>
                <a:gd name="T72" fmla="*/ 13 w 78"/>
                <a:gd name="T73" fmla="*/ 66 h 77"/>
                <a:gd name="T74" fmla="*/ 13 w 78"/>
                <a:gd name="T75" fmla="*/ 66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8" h="77">
                  <a:moveTo>
                    <a:pt x="78" y="1"/>
                  </a:moveTo>
                  <a:lnTo>
                    <a:pt x="76" y="1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8" y="1"/>
                  </a:lnTo>
                  <a:lnTo>
                    <a:pt x="78" y="1"/>
                  </a:lnTo>
                  <a:lnTo>
                    <a:pt x="78" y="1"/>
                  </a:lnTo>
                  <a:lnTo>
                    <a:pt x="78" y="1"/>
                  </a:lnTo>
                  <a:lnTo>
                    <a:pt x="78" y="1"/>
                  </a:lnTo>
                  <a:close/>
                  <a:moveTo>
                    <a:pt x="13" y="66"/>
                  </a:moveTo>
                  <a:lnTo>
                    <a:pt x="0" y="77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11" y="65"/>
                  </a:lnTo>
                  <a:lnTo>
                    <a:pt x="11" y="65"/>
                  </a:lnTo>
                  <a:lnTo>
                    <a:pt x="11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6"/>
                  </a:lnTo>
                  <a:lnTo>
                    <a:pt x="13" y="66"/>
                  </a:lnTo>
                  <a:close/>
                </a:path>
              </a:pathLst>
            </a:custGeom>
            <a:solidFill>
              <a:srgbClr val="919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56" name="Freeform 60"/>
            <p:cNvSpPr>
              <a:spLocks noEditPoints="1"/>
            </p:cNvSpPr>
            <p:nvPr/>
          </p:nvSpPr>
          <p:spPr bwMode="auto">
            <a:xfrm>
              <a:off x="307" y="390"/>
              <a:ext cx="77" cy="77"/>
            </a:xfrm>
            <a:custGeom>
              <a:avLst/>
              <a:gdLst>
                <a:gd name="T0" fmla="*/ 77 w 77"/>
                <a:gd name="T1" fmla="*/ 0 h 77"/>
                <a:gd name="T2" fmla="*/ 77 w 77"/>
                <a:gd name="T3" fmla="*/ 1 h 77"/>
                <a:gd name="T4" fmla="*/ 77 w 77"/>
                <a:gd name="T5" fmla="*/ 1 h 77"/>
                <a:gd name="T6" fmla="*/ 77 w 77"/>
                <a:gd name="T7" fmla="*/ 0 h 77"/>
                <a:gd name="T8" fmla="*/ 77 w 77"/>
                <a:gd name="T9" fmla="*/ 0 h 77"/>
                <a:gd name="T10" fmla="*/ 77 w 77"/>
                <a:gd name="T11" fmla="*/ 0 h 77"/>
                <a:gd name="T12" fmla="*/ 77 w 77"/>
                <a:gd name="T13" fmla="*/ 0 h 77"/>
                <a:gd name="T14" fmla="*/ 77 w 77"/>
                <a:gd name="T15" fmla="*/ 0 h 77"/>
                <a:gd name="T16" fmla="*/ 75 w 77"/>
                <a:gd name="T17" fmla="*/ 0 h 77"/>
                <a:gd name="T18" fmla="*/ 75 w 77"/>
                <a:gd name="T19" fmla="*/ 0 h 77"/>
                <a:gd name="T20" fmla="*/ 77 w 77"/>
                <a:gd name="T21" fmla="*/ 0 h 77"/>
                <a:gd name="T22" fmla="*/ 77 w 77"/>
                <a:gd name="T23" fmla="*/ 0 h 77"/>
                <a:gd name="T24" fmla="*/ 77 w 77"/>
                <a:gd name="T25" fmla="*/ 0 h 77"/>
                <a:gd name="T26" fmla="*/ 77 w 77"/>
                <a:gd name="T27" fmla="*/ 0 h 77"/>
                <a:gd name="T28" fmla="*/ 77 w 77"/>
                <a:gd name="T29" fmla="*/ 0 h 77"/>
                <a:gd name="T30" fmla="*/ 77 w 77"/>
                <a:gd name="T31" fmla="*/ 0 h 77"/>
                <a:gd name="T32" fmla="*/ 77 w 77"/>
                <a:gd name="T33" fmla="*/ 0 h 77"/>
                <a:gd name="T34" fmla="*/ 77 w 77"/>
                <a:gd name="T35" fmla="*/ 0 h 77"/>
                <a:gd name="T36" fmla="*/ 77 w 77"/>
                <a:gd name="T37" fmla="*/ 0 h 77"/>
                <a:gd name="T38" fmla="*/ 12 w 77"/>
                <a:gd name="T39" fmla="*/ 65 h 77"/>
                <a:gd name="T40" fmla="*/ 1 w 77"/>
                <a:gd name="T41" fmla="*/ 77 h 77"/>
                <a:gd name="T42" fmla="*/ 1 w 77"/>
                <a:gd name="T43" fmla="*/ 77 h 77"/>
                <a:gd name="T44" fmla="*/ 1 w 77"/>
                <a:gd name="T45" fmla="*/ 77 h 77"/>
                <a:gd name="T46" fmla="*/ 0 w 77"/>
                <a:gd name="T47" fmla="*/ 77 h 77"/>
                <a:gd name="T48" fmla="*/ 0 w 77"/>
                <a:gd name="T49" fmla="*/ 77 h 77"/>
                <a:gd name="T50" fmla="*/ 0 w 77"/>
                <a:gd name="T51" fmla="*/ 76 h 77"/>
                <a:gd name="T52" fmla="*/ 0 w 77"/>
                <a:gd name="T53" fmla="*/ 76 h 77"/>
                <a:gd name="T54" fmla="*/ 0 w 77"/>
                <a:gd name="T55" fmla="*/ 76 h 77"/>
                <a:gd name="T56" fmla="*/ 0 w 77"/>
                <a:gd name="T57" fmla="*/ 76 h 77"/>
                <a:gd name="T58" fmla="*/ 12 w 77"/>
                <a:gd name="T59" fmla="*/ 65 h 77"/>
                <a:gd name="T60" fmla="*/ 12 w 77"/>
                <a:gd name="T61" fmla="*/ 65 h 77"/>
                <a:gd name="T62" fmla="*/ 12 w 77"/>
                <a:gd name="T63" fmla="*/ 65 h 77"/>
                <a:gd name="T64" fmla="*/ 12 w 77"/>
                <a:gd name="T65" fmla="*/ 65 h 77"/>
                <a:gd name="T66" fmla="*/ 12 w 77"/>
                <a:gd name="T67" fmla="*/ 65 h 77"/>
                <a:gd name="T68" fmla="*/ 12 w 77"/>
                <a:gd name="T69" fmla="*/ 65 h 77"/>
                <a:gd name="T70" fmla="*/ 12 w 77"/>
                <a:gd name="T71" fmla="*/ 65 h 77"/>
                <a:gd name="T72" fmla="*/ 12 w 77"/>
                <a:gd name="T73" fmla="*/ 65 h 77"/>
                <a:gd name="T74" fmla="*/ 12 w 77"/>
                <a:gd name="T75" fmla="*/ 6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7" h="77">
                  <a:moveTo>
                    <a:pt x="77" y="0"/>
                  </a:moveTo>
                  <a:lnTo>
                    <a:pt x="77" y="1"/>
                  </a:lnTo>
                  <a:lnTo>
                    <a:pt x="77" y="1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close/>
                  <a:moveTo>
                    <a:pt x="12" y="65"/>
                  </a:moveTo>
                  <a:lnTo>
                    <a:pt x="1" y="77"/>
                  </a:lnTo>
                  <a:lnTo>
                    <a:pt x="1" y="77"/>
                  </a:lnTo>
                  <a:lnTo>
                    <a:pt x="1" y="77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close/>
                </a:path>
              </a:pathLst>
            </a:custGeom>
            <a:solidFill>
              <a:srgbClr val="8F8F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57" name="Freeform 61"/>
            <p:cNvSpPr>
              <a:spLocks noEditPoints="1"/>
            </p:cNvSpPr>
            <p:nvPr/>
          </p:nvSpPr>
          <p:spPr bwMode="auto">
            <a:xfrm>
              <a:off x="305" y="388"/>
              <a:ext cx="79" cy="78"/>
            </a:xfrm>
            <a:custGeom>
              <a:avLst/>
              <a:gdLst>
                <a:gd name="T0" fmla="*/ 79 w 79"/>
                <a:gd name="T1" fmla="*/ 2 h 78"/>
                <a:gd name="T2" fmla="*/ 77 w 79"/>
                <a:gd name="T3" fmla="*/ 2 h 78"/>
                <a:gd name="T4" fmla="*/ 77 w 79"/>
                <a:gd name="T5" fmla="*/ 2 h 78"/>
                <a:gd name="T6" fmla="*/ 77 w 79"/>
                <a:gd name="T7" fmla="*/ 2 h 78"/>
                <a:gd name="T8" fmla="*/ 77 w 79"/>
                <a:gd name="T9" fmla="*/ 2 h 78"/>
                <a:gd name="T10" fmla="*/ 77 w 79"/>
                <a:gd name="T11" fmla="*/ 2 h 78"/>
                <a:gd name="T12" fmla="*/ 77 w 79"/>
                <a:gd name="T13" fmla="*/ 2 h 78"/>
                <a:gd name="T14" fmla="*/ 77 w 79"/>
                <a:gd name="T15" fmla="*/ 2 h 78"/>
                <a:gd name="T16" fmla="*/ 77 w 79"/>
                <a:gd name="T17" fmla="*/ 0 h 78"/>
                <a:gd name="T18" fmla="*/ 77 w 79"/>
                <a:gd name="T19" fmla="*/ 0 h 78"/>
                <a:gd name="T20" fmla="*/ 77 w 79"/>
                <a:gd name="T21" fmla="*/ 0 h 78"/>
                <a:gd name="T22" fmla="*/ 77 w 79"/>
                <a:gd name="T23" fmla="*/ 0 h 78"/>
                <a:gd name="T24" fmla="*/ 77 w 79"/>
                <a:gd name="T25" fmla="*/ 0 h 78"/>
                <a:gd name="T26" fmla="*/ 79 w 79"/>
                <a:gd name="T27" fmla="*/ 0 h 78"/>
                <a:gd name="T28" fmla="*/ 79 w 79"/>
                <a:gd name="T29" fmla="*/ 0 h 78"/>
                <a:gd name="T30" fmla="*/ 79 w 79"/>
                <a:gd name="T31" fmla="*/ 0 h 78"/>
                <a:gd name="T32" fmla="*/ 79 w 79"/>
                <a:gd name="T33" fmla="*/ 0 h 78"/>
                <a:gd name="T34" fmla="*/ 79 w 79"/>
                <a:gd name="T35" fmla="*/ 0 h 78"/>
                <a:gd name="T36" fmla="*/ 79 w 79"/>
                <a:gd name="T37" fmla="*/ 2 h 78"/>
                <a:gd name="T38" fmla="*/ 14 w 79"/>
                <a:gd name="T39" fmla="*/ 67 h 78"/>
                <a:gd name="T40" fmla="*/ 2 w 79"/>
                <a:gd name="T41" fmla="*/ 78 h 78"/>
                <a:gd name="T42" fmla="*/ 2 w 79"/>
                <a:gd name="T43" fmla="*/ 78 h 78"/>
                <a:gd name="T44" fmla="*/ 2 w 79"/>
                <a:gd name="T45" fmla="*/ 78 h 78"/>
                <a:gd name="T46" fmla="*/ 2 w 79"/>
                <a:gd name="T47" fmla="*/ 78 h 78"/>
                <a:gd name="T48" fmla="*/ 2 w 79"/>
                <a:gd name="T49" fmla="*/ 78 h 78"/>
                <a:gd name="T50" fmla="*/ 2 w 79"/>
                <a:gd name="T51" fmla="*/ 78 h 78"/>
                <a:gd name="T52" fmla="*/ 2 w 79"/>
                <a:gd name="T53" fmla="*/ 78 h 78"/>
                <a:gd name="T54" fmla="*/ 0 w 79"/>
                <a:gd name="T55" fmla="*/ 78 h 78"/>
                <a:gd name="T56" fmla="*/ 0 w 79"/>
                <a:gd name="T57" fmla="*/ 78 h 78"/>
                <a:gd name="T58" fmla="*/ 13 w 79"/>
                <a:gd name="T59" fmla="*/ 65 h 78"/>
                <a:gd name="T60" fmla="*/ 13 w 79"/>
                <a:gd name="T61" fmla="*/ 65 h 78"/>
                <a:gd name="T62" fmla="*/ 13 w 79"/>
                <a:gd name="T63" fmla="*/ 65 h 78"/>
                <a:gd name="T64" fmla="*/ 13 w 79"/>
                <a:gd name="T65" fmla="*/ 65 h 78"/>
                <a:gd name="T66" fmla="*/ 13 w 79"/>
                <a:gd name="T67" fmla="*/ 65 h 78"/>
                <a:gd name="T68" fmla="*/ 13 w 79"/>
                <a:gd name="T69" fmla="*/ 65 h 78"/>
                <a:gd name="T70" fmla="*/ 14 w 79"/>
                <a:gd name="T71" fmla="*/ 67 h 78"/>
                <a:gd name="T72" fmla="*/ 14 w 79"/>
                <a:gd name="T73" fmla="*/ 67 h 78"/>
                <a:gd name="T74" fmla="*/ 14 w 79"/>
                <a:gd name="T75" fmla="*/ 6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9" h="78">
                  <a:moveTo>
                    <a:pt x="79" y="2"/>
                  </a:move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2"/>
                  </a:lnTo>
                  <a:close/>
                  <a:moveTo>
                    <a:pt x="14" y="67"/>
                  </a:moveTo>
                  <a:lnTo>
                    <a:pt x="2" y="78"/>
                  </a:lnTo>
                  <a:lnTo>
                    <a:pt x="2" y="78"/>
                  </a:lnTo>
                  <a:lnTo>
                    <a:pt x="2" y="78"/>
                  </a:lnTo>
                  <a:lnTo>
                    <a:pt x="2" y="78"/>
                  </a:lnTo>
                  <a:lnTo>
                    <a:pt x="2" y="78"/>
                  </a:lnTo>
                  <a:lnTo>
                    <a:pt x="2" y="78"/>
                  </a:lnTo>
                  <a:lnTo>
                    <a:pt x="2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4" y="67"/>
                  </a:lnTo>
                  <a:lnTo>
                    <a:pt x="14" y="67"/>
                  </a:lnTo>
                  <a:lnTo>
                    <a:pt x="14" y="67"/>
                  </a:lnTo>
                  <a:close/>
                </a:path>
              </a:pathLst>
            </a:custGeom>
            <a:solidFill>
              <a:srgbClr val="8D8D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58" name="Freeform 62"/>
            <p:cNvSpPr>
              <a:spLocks noEditPoints="1"/>
            </p:cNvSpPr>
            <p:nvPr/>
          </p:nvSpPr>
          <p:spPr bwMode="auto">
            <a:xfrm>
              <a:off x="305" y="386"/>
              <a:ext cx="77" cy="80"/>
            </a:xfrm>
            <a:custGeom>
              <a:avLst/>
              <a:gdLst>
                <a:gd name="T0" fmla="*/ 77 w 77"/>
                <a:gd name="T1" fmla="*/ 2 h 80"/>
                <a:gd name="T2" fmla="*/ 77 w 77"/>
                <a:gd name="T3" fmla="*/ 2 h 80"/>
                <a:gd name="T4" fmla="*/ 77 w 77"/>
                <a:gd name="T5" fmla="*/ 2 h 80"/>
                <a:gd name="T6" fmla="*/ 77 w 77"/>
                <a:gd name="T7" fmla="*/ 2 h 80"/>
                <a:gd name="T8" fmla="*/ 77 w 77"/>
                <a:gd name="T9" fmla="*/ 2 h 80"/>
                <a:gd name="T10" fmla="*/ 77 w 77"/>
                <a:gd name="T11" fmla="*/ 2 h 80"/>
                <a:gd name="T12" fmla="*/ 77 w 77"/>
                <a:gd name="T13" fmla="*/ 2 h 80"/>
                <a:gd name="T14" fmla="*/ 77 w 77"/>
                <a:gd name="T15" fmla="*/ 2 h 80"/>
                <a:gd name="T16" fmla="*/ 76 w 77"/>
                <a:gd name="T17" fmla="*/ 2 h 80"/>
                <a:gd name="T18" fmla="*/ 76 w 77"/>
                <a:gd name="T19" fmla="*/ 2 h 80"/>
                <a:gd name="T20" fmla="*/ 77 w 77"/>
                <a:gd name="T21" fmla="*/ 0 h 80"/>
                <a:gd name="T22" fmla="*/ 77 w 77"/>
                <a:gd name="T23" fmla="*/ 0 h 80"/>
                <a:gd name="T24" fmla="*/ 77 w 77"/>
                <a:gd name="T25" fmla="*/ 0 h 80"/>
                <a:gd name="T26" fmla="*/ 77 w 77"/>
                <a:gd name="T27" fmla="*/ 2 h 80"/>
                <a:gd name="T28" fmla="*/ 77 w 77"/>
                <a:gd name="T29" fmla="*/ 2 h 80"/>
                <a:gd name="T30" fmla="*/ 77 w 77"/>
                <a:gd name="T31" fmla="*/ 2 h 80"/>
                <a:gd name="T32" fmla="*/ 77 w 77"/>
                <a:gd name="T33" fmla="*/ 2 h 80"/>
                <a:gd name="T34" fmla="*/ 77 w 77"/>
                <a:gd name="T35" fmla="*/ 2 h 80"/>
                <a:gd name="T36" fmla="*/ 77 w 77"/>
                <a:gd name="T37" fmla="*/ 2 h 80"/>
                <a:gd name="T38" fmla="*/ 13 w 77"/>
                <a:gd name="T39" fmla="*/ 67 h 80"/>
                <a:gd name="T40" fmla="*/ 0 w 77"/>
                <a:gd name="T41" fmla="*/ 80 h 80"/>
                <a:gd name="T42" fmla="*/ 0 w 77"/>
                <a:gd name="T43" fmla="*/ 80 h 80"/>
                <a:gd name="T44" fmla="*/ 0 w 77"/>
                <a:gd name="T45" fmla="*/ 80 h 80"/>
                <a:gd name="T46" fmla="*/ 0 w 77"/>
                <a:gd name="T47" fmla="*/ 80 h 80"/>
                <a:gd name="T48" fmla="*/ 0 w 77"/>
                <a:gd name="T49" fmla="*/ 80 h 80"/>
                <a:gd name="T50" fmla="*/ 0 w 77"/>
                <a:gd name="T51" fmla="*/ 80 h 80"/>
                <a:gd name="T52" fmla="*/ 0 w 77"/>
                <a:gd name="T53" fmla="*/ 78 h 80"/>
                <a:gd name="T54" fmla="*/ 0 w 77"/>
                <a:gd name="T55" fmla="*/ 78 h 80"/>
                <a:gd name="T56" fmla="*/ 0 w 77"/>
                <a:gd name="T57" fmla="*/ 78 h 80"/>
                <a:gd name="T58" fmla="*/ 13 w 77"/>
                <a:gd name="T59" fmla="*/ 67 h 80"/>
                <a:gd name="T60" fmla="*/ 13 w 77"/>
                <a:gd name="T61" fmla="*/ 67 h 80"/>
                <a:gd name="T62" fmla="*/ 13 w 77"/>
                <a:gd name="T63" fmla="*/ 67 h 80"/>
                <a:gd name="T64" fmla="*/ 13 w 77"/>
                <a:gd name="T65" fmla="*/ 67 h 80"/>
                <a:gd name="T66" fmla="*/ 13 w 77"/>
                <a:gd name="T67" fmla="*/ 67 h 80"/>
                <a:gd name="T68" fmla="*/ 13 w 77"/>
                <a:gd name="T69" fmla="*/ 67 h 80"/>
                <a:gd name="T70" fmla="*/ 13 w 77"/>
                <a:gd name="T71" fmla="*/ 67 h 80"/>
                <a:gd name="T72" fmla="*/ 13 w 77"/>
                <a:gd name="T73" fmla="*/ 67 h 80"/>
                <a:gd name="T74" fmla="*/ 13 w 77"/>
                <a:gd name="T75" fmla="*/ 6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7" h="80">
                  <a:moveTo>
                    <a:pt x="77" y="2"/>
                  </a:move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close/>
                  <a:moveTo>
                    <a:pt x="13" y="67"/>
                  </a:moveTo>
                  <a:lnTo>
                    <a:pt x="0" y="80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13" y="67"/>
                  </a:lnTo>
                  <a:lnTo>
                    <a:pt x="13" y="67"/>
                  </a:lnTo>
                  <a:lnTo>
                    <a:pt x="13" y="67"/>
                  </a:lnTo>
                  <a:lnTo>
                    <a:pt x="13" y="67"/>
                  </a:lnTo>
                  <a:lnTo>
                    <a:pt x="13" y="67"/>
                  </a:lnTo>
                  <a:lnTo>
                    <a:pt x="13" y="67"/>
                  </a:lnTo>
                  <a:lnTo>
                    <a:pt x="13" y="67"/>
                  </a:lnTo>
                  <a:lnTo>
                    <a:pt x="13" y="67"/>
                  </a:lnTo>
                  <a:lnTo>
                    <a:pt x="13" y="67"/>
                  </a:lnTo>
                  <a:close/>
                </a:path>
              </a:pathLst>
            </a:custGeom>
            <a:solidFill>
              <a:srgbClr val="8B8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59" name="Freeform 63"/>
            <p:cNvSpPr>
              <a:spLocks noEditPoints="1"/>
            </p:cNvSpPr>
            <p:nvPr/>
          </p:nvSpPr>
          <p:spPr bwMode="auto">
            <a:xfrm>
              <a:off x="304" y="386"/>
              <a:ext cx="78" cy="78"/>
            </a:xfrm>
            <a:custGeom>
              <a:avLst/>
              <a:gdLst>
                <a:gd name="T0" fmla="*/ 78 w 78"/>
                <a:gd name="T1" fmla="*/ 0 h 78"/>
                <a:gd name="T2" fmla="*/ 77 w 78"/>
                <a:gd name="T3" fmla="*/ 2 h 78"/>
                <a:gd name="T4" fmla="*/ 77 w 78"/>
                <a:gd name="T5" fmla="*/ 2 h 78"/>
                <a:gd name="T6" fmla="*/ 77 w 78"/>
                <a:gd name="T7" fmla="*/ 2 h 78"/>
                <a:gd name="T8" fmla="*/ 77 w 78"/>
                <a:gd name="T9" fmla="*/ 2 h 78"/>
                <a:gd name="T10" fmla="*/ 77 w 78"/>
                <a:gd name="T11" fmla="*/ 2 h 78"/>
                <a:gd name="T12" fmla="*/ 77 w 78"/>
                <a:gd name="T13" fmla="*/ 0 h 78"/>
                <a:gd name="T14" fmla="*/ 77 w 78"/>
                <a:gd name="T15" fmla="*/ 0 h 78"/>
                <a:gd name="T16" fmla="*/ 77 w 78"/>
                <a:gd name="T17" fmla="*/ 0 h 78"/>
                <a:gd name="T18" fmla="*/ 77 w 78"/>
                <a:gd name="T19" fmla="*/ 0 h 78"/>
                <a:gd name="T20" fmla="*/ 77 w 78"/>
                <a:gd name="T21" fmla="*/ 0 h 78"/>
                <a:gd name="T22" fmla="*/ 77 w 78"/>
                <a:gd name="T23" fmla="*/ 0 h 78"/>
                <a:gd name="T24" fmla="*/ 78 w 78"/>
                <a:gd name="T25" fmla="*/ 0 h 78"/>
                <a:gd name="T26" fmla="*/ 78 w 78"/>
                <a:gd name="T27" fmla="*/ 0 h 78"/>
                <a:gd name="T28" fmla="*/ 78 w 78"/>
                <a:gd name="T29" fmla="*/ 0 h 78"/>
                <a:gd name="T30" fmla="*/ 78 w 78"/>
                <a:gd name="T31" fmla="*/ 0 h 78"/>
                <a:gd name="T32" fmla="*/ 78 w 78"/>
                <a:gd name="T33" fmla="*/ 0 h 78"/>
                <a:gd name="T34" fmla="*/ 78 w 78"/>
                <a:gd name="T35" fmla="*/ 0 h 78"/>
                <a:gd name="T36" fmla="*/ 78 w 78"/>
                <a:gd name="T37" fmla="*/ 0 h 78"/>
                <a:gd name="T38" fmla="*/ 14 w 78"/>
                <a:gd name="T39" fmla="*/ 67 h 78"/>
                <a:gd name="T40" fmla="*/ 1 w 78"/>
                <a:gd name="T41" fmla="*/ 78 h 78"/>
                <a:gd name="T42" fmla="*/ 1 w 78"/>
                <a:gd name="T43" fmla="*/ 78 h 78"/>
                <a:gd name="T44" fmla="*/ 1 w 78"/>
                <a:gd name="T45" fmla="*/ 78 h 78"/>
                <a:gd name="T46" fmla="*/ 1 w 78"/>
                <a:gd name="T47" fmla="*/ 78 h 78"/>
                <a:gd name="T48" fmla="*/ 0 w 78"/>
                <a:gd name="T49" fmla="*/ 78 h 78"/>
                <a:gd name="T50" fmla="*/ 0 w 78"/>
                <a:gd name="T51" fmla="*/ 78 h 78"/>
                <a:gd name="T52" fmla="*/ 0 w 78"/>
                <a:gd name="T53" fmla="*/ 78 h 78"/>
                <a:gd name="T54" fmla="*/ 0 w 78"/>
                <a:gd name="T55" fmla="*/ 78 h 78"/>
                <a:gd name="T56" fmla="*/ 0 w 78"/>
                <a:gd name="T57" fmla="*/ 78 h 78"/>
                <a:gd name="T58" fmla="*/ 12 w 78"/>
                <a:gd name="T59" fmla="*/ 65 h 78"/>
                <a:gd name="T60" fmla="*/ 12 w 78"/>
                <a:gd name="T61" fmla="*/ 65 h 78"/>
                <a:gd name="T62" fmla="*/ 12 w 78"/>
                <a:gd name="T63" fmla="*/ 65 h 78"/>
                <a:gd name="T64" fmla="*/ 12 w 78"/>
                <a:gd name="T65" fmla="*/ 65 h 78"/>
                <a:gd name="T66" fmla="*/ 12 w 78"/>
                <a:gd name="T67" fmla="*/ 65 h 78"/>
                <a:gd name="T68" fmla="*/ 12 w 78"/>
                <a:gd name="T69" fmla="*/ 65 h 78"/>
                <a:gd name="T70" fmla="*/ 12 w 78"/>
                <a:gd name="T71" fmla="*/ 65 h 78"/>
                <a:gd name="T72" fmla="*/ 12 w 78"/>
                <a:gd name="T73" fmla="*/ 67 h 78"/>
                <a:gd name="T74" fmla="*/ 14 w 78"/>
                <a:gd name="T75" fmla="*/ 6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8" h="78">
                  <a:moveTo>
                    <a:pt x="78" y="0"/>
                  </a:move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close/>
                  <a:moveTo>
                    <a:pt x="14" y="67"/>
                  </a:moveTo>
                  <a:lnTo>
                    <a:pt x="1" y="78"/>
                  </a:lnTo>
                  <a:lnTo>
                    <a:pt x="1" y="78"/>
                  </a:lnTo>
                  <a:lnTo>
                    <a:pt x="1" y="78"/>
                  </a:lnTo>
                  <a:lnTo>
                    <a:pt x="1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7"/>
                  </a:lnTo>
                  <a:lnTo>
                    <a:pt x="14" y="67"/>
                  </a:lnTo>
                  <a:close/>
                </a:path>
              </a:pathLst>
            </a:custGeom>
            <a:solidFill>
              <a:srgbClr val="898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60" name="Freeform 64"/>
            <p:cNvSpPr>
              <a:spLocks noEditPoints="1"/>
            </p:cNvSpPr>
            <p:nvPr/>
          </p:nvSpPr>
          <p:spPr bwMode="auto">
            <a:xfrm>
              <a:off x="304" y="385"/>
              <a:ext cx="77" cy="79"/>
            </a:xfrm>
            <a:custGeom>
              <a:avLst/>
              <a:gdLst>
                <a:gd name="T0" fmla="*/ 77 w 77"/>
                <a:gd name="T1" fmla="*/ 1 h 79"/>
                <a:gd name="T2" fmla="*/ 77 w 77"/>
                <a:gd name="T3" fmla="*/ 1 h 79"/>
                <a:gd name="T4" fmla="*/ 77 w 77"/>
                <a:gd name="T5" fmla="*/ 1 h 79"/>
                <a:gd name="T6" fmla="*/ 77 w 77"/>
                <a:gd name="T7" fmla="*/ 1 h 79"/>
                <a:gd name="T8" fmla="*/ 77 w 77"/>
                <a:gd name="T9" fmla="*/ 1 h 79"/>
                <a:gd name="T10" fmla="*/ 77 w 77"/>
                <a:gd name="T11" fmla="*/ 1 h 79"/>
                <a:gd name="T12" fmla="*/ 77 w 77"/>
                <a:gd name="T13" fmla="*/ 1 h 79"/>
                <a:gd name="T14" fmla="*/ 75 w 77"/>
                <a:gd name="T15" fmla="*/ 1 h 79"/>
                <a:gd name="T16" fmla="*/ 75 w 77"/>
                <a:gd name="T17" fmla="*/ 1 h 79"/>
                <a:gd name="T18" fmla="*/ 75 w 77"/>
                <a:gd name="T19" fmla="*/ 1 h 79"/>
                <a:gd name="T20" fmla="*/ 77 w 77"/>
                <a:gd name="T21" fmla="*/ 0 h 79"/>
                <a:gd name="T22" fmla="*/ 77 w 77"/>
                <a:gd name="T23" fmla="*/ 0 h 79"/>
                <a:gd name="T24" fmla="*/ 77 w 77"/>
                <a:gd name="T25" fmla="*/ 0 h 79"/>
                <a:gd name="T26" fmla="*/ 77 w 77"/>
                <a:gd name="T27" fmla="*/ 0 h 79"/>
                <a:gd name="T28" fmla="*/ 77 w 77"/>
                <a:gd name="T29" fmla="*/ 0 h 79"/>
                <a:gd name="T30" fmla="*/ 77 w 77"/>
                <a:gd name="T31" fmla="*/ 0 h 79"/>
                <a:gd name="T32" fmla="*/ 77 w 77"/>
                <a:gd name="T33" fmla="*/ 1 h 79"/>
                <a:gd name="T34" fmla="*/ 77 w 77"/>
                <a:gd name="T35" fmla="*/ 1 h 79"/>
                <a:gd name="T36" fmla="*/ 77 w 77"/>
                <a:gd name="T37" fmla="*/ 1 h 79"/>
                <a:gd name="T38" fmla="*/ 12 w 77"/>
                <a:gd name="T39" fmla="*/ 66 h 79"/>
                <a:gd name="T40" fmla="*/ 0 w 77"/>
                <a:gd name="T41" fmla="*/ 79 h 79"/>
                <a:gd name="T42" fmla="*/ 0 w 77"/>
                <a:gd name="T43" fmla="*/ 79 h 79"/>
                <a:gd name="T44" fmla="*/ 0 w 77"/>
                <a:gd name="T45" fmla="*/ 79 h 79"/>
                <a:gd name="T46" fmla="*/ 0 w 77"/>
                <a:gd name="T47" fmla="*/ 79 h 79"/>
                <a:gd name="T48" fmla="*/ 0 w 77"/>
                <a:gd name="T49" fmla="*/ 79 h 79"/>
                <a:gd name="T50" fmla="*/ 0 w 77"/>
                <a:gd name="T51" fmla="*/ 79 h 79"/>
                <a:gd name="T52" fmla="*/ 0 w 77"/>
                <a:gd name="T53" fmla="*/ 77 h 79"/>
                <a:gd name="T54" fmla="*/ 0 w 77"/>
                <a:gd name="T55" fmla="*/ 77 h 79"/>
                <a:gd name="T56" fmla="*/ 0 w 77"/>
                <a:gd name="T57" fmla="*/ 77 h 79"/>
                <a:gd name="T58" fmla="*/ 11 w 77"/>
                <a:gd name="T59" fmla="*/ 66 h 79"/>
                <a:gd name="T60" fmla="*/ 12 w 77"/>
                <a:gd name="T61" fmla="*/ 66 h 79"/>
                <a:gd name="T62" fmla="*/ 12 w 77"/>
                <a:gd name="T63" fmla="*/ 66 h 79"/>
                <a:gd name="T64" fmla="*/ 12 w 77"/>
                <a:gd name="T65" fmla="*/ 66 h 79"/>
                <a:gd name="T66" fmla="*/ 12 w 77"/>
                <a:gd name="T67" fmla="*/ 66 h 79"/>
                <a:gd name="T68" fmla="*/ 12 w 77"/>
                <a:gd name="T69" fmla="*/ 66 h 79"/>
                <a:gd name="T70" fmla="*/ 12 w 77"/>
                <a:gd name="T71" fmla="*/ 66 h 79"/>
                <a:gd name="T72" fmla="*/ 12 w 77"/>
                <a:gd name="T73" fmla="*/ 66 h 79"/>
                <a:gd name="T74" fmla="*/ 12 w 77"/>
                <a:gd name="T75" fmla="*/ 66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7" h="79">
                  <a:moveTo>
                    <a:pt x="77" y="1"/>
                  </a:moveTo>
                  <a:lnTo>
                    <a:pt x="77" y="1"/>
                  </a:lnTo>
                  <a:lnTo>
                    <a:pt x="77" y="1"/>
                  </a:lnTo>
                  <a:lnTo>
                    <a:pt x="77" y="1"/>
                  </a:lnTo>
                  <a:lnTo>
                    <a:pt x="77" y="1"/>
                  </a:lnTo>
                  <a:lnTo>
                    <a:pt x="77" y="1"/>
                  </a:lnTo>
                  <a:lnTo>
                    <a:pt x="77" y="1"/>
                  </a:lnTo>
                  <a:lnTo>
                    <a:pt x="75" y="1"/>
                  </a:lnTo>
                  <a:lnTo>
                    <a:pt x="75" y="1"/>
                  </a:lnTo>
                  <a:lnTo>
                    <a:pt x="75" y="1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1"/>
                  </a:lnTo>
                  <a:lnTo>
                    <a:pt x="77" y="1"/>
                  </a:lnTo>
                  <a:lnTo>
                    <a:pt x="77" y="1"/>
                  </a:lnTo>
                  <a:close/>
                  <a:moveTo>
                    <a:pt x="12" y="66"/>
                  </a:move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11" y="66"/>
                  </a:lnTo>
                  <a:lnTo>
                    <a:pt x="12" y="66"/>
                  </a:lnTo>
                  <a:lnTo>
                    <a:pt x="12" y="66"/>
                  </a:lnTo>
                  <a:lnTo>
                    <a:pt x="12" y="66"/>
                  </a:lnTo>
                  <a:lnTo>
                    <a:pt x="12" y="66"/>
                  </a:lnTo>
                  <a:lnTo>
                    <a:pt x="12" y="66"/>
                  </a:lnTo>
                  <a:lnTo>
                    <a:pt x="12" y="66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solidFill>
              <a:srgbClr val="878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61" name="Freeform 65"/>
            <p:cNvSpPr>
              <a:spLocks noEditPoints="1"/>
            </p:cNvSpPr>
            <p:nvPr/>
          </p:nvSpPr>
          <p:spPr bwMode="auto">
            <a:xfrm>
              <a:off x="302" y="385"/>
              <a:ext cx="79" cy="77"/>
            </a:xfrm>
            <a:custGeom>
              <a:avLst/>
              <a:gdLst>
                <a:gd name="T0" fmla="*/ 79 w 79"/>
                <a:gd name="T1" fmla="*/ 0 h 77"/>
                <a:gd name="T2" fmla="*/ 77 w 79"/>
                <a:gd name="T3" fmla="*/ 1 h 77"/>
                <a:gd name="T4" fmla="*/ 77 w 79"/>
                <a:gd name="T5" fmla="*/ 1 h 77"/>
                <a:gd name="T6" fmla="*/ 77 w 79"/>
                <a:gd name="T7" fmla="*/ 1 h 77"/>
                <a:gd name="T8" fmla="*/ 77 w 79"/>
                <a:gd name="T9" fmla="*/ 1 h 77"/>
                <a:gd name="T10" fmla="*/ 77 w 79"/>
                <a:gd name="T11" fmla="*/ 0 h 77"/>
                <a:gd name="T12" fmla="*/ 77 w 79"/>
                <a:gd name="T13" fmla="*/ 0 h 77"/>
                <a:gd name="T14" fmla="*/ 77 w 79"/>
                <a:gd name="T15" fmla="*/ 0 h 77"/>
                <a:gd name="T16" fmla="*/ 77 w 79"/>
                <a:gd name="T17" fmla="*/ 0 h 77"/>
                <a:gd name="T18" fmla="*/ 77 w 79"/>
                <a:gd name="T19" fmla="*/ 0 h 77"/>
                <a:gd name="T20" fmla="*/ 77 w 79"/>
                <a:gd name="T21" fmla="*/ 0 h 77"/>
                <a:gd name="T22" fmla="*/ 77 w 79"/>
                <a:gd name="T23" fmla="*/ 0 h 77"/>
                <a:gd name="T24" fmla="*/ 79 w 79"/>
                <a:gd name="T25" fmla="*/ 0 h 77"/>
                <a:gd name="T26" fmla="*/ 79 w 79"/>
                <a:gd name="T27" fmla="*/ 0 h 77"/>
                <a:gd name="T28" fmla="*/ 79 w 79"/>
                <a:gd name="T29" fmla="*/ 0 h 77"/>
                <a:gd name="T30" fmla="*/ 79 w 79"/>
                <a:gd name="T31" fmla="*/ 0 h 77"/>
                <a:gd name="T32" fmla="*/ 79 w 79"/>
                <a:gd name="T33" fmla="*/ 0 h 77"/>
                <a:gd name="T34" fmla="*/ 79 w 79"/>
                <a:gd name="T35" fmla="*/ 0 h 77"/>
                <a:gd name="T36" fmla="*/ 79 w 79"/>
                <a:gd name="T37" fmla="*/ 0 h 77"/>
                <a:gd name="T38" fmla="*/ 13 w 79"/>
                <a:gd name="T39" fmla="*/ 66 h 77"/>
                <a:gd name="T40" fmla="*/ 2 w 79"/>
                <a:gd name="T41" fmla="*/ 77 h 77"/>
                <a:gd name="T42" fmla="*/ 2 w 79"/>
                <a:gd name="T43" fmla="*/ 77 h 77"/>
                <a:gd name="T44" fmla="*/ 0 w 79"/>
                <a:gd name="T45" fmla="*/ 77 h 77"/>
                <a:gd name="T46" fmla="*/ 0 w 79"/>
                <a:gd name="T47" fmla="*/ 77 h 77"/>
                <a:gd name="T48" fmla="*/ 0 w 79"/>
                <a:gd name="T49" fmla="*/ 77 h 77"/>
                <a:gd name="T50" fmla="*/ 0 w 79"/>
                <a:gd name="T51" fmla="*/ 77 h 77"/>
                <a:gd name="T52" fmla="*/ 0 w 79"/>
                <a:gd name="T53" fmla="*/ 77 h 77"/>
                <a:gd name="T54" fmla="*/ 0 w 79"/>
                <a:gd name="T55" fmla="*/ 77 h 77"/>
                <a:gd name="T56" fmla="*/ 0 w 79"/>
                <a:gd name="T57" fmla="*/ 77 h 77"/>
                <a:gd name="T58" fmla="*/ 13 w 79"/>
                <a:gd name="T59" fmla="*/ 65 h 77"/>
                <a:gd name="T60" fmla="*/ 13 w 79"/>
                <a:gd name="T61" fmla="*/ 65 h 77"/>
                <a:gd name="T62" fmla="*/ 13 w 79"/>
                <a:gd name="T63" fmla="*/ 65 h 77"/>
                <a:gd name="T64" fmla="*/ 13 w 79"/>
                <a:gd name="T65" fmla="*/ 65 h 77"/>
                <a:gd name="T66" fmla="*/ 13 w 79"/>
                <a:gd name="T67" fmla="*/ 65 h 77"/>
                <a:gd name="T68" fmla="*/ 13 w 79"/>
                <a:gd name="T69" fmla="*/ 65 h 77"/>
                <a:gd name="T70" fmla="*/ 13 w 79"/>
                <a:gd name="T71" fmla="*/ 65 h 77"/>
                <a:gd name="T72" fmla="*/ 13 w 79"/>
                <a:gd name="T73" fmla="*/ 65 h 77"/>
                <a:gd name="T74" fmla="*/ 13 w 79"/>
                <a:gd name="T75" fmla="*/ 66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9" h="77">
                  <a:moveTo>
                    <a:pt x="79" y="0"/>
                  </a:moveTo>
                  <a:lnTo>
                    <a:pt x="77" y="1"/>
                  </a:lnTo>
                  <a:lnTo>
                    <a:pt x="77" y="1"/>
                  </a:lnTo>
                  <a:lnTo>
                    <a:pt x="77" y="1"/>
                  </a:lnTo>
                  <a:lnTo>
                    <a:pt x="77" y="1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close/>
                  <a:moveTo>
                    <a:pt x="13" y="66"/>
                  </a:moveTo>
                  <a:lnTo>
                    <a:pt x="2" y="77"/>
                  </a:lnTo>
                  <a:lnTo>
                    <a:pt x="2" y="77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6"/>
                  </a:lnTo>
                  <a:close/>
                </a:path>
              </a:pathLst>
            </a:custGeom>
            <a:solidFill>
              <a:srgbClr val="858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62" name="Freeform 66"/>
            <p:cNvSpPr>
              <a:spLocks noEditPoints="1"/>
            </p:cNvSpPr>
            <p:nvPr/>
          </p:nvSpPr>
          <p:spPr bwMode="auto">
            <a:xfrm>
              <a:off x="300" y="383"/>
              <a:ext cx="79" cy="79"/>
            </a:xfrm>
            <a:custGeom>
              <a:avLst/>
              <a:gdLst>
                <a:gd name="T0" fmla="*/ 79 w 79"/>
                <a:gd name="T1" fmla="*/ 2 h 79"/>
                <a:gd name="T2" fmla="*/ 79 w 79"/>
                <a:gd name="T3" fmla="*/ 2 h 79"/>
                <a:gd name="T4" fmla="*/ 79 w 79"/>
                <a:gd name="T5" fmla="*/ 2 h 79"/>
                <a:gd name="T6" fmla="*/ 79 w 79"/>
                <a:gd name="T7" fmla="*/ 2 h 79"/>
                <a:gd name="T8" fmla="*/ 79 w 79"/>
                <a:gd name="T9" fmla="*/ 2 h 79"/>
                <a:gd name="T10" fmla="*/ 78 w 79"/>
                <a:gd name="T11" fmla="*/ 2 h 79"/>
                <a:gd name="T12" fmla="*/ 78 w 79"/>
                <a:gd name="T13" fmla="*/ 2 h 79"/>
                <a:gd name="T14" fmla="*/ 78 w 79"/>
                <a:gd name="T15" fmla="*/ 2 h 79"/>
                <a:gd name="T16" fmla="*/ 78 w 79"/>
                <a:gd name="T17" fmla="*/ 2 h 79"/>
                <a:gd name="T18" fmla="*/ 78 w 79"/>
                <a:gd name="T19" fmla="*/ 2 h 79"/>
                <a:gd name="T20" fmla="*/ 79 w 79"/>
                <a:gd name="T21" fmla="*/ 0 h 79"/>
                <a:gd name="T22" fmla="*/ 79 w 79"/>
                <a:gd name="T23" fmla="*/ 0 h 79"/>
                <a:gd name="T24" fmla="*/ 79 w 79"/>
                <a:gd name="T25" fmla="*/ 0 h 79"/>
                <a:gd name="T26" fmla="*/ 79 w 79"/>
                <a:gd name="T27" fmla="*/ 0 h 79"/>
                <a:gd name="T28" fmla="*/ 79 w 79"/>
                <a:gd name="T29" fmla="*/ 0 h 79"/>
                <a:gd name="T30" fmla="*/ 79 w 79"/>
                <a:gd name="T31" fmla="*/ 0 h 79"/>
                <a:gd name="T32" fmla="*/ 79 w 79"/>
                <a:gd name="T33" fmla="*/ 0 h 79"/>
                <a:gd name="T34" fmla="*/ 79 w 79"/>
                <a:gd name="T35" fmla="*/ 0 h 79"/>
                <a:gd name="T36" fmla="*/ 79 w 79"/>
                <a:gd name="T37" fmla="*/ 2 h 79"/>
                <a:gd name="T38" fmla="*/ 15 w 79"/>
                <a:gd name="T39" fmla="*/ 67 h 79"/>
                <a:gd name="T40" fmla="*/ 2 w 79"/>
                <a:gd name="T41" fmla="*/ 79 h 79"/>
                <a:gd name="T42" fmla="*/ 2 w 79"/>
                <a:gd name="T43" fmla="*/ 79 h 79"/>
                <a:gd name="T44" fmla="*/ 2 w 79"/>
                <a:gd name="T45" fmla="*/ 79 h 79"/>
                <a:gd name="T46" fmla="*/ 2 w 79"/>
                <a:gd name="T47" fmla="*/ 79 h 79"/>
                <a:gd name="T48" fmla="*/ 2 w 79"/>
                <a:gd name="T49" fmla="*/ 79 h 79"/>
                <a:gd name="T50" fmla="*/ 2 w 79"/>
                <a:gd name="T51" fmla="*/ 79 h 79"/>
                <a:gd name="T52" fmla="*/ 2 w 79"/>
                <a:gd name="T53" fmla="*/ 78 h 79"/>
                <a:gd name="T54" fmla="*/ 2 w 79"/>
                <a:gd name="T55" fmla="*/ 78 h 79"/>
                <a:gd name="T56" fmla="*/ 0 w 79"/>
                <a:gd name="T57" fmla="*/ 78 h 79"/>
                <a:gd name="T58" fmla="*/ 13 w 79"/>
                <a:gd name="T59" fmla="*/ 65 h 79"/>
                <a:gd name="T60" fmla="*/ 13 w 79"/>
                <a:gd name="T61" fmla="*/ 65 h 79"/>
                <a:gd name="T62" fmla="*/ 15 w 79"/>
                <a:gd name="T63" fmla="*/ 67 h 79"/>
                <a:gd name="T64" fmla="*/ 15 w 79"/>
                <a:gd name="T65" fmla="*/ 67 h 79"/>
                <a:gd name="T66" fmla="*/ 15 w 79"/>
                <a:gd name="T67" fmla="*/ 67 h 79"/>
                <a:gd name="T68" fmla="*/ 15 w 79"/>
                <a:gd name="T69" fmla="*/ 67 h 79"/>
                <a:gd name="T70" fmla="*/ 15 w 79"/>
                <a:gd name="T71" fmla="*/ 67 h 79"/>
                <a:gd name="T72" fmla="*/ 15 w 79"/>
                <a:gd name="T73" fmla="*/ 67 h 79"/>
                <a:gd name="T74" fmla="*/ 15 w 79"/>
                <a:gd name="T75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9" h="79">
                  <a:moveTo>
                    <a:pt x="79" y="2"/>
                  </a:moveTo>
                  <a:lnTo>
                    <a:pt x="79" y="2"/>
                  </a:lnTo>
                  <a:lnTo>
                    <a:pt x="79" y="2"/>
                  </a:lnTo>
                  <a:lnTo>
                    <a:pt x="79" y="2"/>
                  </a:lnTo>
                  <a:lnTo>
                    <a:pt x="79" y="2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2"/>
                  </a:lnTo>
                  <a:close/>
                  <a:moveTo>
                    <a:pt x="15" y="67"/>
                  </a:moveTo>
                  <a:lnTo>
                    <a:pt x="2" y="79"/>
                  </a:lnTo>
                  <a:lnTo>
                    <a:pt x="2" y="79"/>
                  </a:lnTo>
                  <a:lnTo>
                    <a:pt x="2" y="79"/>
                  </a:lnTo>
                  <a:lnTo>
                    <a:pt x="2" y="79"/>
                  </a:lnTo>
                  <a:lnTo>
                    <a:pt x="2" y="79"/>
                  </a:lnTo>
                  <a:lnTo>
                    <a:pt x="2" y="79"/>
                  </a:lnTo>
                  <a:lnTo>
                    <a:pt x="2" y="78"/>
                  </a:lnTo>
                  <a:lnTo>
                    <a:pt x="2" y="78"/>
                  </a:lnTo>
                  <a:lnTo>
                    <a:pt x="0" y="78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5" y="67"/>
                  </a:lnTo>
                  <a:lnTo>
                    <a:pt x="15" y="67"/>
                  </a:lnTo>
                  <a:lnTo>
                    <a:pt x="15" y="67"/>
                  </a:lnTo>
                  <a:lnTo>
                    <a:pt x="15" y="67"/>
                  </a:lnTo>
                  <a:lnTo>
                    <a:pt x="15" y="67"/>
                  </a:lnTo>
                  <a:lnTo>
                    <a:pt x="15" y="67"/>
                  </a:lnTo>
                  <a:lnTo>
                    <a:pt x="15" y="67"/>
                  </a:lnTo>
                  <a:close/>
                </a:path>
              </a:pathLst>
            </a:custGeom>
            <a:solidFill>
              <a:srgbClr val="8383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63" name="Freeform 67"/>
            <p:cNvSpPr>
              <a:spLocks noEditPoints="1"/>
            </p:cNvSpPr>
            <p:nvPr/>
          </p:nvSpPr>
          <p:spPr bwMode="auto">
            <a:xfrm>
              <a:off x="300" y="382"/>
              <a:ext cx="79" cy="79"/>
            </a:xfrm>
            <a:custGeom>
              <a:avLst/>
              <a:gdLst>
                <a:gd name="T0" fmla="*/ 79 w 79"/>
                <a:gd name="T1" fmla="*/ 1 h 79"/>
                <a:gd name="T2" fmla="*/ 78 w 79"/>
                <a:gd name="T3" fmla="*/ 3 h 79"/>
                <a:gd name="T4" fmla="*/ 78 w 79"/>
                <a:gd name="T5" fmla="*/ 3 h 79"/>
                <a:gd name="T6" fmla="*/ 78 w 79"/>
                <a:gd name="T7" fmla="*/ 3 h 79"/>
                <a:gd name="T8" fmla="*/ 78 w 79"/>
                <a:gd name="T9" fmla="*/ 1 h 79"/>
                <a:gd name="T10" fmla="*/ 78 w 79"/>
                <a:gd name="T11" fmla="*/ 1 h 79"/>
                <a:gd name="T12" fmla="*/ 78 w 79"/>
                <a:gd name="T13" fmla="*/ 1 h 79"/>
                <a:gd name="T14" fmla="*/ 78 w 79"/>
                <a:gd name="T15" fmla="*/ 1 h 79"/>
                <a:gd name="T16" fmla="*/ 78 w 79"/>
                <a:gd name="T17" fmla="*/ 1 h 79"/>
                <a:gd name="T18" fmla="*/ 78 w 79"/>
                <a:gd name="T19" fmla="*/ 1 h 79"/>
                <a:gd name="T20" fmla="*/ 78 w 79"/>
                <a:gd name="T21" fmla="*/ 0 h 79"/>
                <a:gd name="T22" fmla="*/ 78 w 79"/>
                <a:gd name="T23" fmla="*/ 1 h 79"/>
                <a:gd name="T24" fmla="*/ 78 w 79"/>
                <a:gd name="T25" fmla="*/ 1 h 79"/>
                <a:gd name="T26" fmla="*/ 79 w 79"/>
                <a:gd name="T27" fmla="*/ 1 h 79"/>
                <a:gd name="T28" fmla="*/ 79 w 79"/>
                <a:gd name="T29" fmla="*/ 1 h 79"/>
                <a:gd name="T30" fmla="*/ 79 w 79"/>
                <a:gd name="T31" fmla="*/ 1 h 79"/>
                <a:gd name="T32" fmla="*/ 79 w 79"/>
                <a:gd name="T33" fmla="*/ 1 h 79"/>
                <a:gd name="T34" fmla="*/ 79 w 79"/>
                <a:gd name="T35" fmla="*/ 1 h 79"/>
                <a:gd name="T36" fmla="*/ 79 w 79"/>
                <a:gd name="T37" fmla="*/ 1 h 79"/>
                <a:gd name="T38" fmla="*/ 13 w 79"/>
                <a:gd name="T39" fmla="*/ 66 h 79"/>
                <a:gd name="T40" fmla="*/ 0 w 79"/>
                <a:gd name="T41" fmla="*/ 79 h 79"/>
                <a:gd name="T42" fmla="*/ 0 w 79"/>
                <a:gd name="T43" fmla="*/ 79 h 79"/>
                <a:gd name="T44" fmla="*/ 0 w 79"/>
                <a:gd name="T45" fmla="*/ 79 h 79"/>
                <a:gd name="T46" fmla="*/ 0 w 79"/>
                <a:gd name="T47" fmla="*/ 79 h 79"/>
                <a:gd name="T48" fmla="*/ 0 w 79"/>
                <a:gd name="T49" fmla="*/ 79 h 79"/>
                <a:gd name="T50" fmla="*/ 0 w 79"/>
                <a:gd name="T51" fmla="*/ 79 h 79"/>
                <a:gd name="T52" fmla="*/ 0 w 79"/>
                <a:gd name="T53" fmla="*/ 79 h 79"/>
                <a:gd name="T54" fmla="*/ 0 w 79"/>
                <a:gd name="T55" fmla="*/ 79 h 79"/>
                <a:gd name="T56" fmla="*/ 0 w 79"/>
                <a:gd name="T57" fmla="*/ 79 h 79"/>
                <a:gd name="T58" fmla="*/ 13 w 79"/>
                <a:gd name="T59" fmla="*/ 66 h 79"/>
                <a:gd name="T60" fmla="*/ 13 w 79"/>
                <a:gd name="T61" fmla="*/ 66 h 79"/>
                <a:gd name="T62" fmla="*/ 13 w 79"/>
                <a:gd name="T63" fmla="*/ 66 h 79"/>
                <a:gd name="T64" fmla="*/ 13 w 79"/>
                <a:gd name="T65" fmla="*/ 66 h 79"/>
                <a:gd name="T66" fmla="*/ 13 w 79"/>
                <a:gd name="T67" fmla="*/ 66 h 79"/>
                <a:gd name="T68" fmla="*/ 13 w 79"/>
                <a:gd name="T69" fmla="*/ 66 h 79"/>
                <a:gd name="T70" fmla="*/ 13 w 79"/>
                <a:gd name="T71" fmla="*/ 66 h 79"/>
                <a:gd name="T72" fmla="*/ 13 w 79"/>
                <a:gd name="T73" fmla="*/ 66 h 79"/>
                <a:gd name="T74" fmla="*/ 13 w 79"/>
                <a:gd name="T75" fmla="*/ 66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9" h="79">
                  <a:moveTo>
                    <a:pt x="79" y="1"/>
                  </a:moveTo>
                  <a:lnTo>
                    <a:pt x="78" y="3"/>
                  </a:lnTo>
                  <a:lnTo>
                    <a:pt x="78" y="3"/>
                  </a:lnTo>
                  <a:lnTo>
                    <a:pt x="78" y="3"/>
                  </a:lnTo>
                  <a:lnTo>
                    <a:pt x="78" y="1"/>
                  </a:lnTo>
                  <a:lnTo>
                    <a:pt x="78" y="1"/>
                  </a:lnTo>
                  <a:lnTo>
                    <a:pt x="78" y="1"/>
                  </a:lnTo>
                  <a:lnTo>
                    <a:pt x="78" y="1"/>
                  </a:lnTo>
                  <a:lnTo>
                    <a:pt x="78" y="1"/>
                  </a:lnTo>
                  <a:lnTo>
                    <a:pt x="78" y="1"/>
                  </a:lnTo>
                  <a:lnTo>
                    <a:pt x="78" y="0"/>
                  </a:lnTo>
                  <a:lnTo>
                    <a:pt x="78" y="1"/>
                  </a:lnTo>
                  <a:lnTo>
                    <a:pt x="78" y="1"/>
                  </a:lnTo>
                  <a:lnTo>
                    <a:pt x="79" y="1"/>
                  </a:lnTo>
                  <a:lnTo>
                    <a:pt x="79" y="1"/>
                  </a:lnTo>
                  <a:lnTo>
                    <a:pt x="79" y="1"/>
                  </a:lnTo>
                  <a:lnTo>
                    <a:pt x="79" y="1"/>
                  </a:lnTo>
                  <a:lnTo>
                    <a:pt x="79" y="1"/>
                  </a:lnTo>
                  <a:lnTo>
                    <a:pt x="79" y="1"/>
                  </a:lnTo>
                  <a:close/>
                  <a:moveTo>
                    <a:pt x="13" y="66"/>
                  </a:move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13" y="66"/>
                  </a:lnTo>
                  <a:lnTo>
                    <a:pt x="13" y="66"/>
                  </a:lnTo>
                  <a:lnTo>
                    <a:pt x="13" y="66"/>
                  </a:lnTo>
                  <a:lnTo>
                    <a:pt x="13" y="66"/>
                  </a:lnTo>
                  <a:lnTo>
                    <a:pt x="13" y="66"/>
                  </a:lnTo>
                  <a:lnTo>
                    <a:pt x="13" y="66"/>
                  </a:lnTo>
                  <a:lnTo>
                    <a:pt x="13" y="66"/>
                  </a:lnTo>
                  <a:lnTo>
                    <a:pt x="13" y="66"/>
                  </a:lnTo>
                  <a:lnTo>
                    <a:pt x="13" y="66"/>
                  </a:lnTo>
                  <a:close/>
                </a:path>
              </a:pathLst>
            </a:custGeom>
            <a:solidFill>
              <a:srgbClr val="8181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64" name="Freeform 68"/>
            <p:cNvSpPr>
              <a:spLocks noEditPoints="1"/>
            </p:cNvSpPr>
            <p:nvPr/>
          </p:nvSpPr>
          <p:spPr bwMode="auto">
            <a:xfrm>
              <a:off x="299" y="382"/>
              <a:ext cx="79" cy="79"/>
            </a:xfrm>
            <a:custGeom>
              <a:avLst/>
              <a:gdLst>
                <a:gd name="T0" fmla="*/ 79 w 79"/>
                <a:gd name="T1" fmla="*/ 0 h 79"/>
                <a:gd name="T2" fmla="*/ 79 w 79"/>
                <a:gd name="T3" fmla="*/ 1 h 79"/>
                <a:gd name="T4" fmla="*/ 77 w 79"/>
                <a:gd name="T5" fmla="*/ 1 h 79"/>
                <a:gd name="T6" fmla="*/ 77 w 79"/>
                <a:gd name="T7" fmla="*/ 1 h 79"/>
                <a:gd name="T8" fmla="*/ 77 w 79"/>
                <a:gd name="T9" fmla="*/ 1 h 79"/>
                <a:gd name="T10" fmla="*/ 77 w 79"/>
                <a:gd name="T11" fmla="*/ 1 h 79"/>
                <a:gd name="T12" fmla="*/ 77 w 79"/>
                <a:gd name="T13" fmla="*/ 1 h 79"/>
                <a:gd name="T14" fmla="*/ 77 w 79"/>
                <a:gd name="T15" fmla="*/ 1 h 79"/>
                <a:gd name="T16" fmla="*/ 77 w 79"/>
                <a:gd name="T17" fmla="*/ 1 h 79"/>
                <a:gd name="T18" fmla="*/ 77 w 79"/>
                <a:gd name="T19" fmla="*/ 1 h 79"/>
                <a:gd name="T20" fmla="*/ 79 w 79"/>
                <a:gd name="T21" fmla="*/ 0 h 79"/>
                <a:gd name="T22" fmla="*/ 79 w 79"/>
                <a:gd name="T23" fmla="*/ 0 h 79"/>
                <a:gd name="T24" fmla="*/ 79 w 79"/>
                <a:gd name="T25" fmla="*/ 0 h 79"/>
                <a:gd name="T26" fmla="*/ 79 w 79"/>
                <a:gd name="T27" fmla="*/ 0 h 79"/>
                <a:gd name="T28" fmla="*/ 79 w 79"/>
                <a:gd name="T29" fmla="*/ 0 h 79"/>
                <a:gd name="T30" fmla="*/ 79 w 79"/>
                <a:gd name="T31" fmla="*/ 0 h 79"/>
                <a:gd name="T32" fmla="*/ 79 w 79"/>
                <a:gd name="T33" fmla="*/ 0 h 79"/>
                <a:gd name="T34" fmla="*/ 79 w 79"/>
                <a:gd name="T35" fmla="*/ 0 h 79"/>
                <a:gd name="T36" fmla="*/ 79 w 79"/>
                <a:gd name="T37" fmla="*/ 0 h 79"/>
                <a:gd name="T38" fmla="*/ 14 w 79"/>
                <a:gd name="T39" fmla="*/ 66 h 79"/>
                <a:gd name="T40" fmla="*/ 1 w 79"/>
                <a:gd name="T41" fmla="*/ 79 h 79"/>
                <a:gd name="T42" fmla="*/ 1 w 79"/>
                <a:gd name="T43" fmla="*/ 79 h 79"/>
                <a:gd name="T44" fmla="*/ 1 w 79"/>
                <a:gd name="T45" fmla="*/ 79 h 79"/>
                <a:gd name="T46" fmla="*/ 1 w 79"/>
                <a:gd name="T47" fmla="*/ 79 h 79"/>
                <a:gd name="T48" fmla="*/ 1 w 79"/>
                <a:gd name="T49" fmla="*/ 79 h 79"/>
                <a:gd name="T50" fmla="*/ 1 w 79"/>
                <a:gd name="T51" fmla="*/ 77 h 79"/>
                <a:gd name="T52" fmla="*/ 1 w 79"/>
                <a:gd name="T53" fmla="*/ 77 h 79"/>
                <a:gd name="T54" fmla="*/ 0 w 79"/>
                <a:gd name="T55" fmla="*/ 77 h 79"/>
                <a:gd name="T56" fmla="*/ 0 w 79"/>
                <a:gd name="T57" fmla="*/ 77 h 79"/>
                <a:gd name="T58" fmla="*/ 12 w 79"/>
                <a:gd name="T59" fmla="*/ 65 h 79"/>
                <a:gd name="T60" fmla="*/ 12 w 79"/>
                <a:gd name="T61" fmla="*/ 65 h 79"/>
                <a:gd name="T62" fmla="*/ 14 w 79"/>
                <a:gd name="T63" fmla="*/ 65 h 79"/>
                <a:gd name="T64" fmla="*/ 14 w 79"/>
                <a:gd name="T65" fmla="*/ 65 h 79"/>
                <a:gd name="T66" fmla="*/ 14 w 79"/>
                <a:gd name="T67" fmla="*/ 65 h 79"/>
                <a:gd name="T68" fmla="*/ 14 w 79"/>
                <a:gd name="T69" fmla="*/ 66 h 79"/>
                <a:gd name="T70" fmla="*/ 14 w 79"/>
                <a:gd name="T71" fmla="*/ 66 h 79"/>
                <a:gd name="T72" fmla="*/ 14 w 79"/>
                <a:gd name="T73" fmla="*/ 66 h 79"/>
                <a:gd name="T74" fmla="*/ 14 w 79"/>
                <a:gd name="T75" fmla="*/ 66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9" h="79">
                  <a:moveTo>
                    <a:pt x="79" y="0"/>
                  </a:moveTo>
                  <a:lnTo>
                    <a:pt x="79" y="1"/>
                  </a:lnTo>
                  <a:lnTo>
                    <a:pt x="77" y="1"/>
                  </a:lnTo>
                  <a:lnTo>
                    <a:pt x="77" y="1"/>
                  </a:lnTo>
                  <a:lnTo>
                    <a:pt x="77" y="1"/>
                  </a:lnTo>
                  <a:lnTo>
                    <a:pt x="77" y="1"/>
                  </a:lnTo>
                  <a:lnTo>
                    <a:pt x="77" y="1"/>
                  </a:lnTo>
                  <a:lnTo>
                    <a:pt x="77" y="1"/>
                  </a:lnTo>
                  <a:lnTo>
                    <a:pt x="77" y="1"/>
                  </a:lnTo>
                  <a:lnTo>
                    <a:pt x="77" y="1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close/>
                  <a:moveTo>
                    <a:pt x="14" y="66"/>
                  </a:moveTo>
                  <a:lnTo>
                    <a:pt x="1" y="79"/>
                  </a:lnTo>
                  <a:lnTo>
                    <a:pt x="1" y="79"/>
                  </a:lnTo>
                  <a:lnTo>
                    <a:pt x="1" y="79"/>
                  </a:lnTo>
                  <a:lnTo>
                    <a:pt x="1" y="79"/>
                  </a:lnTo>
                  <a:lnTo>
                    <a:pt x="1" y="79"/>
                  </a:lnTo>
                  <a:lnTo>
                    <a:pt x="1" y="77"/>
                  </a:lnTo>
                  <a:lnTo>
                    <a:pt x="1" y="77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6"/>
                  </a:lnTo>
                  <a:lnTo>
                    <a:pt x="14" y="66"/>
                  </a:lnTo>
                  <a:lnTo>
                    <a:pt x="14" y="66"/>
                  </a:lnTo>
                  <a:lnTo>
                    <a:pt x="14" y="66"/>
                  </a:lnTo>
                  <a:close/>
                </a:path>
              </a:pathLst>
            </a:custGeom>
            <a:solidFill>
              <a:srgbClr val="7F7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65" name="Freeform 69"/>
            <p:cNvSpPr>
              <a:spLocks noEditPoints="1"/>
            </p:cNvSpPr>
            <p:nvPr/>
          </p:nvSpPr>
          <p:spPr bwMode="auto">
            <a:xfrm>
              <a:off x="299" y="380"/>
              <a:ext cx="79" cy="79"/>
            </a:xfrm>
            <a:custGeom>
              <a:avLst/>
              <a:gdLst>
                <a:gd name="T0" fmla="*/ 79 w 79"/>
                <a:gd name="T1" fmla="*/ 2 h 79"/>
                <a:gd name="T2" fmla="*/ 77 w 79"/>
                <a:gd name="T3" fmla="*/ 3 h 79"/>
                <a:gd name="T4" fmla="*/ 77 w 79"/>
                <a:gd name="T5" fmla="*/ 3 h 79"/>
                <a:gd name="T6" fmla="*/ 77 w 79"/>
                <a:gd name="T7" fmla="*/ 3 h 79"/>
                <a:gd name="T8" fmla="*/ 77 w 79"/>
                <a:gd name="T9" fmla="*/ 3 h 79"/>
                <a:gd name="T10" fmla="*/ 77 w 79"/>
                <a:gd name="T11" fmla="*/ 2 h 79"/>
                <a:gd name="T12" fmla="*/ 77 w 79"/>
                <a:gd name="T13" fmla="*/ 2 h 79"/>
                <a:gd name="T14" fmla="*/ 76 w 79"/>
                <a:gd name="T15" fmla="*/ 2 h 79"/>
                <a:gd name="T16" fmla="*/ 76 w 79"/>
                <a:gd name="T17" fmla="*/ 2 h 79"/>
                <a:gd name="T18" fmla="*/ 76 w 79"/>
                <a:gd name="T19" fmla="*/ 2 h 79"/>
                <a:gd name="T20" fmla="*/ 77 w 79"/>
                <a:gd name="T21" fmla="*/ 0 h 79"/>
                <a:gd name="T22" fmla="*/ 77 w 79"/>
                <a:gd name="T23" fmla="*/ 0 h 79"/>
                <a:gd name="T24" fmla="*/ 77 w 79"/>
                <a:gd name="T25" fmla="*/ 2 h 79"/>
                <a:gd name="T26" fmla="*/ 77 w 79"/>
                <a:gd name="T27" fmla="*/ 2 h 79"/>
                <a:gd name="T28" fmla="*/ 77 w 79"/>
                <a:gd name="T29" fmla="*/ 2 h 79"/>
                <a:gd name="T30" fmla="*/ 79 w 79"/>
                <a:gd name="T31" fmla="*/ 2 h 79"/>
                <a:gd name="T32" fmla="*/ 79 w 79"/>
                <a:gd name="T33" fmla="*/ 2 h 79"/>
                <a:gd name="T34" fmla="*/ 79 w 79"/>
                <a:gd name="T35" fmla="*/ 2 h 79"/>
                <a:gd name="T36" fmla="*/ 79 w 79"/>
                <a:gd name="T37" fmla="*/ 2 h 79"/>
                <a:gd name="T38" fmla="*/ 12 w 79"/>
                <a:gd name="T39" fmla="*/ 67 h 79"/>
                <a:gd name="T40" fmla="*/ 0 w 79"/>
                <a:gd name="T41" fmla="*/ 79 h 79"/>
                <a:gd name="T42" fmla="*/ 0 w 79"/>
                <a:gd name="T43" fmla="*/ 79 h 79"/>
                <a:gd name="T44" fmla="*/ 0 w 79"/>
                <a:gd name="T45" fmla="*/ 79 h 79"/>
                <a:gd name="T46" fmla="*/ 0 w 79"/>
                <a:gd name="T47" fmla="*/ 79 h 79"/>
                <a:gd name="T48" fmla="*/ 0 w 79"/>
                <a:gd name="T49" fmla="*/ 79 h 79"/>
                <a:gd name="T50" fmla="*/ 0 w 79"/>
                <a:gd name="T51" fmla="*/ 79 h 79"/>
                <a:gd name="T52" fmla="*/ 0 w 79"/>
                <a:gd name="T53" fmla="*/ 79 h 79"/>
                <a:gd name="T54" fmla="*/ 0 w 79"/>
                <a:gd name="T55" fmla="*/ 79 h 79"/>
                <a:gd name="T56" fmla="*/ 0 w 79"/>
                <a:gd name="T57" fmla="*/ 79 h 79"/>
                <a:gd name="T58" fmla="*/ 12 w 79"/>
                <a:gd name="T59" fmla="*/ 67 h 79"/>
                <a:gd name="T60" fmla="*/ 12 w 79"/>
                <a:gd name="T61" fmla="*/ 67 h 79"/>
                <a:gd name="T62" fmla="*/ 12 w 79"/>
                <a:gd name="T63" fmla="*/ 67 h 79"/>
                <a:gd name="T64" fmla="*/ 12 w 79"/>
                <a:gd name="T65" fmla="*/ 67 h 79"/>
                <a:gd name="T66" fmla="*/ 12 w 79"/>
                <a:gd name="T67" fmla="*/ 67 h 79"/>
                <a:gd name="T68" fmla="*/ 12 w 79"/>
                <a:gd name="T69" fmla="*/ 67 h 79"/>
                <a:gd name="T70" fmla="*/ 12 w 79"/>
                <a:gd name="T71" fmla="*/ 67 h 79"/>
                <a:gd name="T72" fmla="*/ 12 w 79"/>
                <a:gd name="T73" fmla="*/ 67 h 79"/>
                <a:gd name="T74" fmla="*/ 12 w 79"/>
                <a:gd name="T75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9" h="79">
                  <a:moveTo>
                    <a:pt x="79" y="2"/>
                  </a:moveTo>
                  <a:lnTo>
                    <a:pt x="77" y="3"/>
                  </a:lnTo>
                  <a:lnTo>
                    <a:pt x="77" y="3"/>
                  </a:lnTo>
                  <a:lnTo>
                    <a:pt x="77" y="3"/>
                  </a:lnTo>
                  <a:lnTo>
                    <a:pt x="77" y="3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9" y="2"/>
                  </a:lnTo>
                  <a:lnTo>
                    <a:pt x="79" y="2"/>
                  </a:lnTo>
                  <a:lnTo>
                    <a:pt x="79" y="2"/>
                  </a:lnTo>
                  <a:lnTo>
                    <a:pt x="79" y="2"/>
                  </a:lnTo>
                  <a:close/>
                  <a:moveTo>
                    <a:pt x="12" y="67"/>
                  </a:move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12" y="67"/>
                  </a:lnTo>
                  <a:lnTo>
                    <a:pt x="12" y="67"/>
                  </a:lnTo>
                  <a:lnTo>
                    <a:pt x="12" y="67"/>
                  </a:lnTo>
                  <a:lnTo>
                    <a:pt x="12" y="67"/>
                  </a:lnTo>
                  <a:lnTo>
                    <a:pt x="12" y="67"/>
                  </a:lnTo>
                  <a:lnTo>
                    <a:pt x="12" y="67"/>
                  </a:lnTo>
                  <a:lnTo>
                    <a:pt x="12" y="67"/>
                  </a:lnTo>
                  <a:lnTo>
                    <a:pt x="12" y="67"/>
                  </a:lnTo>
                  <a:lnTo>
                    <a:pt x="12" y="67"/>
                  </a:lnTo>
                  <a:close/>
                </a:path>
              </a:pathLst>
            </a:custGeom>
            <a:solidFill>
              <a:srgbClr val="7D7D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66" name="Freeform 70"/>
            <p:cNvSpPr>
              <a:spLocks noEditPoints="1"/>
            </p:cNvSpPr>
            <p:nvPr/>
          </p:nvSpPr>
          <p:spPr bwMode="auto">
            <a:xfrm>
              <a:off x="297" y="380"/>
              <a:ext cx="79" cy="79"/>
            </a:xfrm>
            <a:custGeom>
              <a:avLst/>
              <a:gdLst>
                <a:gd name="T0" fmla="*/ 79 w 79"/>
                <a:gd name="T1" fmla="*/ 0 h 79"/>
                <a:gd name="T2" fmla="*/ 78 w 79"/>
                <a:gd name="T3" fmla="*/ 2 h 79"/>
                <a:gd name="T4" fmla="*/ 78 w 79"/>
                <a:gd name="T5" fmla="*/ 2 h 79"/>
                <a:gd name="T6" fmla="*/ 78 w 79"/>
                <a:gd name="T7" fmla="*/ 2 h 79"/>
                <a:gd name="T8" fmla="*/ 78 w 79"/>
                <a:gd name="T9" fmla="*/ 2 h 79"/>
                <a:gd name="T10" fmla="*/ 78 w 79"/>
                <a:gd name="T11" fmla="*/ 2 h 79"/>
                <a:gd name="T12" fmla="*/ 78 w 79"/>
                <a:gd name="T13" fmla="*/ 2 h 79"/>
                <a:gd name="T14" fmla="*/ 78 w 79"/>
                <a:gd name="T15" fmla="*/ 2 h 79"/>
                <a:gd name="T16" fmla="*/ 78 w 79"/>
                <a:gd name="T17" fmla="*/ 2 h 79"/>
                <a:gd name="T18" fmla="*/ 78 w 79"/>
                <a:gd name="T19" fmla="*/ 2 h 79"/>
                <a:gd name="T20" fmla="*/ 79 w 79"/>
                <a:gd name="T21" fmla="*/ 0 h 79"/>
                <a:gd name="T22" fmla="*/ 79 w 79"/>
                <a:gd name="T23" fmla="*/ 0 h 79"/>
                <a:gd name="T24" fmla="*/ 79 w 79"/>
                <a:gd name="T25" fmla="*/ 0 h 79"/>
                <a:gd name="T26" fmla="*/ 79 w 79"/>
                <a:gd name="T27" fmla="*/ 0 h 79"/>
                <a:gd name="T28" fmla="*/ 79 w 79"/>
                <a:gd name="T29" fmla="*/ 0 h 79"/>
                <a:gd name="T30" fmla="*/ 79 w 79"/>
                <a:gd name="T31" fmla="*/ 0 h 79"/>
                <a:gd name="T32" fmla="*/ 79 w 79"/>
                <a:gd name="T33" fmla="*/ 0 h 79"/>
                <a:gd name="T34" fmla="*/ 79 w 79"/>
                <a:gd name="T35" fmla="*/ 0 h 79"/>
                <a:gd name="T36" fmla="*/ 79 w 79"/>
                <a:gd name="T37" fmla="*/ 0 h 79"/>
                <a:gd name="T38" fmla="*/ 14 w 79"/>
                <a:gd name="T39" fmla="*/ 67 h 79"/>
                <a:gd name="T40" fmla="*/ 2 w 79"/>
                <a:gd name="T41" fmla="*/ 79 h 79"/>
                <a:gd name="T42" fmla="*/ 2 w 79"/>
                <a:gd name="T43" fmla="*/ 79 h 79"/>
                <a:gd name="T44" fmla="*/ 2 w 79"/>
                <a:gd name="T45" fmla="*/ 79 h 79"/>
                <a:gd name="T46" fmla="*/ 2 w 79"/>
                <a:gd name="T47" fmla="*/ 78 h 79"/>
                <a:gd name="T48" fmla="*/ 2 w 79"/>
                <a:gd name="T49" fmla="*/ 78 h 79"/>
                <a:gd name="T50" fmla="*/ 2 w 79"/>
                <a:gd name="T51" fmla="*/ 78 h 79"/>
                <a:gd name="T52" fmla="*/ 0 w 79"/>
                <a:gd name="T53" fmla="*/ 78 h 79"/>
                <a:gd name="T54" fmla="*/ 0 w 79"/>
                <a:gd name="T55" fmla="*/ 78 h 79"/>
                <a:gd name="T56" fmla="*/ 0 w 79"/>
                <a:gd name="T57" fmla="*/ 78 h 79"/>
                <a:gd name="T58" fmla="*/ 13 w 79"/>
                <a:gd name="T59" fmla="*/ 65 h 79"/>
                <a:gd name="T60" fmla="*/ 14 w 79"/>
                <a:gd name="T61" fmla="*/ 65 h 79"/>
                <a:gd name="T62" fmla="*/ 14 w 79"/>
                <a:gd name="T63" fmla="*/ 65 h 79"/>
                <a:gd name="T64" fmla="*/ 14 w 79"/>
                <a:gd name="T65" fmla="*/ 65 h 79"/>
                <a:gd name="T66" fmla="*/ 14 w 79"/>
                <a:gd name="T67" fmla="*/ 65 h 79"/>
                <a:gd name="T68" fmla="*/ 14 w 79"/>
                <a:gd name="T69" fmla="*/ 65 h 79"/>
                <a:gd name="T70" fmla="*/ 14 w 79"/>
                <a:gd name="T71" fmla="*/ 65 h 79"/>
                <a:gd name="T72" fmla="*/ 14 w 79"/>
                <a:gd name="T73" fmla="*/ 65 h 79"/>
                <a:gd name="T74" fmla="*/ 14 w 79"/>
                <a:gd name="T75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9" h="79">
                  <a:moveTo>
                    <a:pt x="79" y="0"/>
                  </a:moveTo>
                  <a:lnTo>
                    <a:pt x="78" y="2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close/>
                  <a:moveTo>
                    <a:pt x="14" y="67"/>
                  </a:moveTo>
                  <a:lnTo>
                    <a:pt x="2" y="79"/>
                  </a:lnTo>
                  <a:lnTo>
                    <a:pt x="2" y="79"/>
                  </a:lnTo>
                  <a:lnTo>
                    <a:pt x="2" y="79"/>
                  </a:lnTo>
                  <a:lnTo>
                    <a:pt x="2" y="78"/>
                  </a:lnTo>
                  <a:lnTo>
                    <a:pt x="2" y="78"/>
                  </a:lnTo>
                  <a:lnTo>
                    <a:pt x="2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13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7"/>
                  </a:lnTo>
                  <a:close/>
                </a:path>
              </a:pathLst>
            </a:custGeom>
            <a:solidFill>
              <a:srgbClr val="7B7B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67" name="Freeform 71"/>
            <p:cNvSpPr>
              <a:spLocks noEditPoints="1"/>
            </p:cNvSpPr>
            <p:nvPr/>
          </p:nvSpPr>
          <p:spPr bwMode="auto">
            <a:xfrm>
              <a:off x="297" y="378"/>
              <a:ext cx="79" cy="80"/>
            </a:xfrm>
            <a:custGeom>
              <a:avLst/>
              <a:gdLst>
                <a:gd name="T0" fmla="*/ 79 w 79"/>
                <a:gd name="T1" fmla="*/ 2 h 80"/>
                <a:gd name="T2" fmla="*/ 78 w 79"/>
                <a:gd name="T3" fmla="*/ 4 h 80"/>
                <a:gd name="T4" fmla="*/ 78 w 79"/>
                <a:gd name="T5" fmla="*/ 4 h 80"/>
                <a:gd name="T6" fmla="*/ 78 w 79"/>
                <a:gd name="T7" fmla="*/ 4 h 80"/>
                <a:gd name="T8" fmla="*/ 76 w 79"/>
                <a:gd name="T9" fmla="*/ 4 h 80"/>
                <a:gd name="T10" fmla="*/ 76 w 79"/>
                <a:gd name="T11" fmla="*/ 4 h 80"/>
                <a:gd name="T12" fmla="*/ 76 w 79"/>
                <a:gd name="T13" fmla="*/ 4 h 80"/>
                <a:gd name="T14" fmla="*/ 76 w 79"/>
                <a:gd name="T15" fmla="*/ 2 h 80"/>
                <a:gd name="T16" fmla="*/ 76 w 79"/>
                <a:gd name="T17" fmla="*/ 2 h 80"/>
                <a:gd name="T18" fmla="*/ 76 w 79"/>
                <a:gd name="T19" fmla="*/ 2 h 80"/>
                <a:gd name="T20" fmla="*/ 78 w 79"/>
                <a:gd name="T21" fmla="*/ 0 h 80"/>
                <a:gd name="T22" fmla="*/ 78 w 79"/>
                <a:gd name="T23" fmla="*/ 0 h 80"/>
                <a:gd name="T24" fmla="*/ 78 w 79"/>
                <a:gd name="T25" fmla="*/ 0 h 80"/>
                <a:gd name="T26" fmla="*/ 78 w 79"/>
                <a:gd name="T27" fmla="*/ 2 h 80"/>
                <a:gd name="T28" fmla="*/ 78 w 79"/>
                <a:gd name="T29" fmla="*/ 2 h 80"/>
                <a:gd name="T30" fmla="*/ 78 w 79"/>
                <a:gd name="T31" fmla="*/ 2 h 80"/>
                <a:gd name="T32" fmla="*/ 78 w 79"/>
                <a:gd name="T33" fmla="*/ 2 h 80"/>
                <a:gd name="T34" fmla="*/ 79 w 79"/>
                <a:gd name="T35" fmla="*/ 2 h 80"/>
                <a:gd name="T36" fmla="*/ 79 w 79"/>
                <a:gd name="T37" fmla="*/ 2 h 80"/>
                <a:gd name="T38" fmla="*/ 13 w 79"/>
                <a:gd name="T39" fmla="*/ 67 h 80"/>
                <a:gd name="T40" fmla="*/ 0 w 79"/>
                <a:gd name="T41" fmla="*/ 80 h 80"/>
                <a:gd name="T42" fmla="*/ 0 w 79"/>
                <a:gd name="T43" fmla="*/ 80 h 80"/>
                <a:gd name="T44" fmla="*/ 0 w 79"/>
                <a:gd name="T45" fmla="*/ 80 h 80"/>
                <a:gd name="T46" fmla="*/ 0 w 79"/>
                <a:gd name="T47" fmla="*/ 80 h 80"/>
                <a:gd name="T48" fmla="*/ 0 w 79"/>
                <a:gd name="T49" fmla="*/ 80 h 80"/>
                <a:gd name="T50" fmla="*/ 0 w 79"/>
                <a:gd name="T51" fmla="*/ 80 h 80"/>
                <a:gd name="T52" fmla="*/ 0 w 79"/>
                <a:gd name="T53" fmla="*/ 80 h 80"/>
                <a:gd name="T54" fmla="*/ 0 w 79"/>
                <a:gd name="T55" fmla="*/ 80 h 80"/>
                <a:gd name="T56" fmla="*/ 0 w 79"/>
                <a:gd name="T57" fmla="*/ 80 h 80"/>
                <a:gd name="T58" fmla="*/ 13 w 79"/>
                <a:gd name="T59" fmla="*/ 65 h 80"/>
                <a:gd name="T60" fmla="*/ 13 w 79"/>
                <a:gd name="T61" fmla="*/ 65 h 80"/>
                <a:gd name="T62" fmla="*/ 13 w 79"/>
                <a:gd name="T63" fmla="*/ 65 h 80"/>
                <a:gd name="T64" fmla="*/ 13 w 79"/>
                <a:gd name="T65" fmla="*/ 67 h 80"/>
                <a:gd name="T66" fmla="*/ 13 w 79"/>
                <a:gd name="T67" fmla="*/ 67 h 80"/>
                <a:gd name="T68" fmla="*/ 13 w 79"/>
                <a:gd name="T69" fmla="*/ 67 h 80"/>
                <a:gd name="T70" fmla="*/ 13 w 79"/>
                <a:gd name="T71" fmla="*/ 67 h 80"/>
                <a:gd name="T72" fmla="*/ 13 w 79"/>
                <a:gd name="T73" fmla="*/ 67 h 80"/>
                <a:gd name="T74" fmla="*/ 13 w 79"/>
                <a:gd name="T75" fmla="*/ 6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9" h="80">
                  <a:moveTo>
                    <a:pt x="79" y="2"/>
                  </a:moveTo>
                  <a:lnTo>
                    <a:pt x="78" y="4"/>
                  </a:lnTo>
                  <a:lnTo>
                    <a:pt x="78" y="4"/>
                  </a:lnTo>
                  <a:lnTo>
                    <a:pt x="78" y="4"/>
                  </a:lnTo>
                  <a:lnTo>
                    <a:pt x="76" y="4"/>
                  </a:lnTo>
                  <a:lnTo>
                    <a:pt x="76" y="4"/>
                  </a:lnTo>
                  <a:lnTo>
                    <a:pt x="76" y="4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79" y="2"/>
                  </a:lnTo>
                  <a:lnTo>
                    <a:pt x="79" y="2"/>
                  </a:lnTo>
                  <a:close/>
                  <a:moveTo>
                    <a:pt x="13" y="67"/>
                  </a:moveTo>
                  <a:lnTo>
                    <a:pt x="0" y="80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3" y="67"/>
                  </a:lnTo>
                  <a:lnTo>
                    <a:pt x="13" y="67"/>
                  </a:lnTo>
                  <a:lnTo>
                    <a:pt x="13" y="67"/>
                  </a:lnTo>
                  <a:lnTo>
                    <a:pt x="13" y="67"/>
                  </a:lnTo>
                  <a:lnTo>
                    <a:pt x="13" y="67"/>
                  </a:lnTo>
                  <a:lnTo>
                    <a:pt x="13" y="67"/>
                  </a:lnTo>
                  <a:close/>
                </a:path>
              </a:pathLst>
            </a:custGeom>
            <a:solidFill>
              <a:srgbClr val="797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68" name="Freeform 72"/>
            <p:cNvSpPr>
              <a:spLocks noEditPoints="1"/>
            </p:cNvSpPr>
            <p:nvPr/>
          </p:nvSpPr>
          <p:spPr bwMode="auto">
            <a:xfrm>
              <a:off x="296" y="378"/>
              <a:ext cx="79" cy="80"/>
            </a:xfrm>
            <a:custGeom>
              <a:avLst/>
              <a:gdLst>
                <a:gd name="T0" fmla="*/ 79 w 79"/>
                <a:gd name="T1" fmla="*/ 0 h 80"/>
                <a:gd name="T2" fmla="*/ 77 w 79"/>
                <a:gd name="T3" fmla="*/ 2 h 80"/>
                <a:gd name="T4" fmla="*/ 77 w 79"/>
                <a:gd name="T5" fmla="*/ 2 h 80"/>
                <a:gd name="T6" fmla="*/ 77 w 79"/>
                <a:gd name="T7" fmla="*/ 2 h 80"/>
                <a:gd name="T8" fmla="*/ 77 w 79"/>
                <a:gd name="T9" fmla="*/ 2 h 80"/>
                <a:gd name="T10" fmla="*/ 77 w 79"/>
                <a:gd name="T11" fmla="*/ 2 h 80"/>
                <a:gd name="T12" fmla="*/ 77 w 79"/>
                <a:gd name="T13" fmla="*/ 2 h 80"/>
                <a:gd name="T14" fmla="*/ 77 w 79"/>
                <a:gd name="T15" fmla="*/ 2 h 80"/>
                <a:gd name="T16" fmla="*/ 75 w 79"/>
                <a:gd name="T17" fmla="*/ 2 h 80"/>
                <a:gd name="T18" fmla="*/ 75 w 79"/>
                <a:gd name="T19" fmla="*/ 2 h 80"/>
                <a:gd name="T20" fmla="*/ 77 w 79"/>
                <a:gd name="T21" fmla="*/ 0 h 80"/>
                <a:gd name="T22" fmla="*/ 79 w 79"/>
                <a:gd name="T23" fmla="*/ 0 h 80"/>
                <a:gd name="T24" fmla="*/ 79 w 79"/>
                <a:gd name="T25" fmla="*/ 0 h 80"/>
                <a:gd name="T26" fmla="*/ 79 w 79"/>
                <a:gd name="T27" fmla="*/ 0 h 80"/>
                <a:gd name="T28" fmla="*/ 79 w 79"/>
                <a:gd name="T29" fmla="*/ 0 h 80"/>
                <a:gd name="T30" fmla="*/ 79 w 79"/>
                <a:gd name="T31" fmla="*/ 0 h 80"/>
                <a:gd name="T32" fmla="*/ 79 w 79"/>
                <a:gd name="T33" fmla="*/ 0 h 80"/>
                <a:gd name="T34" fmla="*/ 79 w 79"/>
                <a:gd name="T35" fmla="*/ 0 h 80"/>
                <a:gd name="T36" fmla="*/ 79 w 79"/>
                <a:gd name="T37" fmla="*/ 0 h 80"/>
                <a:gd name="T38" fmla="*/ 14 w 79"/>
                <a:gd name="T39" fmla="*/ 65 h 80"/>
                <a:gd name="T40" fmla="*/ 1 w 79"/>
                <a:gd name="T41" fmla="*/ 80 h 80"/>
                <a:gd name="T42" fmla="*/ 1 w 79"/>
                <a:gd name="T43" fmla="*/ 78 h 80"/>
                <a:gd name="T44" fmla="*/ 1 w 79"/>
                <a:gd name="T45" fmla="*/ 78 h 80"/>
                <a:gd name="T46" fmla="*/ 1 w 79"/>
                <a:gd name="T47" fmla="*/ 78 h 80"/>
                <a:gd name="T48" fmla="*/ 1 w 79"/>
                <a:gd name="T49" fmla="*/ 78 h 80"/>
                <a:gd name="T50" fmla="*/ 1 w 79"/>
                <a:gd name="T51" fmla="*/ 78 h 80"/>
                <a:gd name="T52" fmla="*/ 0 w 79"/>
                <a:gd name="T53" fmla="*/ 78 h 80"/>
                <a:gd name="T54" fmla="*/ 0 w 79"/>
                <a:gd name="T55" fmla="*/ 78 h 80"/>
                <a:gd name="T56" fmla="*/ 0 w 79"/>
                <a:gd name="T57" fmla="*/ 78 h 80"/>
                <a:gd name="T58" fmla="*/ 14 w 79"/>
                <a:gd name="T59" fmla="*/ 65 h 80"/>
                <a:gd name="T60" fmla="*/ 14 w 79"/>
                <a:gd name="T61" fmla="*/ 65 h 80"/>
                <a:gd name="T62" fmla="*/ 14 w 79"/>
                <a:gd name="T63" fmla="*/ 65 h 80"/>
                <a:gd name="T64" fmla="*/ 14 w 79"/>
                <a:gd name="T65" fmla="*/ 65 h 80"/>
                <a:gd name="T66" fmla="*/ 14 w 79"/>
                <a:gd name="T67" fmla="*/ 65 h 80"/>
                <a:gd name="T68" fmla="*/ 14 w 79"/>
                <a:gd name="T69" fmla="*/ 65 h 80"/>
                <a:gd name="T70" fmla="*/ 14 w 79"/>
                <a:gd name="T71" fmla="*/ 65 h 80"/>
                <a:gd name="T72" fmla="*/ 14 w 79"/>
                <a:gd name="T73" fmla="*/ 65 h 80"/>
                <a:gd name="T74" fmla="*/ 14 w 79"/>
                <a:gd name="T75" fmla="*/ 6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9" h="80">
                  <a:moveTo>
                    <a:pt x="79" y="0"/>
                  </a:move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5" y="2"/>
                  </a:lnTo>
                  <a:lnTo>
                    <a:pt x="75" y="2"/>
                  </a:lnTo>
                  <a:lnTo>
                    <a:pt x="77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close/>
                  <a:moveTo>
                    <a:pt x="14" y="65"/>
                  </a:moveTo>
                  <a:lnTo>
                    <a:pt x="1" y="80"/>
                  </a:lnTo>
                  <a:lnTo>
                    <a:pt x="1" y="78"/>
                  </a:lnTo>
                  <a:lnTo>
                    <a:pt x="1" y="78"/>
                  </a:lnTo>
                  <a:lnTo>
                    <a:pt x="1" y="78"/>
                  </a:lnTo>
                  <a:lnTo>
                    <a:pt x="1" y="78"/>
                  </a:lnTo>
                  <a:lnTo>
                    <a:pt x="1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close/>
                </a:path>
              </a:pathLst>
            </a:custGeom>
            <a:solidFill>
              <a:srgbClr val="7777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69" name="Freeform 73"/>
            <p:cNvSpPr>
              <a:spLocks noEditPoints="1"/>
            </p:cNvSpPr>
            <p:nvPr/>
          </p:nvSpPr>
          <p:spPr bwMode="auto">
            <a:xfrm>
              <a:off x="296" y="377"/>
              <a:ext cx="77" cy="79"/>
            </a:xfrm>
            <a:custGeom>
              <a:avLst/>
              <a:gdLst>
                <a:gd name="T0" fmla="*/ 77 w 77"/>
                <a:gd name="T1" fmla="*/ 1 h 79"/>
                <a:gd name="T2" fmla="*/ 75 w 77"/>
                <a:gd name="T3" fmla="*/ 3 h 79"/>
                <a:gd name="T4" fmla="*/ 75 w 77"/>
                <a:gd name="T5" fmla="*/ 3 h 79"/>
                <a:gd name="T6" fmla="*/ 75 w 77"/>
                <a:gd name="T7" fmla="*/ 3 h 79"/>
                <a:gd name="T8" fmla="*/ 75 w 77"/>
                <a:gd name="T9" fmla="*/ 3 h 79"/>
                <a:gd name="T10" fmla="*/ 75 w 77"/>
                <a:gd name="T11" fmla="*/ 3 h 79"/>
                <a:gd name="T12" fmla="*/ 75 w 77"/>
                <a:gd name="T13" fmla="*/ 3 h 79"/>
                <a:gd name="T14" fmla="*/ 75 w 77"/>
                <a:gd name="T15" fmla="*/ 3 h 79"/>
                <a:gd name="T16" fmla="*/ 75 w 77"/>
                <a:gd name="T17" fmla="*/ 3 h 79"/>
                <a:gd name="T18" fmla="*/ 75 w 77"/>
                <a:gd name="T19" fmla="*/ 3 h 79"/>
                <a:gd name="T20" fmla="*/ 77 w 77"/>
                <a:gd name="T21" fmla="*/ 0 h 79"/>
                <a:gd name="T22" fmla="*/ 77 w 77"/>
                <a:gd name="T23" fmla="*/ 0 h 79"/>
                <a:gd name="T24" fmla="*/ 77 w 77"/>
                <a:gd name="T25" fmla="*/ 1 h 79"/>
                <a:gd name="T26" fmla="*/ 77 w 77"/>
                <a:gd name="T27" fmla="*/ 1 h 79"/>
                <a:gd name="T28" fmla="*/ 77 w 77"/>
                <a:gd name="T29" fmla="*/ 1 h 79"/>
                <a:gd name="T30" fmla="*/ 77 w 77"/>
                <a:gd name="T31" fmla="*/ 1 h 79"/>
                <a:gd name="T32" fmla="*/ 77 w 77"/>
                <a:gd name="T33" fmla="*/ 1 h 79"/>
                <a:gd name="T34" fmla="*/ 77 w 77"/>
                <a:gd name="T35" fmla="*/ 1 h 79"/>
                <a:gd name="T36" fmla="*/ 77 w 77"/>
                <a:gd name="T37" fmla="*/ 1 h 79"/>
                <a:gd name="T38" fmla="*/ 14 w 77"/>
                <a:gd name="T39" fmla="*/ 66 h 79"/>
                <a:gd name="T40" fmla="*/ 0 w 77"/>
                <a:gd name="T41" fmla="*/ 79 h 79"/>
                <a:gd name="T42" fmla="*/ 0 w 77"/>
                <a:gd name="T43" fmla="*/ 79 h 79"/>
                <a:gd name="T44" fmla="*/ 0 w 77"/>
                <a:gd name="T45" fmla="*/ 79 h 79"/>
                <a:gd name="T46" fmla="*/ 0 w 77"/>
                <a:gd name="T47" fmla="*/ 79 h 79"/>
                <a:gd name="T48" fmla="*/ 0 w 77"/>
                <a:gd name="T49" fmla="*/ 79 h 79"/>
                <a:gd name="T50" fmla="*/ 0 w 77"/>
                <a:gd name="T51" fmla="*/ 79 h 79"/>
                <a:gd name="T52" fmla="*/ 0 w 77"/>
                <a:gd name="T53" fmla="*/ 78 h 79"/>
                <a:gd name="T54" fmla="*/ 0 w 77"/>
                <a:gd name="T55" fmla="*/ 78 h 79"/>
                <a:gd name="T56" fmla="*/ 0 w 77"/>
                <a:gd name="T57" fmla="*/ 78 h 79"/>
                <a:gd name="T58" fmla="*/ 12 w 77"/>
                <a:gd name="T59" fmla="*/ 65 h 79"/>
                <a:gd name="T60" fmla="*/ 12 w 77"/>
                <a:gd name="T61" fmla="*/ 65 h 79"/>
                <a:gd name="T62" fmla="*/ 12 w 77"/>
                <a:gd name="T63" fmla="*/ 65 h 79"/>
                <a:gd name="T64" fmla="*/ 12 w 77"/>
                <a:gd name="T65" fmla="*/ 65 h 79"/>
                <a:gd name="T66" fmla="*/ 12 w 77"/>
                <a:gd name="T67" fmla="*/ 65 h 79"/>
                <a:gd name="T68" fmla="*/ 12 w 77"/>
                <a:gd name="T69" fmla="*/ 65 h 79"/>
                <a:gd name="T70" fmla="*/ 14 w 77"/>
                <a:gd name="T71" fmla="*/ 65 h 79"/>
                <a:gd name="T72" fmla="*/ 14 w 77"/>
                <a:gd name="T73" fmla="*/ 66 h 79"/>
                <a:gd name="T74" fmla="*/ 14 w 77"/>
                <a:gd name="T75" fmla="*/ 66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7" h="79">
                  <a:moveTo>
                    <a:pt x="77" y="1"/>
                  </a:moveTo>
                  <a:lnTo>
                    <a:pt x="75" y="3"/>
                  </a:lnTo>
                  <a:lnTo>
                    <a:pt x="75" y="3"/>
                  </a:lnTo>
                  <a:lnTo>
                    <a:pt x="75" y="3"/>
                  </a:lnTo>
                  <a:lnTo>
                    <a:pt x="75" y="3"/>
                  </a:lnTo>
                  <a:lnTo>
                    <a:pt x="75" y="3"/>
                  </a:lnTo>
                  <a:lnTo>
                    <a:pt x="75" y="3"/>
                  </a:lnTo>
                  <a:lnTo>
                    <a:pt x="75" y="3"/>
                  </a:lnTo>
                  <a:lnTo>
                    <a:pt x="75" y="3"/>
                  </a:lnTo>
                  <a:lnTo>
                    <a:pt x="75" y="3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1"/>
                  </a:lnTo>
                  <a:lnTo>
                    <a:pt x="77" y="1"/>
                  </a:lnTo>
                  <a:lnTo>
                    <a:pt x="77" y="1"/>
                  </a:lnTo>
                  <a:lnTo>
                    <a:pt x="77" y="1"/>
                  </a:lnTo>
                  <a:lnTo>
                    <a:pt x="77" y="1"/>
                  </a:lnTo>
                  <a:lnTo>
                    <a:pt x="77" y="1"/>
                  </a:lnTo>
                  <a:lnTo>
                    <a:pt x="77" y="1"/>
                  </a:lnTo>
                  <a:close/>
                  <a:moveTo>
                    <a:pt x="14" y="66"/>
                  </a:move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2" y="65"/>
                  </a:lnTo>
                  <a:lnTo>
                    <a:pt x="14" y="65"/>
                  </a:lnTo>
                  <a:lnTo>
                    <a:pt x="14" y="66"/>
                  </a:lnTo>
                  <a:lnTo>
                    <a:pt x="14" y="66"/>
                  </a:lnTo>
                  <a:close/>
                </a:path>
              </a:pathLst>
            </a:custGeom>
            <a:solidFill>
              <a:srgbClr val="7575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70" name="Freeform 74"/>
            <p:cNvSpPr>
              <a:spLocks noEditPoints="1"/>
            </p:cNvSpPr>
            <p:nvPr/>
          </p:nvSpPr>
          <p:spPr bwMode="auto">
            <a:xfrm>
              <a:off x="294" y="377"/>
              <a:ext cx="79" cy="78"/>
            </a:xfrm>
            <a:custGeom>
              <a:avLst/>
              <a:gdLst>
                <a:gd name="T0" fmla="*/ 79 w 79"/>
                <a:gd name="T1" fmla="*/ 0 h 78"/>
                <a:gd name="T2" fmla="*/ 77 w 79"/>
                <a:gd name="T3" fmla="*/ 3 h 78"/>
                <a:gd name="T4" fmla="*/ 77 w 79"/>
                <a:gd name="T5" fmla="*/ 1 h 78"/>
                <a:gd name="T6" fmla="*/ 77 w 79"/>
                <a:gd name="T7" fmla="*/ 1 h 78"/>
                <a:gd name="T8" fmla="*/ 76 w 79"/>
                <a:gd name="T9" fmla="*/ 1 h 78"/>
                <a:gd name="T10" fmla="*/ 76 w 79"/>
                <a:gd name="T11" fmla="*/ 1 h 78"/>
                <a:gd name="T12" fmla="*/ 76 w 79"/>
                <a:gd name="T13" fmla="*/ 1 h 78"/>
                <a:gd name="T14" fmla="*/ 76 w 79"/>
                <a:gd name="T15" fmla="*/ 1 h 78"/>
                <a:gd name="T16" fmla="*/ 76 w 79"/>
                <a:gd name="T17" fmla="*/ 1 h 78"/>
                <a:gd name="T18" fmla="*/ 76 w 79"/>
                <a:gd name="T19" fmla="*/ 1 h 78"/>
                <a:gd name="T20" fmla="*/ 77 w 79"/>
                <a:gd name="T21" fmla="*/ 0 h 78"/>
                <a:gd name="T22" fmla="*/ 77 w 79"/>
                <a:gd name="T23" fmla="*/ 0 h 78"/>
                <a:gd name="T24" fmla="*/ 77 w 79"/>
                <a:gd name="T25" fmla="*/ 0 h 78"/>
                <a:gd name="T26" fmla="*/ 77 w 79"/>
                <a:gd name="T27" fmla="*/ 0 h 78"/>
                <a:gd name="T28" fmla="*/ 79 w 79"/>
                <a:gd name="T29" fmla="*/ 0 h 78"/>
                <a:gd name="T30" fmla="*/ 79 w 79"/>
                <a:gd name="T31" fmla="*/ 0 h 78"/>
                <a:gd name="T32" fmla="*/ 79 w 79"/>
                <a:gd name="T33" fmla="*/ 0 h 78"/>
                <a:gd name="T34" fmla="*/ 79 w 79"/>
                <a:gd name="T35" fmla="*/ 0 h 78"/>
                <a:gd name="T36" fmla="*/ 79 w 79"/>
                <a:gd name="T37" fmla="*/ 0 h 78"/>
                <a:gd name="T38" fmla="*/ 14 w 79"/>
                <a:gd name="T39" fmla="*/ 65 h 78"/>
                <a:gd name="T40" fmla="*/ 2 w 79"/>
                <a:gd name="T41" fmla="*/ 78 h 78"/>
                <a:gd name="T42" fmla="*/ 2 w 79"/>
                <a:gd name="T43" fmla="*/ 78 h 78"/>
                <a:gd name="T44" fmla="*/ 2 w 79"/>
                <a:gd name="T45" fmla="*/ 78 h 78"/>
                <a:gd name="T46" fmla="*/ 2 w 79"/>
                <a:gd name="T47" fmla="*/ 78 h 78"/>
                <a:gd name="T48" fmla="*/ 2 w 79"/>
                <a:gd name="T49" fmla="*/ 78 h 78"/>
                <a:gd name="T50" fmla="*/ 2 w 79"/>
                <a:gd name="T51" fmla="*/ 78 h 78"/>
                <a:gd name="T52" fmla="*/ 0 w 79"/>
                <a:gd name="T53" fmla="*/ 78 h 78"/>
                <a:gd name="T54" fmla="*/ 0 w 79"/>
                <a:gd name="T55" fmla="*/ 78 h 78"/>
                <a:gd name="T56" fmla="*/ 0 w 79"/>
                <a:gd name="T57" fmla="*/ 78 h 78"/>
                <a:gd name="T58" fmla="*/ 14 w 79"/>
                <a:gd name="T59" fmla="*/ 63 h 78"/>
                <a:gd name="T60" fmla="*/ 14 w 79"/>
                <a:gd name="T61" fmla="*/ 63 h 78"/>
                <a:gd name="T62" fmla="*/ 14 w 79"/>
                <a:gd name="T63" fmla="*/ 63 h 78"/>
                <a:gd name="T64" fmla="*/ 14 w 79"/>
                <a:gd name="T65" fmla="*/ 65 h 78"/>
                <a:gd name="T66" fmla="*/ 14 w 79"/>
                <a:gd name="T67" fmla="*/ 65 h 78"/>
                <a:gd name="T68" fmla="*/ 14 w 79"/>
                <a:gd name="T69" fmla="*/ 65 h 78"/>
                <a:gd name="T70" fmla="*/ 14 w 79"/>
                <a:gd name="T71" fmla="*/ 65 h 78"/>
                <a:gd name="T72" fmla="*/ 14 w 79"/>
                <a:gd name="T73" fmla="*/ 65 h 78"/>
                <a:gd name="T74" fmla="*/ 14 w 79"/>
                <a:gd name="T75" fmla="*/ 6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9" h="78">
                  <a:moveTo>
                    <a:pt x="79" y="0"/>
                  </a:moveTo>
                  <a:lnTo>
                    <a:pt x="77" y="3"/>
                  </a:lnTo>
                  <a:lnTo>
                    <a:pt x="77" y="1"/>
                  </a:lnTo>
                  <a:lnTo>
                    <a:pt x="77" y="1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76" y="1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9" y="0"/>
                  </a:lnTo>
                  <a:close/>
                  <a:moveTo>
                    <a:pt x="14" y="65"/>
                  </a:moveTo>
                  <a:lnTo>
                    <a:pt x="2" y="78"/>
                  </a:lnTo>
                  <a:lnTo>
                    <a:pt x="2" y="78"/>
                  </a:lnTo>
                  <a:lnTo>
                    <a:pt x="2" y="78"/>
                  </a:lnTo>
                  <a:lnTo>
                    <a:pt x="2" y="78"/>
                  </a:lnTo>
                  <a:lnTo>
                    <a:pt x="2" y="78"/>
                  </a:lnTo>
                  <a:lnTo>
                    <a:pt x="2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14" y="63"/>
                  </a:lnTo>
                  <a:lnTo>
                    <a:pt x="14" y="63"/>
                  </a:lnTo>
                  <a:lnTo>
                    <a:pt x="14" y="63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close/>
                </a:path>
              </a:pathLst>
            </a:custGeom>
            <a:solidFill>
              <a:srgbClr val="7373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71" name="Freeform 75"/>
            <p:cNvSpPr>
              <a:spLocks noEditPoints="1"/>
            </p:cNvSpPr>
            <p:nvPr/>
          </p:nvSpPr>
          <p:spPr bwMode="auto">
            <a:xfrm>
              <a:off x="294" y="375"/>
              <a:ext cx="77" cy="80"/>
            </a:xfrm>
            <a:custGeom>
              <a:avLst/>
              <a:gdLst>
                <a:gd name="T0" fmla="*/ 77 w 77"/>
                <a:gd name="T1" fmla="*/ 2 h 80"/>
                <a:gd name="T2" fmla="*/ 76 w 77"/>
                <a:gd name="T3" fmla="*/ 3 h 80"/>
                <a:gd name="T4" fmla="*/ 76 w 77"/>
                <a:gd name="T5" fmla="*/ 3 h 80"/>
                <a:gd name="T6" fmla="*/ 76 w 77"/>
                <a:gd name="T7" fmla="*/ 3 h 80"/>
                <a:gd name="T8" fmla="*/ 76 w 77"/>
                <a:gd name="T9" fmla="*/ 3 h 80"/>
                <a:gd name="T10" fmla="*/ 76 w 77"/>
                <a:gd name="T11" fmla="*/ 3 h 80"/>
                <a:gd name="T12" fmla="*/ 76 w 77"/>
                <a:gd name="T13" fmla="*/ 3 h 80"/>
                <a:gd name="T14" fmla="*/ 74 w 77"/>
                <a:gd name="T15" fmla="*/ 3 h 80"/>
                <a:gd name="T16" fmla="*/ 74 w 77"/>
                <a:gd name="T17" fmla="*/ 3 h 80"/>
                <a:gd name="T18" fmla="*/ 74 w 77"/>
                <a:gd name="T19" fmla="*/ 3 h 80"/>
                <a:gd name="T20" fmla="*/ 77 w 77"/>
                <a:gd name="T21" fmla="*/ 0 h 80"/>
                <a:gd name="T22" fmla="*/ 77 w 77"/>
                <a:gd name="T23" fmla="*/ 2 h 80"/>
                <a:gd name="T24" fmla="*/ 77 w 77"/>
                <a:gd name="T25" fmla="*/ 2 h 80"/>
                <a:gd name="T26" fmla="*/ 77 w 77"/>
                <a:gd name="T27" fmla="*/ 2 h 80"/>
                <a:gd name="T28" fmla="*/ 77 w 77"/>
                <a:gd name="T29" fmla="*/ 2 h 80"/>
                <a:gd name="T30" fmla="*/ 77 w 77"/>
                <a:gd name="T31" fmla="*/ 2 h 80"/>
                <a:gd name="T32" fmla="*/ 77 w 77"/>
                <a:gd name="T33" fmla="*/ 2 h 80"/>
                <a:gd name="T34" fmla="*/ 77 w 77"/>
                <a:gd name="T35" fmla="*/ 2 h 80"/>
                <a:gd name="T36" fmla="*/ 77 w 77"/>
                <a:gd name="T37" fmla="*/ 2 h 80"/>
                <a:gd name="T38" fmla="*/ 14 w 77"/>
                <a:gd name="T39" fmla="*/ 65 h 80"/>
                <a:gd name="T40" fmla="*/ 0 w 77"/>
                <a:gd name="T41" fmla="*/ 80 h 80"/>
                <a:gd name="T42" fmla="*/ 0 w 77"/>
                <a:gd name="T43" fmla="*/ 80 h 80"/>
                <a:gd name="T44" fmla="*/ 0 w 77"/>
                <a:gd name="T45" fmla="*/ 80 h 80"/>
                <a:gd name="T46" fmla="*/ 0 w 77"/>
                <a:gd name="T47" fmla="*/ 78 h 80"/>
                <a:gd name="T48" fmla="*/ 0 w 77"/>
                <a:gd name="T49" fmla="*/ 78 h 80"/>
                <a:gd name="T50" fmla="*/ 0 w 77"/>
                <a:gd name="T51" fmla="*/ 78 h 80"/>
                <a:gd name="T52" fmla="*/ 0 w 77"/>
                <a:gd name="T53" fmla="*/ 78 h 80"/>
                <a:gd name="T54" fmla="*/ 0 w 77"/>
                <a:gd name="T55" fmla="*/ 78 h 80"/>
                <a:gd name="T56" fmla="*/ 0 w 77"/>
                <a:gd name="T57" fmla="*/ 78 h 80"/>
                <a:gd name="T58" fmla="*/ 13 w 77"/>
                <a:gd name="T59" fmla="*/ 65 h 80"/>
                <a:gd name="T60" fmla="*/ 13 w 77"/>
                <a:gd name="T61" fmla="*/ 65 h 80"/>
                <a:gd name="T62" fmla="*/ 14 w 77"/>
                <a:gd name="T63" fmla="*/ 65 h 80"/>
                <a:gd name="T64" fmla="*/ 14 w 77"/>
                <a:gd name="T65" fmla="*/ 65 h 80"/>
                <a:gd name="T66" fmla="*/ 14 w 77"/>
                <a:gd name="T67" fmla="*/ 65 h 80"/>
                <a:gd name="T68" fmla="*/ 14 w 77"/>
                <a:gd name="T69" fmla="*/ 65 h 80"/>
                <a:gd name="T70" fmla="*/ 14 w 77"/>
                <a:gd name="T71" fmla="*/ 65 h 80"/>
                <a:gd name="T72" fmla="*/ 14 w 77"/>
                <a:gd name="T73" fmla="*/ 65 h 80"/>
                <a:gd name="T74" fmla="*/ 14 w 77"/>
                <a:gd name="T75" fmla="*/ 6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7" h="80">
                  <a:moveTo>
                    <a:pt x="77" y="2"/>
                  </a:moveTo>
                  <a:lnTo>
                    <a:pt x="76" y="3"/>
                  </a:lnTo>
                  <a:lnTo>
                    <a:pt x="76" y="3"/>
                  </a:lnTo>
                  <a:lnTo>
                    <a:pt x="76" y="3"/>
                  </a:lnTo>
                  <a:lnTo>
                    <a:pt x="76" y="3"/>
                  </a:lnTo>
                  <a:lnTo>
                    <a:pt x="76" y="3"/>
                  </a:lnTo>
                  <a:lnTo>
                    <a:pt x="76" y="3"/>
                  </a:lnTo>
                  <a:lnTo>
                    <a:pt x="74" y="3"/>
                  </a:lnTo>
                  <a:lnTo>
                    <a:pt x="74" y="3"/>
                  </a:lnTo>
                  <a:lnTo>
                    <a:pt x="74" y="3"/>
                  </a:lnTo>
                  <a:lnTo>
                    <a:pt x="77" y="0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lnTo>
                    <a:pt x="77" y="2"/>
                  </a:lnTo>
                  <a:close/>
                  <a:moveTo>
                    <a:pt x="14" y="65"/>
                  </a:moveTo>
                  <a:lnTo>
                    <a:pt x="0" y="80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13" y="65"/>
                  </a:lnTo>
                  <a:lnTo>
                    <a:pt x="13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lnTo>
                    <a:pt x="14" y="65"/>
                  </a:lnTo>
                  <a:close/>
                </a:path>
              </a:pathLst>
            </a:custGeom>
            <a:solidFill>
              <a:srgbClr val="7171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72" name="Freeform 76"/>
            <p:cNvSpPr>
              <a:spLocks noEditPoints="1"/>
            </p:cNvSpPr>
            <p:nvPr/>
          </p:nvSpPr>
          <p:spPr bwMode="auto">
            <a:xfrm>
              <a:off x="293" y="375"/>
              <a:ext cx="78" cy="78"/>
            </a:xfrm>
            <a:custGeom>
              <a:avLst/>
              <a:gdLst>
                <a:gd name="T0" fmla="*/ 78 w 78"/>
                <a:gd name="T1" fmla="*/ 0 h 78"/>
                <a:gd name="T2" fmla="*/ 75 w 78"/>
                <a:gd name="T3" fmla="*/ 3 h 78"/>
                <a:gd name="T4" fmla="*/ 75 w 78"/>
                <a:gd name="T5" fmla="*/ 3 h 78"/>
                <a:gd name="T6" fmla="*/ 75 w 78"/>
                <a:gd name="T7" fmla="*/ 3 h 78"/>
                <a:gd name="T8" fmla="*/ 75 w 78"/>
                <a:gd name="T9" fmla="*/ 3 h 78"/>
                <a:gd name="T10" fmla="*/ 75 w 78"/>
                <a:gd name="T11" fmla="*/ 3 h 78"/>
                <a:gd name="T12" fmla="*/ 75 w 78"/>
                <a:gd name="T13" fmla="*/ 3 h 78"/>
                <a:gd name="T14" fmla="*/ 75 w 78"/>
                <a:gd name="T15" fmla="*/ 2 h 78"/>
                <a:gd name="T16" fmla="*/ 75 w 78"/>
                <a:gd name="T17" fmla="*/ 2 h 78"/>
                <a:gd name="T18" fmla="*/ 75 w 78"/>
                <a:gd name="T19" fmla="*/ 2 h 78"/>
                <a:gd name="T20" fmla="*/ 77 w 78"/>
                <a:gd name="T21" fmla="*/ 0 h 78"/>
                <a:gd name="T22" fmla="*/ 77 w 78"/>
                <a:gd name="T23" fmla="*/ 0 h 78"/>
                <a:gd name="T24" fmla="*/ 77 w 78"/>
                <a:gd name="T25" fmla="*/ 0 h 78"/>
                <a:gd name="T26" fmla="*/ 77 w 78"/>
                <a:gd name="T27" fmla="*/ 0 h 78"/>
                <a:gd name="T28" fmla="*/ 77 w 78"/>
                <a:gd name="T29" fmla="*/ 0 h 78"/>
                <a:gd name="T30" fmla="*/ 77 w 78"/>
                <a:gd name="T31" fmla="*/ 0 h 78"/>
                <a:gd name="T32" fmla="*/ 77 w 78"/>
                <a:gd name="T33" fmla="*/ 0 h 78"/>
                <a:gd name="T34" fmla="*/ 77 w 78"/>
                <a:gd name="T35" fmla="*/ 0 h 78"/>
                <a:gd name="T36" fmla="*/ 78 w 78"/>
                <a:gd name="T37" fmla="*/ 0 h 78"/>
                <a:gd name="T38" fmla="*/ 14 w 78"/>
                <a:gd name="T39" fmla="*/ 65 h 78"/>
                <a:gd name="T40" fmla="*/ 1 w 78"/>
                <a:gd name="T41" fmla="*/ 78 h 78"/>
                <a:gd name="T42" fmla="*/ 1 w 78"/>
                <a:gd name="T43" fmla="*/ 78 h 78"/>
                <a:gd name="T44" fmla="*/ 1 w 78"/>
                <a:gd name="T45" fmla="*/ 78 h 78"/>
                <a:gd name="T46" fmla="*/ 1 w 78"/>
                <a:gd name="T47" fmla="*/ 78 h 78"/>
                <a:gd name="T48" fmla="*/ 1 w 78"/>
                <a:gd name="T49" fmla="*/ 78 h 78"/>
                <a:gd name="T50" fmla="*/ 1 w 78"/>
                <a:gd name="T51" fmla="*/ 78 h 78"/>
                <a:gd name="T52" fmla="*/ 1 w 78"/>
                <a:gd name="T53" fmla="*/ 78 h 78"/>
                <a:gd name="T54" fmla="*/ 1 w 78"/>
                <a:gd name="T55" fmla="*/ 76 h 78"/>
                <a:gd name="T56" fmla="*/ 0 w 78"/>
                <a:gd name="T57" fmla="*/ 76 h 78"/>
                <a:gd name="T58" fmla="*/ 14 w 78"/>
                <a:gd name="T59" fmla="*/ 64 h 78"/>
                <a:gd name="T60" fmla="*/ 14 w 78"/>
                <a:gd name="T61" fmla="*/ 64 h 78"/>
                <a:gd name="T62" fmla="*/ 14 w 78"/>
                <a:gd name="T63" fmla="*/ 64 h 78"/>
                <a:gd name="T64" fmla="*/ 14 w 78"/>
                <a:gd name="T65" fmla="*/ 64 h 78"/>
                <a:gd name="T66" fmla="*/ 14 w 78"/>
                <a:gd name="T67" fmla="*/ 64 h 78"/>
                <a:gd name="T68" fmla="*/ 14 w 78"/>
                <a:gd name="T69" fmla="*/ 64 h 78"/>
                <a:gd name="T70" fmla="*/ 14 w 78"/>
                <a:gd name="T71" fmla="*/ 64 h 78"/>
                <a:gd name="T72" fmla="*/ 14 w 78"/>
                <a:gd name="T73" fmla="*/ 64 h 78"/>
                <a:gd name="T74" fmla="*/ 14 w 78"/>
                <a:gd name="T75" fmla="*/ 65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8" h="78">
                  <a:moveTo>
                    <a:pt x="78" y="0"/>
                  </a:moveTo>
                  <a:lnTo>
                    <a:pt x="75" y="3"/>
                  </a:lnTo>
                  <a:lnTo>
                    <a:pt x="75" y="3"/>
                  </a:lnTo>
                  <a:lnTo>
                    <a:pt x="75" y="3"/>
                  </a:lnTo>
                  <a:lnTo>
                    <a:pt x="75" y="3"/>
                  </a:lnTo>
                  <a:lnTo>
                    <a:pt x="75" y="3"/>
                  </a:lnTo>
                  <a:lnTo>
                    <a:pt x="75" y="3"/>
                  </a:lnTo>
                  <a:lnTo>
                    <a:pt x="75" y="2"/>
                  </a:lnTo>
                  <a:lnTo>
                    <a:pt x="75" y="2"/>
                  </a:lnTo>
                  <a:lnTo>
                    <a:pt x="75" y="2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8" y="0"/>
                  </a:lnTo>
                  <a:close/>
                  <a:moveTo>
                    <a:pt x="14" y="65"/>
                  </a:moveTo>
                  <a:lnTo>
                    <a:pt x="1" y="78"/>
                  </a:lnTo>
                  <a:lnTo>
                    <a:pt x="1" y="78"/>
                  </a:lnTo>
                  <a:lnTo>
                    <a:pt x="1" y="78"/>
                  </a:lnTo>
                  <a:lnTo>
                    <a:pt x="1" y="78"/>
                  </a:lnTo>
                  <a:lnTo>
                    <a:pt x="1" y="78"/>
                  </a:lnTo>
                  <a:lnTo>
                    <a:pt x="1" y="78"/>
                  </a:lnTo>
                  <a:lnTo>
                    <a:pt x="1" y="78"/>
                  </a:lnTo>
                  <a:lnTo>
                    <a:pt x="1" y="76"/>
                  </a:lnTo>
                  <a:lnTo>
                    <a:pt x="0" y="76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14" y="65"/>
                  </a:lnTo>
                  <a:close/>
                </a:path>
              </a:pathLst>
            </a:custGeom>
            <a:solidFill>
              <a:srgbClr val="6F6F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73" name="Freeform 77"/>
            <p:cNvSpPr>
              <a:spLocks noEditPoints="1"/>
            </p:cNvSpPr>
            <p:nvPr/>
          </p:nvSpPr>
          <p:spPr bwMode="auto">
            <a:xfrm>
              <a:off x="293" y="375"/>
              <a:ext cx="77" cy="76"/>
            </a:xfrm>
            <a:custGeom>
              <a:avLst/>
              <a:gdLst>
                <a:gd name="T0" fmla="*/ 77 w 77"/>
                <a:gd name="T1" fmla="*/ 0 h 76"/>
                <a:gd name="T2" fmla="*/ 75 w 77"/>
                <a:gd name="T3" fmla="*/ 2 h 76"/>
                <a:gd name="T4" fmla="*/ 74 w 77"/>
                <a:gd name="T5" fmla="*/ 2 h 76"/>
                <a:gd name="T6" fmla="*/ 74 w 77"/>
                <a:gd name="T7" fmla="*/ 2 h 76"/>
                <a:gd name="T8" fmla="*/ 74 w 77"/>
                <a:gd name="T9" fmla="*/ 2 h 76"/>
                <a:gd name="T10" fmla="*/ 74 w 77"/>
                <a:gd name="T11" fmla="*/ 2 h 76"/>
                <a:gd name="T12" fmla="*/ 74 w 77"/>
                <a:gd name="T13" fmla="*/ 2 h 76"/>
                <a:gd name="T14" fmla="*/ 74 w 77"/>
                <a:gd name="T15" fmla="*/ 2 h 76"/>
                <a:gd name="T16" fmla="*/ 74 w 77"/>
                <a:gd name="T17" fmla="*/ 2 h 76"/>
                <a:gd name="T18" fmla="*/ 74 w 77"/>
                <a:gd name="T19" fmla="*/ 2 h 76"/>
                <a:gd name="T20" fmla="*/ 75 w 77"/>
                <a:gd name="T21" fmla="*/ 0 h 76"/>
                <a:gd name="T22" fmla="*/ 75 w 77"/>
                <a:gd name="T23" fmla="*/ 0 h 76"/>
                <a:gd name="T24" fmla="*/ 75 w 77"/>
                <a:gd name="T25" fmla="*/ 0 h 76"/>
                <a:gd name="T26" fmla="*/ 75 w 77"/>
                <a:gd name="T27" fmla="*/ 0 h 76"/>
                <a:gd name="T28" fmla="*/ 77 w 77"/>
                <a:gd name="T29" fmla="*/ 0 h 76"/>
                <a:gd name="T30" fmla="*/ 77 w 77"/>
                <a:gd name="T31" fmla="*/ 0 h 76"/>
                <a:gd name="T32" fmla="*/ 77 w 77"/>
                <a:gd name="T33" fmla="*/ 0 h 76"/>
                <a:gd name="T34" fmla="*/ 77 w 77"/>
                <a:gd name="T35" fmla="*/ 0 h 76"/>
                <a:gd name="T36" fmla="*/ 77 w 77"/>
                <a:gd name="T37" fmla="*/ 0 h 76"/>
                <a:gd name="T38" fmla="*/ 14 w 77"/>
                <a:gd name="T39" fmla="*/ 64 h 76"/>
                <a:gd name="T40" fmla="*/ 0 w 77"/>
                <a:gd name="T41" fmla="*/ 76 h 76"/>
                <a:gd name="T42" fmla="*/ 0 w 77"/>
                <a:gd name="T43" fmla="*/ 76 h 76"/>
                <a:gd name="T44" fmla="*/ 0 w 77"/>
                <a:gd name="T45" fmla="*/ 76 h 76"/>
                <a:gd name="T46" fmla="*/ 0 w 77"/>
                <a:gd name="T47" fmla="*/ 76 h 76"/>
                <a:gd name="T48" fmla="*/ 0 w 77"/>
                <a:gd name="T49" fmla="*/ 76 h 76"/>
                <a:gd name="T50" fmla="*/ 0 w 77"/>
                <a:gd name="T51" fmla="*/ 76 h 76"/>
                <a:gd name="T52" fmla="*/ 0 w 77"/>
                <a:gd name="T53" fmla="*/ 76 h 76"/>
                <a:gd name="T54" fmla="*/ 0 w 77"/>
                <a:gd name="T55" fmla="*/ 76 h 76"/>
                <a:gd name="T56" fmla="*/ 0 w 77"/>
                <a:gd name="T57" fmla="*/ 76 h 76"/>
                <a:gd name="T58" fmla="*/ 14 w 77"/>
                <a:gd name="T59" fmla="*/ 62 h 76"/>
                <a:gd name="T60" fmla="*/ 14 w 77"/>
                <a:gd name="T61" fmla="*/ 62 h 76"/>
                <a:gd name="T62" fmla="*/ 14 w 77"/>
                <a:gd name="T63" fmla="*/ 62 h 76"/>
                <a:gd name="T64" fmla="*/ 14 w 77"/>
                <a:gd name="T65" fmla="*/ 62 h 76"/>
                <a:gd name="T66" fmla="*/ 14 w 77"/>
                <a:gd name="T67" fmla="*/ 62 h 76"/>
                <a:gd name="T68" fmla="*/ 14 w 77"/>
                <a:gd name="T69" fmla="*/ 64 h 76"/>
                <a:gd name="T70" fmla="*/ 14 w 77"/>
                <a:gd name="T71" fmla="*/ 64 h 76"/>
                <a:gd name="T72" fmla="*/ 14 w 77"/>
                <a:gd name="T73" fmla="*/ 64 h 76"/>
                <a:gd name="T74" fmla="*/ 14 w 77"/>
                <a:gd name="T75" fmla="*/ 6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7" h="76">
                  <a:moveTo>
                    <a:pt x="77" y="0"/>
                  </a:moveTo>
                  <a:lnTo>
                    <a:pt x="75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4" y="2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lnTo>
                    <a:pt x="77" y="0"/>
                  </a:lnTo>
                  <a:close/>
                  <a:moveTo>
                    <a:pt x="14" y="64"/>
                  </a:move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14" y="64"/>
                  </a:lnTo>
                  <a:lnTo>
                    <a:pt x="14" y="64"/>
                  </a:lnTo>
                  <a:close/>
                </a:path>
              </a:pathLst>
            </a:custGeom>
            <a:solidFill>
              <a:srgbClr val="6D6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74" name="Freeform 78"/>
            <p:cNvSpPr>
              <a:spLocks noEditPoints="1"/>
            </p:cNvSpPr>
            <p:nvPr/>
          </p:nvSpPr>
          <p:spPr bwMode="auto">
            <a:xfrm>
              <a:off x="293" y="374"/>
              <a:ext cx="75" cy="77"/>
            </a:xfrm>
            <a:custGeom>
              <a:avLst/>
              <a:gdLst>
                <a:gd name="T0" fmla="*/ 75 w 75"/>
                <a:gd name="T1" fmla="*/ 1 h 77"/>
                <a:gd name="T2" fmla="*/ 74 w 75"/>
                <a:gd name="T3" fmla="*/ 3 h 77"/>
                <a:gd name="T4" fmla="*/ 74 w 75"/>
                <a:gd name="T5" fmla="*/ 3 h 77"/>
                <a:gd name="T6" fmla="*/ 74 w 75"/>
                <a:gd name="T7" fmla="*/ 3 h 77"/>
                <a:gd name="T8" fmla="*/ 74 w 75"/>
                <a:gd name="T9" fmla="*/ 3 h 77"/>
                <a:gd name="T10" fmla="*/ 72 w 75"/>
                <a:gd name="T11" fmla="*/ 3 h 77"/>
                <a:gd name="T12" fmla="*/ 72 w 75"/>
                <a:gd name="T13" fmla="*/ 3 h 77"/>
                <a:gd name="T14" fmla="*/ 72 w 75"/>
                <a:gd name="T15" fmla="*/ 3 h 77"/>
                <a:gd name="T16" fmla="*/ 72 w 75"/>
                <a:gd name="T17" fmla="*/ 3 h 77"/>
                <a:gd name="T18" fmla="*/ 72 w 75"/>
                <a:gd name="T19" fmla="*/ 3 h 77"/>
                <a:gd name="T20" fmla="*/ 75 w 75"/>
                <a:gd name="T21" fmla="*/ 0 h 77"/>
                <a:gd name="T22" fmla="*/ 75 w 75"/>
                <a:gd name="T23" fmla="*/ 0 h 77"/>
                <a:gd name="T24" fmla="*/ 75 w 75"/>
                <a:gd name="T25" fmla="*/ 0 h 77"/>
                <a:gd name="T26" fmla="*/ 75 w 75"/>
                <a:gd name="T27" fmla="*/ 0 h 77"/>
                <a:gd name="T28" fmla="*/ 75 w 75"/>
                <a:gd name="T29" fmla="*/ 0 h 77"/>
                <a:gd name="T30" fmla="*/ 75 w 75"/>
                <a:gd name="T31" fmla="*/ 0 h 77"/>
                <a:gd name="T32" fmla="*/ 75 w 75"/>
                <a:gd name="T33" fmla="*/ 0 h 77"/>
                <a:gd name="T34" fmla="*/ 75 w 75"/>
                <a:gd name="T35" fmla="*/ 1 h 77"/>
                <a:gd name="T36" fmla="*/ 75 w 75"/>
                <a:gd name="T37" fmla="*/ 1 h 77"/>
                <a:gd name="T38" fmla="*/ 14 w 75"/>
                <a:gd name="T39" fmla="*/ 63 h 77"/>
                <a:gd name="T40" fmla="*/ 0 w 75"/>
                <a:gd name="T41" fmla="*/ 77 h 77"/>
                <a:gd name="T42" fmla="*/ 0 w 75"/>
                <a:gd name="T43" fmla="*/ 77 h 77"/>
                <a:gd name="T44" fmla="*/ 0 w 75"/>
                <a:gd name="T45" fmla="*/ 77 h 77"/>
                <a:gd name="T46" fmla="*/ 0 w 75"/>
                <a:gd name="T47" fmla="*/ 76 h 77"/>
                <a:gd name="T48" fmla="*/ 0 w 75"/>
                <a:gd name="T49" fmla="*/ 76 h 77"/>
                <a:gd name="T50" fmla="*/ 0 w 75"/>
                <a:gd name="T51" fmla="*/ 76 h 77"/>
                <a:gd name="T52" fmla="*/ 0 w 75"/>
                <a:gd name="T53" fmla="*/ 76 h 77"/>
                <a:gd name="T54" fmla="*/ 0 w 75"/>
                <a:gd name="T55" fmla="*/ 76 h 77"/>
                <a:gd name="T56" fmla="*/ 0 w 75"/>
                <a:gd name="T57" fmla="*/ 76 h 77"/>
                <a:gd name="T58" fmla="*/ 12 w 75"/>
                <a:gd name="T59" fmla="*/ 62 h 77"/>
                <a:gd name="T60" fmla="*/ 12 w 75"/>
                <a:gd name="T61" fmla="*/ 62 h 77"/>
                <a:gd name="T62" fmla="*/ 14 w 75"/>
                <a:gd name="T63" fmla="*/ 62 h 77"/>
                <a:gd name="T64" fmla="*/ 14 w 75"/>
                <a:gd name="T65" fmla="*/ 63 h 77"/>
                <a:gd name="T66" fmla="*/ 14 w 75"/>
                <a:gd name="T67" fmla="*/ 63 h 77"/>
                <a:gd name="T68" fmla="*/ 14 w 75"/>
                <a:gd name="T69" fmla="*/ 63 h 77"/>
                <a:gd name="T70" fmla="*/ 14 w 75"/>
                <a:gd name="T71" fmla="*/ 63 h 77"/>
                <a:gd name="T72" fmla="*/ 14 w 75"/>
                <a:gd name="T73" fmla="*/ 63 h 77"/>
                <a:gd name="T74" fmla="*/ 14 w 75"/>
                <a:gd name="T75" fmla="*/ 63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5" h="77">
                  <a:moveTo>
                    <a:pt x="75" y="1"/>
                  </a:moveTo>
                  <a:lnTo>
                    <a:pt x="74" y="3"/>
                  </a:lnTo>
                  <a:lnTo>
                    <a:pt x="74" y="3"/>
                  </a:lnTo>
                  <a:lnTo>
                    <a:pt x="74" y="3"/>
                  </a:lnTo>
                  <a:lnTo>
                    <a:pt x="74" y="3"/>
                  </a:lnTo>
                  <a:lnTo>
                    <a:pt x="72" y="3"/>
                  </a:lnTo>
                  <a:lnTo>
                    <a:pt x="72" y="3"/>
                  </a:lnTo>
                  <a:lnTo>
                    <a:pt x="72" y="3"/>
                  </a:lnTo>
                  <a:lnTo>
                    <a:pt x="72" y="3"/>
                  </a:lnTo>
                  <a:lnTo>
                    <a:pt x="72" y="3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75" y="1"/>
                  </a:lnTo>
                  <a:lnTo>
                    <a:pt x="75" y="1"/>
                  </a:lnTo>
                  <a:close/>
                  <a:moveTo>
                    <a:pt x="14" y="63"/>
                  </a:moveTo>
                  <a:lnTo>
                    <a:pt x="0" y="77"/>
                  </a:lnTo>
                  <a:lnTo>
                    <a:pt x="0" y="77"/>
                  </a:lnTo>
                  <a:lnTo>
                    <a:pt x="0" y="77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12" y="62"/>
                  </a:lnTo>
                  <a:lnTo>
                    <a:pt x="12" y="62"/>
                  </a:lnTo>
                  <a:lnTo>
                    <a:pt x="14" y="62"/>
                  </a:lnTo>
                  <a:lnTo>
                    <a:pt x="14" y="63"/>
                  </a:lnTo>
                  <a:lnTo>
                    <a:pt x="14" y="63"/>
                  </a:lnTo>
                  <a:lnTo>
                    <a:pt x="14" y="63"/>
                  </a:lnTo>
                  <a:lnTo>
                    <a:pt x="14" y="63"/>
                  </a:lnTo>
                  <a:lnTo>
                    <a:pt x="14" y="63"/>
                  </a:lnTo>
                  <a:lnTo>
                    <a:pt x="14" y="63"/>
                  </a:lnTo>
                  <a:close/>
                </a:path>
              </a:pathLst>
            </a:custGeom>
            <a:solidFill>
              <a:srgbClr val="6B6B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75" name="Freeform 79"/>
            <p:cNvSpPr>
              <a:spLocks noEditPoints="1"/>
            </p:cNvSpPr>
            <p:nvPr/>
          </p:nvSpPr>
          <p:spPr bwMode="auto">
            <a:xfrm>
              <a:off x="291" y="374"/>
              <a:ext cx="77" cy="76"/>
            </a:xfrm>
            <a:custGeom>
              <a:avLst/>
              <a:gdLst>
                <a:gd name="T0" fmla="*/ 77 w 77"/>
                <a:gd name="T1" fmla="*/ 0 h 76"/>
                <a:gd name="T2" fmla="*/ 74 w 77"/>
                <a:gd name="T3" fmla="*/ 3 h 76"/>
                <a:gd name="T4" fmla="*/ 74 w 77"/>
                <a:gd name="T5" fmla="*/ 3 h 76"/>
                <a:gd name="T6" fmla="*/ 74 w 77"/>
                <a:gd name="T7" fmla="*/ 3 h 76"/>
                <a:gd name="T8" fmla="*/ 74 w 77"/>
                <a:gd name="T9" fmla="*/ 3 h 76"/>
                <a:gd name="T10" fmla="*/ 74 w 77"/>
                <a:gd name="T11" fmla="*/ 3 h 76"/>
                <a:gd name="T12" fmla="*/ 74 w 77"/>
                <a:gd name="T13" fmla="*/ 3 h 76"/>
                <a:gd name="T14" fmla="*/ 72 w 77"/>
                <a:gd name="T15" fmla="*/ 1 h 76"/>
                <a:gd name="T16" fmla="*/ 72 w 77"/>
                <a:gd name="T17" fmla="*/ 1 h 76"/>
                <a:gd name="T18" fmla="*/ 72 w 77"/>
                <a:gd name="T19" fmla="*/ 1 h 76"/>
                <a:gd name="T20" fmla="*/ 76 w 77"/>
                <a:gd name="T21" fmla="*/ 0 h 76"/>
                <a:gd name="T22" fmla="*/ 76 w 77"/>
                <a:gd name="T23" fmla="*/ 0 h 76"/>
                <a:gd name="T24" fmla="*/ 76 w 77"/>
                <a:gd name="T25" fmla="*/ 0 h 76"/>
                <a:gd name="T26" fmla="*/ 76 w 77"/>
                <a:gd name="T27" fmla="*/ 0 h 76"/>
                <a:gd name="T28" fmla="*/ 76 w 77"/>
                <a:gd name="T29" fmla="*/ 0 h 76"/>
                <a:gd name="T30" fmla="*/ 76 w 77"/>
                <a:gd name="T31" fmla="*/ 0 h 76"/>
                <a:gd name="T32" fmla="*/ 76 w 77"/>
                <a:gd name="T33" fmla="*/ 0 h 76"/>
                <a:gd name="T34" fmla="*/ 76 w 77"/>
                <a:gd name="T35" fmla="*/ 0 h 76"/>
                <a:gd name="T36" fmla="*/ 77 w 77"/>
                <a:gd name="T37" fmla="*/ 0 h 76"/>
                <a:gd name="T38" fmla="*/ 14 w 77"/>
                <a:gd name="T39" fmla="*/ 62 h 76"/>
                <a:gd name="T40" fmla="*/ 2 w 77"/>
                <a:gd name="T41" fmla="*/ 76 h 76"/>
                <a:gd name="T42" fmla="*/ 2 w 77"/>
                <a:gd name="T43" fmla="*/ 76 h 76"/>
                <a:gd name="T44" fmla="*/ 2 w 77"/>
                <a:gd name="T45" fmla="*/ 76 h 76"/>
                <a:gd name="T46" fmla="*/ 0 w 77"/>
                <a:gd name="T47" fmla="*/ 76 h 76"/>
                <a:gd name="T48" fmla="*/ 0 w 77"/>
                <a:gd name="T49" fmla="*/ 76 h 76"/>
                <a:gd name="T50" fmla="*/ 0 w 77"/>
                <a:gd name="T51" fmla="*/ 76 h 76"/>
                <a:gd name="T52" fmla="*/ 0 w 77"/>
                <a:gd name="T53" fmla="*/ 76 h 76"/>
                <a:gd name="T54" fmla="*/ 0 w 77"/>
                <a:gd name="T55" fmla="*/ 74 h 76"/>
                <a:gd name="T56" fmla="*/ 0 w 77"/>
                <a:gd name="T57" fmla="*/ 74 h 76"/>
                <a:gd name="T58" fmla="*/ 14 w 77"/>
                <a:gd name="T59" fmla="*/ 60 h 76"/>
                <a:gd name="T60" fmla="*/ 14 w 77"/>
                <a:gd name="T61" fmla="*/ 62 h 76"/>
                <a:gd name="T62" fmla="*/ 14 w 77"/>
                <a:gd name="T63" fmla="*/ 62 h 76"/>
                <a:gd name="T64" fmla="*/ 14 w 77"/>
                <a:gd name="T65" fmla="*/ 62 h 76"/>
                <a:gd name="T66" fmla="*/ 14 w 77"/>
                <a:gd name="T67" fmla="*/ 62 h 76"/>
                <a:gd name="T68" fmla="*/ 14 w 77"/>
                <a:gd name="T69" fmla="*/ 62 h 76"/>
                <a:gd name="T70" fmla="*/ 14 w 77"/>
                <a:gd name="T71" fmla="*/ 62 h 76"/>
                <a:gd name="T72" fmla="*/ 14 w 77"/>
                <a:gd name="T73" fmla="*/ 62 h 76"/>
                <a:gd name="T74" fmla="*/ 14 w 77"/>
                <a:gd name="T75" fmla="*/ 6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7" h="76">
                  <a:moveTo>
                    <a:pt x="77" y="0"/>
                  </a:moveTo>
                  <a:lnTo>
                    <a:pt x="74" y="3"/>
                  </a:lnTo>
                  <a:lnTo>
                    <a:pt x="74" y="3"/>
                  </a:lnTo>
                  <a:lnTo>
                    <a:pt x="74" y="3"/>
                  </a:lnTo>
                  <a:lnTo>
                    <a:pt x="74" y="3"/>
                  </a:lnTo>
                  <a:lnTo>
                    <a:pt x="74" y="3"/>
                  </a:lnTo>
                  <a:lnTo>
                    <a:pt x="74" y="3"/>
                  </a:lnTo>
                  <a:lnTo>
                    <a:pt x="72" y="1"/>
                  </a:lnTo>
                  <a:lnTo>
                    <a:pt x="72" y="1"/>
                  </a:lnTo>
                  <a:lnTo>
                    <a:pt x="72" y="1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7" y="0"/>
                  </a:lnTo>
                  <a:close/>
                  <a:moveTo>
                    <a:pt x="14" y="62"/>
                  </a:moveTo>
                  <a:lnTo>
                    <a:pt x="2" y="76"/>
                  </a:lnTo>
                  <a:lnTo>
                    <a:pt x="2" y="76"/>
                  </a:lnTo>
                  <a:lnTo>
                    <a:pt x="2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14" y="60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4" y="62"/>
                  </a:lnTo>
                  <a:close/>
                </a:path>
              </a:pathLst>
            </a:custGeom>
            <a:solidFill>
              <a:srgbClr val="696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76" name="Freeform 80"/>
            <p:cNvSpPr>
              <a:spLocks noEditPoints="1"/>
            </p:cNvSpPr>
            <p:nvPr/>
          </p:nvSpPr>
          <p:spPr bwMode="auto">
            <a:xfrm>
              <a:off x="291" y="372"/>
              <a:ext cx="76" cy="76"/>
            </a:xfrm>
            <a:custGeom>
              <a:avLst/>
              <a:gdLst>
                <a:gd name="T0" fmla="*/ 76 w 76"/>
                <a:gd name="T1" fmla="*/ 2 h 76"/>
                <a:gd name="T2" fmla="*/ 72 w 76"/>
                <a:gd name="T3" fmla="*/ 3 h 76"/>
                <a:gd name="T4" fmla="*/ 72 w 76"/>
                <a:gd name="T5" fmla="*/ 3 h 76"/>
                <a:gd name="T6" fmla="*/ 72 w 76"/>
                <a:gd name="T7" fmla="*/ 3 h 76"/>
                <a:gd name="T8" fmla="*/ 72 w 76"/>
                <a:gd name="T9" fmla="*/ 3 h 76"/>
                <a:gd name="T10" fmla="*/ 72 w 76"/>
                <a:gd name="T11" fmla="*/ 3 h 76"/>
                <a:gd name="T12" fmla="*/ 72 w 76"/>
                <a:gd name="T13" fmla="*/ 3 h 76"/>
                <a:gd name="T14" fmla="*/ 72 w 76"/>
                <a:gd name="T15" fmla="*/ 3 h 76"/>
                <a:gd name="T16" fmla="*/ 72 w 76"/>
                <a:gd name="T17" fmla="*/ 3 h 76"/>
                <a:gd name="T18" fmla="*/ 71 w 76"/>
                <a:gd name="T19" fmla="*/ 3 h 76"/>
                <a:gd name="T20" fmla="*/ 74 w 76"/>
                <a:gd name="T21" fmla="*/ 0 h 76"/>
                <a:gd name="T22" fmla="*/ 74 w 76"/>
                <a:gd name="T23" fmla="*/ 0 h 76"/>
                <a:gd name="T24" fmla="*/ 74 w 76"/>
                <a:gd name="T25" fmla="*/ 0 h 76"/>
                <a:gd name="T26" fmla="*/ 74 w 76"/>
                <a:gd name="T27" fmla="*/ 2 h 76"/>
                <a:gd name="T28" fmla="*/ 76 w 76"/>
                <a:gd name="T29" fmla="*/ 2 h 76"/>
                <a:gd name="T30" fmla="*/ 76 w 76"/>
                <a:gd name="T31" fmla="*/ 2 h 76"/>
                <a:gd name="T32" fmla="*/ 76 w 76"/>
                <a:gd name="T33" fmla="*/ 2 h 76"/>
                <a:gd name="T34" fmla="*/ 76 w 76"/>
                <a:gd name="T35" fmla="*/ 2 h 76"/>
                <a:gd name="T36" fmla="*/ 76 w 76"/>
                <a:gd name="T37" fmla="*/ 2 h 76"/>
                <a:gd name="T38" fmla="*/ 14 w 76"/>
                <a:gd name="T39" fmla="*/ 62 h 76"/>
                <a:gd name="T40" fmla="*/ 0 w 76"/>
                <a:gd name="T41" fmla="*/ 76 h 76"/>
                <a:gd name="T42" fmla="*/ 0 w 76"/>
                <a:gd name="T43" fmla="*/ 76 h 76"/>
                <a:gd name="T44" fmla="*/ 0 w 76"/>
                <a:gd name="T45" fmla="*/ 76 h 76"/>
                <a:gd name="T46" fmla="*/ 0 w 76"/>
                <a:gd name="T47" fmla="*/ 76 h 76"/>
                <a:gd name="T48" fmla="*/ 0 w 76"/>
                <a:gd name="T49" fmla="*/ 76 h 76"/>
                <a:gd name="T50" fmla="*/ 0 w 76"/>
                <a:gd name="T51" fmla="*/ 76 h 76"/>
                <a:gd name="T52" fmla="*/ 0 w 76"/>
                <a:gd name="T53" fmla="*/ 76 h 76"/>
                <a:gd name="T54" fmla="*/ 0 w 76"/>
                <a:gd name="T55" fmla="*/ 76 h 76"/>
                <a:gd name="T56" fmla="*/ 0 w 76"/>
                <a:gd name="T57" fmla="*/ 76 h 76"/>
                <a:gd name="T58" fmla="*/ 14 w 76"/>
                <a:gd name="T59" fmla="*/ 62 h 76"/>
                <a:gd name="T60" fmla="*/ 14 w 76"/>
                <a:gd name="T61" fmla="*/ 62 h 76"/>
                <a:gd name="T62" fmla="*/ 14 w 76"/>
                <a:gd name="T63" fmla="*/ 62 h 76"/>
                <a:gd name="T64" fmla="*/ 14 w 76"/>
                <a:gd name="T65" fmla="*/ 62 h 76"/>
                <a:gd name="T66" fmla="*/ 14 w 76"/>
                <a:gd name="T67" fmla="*/ 62 h 76"/>
                <a:gd name="T68" fmla="*/ 14 w 76"/>
                <a:gd name="T69" fmla="*/ 62 h 76"/>
                <a:gd name="T70" fmla="*/ 14 w 76"/>
                <a:gd name="T71" fmla="*/ 62 h 76"/>
                <a:gd name="T72" fmla="*/ 14 w 76"/>
                <a:gd name="T73" fmla="*/ 62 h 76"/>
                <a:gd name="T74" fmla="*/ 14 w 76"/>
                <a:gd name="T75" fmla="*/ 6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6" h="76">
                  <a:moveTo>
                    <a:pt x="76" y="2"/>
                  </a:moveTo>
                  <a:lnTo>
                    <a:pt x="72" y="3"/>
                  </a:lnTo>
                  <a:lnTo>
                    <a:pt x="72" y="3"/>
                  </a:lnTo>
                  <a:lnTo>
                    <a:pt x="72" y="3"/>
                  </a:lnTo>
                  <a:lnTo>
                    <a:pt x="72" y="3"/>
                  </a:lnTo>
                  <a:lnTo>
                    <a:pt x="72" y="3"/>
                  </a:lnTo>
                  <a:lnTo>
                    <a:pt x="72" y="3"/>
                  </a:lnTo>
                  <a:lnTo>
                    <a:pt x="72" y="3"/>
                  </a:lnTo>
                  <a:lnTo>
                    <a:pt x="72" y="3"/>
                  </a:lnTo>
                  <a:lnTo>
                    <a:pt x="71" y="3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6" y="2"/>
                  </a:lnTo>
                  <a:lnTo>
                    <a:pt x="76" y="2"/>
                  </a:lnTo>
                  <a:close/>
                  <a:moveTo>
                    <a:pt x="14" y="62"/>
                  </a:move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4" y="62"/>
                  </a:lnTo>
                  <a:lnTo>
                    <a:pt x="14" y="62"/>
                  </a:lnTo>
                  <a:close/>
                </a:path>
              </a:pathLst>
            </a:custGeom>
            <a:solidFill>
              <a:srgbClr val="6767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77" name="Freeform 81"/>
            <p:cNvSpPr>
              <a:spLocks noEditPoints="1"/>
            </p:cNvSpPr>
            <p:nvPr/>
          </p:nvSpPr>
          <p:spPr bwMode="auto">
            <a:xfrm>
              <a:off x="289" y="372"/>
              <a:ext cx="76" cy="76"/>
            </a:xfrm>
            <a:custGeom>
              <a:avLst/>
              <a:gdLst>
                <a:gd name="T0" fmla="*/ 76 w 76"/>
                <a:gd name="T1" fmla="*/ 0 h 76"/>
                <a:gd name="T2" fmla="*/ 73 w 76"/>
                <a:gd name="T3" fmla="*/ 3 h 76"/>
                <a:gd name="T4" fmla="*/ 73 w 76"/>
                <a:gd name="T5" fmla="*/ 3 h 76"/>
                <a:gd name="T6" fmla="*/ 73 w 76"/>
                <a:gd name="T7" fmla="*/ 3 h 76"/>
                <a:gd name="T8" fmla="*/ 73 w 76"/>
                <a:gd name="T9" fmla="*/ 3 h 76"/>
                <a:gd name="T10" fmla="*/ 73 w 76"/>
                <a:gd name="T11" fmla="*/ 3 h 76"/>
                <a:gd name="T12" fmla="*/ 73 w 76"/>
                <a:gd name="T13" fmla="*/ 3 h 76"/>
                <a:gd name="T14" fmla="*/ 73 w 76"/>
                <a:gd name="T15" fmla="*/ 3 h 76"/>
                <a:gd name="T16" fmla="*/ 73 w 76"/>
                <a:gd name="T17" fmla="*/ 3 h 76"/>
                <a:gd name="T18" fmla="*/ 73 w 76"/>
                <a:gd name="T19" fmla="*/ 3 h 76"/>
                <a:gd name="T20" fmla="*/ 74 w 76"/>
                <a:gd name="T21" fmla="*/ 0 h 76"/>
                <a:gd name="T22" fmla="*/ 76 w 76"/>
                <a:gd name="T23" fmla="*/ 0 h 76"/>
                <a:gd name="T24" fmla="*/ 76 w 76"/>
                <a:gd name="T25" fmla="*/ 0 h 76"/>
                <a:gd name="T26" fmla="*/ 76 w 76"/>
                <a:gd name="T27" fmla="*/ 0 h 76"/>
                <a:gd name="T28" fmla="*/ 76 w 76"/>
                <a:gd name="T29" fmla="*/ 0 h 76"/>
                <a:gd name="T30" fmla="*/ 76 w 76"/>
                <a:gd name="T31" fmla="*/ 0 h 76"/>
                <a:gd name="T32" fmla="*/ 76 w 76"/>
                <a:gd name="T33" fmla="*/ 0 h 76"/>
                <a:gd name="T34" fmla="*/ 76 w 76"/>
                <a:gd name="T35" fmla="*/ 0 h 76"/>
                <a:gd name="T36" fmla="*/ 76 w 76"/>
                <a:gd name="T37" fmla="*/ 0 h 76"/>
                <a:gd name="T38" fmla="*/ 16 w 76"/>
                <a:gd name="T39" fmla="*/ 62 h 76"/>
                <a:gd name="T40" fmla="*/ 2 w 76"/>
                <a:gd name="T41" fmla="*/ 76 h 76"/>
                <a:gd name="T42" fmla="*/ 2 w 76"/>
                <a:gd name="T43" fmla="*/ 76 h 76"/>
                <a:gd name="T44" fmla="*/ 2 w 76"/>
                <a:gd name="T45" fmla="*/ 75 h 76"/>
                <a:gd name="T46" fmla="*/ 2 w 76"/>
                <a:gd name="T47" fmla="*/ 75 h 76"/>
                <a:gd name="T48" fmla="*/ 2 w 76"/>
                <a:gd name="T49" fmla="*/ 75 h 76"/>
                <a:gd name="T50" fmla="*/ 2 w 76"/>
                <a:gd name="T51" fmla="*/ 75 h 76"/>
                <a:gd name="T52" fmla="*/ 2 w 76"/>
                <a:gd name="T53" fmla="*/ 75 h 76"/>
                <a:gd name="T54" fmla="*/ 2 w 76"/>
                <a:gd name="T55" fmla="*/ 75 h 76"/>
                <a:gd name="T56" fmla="*/ 0 w 76"/>
                <a:gd name="T57" fmla="*/ 75 h 76"/>
                <a:gd name="T58" fmla="*/ 16 w 76"/>
                <a:gd name="T59" fmla="*/ 60 h 76"/>
                <a:gd name="T60" fmla="*/ 16 w 76"/>
                <a:gd name="T61" fmla="*/ 60 h 76"/>
                <a:gd name="T62" fmla="*/ 16 w 76"/>
                <a:gd name="T63" fmla="*/ 60 h 76"/>
                <a:gd name="T64" fmla="*/ 16 w 76"/>
                <a:gd name="T65" fmla="*/ 60 h 76"/>
                <a:gd name="T66" fmla="*/ 16 w 76"/>
                <a:gd name="T67" fmla="*/ 60 h 76"/>
                <a:gd name="T68" fmla="*/ 16 w 76"/>
                <a:gd name="T69" fmla="*/ 60 h 76"/>
                <a:gd name="T70" fmla="*/ 16 w 76"/>
                <a:gd name="T71" fmla="*/ 60 h 76"/>
                <a:gd name="T72" fmla="*/ 16 w 76"/>
                <a:gd name="T73" fmla="*/ 62 h 76"/>
                <a:gd name="T74" fmla="*/ 16 w 76"/>
                <a:gd name="T75" fmla="*/ 6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6" h="76">
                  <a:moveTo>
                    <a:pt x="76" y="0"/>
                  </a:moveTo>
                  <a:lnTo>
                    <a:pt x="73" y="3"/>
                  </a:lnTo>
                  <a:lnTo>
                    <a:pt x="73" y="3"/>
                  </a:lnTo>
                  <a:lnTo>
                    <a:pt x="73" y="3"/>
                  </a:lnTo>
                  <a:lnTo>
                    <a:pt x="73" y="3"/>
                  </a:lnTo>
                  <a:lnTo>
                    <a:pt x="73" y="3"/>
                  </a:lnTo>
                  <a:lnTo>
                    <a:pt x="73" y="3"/>
                  </a:lnTo>
                  <a:lnTo>
                    <a:pt x="73" y="3"/>
                  </a:lnTo>
                  <a:lnTo>
                    <a:pt x="73" y="3"/>
                  </a:lnTo>
                  <a:lnTo>
                    <a:pt x="73" y="3"/>
                  </a:lnTo>
                  <a:lnTo>
                    <a:pt x="74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6" y="0"/>
                  </a:lnTo>
                  <a:close/>
                  <a:moveTo>
                    <a:pt x="16" y="62"/>
                  </a:moveTo>
                  <a:lnTo>
                    <a:pt x="2" y="76"/>
                  </a:lnTo>
                  <a:lnTo>
                    <a:pt x="2" y="76"/>
                  </a:lnTo>
                  <a:lnTo>
                    <a:pt x="2" y="75"/>
                  </a:lnTo>
                  <a:lnTo>
                    <a:pt x="2" y="75"/>
                  </a:lnTo>
                  <a:lnTo>
                    <a:pt x="2" y="75"/>
                  </a:lnTo>
                  <a:lnTo>
                    <a:pt x="2" y="75"/>
                  </a:lnTo>
                  <a:lnTo>
                    <a:pt x="2" y="75"/>
                  </a:lnTo>
                  <a:lnTo>
                    <a:pt x="2" y="75"/>
                  </a:lnTo>
                  <a:lnTo>
                    <a:pt x="0" y="75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16" y="62"/>
                  </a:lnTo>
                  <a:lnTo>
                    <a:pt x="16" y="62"/>
                  </a:lnTo>
                  <a:close/>
                </a:path>
              </a:pathLst>
            </a:custGeom>
            <a:solidFill>
              <a:srgbClr val="656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78" name="Freeform 82"/>
            <p:cNvSpPr>
              <a:spLocks noEditPoints="1"/>
            </p:cNvSpPr>
            <p:nvPr/>
          </p:nvSpPr>
          <p:spPr bwMode="auto">
            <a:xfrm>
              <a:off x="289" y="372"/>
              <a:ext cx="74" cy="75"/>
            </a:xfrm>
            <a:custGeom>
              <a:avLst/>
              <a:gdLst>
                <a:gd name="T0" fmla="*/ 74 w 74"/>
                <a:gd name="T1" fmla="*/ 0 h 75"/>
                <a:gd name="T2" fmla="*/ 73 w 74"/>
                <a:gd name="T3" fmla="*/ 3 h 75"/>
                <a:gd name="T4" fmla="*/ 73 w 74"/>
                <a:gd name="T5" fmla="*/ 3 h 75"/>
                <a:gd name="T6" fmla="*/ 71 w 74"/>
                <a:gd name="T7" fmla="*/ 3 h 75"/>
                <a:gd name="T8" fmla="*/ 71 w 74"/>
                <a:gd name="T9" fmla="*/ 3 h 75"/>
                <a:gd name="T10" fmla="*/ 71 w 74"/>
                <a:gd name="T11" fmla="*/ 3 h 75"/>
                <a:gd name="T12" fmla="*/ 71 w 74"/>
                <a:gd name="T13" fmla="*/ 3 h 75"/>
                <a:gd name="T14" fmla="*/ 71 w 74"/>
                <a:gd name="T15" fmla="*/ 3 h 75"/>
                <a:gd name="T16" fmla="*/ 71 w 74"/>
                <a:gd name="T17" fmla="*/ 3 h 75"/>
                <a:gd name="T18" fmla="*/ 71 w 74"/>
                <a:gd name="T19" fmla="*/ 3 h 75"/>
                <a:gd name="T20" fmla="*/ 74 w 74"/>
                <a:gd name="T21" fmla="*/ 0 h 75"/>
                <a:gd name="T22" fmla="*/ 74 w 74"/>
                <a:gd name="T23" fmla="*/ 0 h 75"/>
                <a:gd name="T24" fmla="*/ 74 w 74"/>
                <a:gd name="T25" fmla="*/ 0 h 75"/>
                <a:gd name="T26" fmla="*/ 74 w 74"/>
                <a:gd name="T27" fmla="*/ 0 h 75"/>
                <a:gd name="T28" fmla="*/ 74 w 74"/>
                <a:gd name="T29" fmla="*/ 0 h 75"/>
                <a:gd name="T30" fmla="*/ 74 w 74"/>
                <a:gd name="T31" fmla="*/ 0 h 75"/>
                <a:gd name="T32" fmla="*/ 74 w 74"/>
                <a:gd name="T33" fmla="*/ 0 h 75"/>
                <a:gd name="T34" fmla="*/ 74 w 74"/>
                <a:gd name="T35" fmla="*/ 0 h 75"/>
                <a:gd name="T36" fmla="*/ 74 w 74"/>
                <a:gd name="T37" fmla="*/ 0 h 75"/>
                <a:gd name="T38" fmla="*/ 16 w 74"/>
                <a:gd name="T39" fmla="*/ 60 h 75"/>
                <a:gd name="T40" fmla="*/ 0 w 74"/>
                <a:gd name="T41" fmla="*/ 75 h 75"/>
                <a:gd name="T42" fmla="*/ 0 w 74"/>
                <a:gd name="T43" fmla="*/ 75 h 75"/>
                <a:gd name="T44" fmla="*/ 0 w 74"/>
                <a:gd name="T45" fmla="*/ 75 h 75"/>
                <a:gd name="T46" fmla="*/ 0 w 74"/>
                <a:gd name="T47" fmla="*/ 75 h 75"/>
                <a:gd name="T48" fmla="*/ 0 w 74"/>
                <a:gd name="T49" fmla="*/ 75 h 75"/>
                <a:gd name="T50" fmla="*/ 0 w 74"/>
                <a:gd name="T51" fmla="*/ 73 h 75"/>
                <a:gd name="T52" fmla="*/ 0 w 74"/>
                <a:gd name="T53" fmla="*/ 73 h 75"/>
                <a:gd name="T54" fmla="*/ 0 w 74"/>
                <a:gd name="T55" fmla="*/ 73 h 75"/>
                <a:gd name="T56" fmla="*/ 0 w 74"/>
                <a:gd name="T57" fmla="*/ 73 h 75"/>
                <a:gd name="T58" fmla="*/ 15 w 74"/>
                <a:gd name="T59" fmla="*/ 59 h 75"/>
                <a:gd name="T60" fmla="*/ 15 w 74"/>
                <a:gd name="T61" fmla="*/ 59 h 75"/>
                <a:gd name="T62" fmla="*/ 15 w 74"/>
                <a:gd name="T63" fmla="*/ 59 h 75"/>
                <a:gd name="T64" fmla="*/ 15 w 74"/>
                <a:gd name="T65" fmla="*/ 59 h 75"/>
                <a:gd name="T66" fmla="*/ 15 w 74"/>
                <a:gd name="T67" fmla="*/ 59 h 75"/>
                <a:gd name="T68" fmla="*/ 15 w 74"/>
                <a:gd name="T69" fmla="*/ 60 h 75"/>
                <a:gd name="T70" fmla="*/ 16 w 74"/>
                <a:gd name="T71" fmla="*/ 60 h 75"/>
                <a:gd name="T72" fmla="*/ 16 w 74"/>
                <a:gd name="T73" fmla="*/ 60 h 75"/>
                <a:gd name="T74" fmla="*/ 16 w 74"/>
                <a:gd name="T75" fmla="*/ 6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4" h="75">
                  <a:moveTo>
                    <a:pt x="74" y="0"/>
                  </a:moveTo>
                  <a:lnTo>
                    <a:pt x="73" y="3"/>
                  </a:lnTo>
                  <a:lnTo>
                    <a:pt x="73" y="3"/>
                  </a:lnTo>
                  <a:lnTo>
                    <a:pt x="71" y="3"/>
                  </a:lnTo>
                  <a:lnTo>
                    <a:pt x="71" y="3"/>
                  </a:lnTo>
                  <a:lnTo>
                    <a:pt x="71" y="3"/>
                  </a:lnTo>
                  <a:lnTo>
                    <a:pt x="71" y="3"/>
                  </a:lnTo>
                  <a:lnTo>
                    <a:pt x="71" y="3"/>
                  </a:lnTo>
                  <a:lnTo>
                    <a:pt x="71" y="3"/>
                  </a:lnTo>
                  <a:lnTo>
                    <a:pt x="71" y="3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close/>
                  <a:moveTo>
                    <a:pt x="16" y="60"/>
                  </a:moveTo>
                  <a:lnTo>
                    <a:pt x="0" y="75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15" y="59"/>
                  </a:lnTo>
                  <a:lnTo>
                    <a:pt x="15" y="59"/>
                  </a:lnTo>
                  <a:lnTo>
                    <a:pt x="15" y="59"/>
                  </a:lnTo>
                  <a:lnTo>
                    <a:pt x="15" y="59"/>
                  </a:lnTo>
                  <a:lnTo>
                    <a:pt x="15" y="59"/>
                  </a:lnTo>
                  <a:lnTo>
                    <a:pt x="15" y="6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16" y="60"/>
                  </a:lnTo>
                  <a:close/>
                </a:path>
              </a:pathLst>
            </a:custGeom>
            <a:solidFill>
              <a:srgbClr val="6363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79" name="Freeform 83"/>
            <p:cNvSpPr>
              <a:spLocks noEditPoints="1"/>
            </p:cNvSpPr>
            <p:nvPr/>
          </p:nvSpPr>
          <p:spPr bwMode="auto">
            <a:xfrm>
              <a:off x="289" y="371"/>
              <a:ext cx="74" cy="74"/>
            </a:xfrm>
            <a:custGeom>
              <a:avLst/>
              <a:gdLst>
                <a:gd name="T0" fmla="*/ 74 w 74"/>
                <a:gd name="T1" fmla="*/ 1 h 74"/>
                <a:gd name="T2" fmla="*/ 71 w 74"/>
                <a:gd name="T3" fmla="*/ 4 h 74"/>
                <a:gd name="T4" fmla="*/ 71 w 74"/>
                <a:gd name="T5" fmla="*/ 4 h 74"/>
                <a:gd name="T6" fmla="*/ 71 w 74"/>
                <a:gd name="T7" fmla="*/ 4 h 74"/>
                <a:gd name="T8" fmla="*/ 70 w 74"/>
                <a:gd name="T9" fmla="*/ 4 h 74"/>
                <a:gd name="T10" fmla="*/ 70 w 74"/>
                <a:gd name="T11" fmla="*/ 4 h 74"/>
                <a:gd name="T12" fmla="*/ 70 w 74"/>
                <a:gd name="T13" fmla="*/ 3 h 74"/>
                <a:gd name="T14" fmla="*/ 70 w 74"/>
                <a:gd name="T15" fmla="*/ 3 h 74"/>
                <a:gd name="T16" fmla="*/ 70 w 74"/>
                <a:gd name="T17" fmla="*/ 3 h 74"/>
                <a:gd name="T18" fmla="*/ 70 w 74"/>
                <a:gd name="T19" fmla="*/ 3 h 74"/>
                <a:gd name="T20" fmla="*/ 73 w 74"/>
                <a:gd name="T21" fmla="*/ 0 h 74"/>
                <a:gd name="T22" fmla="*/ 73 w 74"/>
                <a:gd name="T23" fmla="*/ 0 h 74"/>
                <a:gd name="T24" fmla="*/ 73 w 74"/>
                <a:gd name="T25" fmla="*/ 0 h 74"/>
                <a:gd name="T26" fmla="*/ 73 w 74"/>
                <a:gd name="T27" fmla="*/ 0 h 74"/>
                <a:gd name="T28" fmla="*/ 73 w 74"/>
                <a:gd name="T29" fmla="*/ 0 h 74"/>
                <a:gd name="T30" fmla="*/ 73 w 74"/>
                <a:gd name="T31" fmla="*/ 1 h 74"/>
                <a:gd name="T32" fmla="*/ 74 w 74"/>
                <a:gd name="T33" fmla="*/ 1 h 74"/>
                <a:gd name="T34" fmla="*/ 74 w 74"/>
                <a:gd name="T35" fmla="*/ 1 h 74"/>
                <a:gd name="T36" fmla="*/ 74 w 74"/>
                <a:gd name="T37" fmla="*/ 1 h 74"/>
                <a:gd name="T38" fmla="*/ 15 w 74"/>
                <a:gd name="T39" fmla="*/ 60 h 74"/>
                <a:gd name="T40" fmla="*/ 0 w 74"/>
                <a:gd name="T41" fmla="*/ 74 h 74"/>
                <a:gd name="T42" fmla="*/ 0 w 74"/>
                <a:gd name="T43" fmla="*/ 74 h 74"/>
                <a:gd name="T44" fmla="*/ 0 w 74"/>
                <a:gd name="T45" fmla="*/ 74 h 74"/>
                <a:gd name="T46" fmla="*/ 0 w 74"/>
                <a:gd name="T47" fmla="*/ 74 h 74"/>
                <a:gd name="T48" fmla="*/ 0 w 74"/>
                <a:gd name="T49" fmla="*/ 74 h 74"/>
                <a:gd name="T50" fmla="*/ 0 w 74"/>
                <a:gd name="T51" fmla="*/ 74 h 74"/>
                <a:gd name="T52" fmla="*/ 0 w 74"/>
                <a:gd name="T53" fmla="*/ 74 h 74"/>
                <a:gd name="T54" fmla="*/ 0 w 74"/>
                <a:gd name="T55" fmla="*/ 74 h 74"/>
                <a:gd name="T56" fmla="*/ 0 w 74"/>
                <a:gd name="T57" fmla="*/ 72 h 74"/>
                <a:gd name="T58" fmla="*/ 15 w 74"/>
                <a:gd name="T59" fmla="*/ 58 h 74"/>
                <a:gd name="T60" fmla="*/ 15 w 74"/>
                <a:gd name="T61" fmla="*/ 58 h 74"/>
                <a:gd name="T62" fmla="*/ 15 w 74"/>
                <a:gd name="T63" fmla="*/ 58 h 74"/>
                <a:gd name="T64" fmla="*/ 15 w 74"/>
                <a:gd name="T65" fmla="*/ 58 h 74"/>
                <a:gd name="T66" fmla="*/ 15 w 74"/>
                <a:gd name="T67" fmla="*/ 60 h 74"/>
                <a:gd name="T68" fmla="*/ 15 w 74"/>
                <a:gd name="T69" fmla="*/ 60 h 74"/>
                <a:gd name="T70" fmla="*/ 15 w 74"/>
                <a:gd name="T71" fmla="*/ 60 h 74"/>
                <a:gd name="T72" fmla="*/ 15 w 74"/>
                <a:gd name="T73" fmla="*/ 60 h 74"/>
                <a:gd name="T74" fmla="*/ 15 w 74"/>
                <a:gd name="T75" fmla="*/ 6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4" h="74">
                  <a:moveTo>
                    <a:pt x="74" y="1"/>
                  </a:moveTo>
                  <a:lnTo>
                    <a:pt x="71" y="4"/>
                  </a:lnTo>
                  <a:lnTo>
                    <a:pt x="71" y="4"/>
                  </a:lnTo>
                  <a:lnTo>
                    <a:pt x="71" y="4"/>
                  </a:lnTo>
                  <a:lnTo>
                    <a:pt x="70" y="4"/>
                  </a:lnTo>
                  <a:lnTo>
                    <a:pt x="70" y="4"/>
                  </a:lnTo>
                  <a:lnTo>
                    <a:pt x="70" y="3"/>
                  </a:lnTo>
                  <a:lnTo>
                    <a:pt x="70" y="3"/>
                  </a:lnTo>
                  <a:lnTo>
                    <a:pt x="70" y="3"/>
                  </a:lnTo>
                  <a:lnTo>
                    <a:pt x="70" y="3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73" y="1"/>
                  </a:lnTo>
                  <a:lnTo>
                    <a:pt x="74" y="1"/>
                  </a:lnTo>
                  <a:lnTo>
                    <a:pt x="74" y="1"/>
                  </a:lnTo>
                  <a:lnTo>
                    <a:pt x="74" y="1"/>
                  </a:lnTo>
                  <a:close/>
                  <a:moveTo>
                    <a:pt x="15" y="60"/>
                  </a:moveTo>
                  <a:lnTo>
                    <a:pt x="0" y="7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0" y="72"/>
                  </a:lnTo>
                  <a:lnTo>
                    <a:pt x="15" y="58"/>
                  </a:lnTo>
                  <a:lnTo>
                    <a:pt x="15" y="58"/>
                  </a:lnTo>
                  <a:lnTo>
                    <a:pt x="15" y="58"/>
                  </a:lnTo>
                  <a:lnTo>
                    <a:pt x="15" y="58"/>
                  </a:lnTo>
                  <a:lnTo>
                    <a:pt x="15" y="60"/>
                  </a:lnTo>
                  <a:lnTo>
                    <a:pt x="15" y="60"/>
                  </a:lnTo>
                  <a:lnTo>
                    <a:pt x="15" y="60"/>
                  </a:lnTo>
                  <a:lnTo>
                    <a:pt x="15" y="60"/>
                  </a:lnTo>
                  <a:lnTo>
                    <a:pt x="15" y="60"/>
                  </a:lnTo>
                  <a:close/>
                </a:path>
              </a:pathLst>
            </a:custGeom>
            <a:solidFill>
              <a:srgbClr val="6161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0" name="Freeform 84"/>
            <p:cNvSpPr>
              <a:spLocks noEditPoints="1"/>
            </p:cNvSpPr>
            <p:nvPr/>
          </p:nvSpPr>
          <p:spPr bwMode="auto">
            <a:xfrm>
              <a:off x="288" y="371"/>
              <a:ext cx="74" cy="72"/>
            </a:xfrm>
            <a:custGeom>
              <a:avLst/>
              <a:gdLst>
                <a:gd name="T0" fmla="*/ 74 w 74"/>
                <a:gd name="T1" fmla="*/ 0 h 72"/>
                <a:gd name="T2" fmla="*/ 71 w 74"/>
                <a:gd name="T3" fmla="*/ 3 h 72"/>
                <a:gd name="T4" fmla="*/ 71 w 74"/>
                <a:gd name="T5" fmla="*/ 3 h 72"/>
                <a:gd name="T6" fmla="*/ 71 w 74"/>
                <a:gd name="T7" fmla="*/ 3 h 72"/>
                <a:gd name="T8" fmla="*/ 71 w 74"/>
                <a:gd name="T9" fmla="*/ 3 h 72"/>
                <a:gd name="T10" fmla="*/ 69 w 74"/>
                <a:gd name="T11" fmla="*/ 3 h 72"/>
                <a:gd name="T12" fmla="*/ 69 w 74"/>
                <a:gd name="T13" fmla="*/ 3 h 72"/>
                <a:gd name="T14" fmla="*/ 69 w 74"/>
                <a:gd name="T15" fmla="*/ 3 h 72"/>
                <a:gd name="T16" fmla="*/ 69 w 74"/>
                <a:gd name="T17" fmla="*/ 3 h 72"/>
                <a:gd name="T18" fmla="*/ 69 w 74"/>
                <a:gd name="T19" fmla="*/ 3 h 72"/>
                <a:gd name="T20" fmla="*/ 72 w 74"/>
                <a:gd name="T21" fmla="*/ 0 h 72"/>
                <a:gd name="T22" fmla="*/ 72 w 74"/>
                <a:gd name="T23" fmla="*/ 0 h 72"/>
                <a:gd name="T24" fmla="*/ 72 w 74"/>
                <a:gd name="T25" fmla="*/ 0 h 72"/>
                <a:gd name="T26" fmla="*/ 74 w 74"/>
                <a:gd name="T27" fmla="*/ 0 h 72"/>
                <a:gd name="T28" fmla="*/ 74 w 74"/>
                <a:gd name="T29" fmla="*/ 0 h 72"/>
                <a:gd name="T30" fmla="*/ 74 w 74"/>
                <a:gd name="T31" fmla="*/ 0 h 72"/>
                <a:gd name="T32" fmla="*/ 74 w 74"/>
                <a:gd name="T33" fmla="*/ 0 h 72"/>
                <a:gd name="T34" fmla="*/ 74 w 74"/>
                <a:gd name="T35" fmla="*/ 0 h 72"/>
                <a:gd name="T36" fmla="*/ 74 w 74"/>
                <a:gd name="T37" fmla="*/ 0 h 72"/>
                <a:gd name="T38" fmla="*/ 16 w 74"/>
                <a:gd name="T39" fmla="*/ 58 h 72"/>
                <a:gd name="T40" fmla="*/ 1 w 74"/>
                <a:gd name="T41" fmla="*/ 72 h 72"/>
                <a:gd name="T42" fmla="*/ 1 w 74"/>
                <a:gd name="T43" fmla="*/ 72 h 72"/>
                <a:gd name="T44" fmla="*/ 1 w 74"/>
                <a:gd name="T45" fmla="*/ 72 h 72"/>
                <a:gd name="T46" fmla="*/ 1 w 74"/>
                <a:gd name="T47" fmla="*/ 72 h 72"/>
                <a:gd name="T48" fmla="*/ 1 w 74"/>
                <a:gd name="T49" fmla="*/ 72 h 72"/>
                <a:gd name="T50" fmla="*/ 1 w 74"/>
                <a:gd name="T51" fmla="*/ 72 h 72"/>
                <a:gd name="T52" fmla="*/ 1 w 74"/>
                <a:gd name="T53" fmla="*/ 72 h 72"/>
                <a:gd name="T54" fmla="*/ 0 w 74"/>
                <a:gd name="T55" fmla="*/ 72 h 72"/>
                <a:gd name="T56" fmla="*/ 0 w 74"/>
                <a:gd name="T57" fmla="*/ 72 h 72"/>
                <a:gd name="T58" fmla="*/ 16 w 74"/>
                <a:gd name="T59" fmla="*/ 57 h 72"/>
                <a:gd name="T60" fmla="*/ 16 w 74"/>
                <a:gd name="T61" fmla="*/ 57 h 72"/>
                <a:gd name="T62" fmla="*/ 16 w 74"/>
                <a:gd name="T63" fmla="*/ 57 h 72"/>
                <a:gd name="T64" fmla="*/ 16 w 74"/>
                <a:gd name="T65" fmla="*/ 58 h 72"/>
                <a:gd name="T66" fmla="*/ 16 w 74"/>
                <a:gd name="T67" fmla="*/ 58 h 72"/>
                <a:gd name="T68" fmla="*/ 16 w 74"/>
                <a:gd name="T69" fmla="*/ 58 h 72"/>
                <a:gd name="T70" fmla="*/ 16 w 74"/>
                <a:gd name="T71" fmla="*/ 58 h 72"/>
                <a:gd name="T72" fmla="*/ 16 w 74"/>
                <a:gd name="T73" fmla="*/ 58 h 72"/>
                <a:gd name="T74" fmla="*/ 16 w 74"/>
                <a:gd name="T75" fmla="*/ 5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4" h="72">
                  <a:moveTo>
                    <a:pt x="74" y="0"/>
                  </a:moveTo>
                  <a:lnTo>
                    <a:pt x="71" y="3"/>
                  </a:lnTo>
                  <a:lnTo>
                    <a:pt x="71" y="3"/>
                  </a:lnTo>
                  <a:lnTo>
                    <a:pt x="71" y="3"/>
                  </a:lnTo>
                  <a:lnTo>
                    <a:pt x="71" y="3"/>
                  </a:lnTo>
                  <a:lnTo>
                    <a:pt x="69" y="3"/>
                  </a:lnTo>
                  <a:lnTo>
                    <a:pt x="69" y="3"/>
                  </a:lnTo>
                  <a:lnTo>
                    <a:pt x="69" y="3"/>
                  </a:lnTo>
                  <a:lnTo>
                    <a:pt x="69" y="3"/>
                  </a:lnTo>
                  <a:lnTo>
                    <a:pt x="69" y="3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4" y="0"/>
                  </a:lnTo>
                  <a:close/>
                  <a:moveTo>
                    <a:pt x="16" y="58"/>
                  </a:moveTo>
                  <a:lnTo>
                    <a:pt x="1" y="72"/>
                  </a:lnTo>
                  <a:lnTo>
                    <a:pt x="1" y="72"/>
                  </a:lnTo>
                  <a:lnTo>
                    <a:pt x="1" y="72"/>
                  </a:lnTo>
                  <a:lnTo>
                    <a:pt x="1" y="72"/>
                  </a:lnTo>
                  <a:lnTo>
                    <a:pt x="1" y="72"/>
                  </a:lnTo>
                  <a:lnTo>
                    <a:pt x="1" y="72"/>
                  </a:lnTo>
                  <a:lnTo>
                    <a:pt x="1" y="72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16" y="57"/>
                  </a:lnTo>
                  <a:lnTo>
                    <a:pt x="16" y="57"/>
                  </a:lnTo>
                  <a:lnTo>
                    <a:pt x="16" y="57"/>
                  </a:lnTo>
                  <a:lnTo>
                    <a:pt x="16" y="58"/>
                  </a:lnTo>
                  <a:lnTo>
                    <a:pt x="16" y="58"/>
                  </a:lnTo>
                  <a:lnTo>
                    <a:pt x="16" y="58"/>
                  </a:lnTo>
                  <a:lnTo>
                    <a:pt x="16" y="58"/>
                  </a:lnTo>
                  <a:lnTo>
                    <a:pt x="16" y="58"/>
                  </a:lnTo>
                  <a:lnTo>
                    <a:pt x="16" y="58"/>
                  </a:lnTo>
                  <a:close/>
                </a:path>
              </a:pathLst>
            </a:custGeom>
            <a:solidFill>
              <a:srgbClr val="5F5F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1" name="Freeform 85"/>
            <p:cNvSpPr>
              <a:spLocks noEditPoints="1"/>
            </p:cNvSpPr>
            <p:nvPr/>
          </p:nvSpPr>
          <p:spPr bwMode="auto">
            <a:xfrm>
              <a:off x="288" y="371"/>
              <a:ext cx="72" cy="72"/>
            </a:xfrm>
            <a:custGeom>
              <a:avLst/>
              <a:gdLst>
                <a:gd name="T0" fmla="*/ 72 w 72"/>
                <a:gd name="T1" fmla="*/ 0 h 72"/>
                <a:gd name="T2" fmla="*/ 69 w 72"/>
                <a:gd name="T3" fmla="*/ 3 h 72"/>
                <a:gd name="T4" fmla="*/ 69 w 72"/>
                <a:gd name="T5" fmla="*/ 3 h 72"/>
                <a:gd name="T6" fmla="*/ 69 w 72"/>
                <a:gd name="T7" fmla="*/ 3 h 72"/>
                <a:gd name="T8" fmla="*/ 69 w 72"/>
                <a:gd name="T9" fmla="*/ 3 h 72"/>
                <a:gd name="T10" fmla="*/ 69 w 72"/>
                <a:gd name="T11" fmla="*/ 3 h 72"/>
                <a:gd name="T12" fmla="*/ 68 w 72"/>
                <a:gd name="T13" fmla="*/ 3 h 72"/>
                <a:gd name="T14" fmla="*/ 68 w 72"/>
                <a:gd name="T15" fmla="*/ 3 h 72"/>
                <a:gd name="T16" fmla="*/ 68 w 72"/>
                <a:gd name="T17" fmla="*/ 3 h 72"/>
                <a:gd name="T18" fmla="*/ 68 w 72"/>
                <a:gd name="T19" fmla="*/ 3 h 72"/>
                <a:gd name="T20" fmla="*/ 71 w 72"/>
                <a:gd name="T21" fmla="*/ 0 h 72"/>
                <a:gd name="T22" fmla="*/ 72 w 72"/>
                <a:gd name="T23" fmla="*/ 0 h 72"/>
                <a:gd name="T24" fmla="*/ 72 w 72"/>
                <a:gd name="T25" fmla="*/ 0 h 72"/>
                <a:gd name="T26" fmla="*/ 72 w 72"/>
                <a:gd name="T27" fmla="*/ 0 h 72"/>
                <a:gd name="T28" fmla="*/ 72 w 72"/>
                <a:gd name="T29" fmla="*/ 0 h 72"/>
                <a:gd name="T30" fmla="*/ 72 w 72"/>
                <a:gd name="T31" fmla="*/ 0 h 72"/>
                <a:gd name="T32" fmla="*/ 72 w 72"/>
                <a:gd name="T33" fmla="*/ 0 h 72"/>
                <a:gd name="T34" fmla="*/ 72 w 72"/>
                <a:gd name="T35" fmla="*/ 0 h 72"/>
                <a:gd name="T36" fmla="*/ 72 w 72"/>
                <a:gd name="T37" fmla="*/ 0 h 72"/>
                <a:gd name="T38" fmla="*/ 16 w 72"/>
                <a:gd name="T39" fmla="*/ 57 h 72"/>
                <a:gd name="T40" fmla="*/ 0 w 72"/>
                <a:gd name="T41" fmla="*/ 72 h 72"/>
                <a:gd name="T42" fmla="*/ 0 w 72"/>
                <a:gd name="T43" fmla="*/ 72 h 72"/>
                <a:gd name="T44" fmla="*/ 0 w 72"/>
                <a:gd name="T45" fmla="*/ 72 h 72"/>
                <a:gd name="T46" fmla="*/ 0 w 72"/>
                <a:gd name="T47" fmla="*/ 71 h 72"/>
                <a:gd name="T48" fmla="*/ 0 w 72"/>
                <a:gd name="T49" fmla="*/ 71 h 72"/>
                <a:gd name="T50" fmla="*/ 0 w 72"/>
                <a:gd name="T51" fmla="*/ 71 h 72"/>
                <a:gd name="T52" fmla="*/ 0 w 72"/>
                <a:gd name="T53" fmla="*/ 71 h 72"/>
                <a:gd name="T54" fmla="*/ 0 w 72"/>
                <a:gd name="T55" fmla="*/ 71 h 72"/>
                <a:gd name="T56" fmla="*/ 0 w 72"/>
                <a:gd name="T57" fmla="*/ 71 h 72"/>
                <a:gd name="T58" fmla="*/ 16 w 72"/>
                <a:gd name="T59" fmla="*/ 55 h 72"/>
                <a:gd name="T60" fmla="*/ 16 w 72"/>
                <a:gd name="T61" fmla="*/ 55 h 72"/>
                <a:gd name="T62" fmla="*/ 16 w 72"/>
                <a:gd name="T63" fmla="*/ 57 h 72"/>
                <a:gd name="T64" fmla="*/ 16 w 72"/>
                <a:gd name="T65" fmla="*/ 57 h 72"/>
                <a:gd name="T66" fmla="*/ 16 w 72"/>
                <a:gd name="T67" fmla="*/ 57 h 72"/>
                <a:gd name="T68" fmla="*/ 16 w 72"/>
                <a:gd name="T69" fmla="*/ 57 h 72"/>
                <a:gd name="T70" fmla="*/ 16 w 72"/>
                <a:gd name="T71" fmla="*/ 57 h 72"/>
                <a:gd name="T72" fmla="*/ 16 w 72"/>
                <a:gd name="T73" fmla="*/ 57 h 72"/>
                <a:gd name="T74" fmla="*/ 16 w 72"/>
                <a:gd name="T75" fmla="*/ 5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2" h="72">
                  <a:moveTo>
                    <a:pt x="72" y="0"/>
                  </a:moveTo>
                  <a:lnTo>
                    <a:pt x="69" y="3"/>
                  </a:lnTo>
                  <a:lnTo>
                    <a:pt x="69" y="3"/>
                  </a:lnTo>
                  <a:lnTo>
                    <a:pt x="69" y="3"/>
                  </a:lnTo>
                  <a:lnTo>
                    <a:pt x="69" y="3"/>
                  </a:lnTo>
                  <a:lnTo>
                    <a:pt x="69" y="3"/>
                  </a:lnTo>
                  <a:lnTo>
                    <a:pt x="68" y="3"/>
                  </a:lnTo>
                  <a:lnTo>
                    <a:pt x="68" y="3"/>
                  </a:lnTo>
                  <a:lnTo>
                    <a:pt x="68" y="3"/>
                  </a:lnTo>
                  <a:lnTo>
                    <a:pt x="68" y="3"/>
                  </a:lnTo>
                  <a:lnTo>
                    <a:pt x="71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close/>
                  <a:moveTo>
                    <a:pt x="16" y="57"/>
                  </a:moveTo>
                  <a:lnTo>
                    <a:pt x="0" y="72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16" y="55"/>
                  </a:lnTo>
                  <a:lnTo>
                    <a:pt x="16" y="55"/>
                  </a:lnTo>
                  <a:lnTo>
                    <a:pt x="16" y="57"/>
                  </a:lnTo>
                  <a:lnTo>
                    <a:pt x="16" y="57"/>
                  </a:lnTo>
                  <a:lnTo>
                    <a:pt x="16" y="57"/>
                  </a:lnTo>
                  <a:lnTo>
                    <a:pt x="16" y="57"/>
                  </a:lnTo>
                  <a:lnTo>
                    <a:pt x="16" y="57"/>
                  </a:lnTo>
                  <a:lnTo>
                    <a:pt x="16" y="57"/>
                  </a:lnTo>
                  <a:lnTo>
                    <a:pt x="16" y="57"/>
                  </a:lnTo>
                  <a:close/>
                </a:path>
              </a:pathLst>
            </a:custGeom>
            <a:solidFill>
              <a:srgbClr val="5D5D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2" name="Freeform 86"/>
            <p:cNvSpPr>
              <a:spLocks noEditPoints="1"/>
            </p:cNvSpPr>
            <p:nvPr/>
          </p:nvSpPr>
          <p:spPr bwMode="auto">
            <a:xfrm>
              <a:off x="288" y="369"/>
              <a:ext cx="71" cy="73"/>
            </a:xfrm>
            <a:custGeom>
              <a:avLst/>
              <a:gdLst>
                <a:gd name="T0" fmla="*/ 71 w 71"/>
                <a:gd name="T1" fmla="*/ 2 h 73"/>
                <a:gd name="T2" fmla="*/ 68 w 71"/>
                <a:gd name="T3" fmla="*/ 5 h 73"/>
                <a:gd name="T4" fmla="*/ 68 w 71"/>
                <a:gd name="T5" fmla="*/ 5 h 73"/>
                <a:gd name="T6" fmla="*/ 68 w 71"/>
                <a:gd name="T7" fmla="*/ 5 h 73"/>
                <a:gd name="T8" fmla="*/ 68 w 71"/>
                <a:gd name="T9" fmla="*/ 5 h 73"/>
                <a:gd name="T10" fmla="*/ 68 w 71"/>
                <a:gd name="T11" fmla="*/ 5 h 73"/>
                <a:gd name="T12" fmla="*/ 66 w 71"/>
                <a:gd name="T13" fmla="*/ 5 h 73"/>
                <a:gd name="T14" fmla="*/ 66 w 71"/>
                <a:gd name="T15" fmla="*/ 5 h 73"/>
                <a:gd name="T16" fmla="*/ 66 w 71"/>
                <a:gd name="T17" fmla="*/ 5 h 73"/>
                <a:gd name="T18" fmla="*/ 66 w 71"/>
                <a:gd name="T19" fmla="*/ 5 h 73"/>
                <a:gd name="T20" fmla="*/ 71 w 71"/>
                <a:gd name="T21" fmla="*/ 0 h 73"/>
                <a:gd name="T22" fmla="*/ 71 w 71"/>
                <a:gd name="T23" fmla="*/ 0 h 73"/>
                <a:gd name="T24" fmla="*/ 71 w 71"/>
                <a:gd name="T25" fmla="*/ 0 h 73"/>
                <a:gd name="T26" fmla="*/ 71 w 71"/>
                <a:gd name="T27" fmla="*/ 0 h 73"/>
                <a:gd name="T28" fmla="*/ 71 w 71"/>
                <a:gd name="T29" fmla="*/ 0 h 73"/>
                <a:gd name="T30" fmla="*/ 71 w 71"/>
                <a:gd name="T31" fmla="*/ 2 h 73"/>
                <a:gd name="T32" fmla="*/ 71 w 71"/>
                <a:gd name="T33" fmla="*/ 2 h 73"/>
                <a:gd name="T34" fmla="*/ 71 w 71"/>
                <a:gd name="T35" fmla="*/ 2 h 73"/>
                <a:gd name="T36" fmla="*/ 71 w 71"/>
                <a:gd name="T37" fmla="*/ 2 h 73"/>
                <a:gd name="T38" fmla="*/ 16 w 71"/>
                <a:gd name="T39" fmla="*/ 57 h 73"/>
                <a:gd name="T40" fmla="*/ 0 w 71"/>
                <a:gd name="T41" fmla="*/ 73 h 73"/>
                <a:gd name="T42" fmla="*/ 0 w 71"/>
                <a:gd name="T43" fmla="*/ 73 h 73"/>
                <a:gd name="T44" fmla="*/ 0 w 71"/>
                <a:gd name="T45" fmla="*/ 73 h 73"/>
                <a:gd name="T46" fmla="*/ 0 w 71"/>
                <a:gd name="T47" fmla="*/ 73 h 73"/>
                <a:gd name="T48" fmla="*/ 0 w 71"/>
                <a:gd name="T49" fmla="*/ 73 h 73"/>
                <a:gd name="T50" fmla="*/ 0 w 71"/>
                <a:gd name="T51" fmla="*/ 71 h 73"/>
                <a:gd name="T52" fmla="*/ 0 w 71"/>
                <a:gd name="T53" fmla="*/ 71 h 73"/>
                <a:gd name="T54" fmla="*/ 0 w 71"/>
                <a:gd name="T55" fmla="*/ 71 h 73"/>
                <a:gd name="T56" fmla="*/ 0 w 71"/>
                <a:gd name="T57" fmla="*/ 71 h 73"/>
                <a:gd name="T58" fmla="*/ 16 w 71"/>
                <a:gd name="T59" fmla="*/ 55 h 73"/>
                <a:gd name="T60" fmla="*/ 16 w 71"/>
                <a:gd name="T61" fmla="*/ 55 h 73"/>
                <a:gd name="T62" fmla="*/ 16 w 71"/>
                <a:gd name="T63" fmla="*/ 57 h 73"/>
                <a:gd name="T64" fmla="*/ 16 w 71"/>
                <a:gd name="T65" fmla="*/ 57 h 73"/>
                <a:gd name="T66" fmla="*/ 16 w 71"/>
                <a:gd name="T67" fmla="*/ 57 h 73"/>
                <a:gd name="T68" fmla="*/ 16 w 71"/>
                <a:gd name="T69" fmla="*/ 57 h 73"/>
                <a:gd name="T70" fmla="*/ 16 w 71"/>
                <a:gd name="T71" fmla="*/ 57 h 73"/>
                <a:gd name="T72" fmla="*/ 16 w 71"/>
                <a:gd name="T73" fmla="*/ 57 h 73"/>
                <a:gd name="T74" fmla="*/ 16 w 71"/>
                <a:gd name="T75" fmla="*/ 57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1" h="73">
                  <a:moveTo>
                    <a:pt x="71" y="2"/>
                  </a:moveTo>
                  <a:lnTo>
                    <a:pt x="68" y="5"/>
                  </a:lnTo>
                  <a:lnTo>
                    <a:pt x="68" y="5"/>
                  </a:lnTo>
                  <a:lnTo>
                    <a:pt x="68" y="5"/>
                  </a:lnTo>
                  <a:lnTo>
                    <a:pt x="68" y="5"/>
                  </a:lnTo>
                  <a:lnTo>
                    <a:pt x="68" y="5"/>
                  </a:lnTo>
                  <a:lnTo>
                    <a:pt x="66" y="5"/>
                  </a:lnTo>
                  <a:lnTo>
                    <a:pt x="66" y="5"/>
                  </a:lnTo>
                  <a:lnTo>
                    <a:pt x="66" y="5"/>
                  </a:lnTo>
                  <a:lnTo>
                    <a:pt x="66" y="5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2"/>
                  </a:lnTo>
                  <a:lnTo>
                    <a:pt x="71" y="2"/>
                  </a:lnTo>
                  <a:lnTo>
                    <a:pt x="71" y="2"/>
                  </a:lnTo>
                  <a:lnTo>
                    <a:pt x="71" y="2"/>
                  </a:lnTo>
                  <a:close/>
                  <a:moveTo>
                    <a:pt x="16" y="57"/>
                  </a:moveTo>
                  <a:lnTo>
                    <a:pt x="0" y="73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16" y="55"/>
                  </a:lnTo>
                  <a:lnTo>
                    <a:pt x="16" y="55"/>
                  </a:lnTo>
                  <a:lnTo>
                    <a:pt x="16" y="57"/>
                  </a:lnTo>
                  <a:lnTo>
                    <a:pt x="16" y="57"/>
                  </a:lnTo>
                  <a:lnTo>
                    <a:pt x="16" y="57"/>
                  </a:lnTo>
                  <a:lnTo>
                    <a:pt x="16" y="57"/>
                  </a:lnTo>
                  <a:lnTo>
                    <a:pt x="16" y="57"/>
                  </a:lnTo>
                  <a:lnTo>
                    <a:pt x="16" y="57"/>
                  </a:lnTo>
                  <a:lnTo>
                    <a:pt x="16" y="57"/>
                  </a:lnTo>
                  <a:close/>
                </a:path>
              </a:pathLst>
            </a:custGeom>
            <a:solidFill>
              <a:srgbClr val="5B5B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3" name="Freeform 87"/>
            <p:cNvSpPr>
              <a:spLocks noEditPoints="1"/>
            </p:cNvSpPr>
            <p:nvPr/>
          </p:nvSpPr>
          <p:spPr bwMode="auto">
            <a:xfrm>
              <a:off x="288" y="369"/>
              <a:ext cx="71" cy="71"/>
            </a:xfrm>
            <a:custGeom>
              <a:avLst/>
              <a:gdLst>
                <a:gd name="T0" fmla="*/ 71 w 71"/>
                <a:gd name="T1" fmla="*/ 0 h 71"/>
                <a:gd name="T2" fmla="*/ 66 w 71"/>
                <a:gd name="T3" fmla="*/ 5 h 71"/>
                <a:gd name="T4" fmla="*/ 66 w 71"/>
                <a:gd name="T5" fmla="*/ 5 h 71"/>
                <a:gd name="T6" fmla="*/ 66 w 71"/>
                <a:gd name="T7" fmla="*/ 5 h 71"/>
                <a:gd name="T8" fmla="*/ 66 w 71"/>
                <a:gd name="T9" fmla="*/ 5 h 71"/>
                <a:gd name="T10" fmla="*/ 66 w 71"/>
                <a:gd name="T11" fmla="*/ 5 h 71"/>
                <a:gd name="T12" fmla="*/ 66 w 71"/>
                <a:gd name="T13" fmla="*/ 5 h 71"/>
                <a:gd name="T14" fmla="*/ 64 w 71"/>
                <a:gd name="T15" fmla="*/ 5 h 71"/>
                <a:gd name="T16" fmla="*/ 64 w 71"/>
                <a:gd name="T17" fmla="*/ 5 h 71"/>
                <a:gd name="T18" fmla="*/ 64 w 71"/>
                <a:gd name="T19" fmla="*/ 5 h 71"/>
                <a:gd name="T20" fmla="*/ 69 w 71"/>
                <a:gd name="T21" fmla="*/ 0 h 71"/>
                <a:gd name="T22" fmla="*/ 69 w 71"/>
                <a:gd name="T23" fmla="*/ 0 h 71"/>
                <a:gd name="T24" fmla="*/ 69 w 71"/>
                <a:gd name="T25" fmla="*/ 0 h 71"/>
                <a:gd name="T26" fmla="*/ 69 w 71"/>
                <a:gd name="T27" fmla="*/ 0 h 71"/>
                <a:gd name="T28" fmla="*/ 69 w 71"/>
                <a:gd name="T29" fmla="*/ 0 h 71"/>
                <a:gd name="T30" fmla="*/ 69 w 71"/>
                <a:gd name="T31" fmla="*/ 0 h 71"/>
                <a:gd name="T32" fmla="*/ 69 w 71"/>
                <a:gd name="T33" fmla="*/ 0 h 71"/>
                <a:gd name="T34" fmla="*/ 71 w 71"/>
                <a:gd name="T35" fmla="*/ 0 h 71"/>
                <a:gd name="T36" fmla="*/ 71 w 71"/>
                <a:gd name="T37" fmla="*/ 0 h 71"/>
                <a:gd name="T38" fmla="*/ 16 w 71"/>
                <a:gd name="T39" fmla="*/ 55 h 71"/>
                <a:gd name="T40" fmla="*/ 0 w 71"/>
                <a:gd name="T41" fmla="*/ 71 h 71"/>
                <a:gd name="T42" fmla="*/ 0 w 71"/>
                <a:gd name="T43" fmla="*/ 71 h 71"/>
                <a:gd name="T44" fmla="*/ 0 w 71"/>
                <a:gd name="T45" fmla="*/ 71 h 71"/>
                <a:gd name="T46" fmla="*/ 0 w 71"/>
                <a:gd name="T47" fmla="*/ 71 h 71"/>
                <a:gd name="T48" fmla="*/ 0 w 71"/>
                <a:gd name="T49" fmla="*/ 71 h 71"/>
                <a:gd name="T50" fmla="*/ 0 w 71"/>
                <a:gd name="T51" fmla="*/ 71 h 71"/>
                <a:gd name="T52" fmla="*/ 0 w 71"/>
                <a:gd name="T53" fmla="*/ 71 h 71"/>
                <a:gd name="T54" fmla="*/ 0 w 71"/>
                <a:gd name="T55" fmla="*/ 70 h 71"/>
                <a:gd name="T56" fmla="*/ 0 w 71"/>
                <a:gd name="T57" fmla="*/ 70 h 71"/>
                <a:gd name="T58" fmla="*/ 14 w 71"/>
                <a:gd name="T59" fmla="*/ 54 h 71"/>
                <a:gd name="T60" fmla="*/ 14 w 71"/>
                <a:gd name="T61" fmla="*/ 55 h 71"/>
                <a:gd name="T62" fmla="*/ 14 w 71"/>
                <a:gd name="T63" fmla="*/ 55 h 71"/>
                <a:gd name="T64" fmla="*/ 16 w 71"/>
                <a:gd name="T65" fmla="*/ 55 h 71"/>
                <a:gd name="T66" fmla="*/ 16 w 71"/>
                <a:gd name="T67" fmla="*/ 55 h 71"/>
                <a:gd name="T68" fmla="*/ 16 w 71"/>
                <a:gd name="T69" fmla="*/ 55 h 71"/>
                <a:gd name="T70" fmla="*/ 16 w 71"/>
                <a:gd name="T71" fmla="*/ 55 h 71"/>
                <a:gd name="T72" fmla="*/ 16 w 71"/>
                <a:gd name="T73" fmla="*/ 55 h 71"/>
                <a:gd name="T74" fmla="*/ 16 w 71"/>
                <a:gd name="T75" fmla="*/ 5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1" h="71">
                  <a:moveTo>
                    <a:pt x="71" y="0"/>
                  </a:moveTo>
                  <a:lnTo>
                    <a:pt x="66" y="5"/>
                  </a:lnTo>
                  <a:lnTo>
                    <a:pt x="66" y="5"/>
                  </a:lnTo>
                  <a:lnTo>
                    <a:pt x="66" y="5"/>
                  </a:lnTo>
                  <a:lnTo>
                    <a:pt x="66" y="5"/>
                  </a:lnTo>
                  <a:lnTo>
                    <a:pt x="66" y="5"/>
                  </a:lnTo>
                  <a:lnTo>
                    <a:pt x="66" y="5"/>
                  </a:lnTo>
                  <a:lnTo>
                    <a:pt x="64" y="5"/>
                  </a:lnTo>
                  <a:lnTo>
                    <a:pt x="64" y="5"/>
                  </a:lnTo>
                  <a:lnTo>
                    <a:pt x="64" y="5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71" y="0"/>
                  </a:lnTo>
                  <a:lnTo>
                    <a:pt x="71" y="0"/>
                  </a:lnTo>
                  <a:close/>
                  <a:moveTo>
                    <a:pt x="16" y="55"/>
                  </a:moveTo>
                  <a:lnTo>
                    <a:pt x="0" y="71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14" y="54"/>
                  </a:lnTo>
                  <a:lnTo>
                    <a:pt x="14" y="55"/>
                  </a:lnTo>
                  <a:lnTo>
                    <a:pt x="14" y="55"/>
                  </a:lnTo>
                  <a:lnTo>
                    <a:pt x="16" y="55"/>
                  </a:lnTo>
                  <a:lnTo>
                    <a:pt x="16" y="55"/>
                  </a:lnTo>
                  <a:lnTo>
                    <a:pt x="16" y="55"/>
                  </a:lnTo>
                  <a:lnTo>
                    <a:pt x="16" y="55"/>
                  </a:lnTo>
                  <a:lnTo>
                    <a:pt x="16" y="55"/>
                  </a:lnTo>
                  <a:lnTo>
                    <a:pt x="16" y="55"/>
                  </a:lnTo>
                  <a:close/>
                </a:path>
              </a:pathLst>
            </a:custGeom>
            <a:solidFill>
              <a:srgbClr val="5959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4" name="Freeform 88"/>
            <p:cNvSpPr>
              <a:spLocks noEditPoints="1"/>
            </p:cNvSpPr>
            <p:nvPr/>
          </p:nvSpPr>
          <p:spPr bwMode="auto">
            <a:xfrm>
              <a:off x="286" y="369"/>
              <a:ext cx="71" cy="70"/>
            </a:xfrm>
            <a:custGeom>
              <a:avLst/>
              <a:gdLst>
                <a:gd name="T0" fmla="*/ 71 w 71"/>
                <a:gd name="T1" fmla="*/ 0 h 70"/>
                <a:gd name="T2" fmla="*/ 66 w 71"/>
                <a:gd name="T3" fmla="*/ 5 h 70"/>
                <a:gd name="T4" fmla="*/ 66 w 71"/>
                <a:gd name="T5" fmla="*/ 5 h 70"/>
                <a:gd name="T6" fmla="*/ 66 w 71"/>
                <a:gd name="T7" fmla="*/ 5 h 70"/>
                <a:gd name="T8" fmla="*/ 66 w 71"/>
                <a:gd name="T9" fmla="*/ 5 h 70"/>
                <a:gd name="T10" fmla="*/ 66 w 71"/>
                <a:gd name="T11" fmla="*/ 5 h 70"/>
                <a:gd name="T12" fmla="*/ 66 w 71"/>
                <a:gd name="T13" fmla="*/ 5 h 70"/>
                <a:gd name="T14" fmla="*/ 65 w 71"/>
                <a:gd name="T15" fmla="*/ 5 h 70"/>
                <a:gd name="T16" fmla="*/ 65 w 71"/>
                <a:gd name="T17" fmla="*/ 5 h 70"/>
                <a:gd name="T18" fmla="*/ 65 w 71"/>
                <a:gd name="T19" fmla="*/ 5 h 70"/>
                <a:gd name="T20" fmla="*/ 70 w 71"/>
                <a:gd name="T21" fmla="*/ 0 h 70"/>
                <a:gd name="T22" fmla="*/ 70 w 71"/>
                <a:gd name="T23" fmla="*/ 0 h 70"/>
                <a:gd name="T24" fmla="*/ 70 w 71"/>
                <a:gd name="T25" fmla="*/ 0 h 70"/>
                <a:gd name="T26" fmla="*/ 70 w 71"/>
                <a:gd name="T27" fmla="*/ 0 h 70"/>
                <a:gd name="T28" fmla="*/ 70 w 71"/>
                <a:gd name="T29" fmla="*/ 0 h 70"/>
                <a:gd name="T30" fmla="*/ 71 w 71"/>
                <a:gd name="T31" fmla="*/ 0 h 70"/>
                <a:gd name="T32" fmla="*/ 71 w 71"/>
                <a:gd name="T33" fmla="*/ 0 h 70"/>
                <a:gd name="T34" fmla="*/ 71 w 71"/>
                <a:gd name="T35" fmla="*/ 0 h 70"/>
                <a:gd name="T36" fmla="*/ 71 w 71"/>
                <a:gd name="T37" fmla="*/ 0 h 70"/>
                <a:gd name="T38" fmla="*/ 16 w 71"/>
                <a:gd name="T39" fmla="*/ 54 h 70"/>
                <a:gd name="T40" fmla="*/ 2 w 71"/>
                <a:gd name="T41" fmla="*/ 70 h 70"/>
                <a:gd name="T42" fmla="*/ 0 w 71"/>
                <a:gd name="T43" fmla="*/ 70 h 70"/>
                <a:gd name="T44" fmla="*/ 0 w 71"/>
                <a:gd name="T45" fmla="*/ 70 h 70"/>
                <a:gd name="T46" fmla="*/ 0 w 71"/>
                <a:gd name="T47" fmla="*/ 70 h 70"/>
                <a:gd name="T48" fmla="*/ 0 w 71"/>
                <a:gd name="T49" fmla="*/ 70 h 70"/>
                <a:gd name="T50" fmla="*/ 0 w 71"/>
                <a:gd name="T51" fmla="*/ 70 h 70"/>
                <a:gd name="T52" fmla="*/ 0 w 71"/>
                <a:gd name="T53" fmla="*/ 70 h 70"/>
                <a:gd name="T54" fmla="*/ 0 w 71"/>
                <a:gd name="T55" fmla="*/ 70 h 70"/>
                <a:gd name="T56" fmla="*/ 0 w 71"/>
                <a:gd name="T57" fmla="*/ 70 h 70"/>
                <a:gd name="T58" fmla="*/ 16 w 71"/>
                <a:gd name="T59" fmla="*/ 52 h 70"/>
                <a:gd name="T60" fmla="*/ 16 w 71"/>
                <a:gd name="T61" fmla="*/ 54 h 70"/>
                <a:gd name="T62" fmla="*/ 16 w 71"/>
                <a:gd name="T63" fmla="*/ 54 h 70"/>
                <a:gd name="T64" fmla="*/ 16 w 71"/>
                <a:gd name="T65" fmla="*/ 54 h 70"/>
                <a:gd name="T66" fmla="*/ 16 w 71"/>
                <a:gd name="T67" fmla="*/ 54 h 70"/>
                <a:gd name="T68" fmla="*/ 16 w 71"/>
                <a:gd name="T69" fmla="*/ 54 h 70"/>
                <a:gd name="T70" fmla="*/ 16 w 71"/>
                <a:gd name="T71" fmla="*/ 54 h 70"/>
                <a:gd name="T72" fmla="*/ 16 w 71"/>
                <a:gd name="T73" fmla="*/ 54 h 70"/>
                <a:gd name="T74" fmla="*/ 16 w 71"/>
                <a:gd name="T75" fmla="*/ 5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1" h="70">
                  <a:moveTo>
                    <a:pt x="71" y="0"/>
                  </a:moveTo>
                  <a:lnTo>
                    <a:pt x="66" y="5"/>
                  </a:lnTo>
                  <a:lnTo>
                    <a:pt x="66" y="5"/>
                  </a:lnTo>
                  <a:lnTo>
                    <a:pt x="66" y="5"/>
                  </a:lnTo>
                  <a:lnTo>
                    <a:pt x="66" y="5"/>
                  </a:lnTo>
                  <a:lnTo>
                    <a:pt x="66" y="5"/>
                  </a:lnTo>
                  <a:lnTo>
                    <a:pt x="66" y="5"/>
                  </a:lnTo>
                  <a:lnTo>
                    <a:pt x="65" y="5"/>
                  </a:lnTo>
                  <a:lnTo>
                    <a:pt x="65" y="5"/>
                  </a:lnTo>
                  <a:lnTo>
                    <a:pt x="65" y="5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  <a:close/>
                  <a:moveTo>
                    <a:pt x="16" y="54"/>
                  </a:moveTo>
                  <a:lnTo>
                    <a:pt x="2" y="70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16" y="52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16" y="54"/>
                  </a:lnTo>
                  <a:close/>
                </a:path>
              </a:pathLst>
            </a:custGeom>
            <a:solidFill>
              <a:srgbClr val="575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5" name="Freeform 89"/>
            <p:cNvSpPr>
              <a:spLocks noEditPoints="1"/>
            </p:cNvSpPr>
            <p:nvPr/>
          </p:nvSpPr>
          <p:spPr bwMode="auto">
            <a:xfrm>
              <a:off x="286" y="369"/>
              <a:ext cx="70" cy="70"/>
            </a:xfrm>
            <a:custGeom>
              <a:avLst/>
              <a:gdLst>
                <a:gd name="T0" fmla="*/ 70 w 70"/>
                <a:gd name="T1" fmla="*/ 0 h 70"/>
                <a:gd name="T2" fmla="*/ 65 w 70"/>
                <a:gd name="T3" fmla="*/ 5 h 70"/>
                <a:gd name="T4" fmla="*/ 65 w 70"/>
                <a:gd name="T5" fmla="*/ 5 h 70"/>
                <a:gd name="T6" fmla="*/ 65 w 70"/>
                <a:gd name="T7" fmla="*/ 5 h 70"/>
                <a:gd name="T8" fmla="*/ 65 w 70"/>
                <a:gd name="T9" fmla="*/ 5 h 70"/>
                <a:gd name="T10" fmla="*/ 65 w 70"/>
                <a:gd name="T11" fmla="*/ 5 h 70"/>
                <a:gd name="T12" fmla="*/ 63 w 70"/>
                <a:gd name="T13" fmla="*/ 5 h 70"/>
                <a:gd name="T14" fmla="*/ 63 w 70"/>
                <a:gd name="T15" fmla="*/ 5 h 70"/>
                <a:gd name="T16" fmla="*/ 63 w 70"/>
                <a:gd name="T17" fmla="*/ 5 h 70"/>
                <a:gd name="T18" fmla="*/ 63 w 70"/>
                <a:gd name="T19" fmla="*/ 5 h 70"/>
                <a:gd name="T20" fmla="*/ 68 w 70"/>
                <a:gd name="T21" fmla="*/ 0 h 70"/>
                <a:gd name="T22" fmla="*/ 68 w 70"/>
                <a:gd name="T23" fmla="*/ 0 h 70"/>
                <a:gd name="T24" fmla="*/ 68 w 70"/>
                <a:gd name="T25" fmla="*/ 0 h 70"/>
                <a:gd name="T26" fmla="*/ 70 w 70"/>
                <a:gd name="T27" fmla="*/ 0 h 70"/>
                <a:gd name="T28" fmla="*/ 70 w 70"/>
                <a:gd name="T29" fmla="*/ 0 h 70"/>
                <a:gd name="T30" fmla="*/ 70 w 70"/>
                <a:gd name="T31" fmla="*/ 0 h 70"/>
                <a:gd name="T32" fmla="*/ 70 w 70"/>
                <a:gd name="T33" fmla="*/ 0 h 70"/>
                <a:gd name="T34" fmla="*/ 70 w 70"/>
                <a:gd name="T35" fmla="*/ 0 h 70"/>
                <a:gd name="T36" fmla="*/ 70 w 70"/>
                <a:gd name="T37" fmla="*/ 0 h 70"/>
                <a:gd name="T38" fmla="*/ 16 w 70"/>
                <a:gd name="T39" fmla="*/ 52 h 70"/>
                <a:gd name="T40" fmla="*/ 0 w 70"/>
                <a:gd name="T41" fmla="*/ 70 h 70"/>
                <a:gd name="T42" fmla="*/ 0 w 70"/>
                <a:gd name="T43" fmla="*/ 68 h 70"/>
                <a:gd name="T44" fmla="*/ 0 w 70"/>
                <a:gd name="T45" fmla="*/ 68 h 70"/>
                <a:gd name="T46" fmla="*/ 0 w 70"/>
                <a:gd name="T47" fmla="*/ 68 h 70"/>
                <a:gd name="T48" fmla="*/ 0 w 70"/>
                <a:gd name="T49" fmla="*/ 68 h 70"/>
                <a:gd name="T50" fmla="*/ 0 w 70"/>
                <a:gd name="T51" fmla="*/ 68 h 70"/>
                <a:gd name="T52" fmla="*/ 0 w 70"/>
                <a:gd name="T53" fmla="*/ 68 h 70"/>
                <a:gd name="T54" fmla="*/ 0 w 70"/>
                <a:gd name="T55" fmla="*/ 68 h 70"/>
                <a:gd name="T56" fmla="*/ 0 w 70"/>
                <a:gd name="T57" fmla="*/ 68 h 70"/>
                <a:gd name="T58" fmla="*/ 16 w 70"/>
                <a:gd name="T59" fmla="*/ 51 h 70"/>
                <a:gd name="T60" fmla="*/ 16 w 70"/>
                <a:gd name="T61" fmla="*/ 51 h 70"/>
                <a:gd name="T62" fmla="*/ 16 w 70"/>
                <a:gd name="T63" fmla="*/ 52 h 70"/>
                <a:gd name="T64" fmla="*/ 16 w 70"/>
                <a:gd name="T65" fmla="*/ 52 h 70"/>
                <a:gd name="T66" fmla="*/ 16 w 70"/>
                <a:gd name="T67" fmla="*/ 52 h 70"/>
                <a:gd name="T68" fmla="*/ 16 w 70"/>
                <a:gd name="T69" fmla="*/ 52 h 70"/>
                <a:gd name="T70" fmla="*/ 16 w 70"/>
                <a:gd name="T71" fmla="*/ 52 h 70"/>
                <a:gd name="T72" fmla="*/ 16 w 70"/>
                <a:gd name="T73" fmla="*/ 52 h 70"/>
                <a:gd name="T74" fmla="*/ 16 w 70"/>
                <a:gd name="T75" fmla="*/ 5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0" h="70">
                  <a:moveTo>
                    <a:pt x="70" y="0"/>
                  </a:moveTo>
                  <a:lnTo>
                    <a:pt x="65" y="5"/>
                  </a:lnTo>
                  <a:lnTo>
                    <a:pt x="65" y="5"/>
                  </a:lnTo>
                  <a:lnTo>
                    <a:pt x="65" y="5"/>
                  </a:lnTo>
                  <a:lnTo>
                    <a:pt x="65" y="5"/>
                  </a:lnTo>
                  <a:lnTo>
                    <a:pt x="65" y="5"/>
                  </a:lnTo>
                  <a:lnTo>
                    <a:pt x="63" y="5"/>
                  </a:lnTo>
                  <a:lnTo>
                    <a:pt x="63" y="5"/>
                  </a:lnTo>
                  <a:lnTo>
                    <a:pt x="63" y="5"/>
                  </a:lnTo>
                  <a:lnTo>
                    <a:pt x="63" y="5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0" y="0"/>
                  </a:lnTo>
                  <a:close/>
                  <a:moveTo>
                    <a:pt x="16" y="52"/>
                  </a:moveTo>
                  <a:lnTo>
                    <a:pt x="0" y="70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6" y="52"/>
                  </a:lnTo>
                  <a:lnTo>
                    <a:pt x="16" y="52"/>
                  </a:lnTo>
                  <a:lnTo>
                    <a:pt x="16" y="52"/>
                  </a:lnTo>
                  <a:lnTo>
                    <a:pt x="16" y="52"/>
                  </a:lnTo>
                  <a:lnTo>
                    <a:pt x="16" y="52"/>
                  </a:lnTo>
                  <a:lnTo>
                    <a:pt x="16" y="52"/>
                  </a:lnTo>
                  <a:lnTo>
                    <a:pt x="16" y="52"/>
                  </a:lnTo>
                  <a:close/>
                </a:path>
              </a:pathLst>
            </a:custGeom>
            <a:solidFill>
              <a:srgbClr val="555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6" name="Freeform 90"/>
            <p:cNvSpPr>
              <a:spLocks noEditPoints="1"/>
            </p:cNvSpPr>
            <p:nvPr/>
          </p:nvSpPr>
          <p:spPr bwMode="auto">
            <a:xfrm>
              <a:off x="286" y="367"/>
              <a:ext cx="68" cy="70"/>
            </a:xfrm>
            <a:custGeom>
              <a:avLst/>
              <a:gdLst>
                <a:gd name="T0" fmla="*/ 68 w 68"/>
                <a:gd name="T1" fmla="*/ 2 h 70"/>
                <a:gd name="T2" fmla="*/ 63 w 68"/>
                <a:gd name="T3" fmla="*/ 7 h 70"/>
                <a:gd name="T4" fmla="*/ 63 w 68"/>
                <a:gd name="T5" fmla="*/ 7 h 70"/>
                <a:gd name="T6" fmla="*/ 63 w 68"/>
                <a:gd name="T7" fmla="*/ 7 h 70"/>
                <a:gd name="T8" fmla="*/ 63 w 68"/>
                <a:gd name="T9" fmla="*/ 7 h 70"/>
                <a:gd name="T10" fmla="*/ 63 w 68"/>
                <a:gd name="T11" fmla="*/ 7 h 70"/>
                <a:gd name="T12" fmla="*/ 62 w 68"/>
                <a:gd name="T13" fmla="*/ 7 h 70"/>
                <a:gd name="T14" fmla="*/ 62 w 68"/>
                <a:gd name="T15" fmla="*/ 7 h 70"/>
                <a:gd name="T16" fmla="*/ 62 w 68"/>
                <a:gd name="T17" fmla="*/ 7 h 70"/>
                <a:gd name="T18" fmla="*/ 62 w 68"/>
                <a:gd name="T19" fmla="*/ 7 h 70"/>
                <a:gd name="T20" fmla="*/ 62 w 68"/>
                <a:gd name="T21" fmla="*/ 7 h 70"/>
                <a:gd name="T22" fmla="*/ 62 w 68"/>
                <a:gd name="T23" fmla="*/ 7 h 70"/>
                <a:gd name="T24" fmla="*/ 62 w 68"/>
                <a:gd name="T25" fmla="*/ 7 h 70"/>
                <a:gd name="T26" fmla="*/ 62 w 68"/>
                <a:gd name="T27" fmla="*/ 7 h 70"/>
                <a:gd name="T28" fmla="*/ 62 w 68"/>
                <a:gd name="T29" fmla="*/ 7 h 70"/>
                <a:gd name="T30" fmla="*/ 62 w 68"/>
                <a:gd name="T31" fmla="*/ 7 h 70"/>
                <a:gd name="T32" fmla="*/ 62 w 68"/>
                <a:gd name="T33" fmla="*/ 7 h 70"/>
                <a:gd name="T34" fmla="*/ 62 w 68"/>
                <a:gd name="T35" fmla="*/ 7 h 70"/>
                <a:gd name="T36" fmla="*/ 66 w 68"/>
                <a:gd name="T37" fmla="*/ 0 h 70"/>
                <a:gd name="T38" fmla="*/ 66 w 68"/>
                <a:gd name="T39" fmla="*/ 0 h 70"/>
                <a:gd name="T40" fmla="*/ 68 w 68"/>
                <a:gd name="T41" fmla="*/ 0 h 70"/>
                <a:gd name="T42" fmla="*/ 68 w 68"/>
                <a:gd name="T43" fmla="*/ 0 h 70"/>
                <a:gd name="T44" fmla="*/ 68 w 68"/>
                <a:gd name="T45" fmla="*/ 0 h 70"/>
                <a:gd name="T46" fmla="*/ 68 w 68"/>
                <a:gd name="T47" fmla="*/ 0 h 70"/>
                <a:gd name="T48" fmla="*/ 68 w 68"/>
                <a:gd name="T49" fmla="*/ 0 h 70"/>
                <a:gd name="T50" fmla="*/ 68 w 68"/>
                <a:gd name="T51" fmla="*/ 2 h 70"/>
                <a:gd name="T52" fmla="*/ 68 w 68"/>
                <a:gd name="T53" fmla="*/ 2 h 70"/>
                <a:gd name="T54" fmla="*/ 16 w 68"/>
                <a:gd name="T55" fmla="*/ 53 h 70"/>
                <a:gd name="T56" fmla="*/ 0 w 68"/>
                <a:gd name="T57" fmla="*/ 70 h 70"/>
                <a:gd name="T58" fmla="*/ 0 w 68"/>
                <a:gd name="T59" fmla="*/ 70 h 70"/>
                <a:gd name="T60" fmla="*/ 0 w 68"/>
                <a:gd name="T61" fmla="*/ 69 h 70"/>
                <a:gd name="T62" fmla="*/ 0 w 68"/>
                <a:gd name="T63" fmla="*/ 69 h 70"/>
                <a:gd name="T64" fmla="*/ 0 w 68"/>
                <a:gd name="T65" fmla="*/ 69 h 70"/>
                <a:gd name="T66" fmla="*/ 0 w 68"/>
                <a:gd name="T67" fmla="*/ 69 h 70"/>
                <a:gd name="T68" fmla="*/ 0 w 68"/>
                <a:gd name="T69" fmla="*/ 69 h 70"/>
                <a:gd name="T70" fmla="*/ 0 w 68"/>
                <a:gd name="T71" fmla="*/ 69 h 70"/>
                <a:gd name="T72" fmla="*/ 0 w 68"/>
                <a:gd name="T73" fmla="*/ 69 h 70"/>
                <a:gd name="T74" fmla="*/ 16 w 68"/>
                <a:gd name="T75" fmla="*/ 51 h 70"/>
                <a:gd name="T76" fmla="*/ 16 w 68"/>
                <a:gd name="T77" fmla="*/ 51 h 70"/>
                <a:gd name="T78" fmla="*/ 16 w 68"/>
                <a:gd name="T79" fmla="*/ 51 h 70"/>
                <a:gd name="T80" fmla="*/ 16 w 68"/>
                <a:gd name="T81" fmla="*/ 51 h 70"/>
                <a:gd name="T82" fmla="*/ 16 w 68"/>
                <a:gd name="T83" fmla="*/ 51 h 70"/>
                <a:gd name="T84" fmla="*/ 16 w 68"/>
                <a:gd name="T85" fmla="*/ 51 h 70"/>
                <a:gd name="T86" fmla="*/ 16 w 68"/>
                <a:gd name="T87" fmla="*/ 51 h 70"/>
                <a:gd name="T88" fmla="*/ 16 w 68"/>
                <a:gd name="T89" fmla="*/ 51 h 70"/>
                <a:gd name="T90" fmla="*/ 16 w 68"/>
                <a:gd name="T91" fmla="*/ 51 h 70"/>
                <a:gd name="T92" fmla="*/ 16 w 68"/>
                <a:gd name="T93" fmla="*/ 53 h 70"/>
                <a:gd name="T94" fmla="*/ 16 w 68"/>
                <a:gd name="T95" fmla="*/ 53 h 70"/>
                <a:gd name="T96" fmla="*/ 16 w 68"/>
                <a:gd name="T97" fmla="*/ 53 h 70"/>
                <a:gd name="T98" fmla="*/ 16 w 68"/>
                <a:gd name="T99" fmla="*/ 53 h 70"/>
                <a:gd name="T100" fmla="*/ 16 w 68"/>
                <a:gd name="T101" fmla="*/ 53 h 70"/>
                <a:gd name="T102" fmla="*/ 16 w 68"/>
                <a:gd name="T103" fmla="*/ 53 h 70"/>
                <a:gd name="T104" fmla="*/ 16 w 68"/>
                <a:gd name="T105" fmla="*/ 53 h 70"/>
                <a:gd name="T106" fmla="*/ 16 w 68"/>
                <a:gd name="T107" fmla="*/ 53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8" h="70">
                  <a:moveTo>
                    <a:pt x="68" y="2"/>
                  </a:moveTo>
                  <a:lnTo>
                    <a:pt x="63" y="7"/>
                  </a:lnTo>
                  <a:lnTo>
                    <a:pt x="63" y="7"/>
                  </a:lnTo>
                  <a:lnTo>
                    <a:pt x="63" y="7"/>
                  </a:lnTo>
                  <a:lnTo>
                    <a:pt x="63" y="7"/>
                  </a:lnTo>
                  <a:lnTo>
                    <a:pt x="63" y="7"/>
                  </a:lnTo>
                  <a:lnTo>
                    <a:pt x="62" y="7"/>
                  </a:lnTo>
                  <a:lnTo>
                    <a:pt x="62" y="7"/>
                  </a:lnTo>
                  <a:lnTo>
                    <a:pt x="62" y="7"/>
                  </a:lnTo>
                  <a:lnTo>
                    <a:pt x="62" y="7"/>
                  </a:lnTo>
                  <a:lnTo>
                    <a:pt x="62" y="7"/>
                  </a:lnTo>
                  <a:lnTo>
                    <a:pt x="62" y="7"/>
                  </a:lnTo>
                  <a:lnTo>
                    <a:pt x="62" y="7"/>
                  </a:lnTo>
                  <a:lnTo>
                    <a:pt x="62" y="7"/>
                  </a:lnTo>
                  <a:lnTo>
                    <a:pt x="62" y="7"/>
                  </a:lnTo>
                  <a:lnTo>
                    <a:pt x="62" y="7"/>
                  </a:lnTo>
                  <a:lnTo>
                    <a:pt x="62" y="7"/>
                  </a:lnTo>
                  <a:lnTo>
                    <a:pt x="62" y="7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2"/>
                  </a:lnTo>
                  <a:lnTo>
                    <a:pt x="68" y="2"/>
                  </a:lnTo>
                  <a:close/>
                  <a:moveTo>
                    <a:pt x="16" y="53"/>
                  </a:moveTo>
                  <a:lnTo>
                    <a:pt x="0" y="70"/>
                  </a:lnTo>
                  <a:lnTo>
                    <a:pt x="0" y="70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6" y="53"/>
                  </a:lnTo>
                  <a:lnTo>
                    <a:pt x="16" y="53"/>
                  </a:lnTo>
                  <a:lnTo>
                    <a:pt x="16" y="53"/>
                  </a:lnTo>
                  <a:lnTo>
                    <a:pt x="16" y="53"/>
                  </a:lnTo>
                  <a:lnTo>
                    <a:pt x="16" y="53"/>
                  </a:lnTo>
                  <a:lnTo>
                    <a:pt x="16" y="53"/>
                  </a:lnTo>
                  <a:lnTo>
                    <a:pt x="16" y="53"/>
                  </a:lnTo>
                  <a:lnTo>
                    <a:pt x="16" y="53"/>
                  </a:lnTo>
                  <a:close/>
                </a:path>
              </a:pathLst>
            </a:custGeom>
            <a:solidFill>
              <a:srgbClr val="535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7" name="Freeform 91"/>
            <p:cNvSpPr>
              <a:spLocks noEditPoints="1"/>
            </p:cNvSpPr>
            <p:nvPr/>
          </p:nvSpPr>
          <p:spPr bwMode="auto">
            <a:xfrm>
              <a:off x="286" y="367"/>
              <a:ext cx="66" cy="69"/>
            </a:xfrm>
            <a:custGeom>
              <a:avLst/>
              <a:gdLst>
                <a:gd name="T0" fmla="*/ 66 w 66"/>
                <a:gd name="T1" fmla="*/ 0 h 69"/>
                <a:gd name="T2" fmla="*/ 62 w 66"/>
                <a:gd name="T3" fmla="*/ 7 h 69"/>
                <a:gd name="T4" fmla="*/ 62 w 66"/>
                <a:gd name="T5" fmla="*/ 7 h 69"/>
                <a:gd name="T6" fmla="*/ 62 w 66"/>
                <a:gd name="T7" fmla="*/ 7 h 69"/>
                <a:gd name="T8" fmla="*/ 62 w 66"/>
                <a:gd name="T9" fmla="*/ 7 h 69"/>
                <a:gd name="T10" fmla="*/ 60 w 66"/>
                <a:gd name="T11" fmla="*/ 7 h 69"/>
                <a:gd name="T12" fmla="*/ 60 w 66"/>
                <a:gd name="T13" fmla="*/ 7 h 69"/>
                <a:gd name="T14" fmla="*/ 60 w 66"/>
                <a:gd name="T15" fmla="*/ 7 h 69"/>
                <a:gd name="T16" fmla="*/ 60 w 66"/>
                <a:gd name="T17" fmla="*/ 7 h 69"/>
                <a:gd name="T18" fmla="*/ 60 w 66"/>
                <a:gd name="T19" fmla="*/ 7 h 69"/>
                <a:gd name="T20" fmla="*/ 65 w 66"/>
                <a:gd name="T21" fmla="*/ 0 h 69"/>
                <a:gd name="T22" fmla="*/ 66 w 66"/>
                <a:gd name="T23" fmla="*/ 0 h 69"/>
                <a:gd name="T24" fmla="*/ 66 w 66"/>
                <a:gd name="T25" fmla="*/ 0 h 69"/>
                <a:gd name="T26" fmla="*/ 66 w 66"/>
                <a:gd name="T27" fmla="*/ 0 h 69"/>
                <a:gd name="T28" fmla="*/ 66 w 66"/>
                <a:gd name="T29" fmla="*/ 0 h 69"/>
                <a:gd name="T30" fmla="*/ 66 w 66"/>
                <a:gd name="T31" fmla="*/ 0 h 69"/>
                <a:gd name="T32" fmla="*/ 66 w 66"/>
                <a:gd name="T33" fmla="*/ 0 h 69"/>
                <a:gd name="T34" fmla="*/ 66 w 66"/>
                <a:gd name="T35" fmla="*/ 0 h 69"/>
                <a:gd name="T36" fmla="*/ 66 w 66"/>
                <a:gd name="T37" fmla="*/ 0 h 69"/>
                <a:gd name="T38" fmla="*/ 16 w 66"/>
                <a:gd name="T39" fmla="*/ 51 h 69"/>
                <a:gd name="T40" fmla="*/ 0 w 66"/>
                <a:gd name="T41" fmla="*/ 69 h 69"/>
                <a:gd name="T42" fmla="*/ 0 w 66"/>
                <a:gd name="T43" fmla="*/ 69 h 69"/>
                <a:gd name="T44" fmla="*/ 0 w 66"/>
                <a:gd name="T45" fmla="*/ 69 h 69"/>
                <a:gd name="T46" fmla="*/ 0 w 66"/>
                <a:gd name="T47" fmla="*/ 67 h 69"/>
                <a:gd name="T48" fmla="*/ 0 w 66"/>
                <a:gd name="T49" fmla="*/ 67 h 69"/>
                <a:gd name="T50" fmla="*/ 0 w 66"/>
                <a:gd name="T51" fmla="*/ 67 h 69"/>
                <a:gd name="T52" fmla="*/ 0 w 66"/>
                <a:gd name="T53" fmla="*/ 67 h 69"/>
                <a:gd name="T54" fmla="*/ 0 w 66"/>
                <a:gd name="T55" fmla="*/ 67 h 69"/>
                <a:gd name="T56" fmla="*/ 0 w 66"/>
                <a:gd name="T57" fmla="*/ 67 h 69"/>
                <a:gd name="T58" fmla="*/ 16 w 66"/>
                <a:gd name="T59" fmla="*/ 50 h 69"/>
                <a:gd name="T60" fmla="*/ 16 w 66"/>
                <a:gd name="T61" fmla="*/ 50 h 69"/>
                <a:gd name="T62" fmla="*/ 16 w 66"/>
                <a:gd name="T63" fmla="*/ 50 h 69"/>
                <a:gd name="T64" fmla="*/ 16 w 66"/>
                <a:gd name="T65" fmla="*/ 51 h 69"/>
                <a:gd name="T66" fmla="*/ 16 w 66"/>
                <a:gd name="T67" fmla="*/ 51 h 69"/>
                <a:gd name="T68" fmla="*/ 16 w 66"/>
                <a:gd name="T69" fmla="*/ 51 h 69"/>
                <a:gd name="T70" fmla="*/ 16 w 66"/>
                <a:gd name="T71" fmla="*/ 51 h 69"/>
                <a:gd name="T72" fmla="*/ 16 w 66"/>
                <a:gd name="T73" fmla="*/ 51 h 69"/>
                <a:gd name="T74" fmla="*/ 16 w 66"/>
                <a:gd name="T75" fmla="*/ 5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6" h="69">
                  <a:moveTo>
                    <a:pt x="66" y="0"/>
                  </a:moveTo>
                  <a:lnTo>
                    <a:pt x="62" y="7"/>
                  </a:lnTo>
                  <a:lnTo>
                    <a:pt x="62" y="7"/>
                  </a:lnTo>
                  <a:lnTo>
                    <a:pt x="62" y="7"/>
                  </a:lnTo>
                  <a:lnTo>
                    <a:pt x="62" y="7"/>
                  </a:lnTo>
                  <a:lnTo>
                    <a:pt x="60" y="7"/>
                  </a:lnTo>
                  <a:lnTo>
                    <a:pt x="60" y="7"/>
                  </a:lnTo>
                  <a:lnTo>
                    <a:pt x="60" y="7"/>
                  </a:lnTo>
                  <a:lnTo>
                    <a:pt x="60" y="7"/>
                  </a:lnTo>
                  <a:lnTo>
                    <a:pt x="60" y="7"/>
                  </a:lnTo>
                  <a:lnTo>
                    <a:pt x="65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0"/>
                  </a:lnTo>
                  <a:close/>
                  <a:moveTo>
                    <a:pt x="16" y="51"/>
                  </a:move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16" y="50"/>
                  </a:lnTo>
                  <a:lnTo>
                    <a:pt x="16" y="50"/>
                  </a:lnTo>
                  <a:lnTo>
                    <a:pt x="16" y="50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6" y="51"/>
                  </a:lnTo>
                  <a:lnTo>
                    <a:pt x="16" y="51"/>
                  </a:lnTo>
                  <a:close/>
                </a:path>
              </a:pathLst>
            </a:custGeom>
            <a:solidFill>
              <a:srgbClr val="51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8" name="Freeform 92"/>
            <p:cNvSpPr>
              <a:spLocks noEditPoints="1"/>
            </p:cNvSpPr>
            <p:nvPr/>
          </p:nvSpPr>
          <p:spPr bwMode="auto">
            <a:xfrm>
              <a:off x="285" y="367"/>
              <a:ext cx="66" cy="67"/>
            </a:xfrm>
            <a:custGeom>
              <a:avLst/>
              <a:gdLst>
                <a:gd name="T0" fmla="*/ 66 w 66"/>
                <a:gd name="T1" fmla="*/ 0 h 67"/>
                <a:gd name="T2" fmla="*/ 61 w 66"/>
                <a:gd name="T3" fmla="*/ 7 h 67"/>
                <a:gd name="T4" fmla="*/ 61 w 66"/>
                <a:gd name="T5" fmla="*/ 7 h 67"/>
                <a:gd name="T6" fmla="*/ 61 w 66"/>
                <a:gd name="T7" fmla="*/ 7 h 67"/>
                <a:gd name="T8" fmla="*/ 60 w 66"/>
                <a:gd name="T9" fmla="*/ 7 h 67"/>
                <a:gd name="T10" fmla="*/ 60 w 66"/>
                <a:gd name="T11" fmla="*/ 7 h 67"/>
                <a:gd name="T12" fmla="*/ 60 w 66"/>
                <a:gd name="T13" fmla="*/ 7 h 67"/>
                <a:gd name="T14" fmla="*/ 60 w 66"/>
                <a:gd name="T15" fmla="*/ 7 h 67"/>
                <a:gd name="T16" fmla="*/ 60 w 66"/>
                <a:gd name="T17" fmla="*/ 7 h 67"/>
                <a:gd name="T18" fmla="*/ 60 w 66"/>
                <a:gd name="T19" fmla="*/ 7 h 67"/>
                <a:gd name="T20" fmla="*/ 66 w 66"/>
                <a:gd name="T21" fmla="*/ 0 h 67"/>
                <a:gd name="T22" fmla="*/ 66 w 66"/>
                <a:gd name="T23" fmla="*/ 0 h 67"/>
                <a:gd name="T24" fmla="*/ 66 w 66"/>
                <a:gd name="T25" fmla="*/ 0 h 67"/>
                <a:gd name="T26" fmla="*/ 66 w 66"/>
                <a:gd name="T27" fmla="*/ 0 h 67"/>
                <a:gd name="T28" fmla="*/ 66 w 66"/>
                <a:gd name="T29" fmla="*/ 0 h 67"/>
                <a:gd name="T30" fmla="*/ 66 w 66"/>
                <a:gd name="T31" fmla="*/ 0 h 67"/>
                <a:gd name="T32" fmla="*/ 66 w 66"/>
                <a:gd name="T33" fmla="*/ 0 h 67"/>
                <a:gd name="T34" fmla="*/ 66 w 66"/>
                <a:gd name="T35" fmla="*/ 0 h 67"/>
                <a:gd name="T36" fmla="*/ 66 w 66"/>
                <a:gd name="T37" fmla="*/ 0 h 67"/>
                <a:gd name="T38" fmla="*/ 17 w 66"/>
                <a:gd name="T39" fmla="*/ 50 h 67"/>
                <a:gd name="T40" fmla="*/ 1 w 66"/>
                <a:gd name="T41" fmla="*/ 67 h 67"/>
                <a:gd name="T42" fmla="*/ 1 w 66"/>
                <a:gd name="T43" fmla="*/ 67 h 67"/>
                <a:gd name="T44" fmla="*/ 1 w 66"/>
                <a:gd name="T45" fmla="*/ 67 h 67"/>
                <a:gd name="T46" fmla="*/ 0 w 66"/>
                <a:gd name="T47" fmla="*/ 67 h 67"/>
                <a:gd name="T48" fmla="*/ 0 w 66"/>
                <a:gd name="T49" fmla="*/ 65 h 67"/>
                <a:gd name="T50" fmla="*/ 0 w 66"/>
                <a:gd name="T51" fmla="*/ 65 h 67"/>
                <a:gd name="T52" fmla="*/ 0 w 66"/>
                <a:gd name="T53" fmla="*/ 65 h 67"/>
                <a:gd name="T54" fmla="*/ 0 w 66"/>
                <a:gd name="T55" fmla="*/ 65 h 67"/>
                <a:gd name="T56" fmla="*/ 0 w 66"/>
                <a:gd name="T57" fmla="*/ 65 h 67"/>
                <a:gd name="T58" fmla="*/ 17 w 66"/>
                <a:gd name="T59" fmla="*/ 48 h 67"/>
                <a:gd name="T60" fmla="*/ 17 w 66"/>
                <a:gd name="T61" fmla="*/ 48 h 67"/>
                <a:gd name="T62" fmla="*/ 17 w 66"/>
                <a:gd name="T63" fmla="*/ 48 h 67"/>
                <a:gd name="T64" fmla="*/ 17 w 66"/>
                <a:gd name="T65" fmla="*/ 48 h 67"/>
                <a:gd name="T66" fmla="*/ 17 w 66"/>
                <a:gd name="T67" fmla="*/ 50 h 67"/>
                <a:gd name="T68" fmla="*/ 17 w 66"/>
                <a:gd name="T69" fmla="*/ 50 h 67"/>
                <a:gd name="T70" fmla="*/ 17 w 66"/>
                <a:gd name="T71" fmla="*/ 50 h 67"/>
                <a:gd name="T72" fmla="*/ 17 w 66"/>
                <a:gd name="T73" fmla="*/ 50 h 67"/>
                <a:gd name="T74" fmla="*/ 17 w 66"/>
                <a:gd name="T75" fmla="*/ 5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6" h="67">
                  <a:moveTo>
                    <a:pt x="66" y="0"/>
                  </a:moveTo>
                  <a:lnTo>
                    <a:pt x="61" y="7"/>
                  </a:lnTo>
                  <a:lnTo>
                    <a:pt x="61" y="7"/>
                  </a:lnTo>
                  <a:lnTo>
                    <a:pt x="61" y="7"/>
                  </a:lnTo>
                  <a:lnTo>
                    <a:pt x="60" y="7"/>
                  </a:lnTo>
                  <a:lnTo>
                    <a:pt x="60" y="7"/>
                  </a:lnTo>
                  <a:lnTo>
                    <a:pt x="60" y="7"/>
                  </a:lnTo>
                  <a:lnTo>
                    <a:pt x="60" y="7"/>
                  </a:lnTo>
                  <a:lnTo>
                    <a:pt x="60" y="7"/>
                  </a:lnTo>
                  <a:lnTo>
                    <a:pt x="60" y="7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0"/>
                  </a:lnTo>
                  <a:close/>
                  <a:moveTo>
                    <a:pt x="17" y="50"/>
                  </a:moveTo>
                  <a:lnTo>
                    <a:pt x="1" y="67"/>
                  </a:lnTo>
                  <a:lnTo>
                    <a:pt x="1" y="67"/>
                  </a:lnTo>
                  <a:lnTo>
                    <a:pt x="1" y="67"/>
                  </a:lnTo>
                  <a:lnTo>
                    <a:pt x="0" y="67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17" y="48"/>
                  </a:lnTo>
                  <a:lnTo>
                    <a:pt x="17" y="48"/>
                  </a:lnTo>
                  <a:lnTo>
                    <a:pt x="17" y="48"/>
                  </a:lnTo>
                  <a:lnTo>
                    <a:pt x="17" y="48"/>
                  </a:lnTo>
                  <a:lnTo>
                    <a:pt x="17" y="50"/>
                  </a:lnTo>
                  <a:lnTo>
                    <a:pt x="17" y="50"/>
                  </a:lnTo>
                  <a:lnTo>
                    <a:pt x="17" y="50"/>
                  </a:lnTo>
                  <a:lnTo>
                    <a:pt x="17" y="50"/>
                  </a:lnTo>
                  <a:lnTo>
                    <a:pt x="17" y="50"/>
                  </a:lnTo>
                  <a:close/>
                </a:path>
              </a:pathLst>
            </a:custGeom>
            <a:solidFill>
              <a:srgbClr val="4F4F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89" name="Freeform 93"/>
            <p:cNvSpPr>
              <a:spLocks noEditPoints="1"/>
            </p:cNvSpPr>
            <p:nvPr/>
          </p:nvSpPr>
          <p:spPr bwMode="auto">
            <a:xfrm>
              <a:off x="285" y="367"/>
              <a:ext cx="66" cy="65"/>
            </a:xfrm>
            <a:custGeom>
              <a:avLst/>
              <a:gdLst>
                <a:gd name="T0" fmla="*/ 66 w 66"/>
                <a:gd name="T1" fmla="*/ 0 h 65"/>
                <a:gd name="T2" fmla="*/ 60 w 66"/>
                <a:gd name="T3" fmla="*/ 7 h 65"/>
                <a:gd name="T4" fmla="*/ 60 w 66"/>
                <a:gd name="T5" fmla="*/ 7 h 65"/>
                <a:gd name="T6" fmla="*/ 58 w 66"/>
                <a:gd name="T7" fmla="*/ 7 h 65"/>
                <a:gd name="T8" fmla="*/ 58 w 66"/>
                <a:gd name="T9" fmla="*/ 7 h 65"/>
                <a:gd name="T10" fmla="*/ 58 w 66"/>
                <a:gd name="T11" fmla="*/ 7 h 65"/>
                <a:gd name="T12" fmla="*/ 58 w 66"/>
                <a:gd name="T13" fmla="*/ 7 h 65"/>
                <a:gd name="T14" fmla="*/ 58 w 66"/>
                <a:gd name="T15" fmla="*/ 7 h 65"/>
                <a:gd name="T16" fmla="*/ 58 w 66"/>
                <a:gd name="T17" fmla="*/ 7 h 65"/>
                <a:gd name="T18" fmla="*/ 58 w 66"/>
                <a:gd name="T19" fmla="*/ 7 h 65"/>
                <a:gd name="T20" fmla="*/ 64 w 66"/>
                <a:gd name="T21" fmla="*/ 0 h 65"/>
                <a:gd name="T22" fmla="*/ 64 w 66"/>
                <a:gd name="T23" fmla="*/ 0 h 65"/>
                <a:gd name="T24" fmla="*/ 64 w 66"/>
                <a:gd name="T25" fmla="*/ 0 h 65"/>
                <a:gd name="T26" fmla="*/ 64 w 66"/>
                <a:gd name="T27" fmla="*/ 0 h 65"/>
                <a:gd name="T28" fmla="*/ 64 w 66"/>
                <a:gd name="T29" fmla="*/ 0 h 65"/>
                <a:gd name="T30" fmla="*/ 64 w 66"/>
                <a:gd name="T31" fmla="*/ 0 h 65"/>
                <a:gd name="T32" fmla="*/ 64 w 66"/>
                <a:gd name="T33" fmla="*/ 0 h 65"/>
                <a:gd name="T34" fmla="*/ 64 w 66"/>
                <a:gd name="T35" fmla="*/ 0 h 65"/>
                <a:gd name="T36" fmla="*/ 66 w 66"/>
                <a:gd name="T37" fmla="*/ 0 h 65"/>
                <a:gd name="T38" fmla="*/ 17 w 66"/>
                <a:gd name="T39" fmla="*/ 48 h 65"/>
                <a:gd name="T40" fmla="*/ 0 w 66"/>
                <a:gd name="T41" fmla="*/ 65 h 65"/>
                <a:gd name="T42" fmla="*/ 0 w 66"/>
                <a:gd name="T43" fmla="*/ 65 h 65"/>
                <a:gd name="T44" fmla="*/ 0 w 66"/>
                <a:gd name="T45" fmla="*/ 65 h 65"/>
                <a:gd name="T46" fmla="*/ 0 w 66"/>
                <a:gd name="T47" fmla="*/ 65 h 65"/>
                <a:gd name="T48" fmla="*/ 0 w 66"/>
                <a:gd name="T49" fmla="*/ 65 h 65"/>
                <a:gd name="T50" fmla="*/ 0 w 66"/>
                <a:gd name="T51" fmla="*/ 64 h 65"/>
                <a:gd name="T52" fmla="*/ 0 w 66"/>
                <a:gd name="T53" fmla="*/ 64 h 65"/>
                <a:gd name="T54" fmla="*/ 0 w 66"/>
                <a:gd name="T55" fmla="*/ 64 h 65"/>
                <a:gd name="T56" fmla="*/ 0 w 66"/>
                <a:gd name="T57" fmla="*/ 64 h 65"/>
                <a:gd name="T58" fmla="*/ 19 w 66"/>
                <a:gd name="T59" fmla="*/ 46 h 65"/>
                <a:gd name="T60" fmla="*/ 19 w 66"/>
                <a:gd name="T61" fmla="*/ 46 h 65"/>
                <a:gd name="T62" fmla="*/ 19 w 66"/>
                <a:gd name="T63" fmla="*/ 46 h 65"/>
                <a:gd name="T64" fmla="*/ 17 w 66"/>
                <a:gd name="T65" fmla="*/ 46 h 65"/>
                <a:gd name="T66" fmla="*/ 17 w 66"/>
                <a:gd name="T67" fmla="*/ 46 h 65"/>
                <a:gd name="T68" fmla="*/ 17 w 66"/>
                <a:gd name="T69" fmla="*/ 48 h 65"/>
                <a:gd name="T70" fmla="*/ 17 w 66"/>
                <a:gd name="T71" fmla="*/ 48 h 65"/>
                <a:gd name="T72" fmla="*/ 17 w 66"/>
                <a:gd name="T73" fmla="*/ 48 h 65"/>
                <a:gd name="T74" fmla="*/ 17 w 66"/>
                <a:gd name="T75" fmla="*/ 4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6" h="65">
                  <a:moveTo>
                    <a:pt x="66" y="0"/>
                  </a:moveTo>
                  <a:lnTo>
                    <a:pt x="60" y="7"/>
                  </a:lnTo>
                  <a:lnTo>
                    <a:pt x="60" y="7"/>
                  </a:lnTo>
                  <a:lnTo>
                    <a:pt x="58" y="7"/>
                  </a:lnTo>
                  <a:lnTo>
                    <a:pt x="58" y="7"/>
                  </a:lnTo>
                  <a:lnTo>
                    <a:pt x="58" y="7"/>
                  </a:lnTo>
                  <a:lnTo>
                    <a:pt x="58" y="7"/>
                  </a:lnTo>
                  <a:lnTo>
                    <a:pt x="58" y="7"/>
                  </a:lnTo>
                  <a:lnTo>
                    <a:pt x="58" y="7"/>
                  </a:lnTo>
                  <a:lnTo>
                    <a:pt x="58" y="7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6" y="0"/>
                  </a:lnTo>
                  <a:close/>
                  <a:moveTo>
                    <a:pt x="17" y="48"/>
                  </a:moveTo>
                  <a:lnTo>
                    <a:pt x="0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19" y="46"/>
                  </a:lnTo>
                  <a:lnTo>
                    <a:pt x="19" y="46"/>
                  </a:lnTo>
                  <a:lnTo>
                    <a:pt x="19" y="46"/>
                  </a:lnTo>
                  <a:lnTo>
                    <a:pt x="17" y="46"/>
                  </a:lnTo>
                  <a:lnTo>
                    <a:pt x="17" y="46"/>
                  </a:lnTo>
                  <a:lnTo>
                    <a:pt x="17" y="48"/>
                  </a:lnTo>
                  <a:lnTo>
                    <a:pt x="17" y="48"/>
                  </a:lnTo>
                  <a:lnTo>
                    <a:pt x="17" y="48"/>
                  </a:lnTo>
                  <a:lnTo>
                    <a:pt x="17" y="48"/>
                  </a:lnTo>
                  <a:close/>
                </a:path>
              </a:pathLst>
            </a:custGeom>
            <a:solidFill>
              <a:srgbClr val="4D4D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90" name="Freeform 94"/>
            <p:cNvSpPr>
              <a:spLocks noEditPoints="1"/>
            </p:cNvSpPr>
            <p:nvPr/>
          </p:nvSpPr>
          <p:spPr bwMode="auto">
            <a:xfrm>
              <a:off x="285" y="367"/>
              <a:ext cx="64" cy="64"/>
            </a:xfrm>
            <a:custGeom>
              <a:avLst/>
              <a:gdLst>
                <a:gd name="T0" fmla="*/ 64 w 64"/>
                <a:gd name="T1" fmla="*/ 0 h 64"/>
                <a:gd name="T2" fmla="*/ 58 w 64"/>
                <a:gd name="T3" fmla="*/ 7 h 64"/>
                <a:gd name="T4" fmla="*/ 56 w 64"/>
                <a:gd name="T5" fmla="*/ 7 h 64"/>
                <a:gd name="T6" fmla="*/ 56 w 64"/>
                <a:gd name="T7" fmla="*/ 7 h 64"/>
                <a:gd name="T8" fmla="*/ 56 w 64"/>
                <a:gd name="T9" fmla="*/ 7 h 64"/>
                <a:gd name="T10" fmla="*/ 56 w 64"/>
                <a:gd name="T11" fmla="*/ 7 h 64"/>
                <a:gd name="T12" fmla="*/ 56 w 64"/>
                <a:gd name="T13" fmla="*/ 7 h 64"/>
                <a:gd name="T14" fmla="*/ 56 w 64"/>
                <a:gd name="T15" fmla="*/ 7 h 64"/>
                <a:gd name="T16" fmla="*/ 55 w 64"/>
                <a:gd name="T17" fmla="*/ 7 h 64"/>
                <a:gd name="T18" fmla="*/ 55 w 64"/>
                <a:gd name="T19" fmla="*/ 7 h 64"/>
                <a:gd name="T20" fmla="*/ 63 w 64"/>
                <a:gd name="T21" fmla="*/ 0 h 64"/>
                <a:gd name="T22" fmla="*/ 63 w 64"/>
                <a:gd name="T23" fmla="*/ 0 h 64"/>
                <a:gd name="T24" fmla="*/ 63 w 64"/>
                <a:gd name="T25" fmla="*/ 0 h 64"/>
                <a:gd name="T26" fmla="*/ 63 w 64"/>
                <a:gd name="T27" fmla="*/ 0 h 64"/>
                <a:gd name="T28" fmla="*/ 63 w 64"/>
                <a:gd name="T29" fmla="*/ 0 h 64"/>
                <a:gd name="T30" fmla="*/ 63 w 64"/>
                <a:gd name="T31" fmla="*/ 0 h 64"/>
                <a:gd name="T32" fmla="*/ 63 w 64"/>
                <a:gd name="T33" fmla="*/ 0 h 64"/>
                <a:gd name="T34" fmla="*/ 64 w 64"/>
                <a:gd name="T35" fmla="*/ 0 h 64"/>
                <a:gd name="T36" fmla="*/ 64 w 64"/>
                <a:gd name="T37" fmla="*/ 0 h 64"/>
                <a:gd name="T38" fmla="*/ 19 w 64"/>
                <a:gd name="T39" fmla="*/ 46 h 64"/>
                <a:gd name="T40" fmla="*/ 0 w 64"/>
                <a:gd name="T41" fmla="*/ 64 h 64"/>
                <a:gd name="T42" fmla="*/ 0 w 64"/>
                <a:gd name="T43" fmla="*/ 64 h 64"/>
                <a:gd name="T44" fmla="*/ 0 w 64"/>
                <a:gd name="T45" fmla="*/ 64 h 64"/>
                <a:gd name="T46" fmla="*/ 0 w 64"/>
                <a:gd name="T47" fmla="*/ 64 h 64"/>
                <a:gd name="T48" fmla="*/ 0 w 64"/>
                <a:gd name="T49" fmla="*/ 64 h 64"/>
                <a:gd name="T50" fmla="*/ 0 w 64"/>
                <a:gd name="T51" fmla="*/ 64 h 64"/>
                <a:gd name="T52" fmla="*/ 0 w 64"/>
                <a:gd name="T53" fmla="*/ 62 h 64"/>
                <a:gd name="T54" fmla="*/ 0 w 64"/>
                <a:gd name="T55" fmla="*/ 62 h 64"/>
                <a:gd name="T56" fmla="*/ 0 w 64"/>
                <a:gd name="T57" fmla="*/ 62 h 64"/>
                <a:gd name="T58" fmla="*/ 19 w 64"/>
                <a:gd name="T59" fmla="*/ 45 h 64"/>
                <a:gd name="T60" fmla="*/ 19 w 64"/>
                <a:gd name="T61" fmla="*/ 45 h 64"/>
                <a:gd name="T62" fmla="*/ 19 w 64"/>
                <a:gd name="T63" fmla="*/ 45 h 64"/>
                <a:gd name="T64" fmla="*/ 19 w 64"/>
                <a:gd name="T65" fmla="*/ 45 h 64"/>
                <a:gd name="T66" fmla="*/ 19 w 64"/>
                <a:gd name="T67" fmla="*/ 45 h 64"/>
                <a:gd name="T68" fmla="*/ 19 w 64"/>
                <a:gd name="T69" fmla="*/ 45 h 64"/>
                <a:gd name="T70" fmla="*/ 19 w 64"/>
                <a:gd name="T71" fmla="*/ 45 h 64"/>
                <a:gd name="T72" fmla="*/ 19 w 64"/>
                <a:gd name="T73" fmla="*/ 46 h 64"/>
                <a:gd name="T74" fmla="*/ 19 w 64"/>
                <a:gd name="T75" fmla="*/ 4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4" h="64">
                  <a:moveTo>
                    <a:pt x="64" y="0"/>
                  </a:moveTo>
                  <a:lnTo>
                    <a:pt x="58" y="7"/>
                  </a:lnTo>
                  <a:lnTo>
                    <a:pt x="56" y="7"/>
                  </a:lnTo>
                  <a:lnTo>
                    <a:pt x="56" y="7"/>
                  </a:lnTo>
                  <a:lnTo>
                    <a:pt x="56" y="7"/>
                  </a:lnTo>
                  <a:lnTo>
                    <a:pt x="56" y="7"/>
                  </a:lnTo>
                  <a:lnTo>
                    <a:pt x="56" y="7"/>
                  </a:lnTo>
                  <a:lnTo>
                    <a:pt x="56" y="7"/>
                  </a:lnTo>
                  <a:lnTo>
                    <a:pt x="55" y="7"/>
                  </a:lnTo>
                  <a:lnTo>
                    <a:pt x="55" y="7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4" y="0"/>
                  </a:lnTo>
                  <a:lnTo>
                    <a:pt x="64" y="0"/>
                  </a:lnTo>
                  <a:close/>
                  <a:moveTo>
                    <a:pt x="19" y="46"/>
                  </a:moveTo>
                  <a:lnTo>
                    <a:pt x="0" y="64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9" y="45"/>
                  </a:lnTo>
                  <a:lnTo>
                    <a:pt x="19" y="45"/>
                  </a:lnTo>
                  <a:lnTo>
                    <a:pt x="19" y="45"/>
                  </a:lnTo>
                  <a:lnTo>
                    <a:pt x="19" y="45"/>
                  </a:lnTo>
                  <a:lnTo>
                    <a:pt x="19" y="45"/>
                  </a:lnTo>
                  <a:lnTo>
                    <a:pt x="19" y="45"/>
                  </a:lnTo>
                  <a:lnTo>
                    <a:pt x="19" y="45"/>
                  </a:lnTo>
                  <a:lnTo>
                    <a:pt x="19" y="46"/>
                  </a:lnTo>
                  <a:lnTo>
                    <a:pt x="19" y="46"/>
                  </a:lnTo>
                  <a:close/>
                </a:path>
              </a:pathLst>
            </a:custGeom>
            <a:solidFill>
              <a:srgbClr val="4B4B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91" name="Freeform 95"/>
            <p:cNvSpPr>
              <a:spLocks noEditPoints="1"/>
            </p:cNvSpPr>
            <p:nvPr/>
          </p:nvSpPr>
          <p:spPr bwMode="auto">
            <a:xfrm>
              <a:off x="285" y="366"/>
              <a:ext cx="63" cy="63"/>
            </a:xfrm>
            <a:custGeom>
              <a:avLst/>
              <a:gdLst>
                <a:gd name="T0" fmla="*/ 63 w 63"/>
                <a:gd name="T1" fmla="*/ 1 h 63"/>
                <a:gd name="T2" fmla="*/ 55 w 63"/>
                <a:gd name="T3" fmla="*/ 8 h 63"/>
                <a:gd name="T4" fmla="*/ 55 w 63"/>
                <a:gd name="T5" fmla="*/ 8 h 63"/>
                <a:gd name="T6" fmla="*/ 55 w 63"/>
                <a:gd name="T7" fmla="*/ 8 h 63"/>
                <a:gd name="T8" fmla="*/ 55 w 63"/>
                <a:gd name="T9" fmla="*/ 8 h 63"/>
                <a:gd name="T10" fmla="*/ 55 w 63"/>
                <a:gd name="T11" fmla="*/ 8 h 63"/>
                <a:gd name="T12" fmla="*/ 53 w 63"/>
                <a:gd name="T13" fmla="*/ 8 h 63"/>
                <a:gd name="T14" fmla="*/ 53 w 63"/>
                <a:gd name="T15" fmla="*/ 8 h 63"/>
                <a:gd name="T16" fmla="*/ 53 w 63"/>
                <a:gd name="T17" fmla="*/ 8 h 63"/>
                <a:gd name="T18" fmla="*/ 53 w 63"/>
                <a:gd name="T19" fmla="*/ 8 h 63"/>
                <a:gd name="T20" fmla="*/ 61 w 63"/>
                <a:gd name="T21" fmla="*/ 0 h 63"/>
                <a:gd name="T22" fmla="*/ 61 w 63"/>
                <a:gd name="T23" fmla="*/ 0 h 63"/>
                <a:gd name="T24" fmla="*/ 61 w 63"/>
                <a:gd name="T25" fmla="*/ 0 h 63"/>
                <a:gd name="T26" fmla="*/ 61 w 63"/>
                <a:gd name="T27" fmla="*/ 0 h 63"/>
                <a:gd name="T28" fmla="*/ 61 w 63"/>
                <a:gd name="T29" fmla="*/ 1 h 63"/>
                <a:gd name="T30" fmla="*/ 61 w 63"/>
                <a:gd name="T31" fmla="*/ 1 h 63"/>
                <a:gd name="T32" fmla="*/ 61 w 63"/>
                <a:gd name="T33" fmla="*/ 1 h 63"/>
                <a:gd name="T34" fmla="*/ 63 w 63"/>
                <a:gd name="T35" fmla="*/ 1 h 63"/>
                <a:gd name="T36" fmla="*/ 63 w 63"/>
                <a:gd name="T37" fmla="*/ 1 h 63"/>
                <a:gd name="T38" fmla="*/ 19 w 63"/>
                <a:gd name="T39" fmla="*/ 46 h 63"/>
                <a:gd name="T40" fmla="*/ 0 w 63"/>
                <a:gd name="T41" fmla="*/ 63 h 63"/>
                <a:gd name="T42" fmla="*/ 0 w 63"/>
                <a:gd name="T43" fmla="*/ 63 h 63"/>
                <a:gd name="T44" fmla="*/ 0 w 63"/>
                <a:gd name="T45" fmla="*/ 63 h 63"/>
                <a:gd name="T46" fmla="*/ 0 w 63"/>
                <a:gd name="T47" fmla="*/ 63 h 63"/>
                <a:gd name="T48" fmla="*/ 0 w 63"/>
                <a:gd name="T49" fmla="*/ 63 h 63"/>
                <a:gd name="T50" fmla="*/ 0 w 63"/>
                <a:gd name="T51" fmla="*/ 63 h 63"/>
                <a:gd name="T52" fmla="*/ 0 w 63"/>
                <a:gd name="T53" fmla="*/ 62 h 63"/>
                <a:gd name="T54" fmla="*/ 0 w 63"/>
                <a:gd name="T55" fmla="*/ 62 h 63"/>
                <a:gd name="T56" fmla="*/ 0 w 63"/>
                <a:gd name="T57" fmla="*/ 62 h 63"/>
                <a:gd name="T58" fmla="*/ 19 w 63"/>
                <a:gd name="T59" fmla="*/ 43 h 63"/>
                <a:gd name="T60" fmla="*/ 19 w 63"/>
                <a:gd name="T61" fmla="*/ 43 h 63"/>
                <a:gd name="T62" fmla="*/ 19 w 63"/>
                <a:gd name="T63" fmla="*/ 44 h 63"/>
                <a:gd name="T64" fmla="*/ 19 w 63"/>
                <a:gd name="T65" fmla="*/ 44 h 63"/>
                <a:gd name="T66" fmla="*/ 19 w 63"/>
                <a:gd name="T67" fmla="*/ 44 h 63"/>
                <a:gd name="T68" fmla="*/ 19 w 63"/>
                <a:gd name="T69" fmla="*/ 44 h 63"/>
                <a:gd name="T70" fmla="*/ 19 w 63"/>
                <a:gd name="T71" fmla="*/ 44 h 63"/>
                <a:gd name="T72" fmla="*/ 19 w 63"/>
                <a:gd name="T73" fmla="*/ 44 h 63"/>
                <a:gd name="T74" fmla="*/ 19 w 63"/>
                <a:gd name="T75" fmla="*/ 46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1"/>
                  </a:moveTo>
                  <a:lnTo>
                    <a:pt x="55" y="8"/>
                  </a:lnTo>
                  <a:lnTo>
                    <a:pt x="55" y="8"/>
                  </a:lnTo>
                  <a:lnTo>
                    <a:pt x="55" y="8"/>
                  </a:lnTo>
                  <a:lnTo>
                    <a:pt x="55" y="8"/>
                  </a:lnTo>
                  <a:lnTo>
                    <a:pt x="55" y="8"/>
                  </a:lnTo>
                  <a:lnTo>
                    <a:pt x="53" y="8"/>
                  </a:lnTo>
                  <a:lnTo>
                    <a:pt x="53" y="8"/>
                  </a:lnTo>
                  <a:lnTo>
                    <a:pt x="53" y="8"/>
                  </a:lnTo>
                  <a:lnTo>
                    <a:pt x="53" y="8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3" y="1"/>
                  </a:lnTo>
                  <a:lnTo>
                    <a:pt x="63" y="1"/>
                  </a:lnTo>
                  <a:close/>
                  <a:moveTo>
                    <a:pt x="19" y="46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9" y="43"/>
                  </a:lnTo>
                  <a:lnTo>
                    <a:pt x="19" y="43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9" y="46"/>
                  </a:lnTo>
                  <a:close/>
                </a:path>
              </a:pathLst>
            </a:custGeom>
            <a:solidFill>
              <a:srgbClr val="4949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92" name="Freeform 96"/>
            <p:cNvSpPr>
              <a:spLocks noEditPoints="1"/>
            </p:cNvSpPr>
            <p:nvPr/>
          </p:nvSpPr>
          <p:spPr bwMode="auto">
            <a:xfrm>
              <a:off x="285" y="366"/>
              <a:ext cx="61" cy="62"/>
            </a:xfrm>
            <a:custGeom>
              <a:avLst/>
              <a:gdLst>
                <a:gd name="T0" fmla="*/ 61 w 61"/>
                <a:gd name="T1" fmla="*/ 0 h 62"/>
                <a:gd name="T2" fmla="*/ 53 w 61"/>
                <a:gd name="T3" fmla="*/ 8 h 62"/>
                <a:gd name="T4" fmla="*/ 53 w 61"/>
                <a:gd name="T5" fmla="*/ 8 h 62"/>
                <a:gd name="T6" fmla="*/ 53 w 61"/>
                <a:gd name="T7" fmla="*/ 8 h 62"/>
                <a:gd name="T8" fmla="*/ 52 w 61"/>
                <a:gd name="T9" fmla="*/ 8 h 62"/>
                <a:gd name="T10" fmla="*/ 52 w 61"/>
                <a:gd name="T11" fmla="*/ 8 h 62"/>
                <a:gd name="T12" fmla="*/ 52 w 61"/>
                <a:gd name="T13" fmla="*/ 8 h 62"/>
                <a:gd name="T14" fmla="*/ 52 w 61"/>
                <a:gd name="T15" fmla="*/ 9 h 62"/>
                <a:gd name="T16" fmla="*/ 52 w 61"/>
                <a:gd name="T17" fmla="*/ 9 h 62"/>
                <a:gd name="T18" fmla="*/ 50 w 61"/>
                <a:gd name="T19" fmla="*/ 9 h 62"/>
                <a:gd name="T20" fmla="*/ 60 w 61"/>
                <a:gd name="T21" fmla="*/ 0 h 62"/>
                <a:gd name="T22" fmla="*/ 60 w 61"/>
                <a:gd name="T23" fmla="*/ 0 h 62"/>
                <a:gd name="T24" fmla="*/ 60 w 61"/>
                <a:gd name="T25" fmla="*/ 0 h 62"/>
                <a:gd name="T26" fmla="*/ 60 w 61"/>
                <a:gd name="T27" fmla="*/ 0 h 62"/>
                <a:gd name="T28" fmla="*/ 60 w 61"/>
                <a:gd name="T29" fmla="*/ 0 h 62"/>
                <a:gd name="T30" fmla="*/ 60 w 61"/>
                <a:gd name="T31" fmla="*/ 0 h 62"/>
                <a:gd name="T32" fmla="*/ 60 w 61"/>
                <a:gd name="T33" fmla="*/ 0 h 62"/>
                <a:gd name="T34" fmla="*/ 61 w 61"/>
                <a:gd name="T35" fmla="*/ 0 h 62"/>
                <a:gd name="T36" fmla="*/ 61 w 61"/>
                <a:gd name="T37" fmla="*/ 0 h 62"/>
                <a:gd name="T38" fmla="*/ 19 w 61"/>
                <a:gd name="T39" fmla="*/ 43 h 62"/>
                <a:gd name="T40" fmla="*/ 0 w 61"/>
                <a:gd name="T41" fmla="*/ 62 h 62"/>
                <a:gd name="T42" fmla="*/ 0 w 61"/>
                <a:gd name="T43" fmla="*/ 62 h 62"/>
                <a:gd name="T44" fmla="*/ 0 w 61"/>
                <a:gd name="T45" fmla="*/ 62 h 62"/>
                <a:gd name="T46" fmla="*/ 0 w 61"/>
                <a:gd name="T47" fmla="*/ 62 h 62"/>
                <a:gd name="T48" fmla="*/ 0 w 61"/>
                <a:gd name="T49" fmla="*/ 62 h 62"/>
                <a:gd name="T50" fmla="*/ 0 w 61"/>
                <a:gd name="T51" fmla="*/ 62 h 62"/>
                <a:gd name="T52" fmla="*/ 0 w 61"/>
                <a:gd name="T53" fmla="*/ 60 h 62"/>
                <a:gd name="T54" fmla="*/ 0 w 61"/>
                <a:gd name="T55" fmla="*/ 60 h 62"/>
                <a:gd name="T56" fmla="*/ 0 w 61"/>
                <a:gd name="T57" fmla="*/ 60 h 62"/>
                <a:gd name="T58" fmla="*/ 19 w 61"/>
                <a:gd name="T59" fmla="*/ 41 h 62"/>
                <a:gd name="T60" fmla="*/ 19 w 61"/>
                <a:gd name="T61" fmla="*/ 41 h 62"/>
                <a:gd name="T62" fmla="*/ 19 w 61"/>
                <a:gd name="T63" fmla="*/ 41 h 62"/>
                <a:gd name="T64" fmla="*/ 19 w 61"/>
                <a:gd name="T65" fmla="*/ 41 h 62"/>
                <a:gd name="T66" fmla="*/ 19 w 61"/>
                <a:gd name="T67" fmla="*/ 41 h 62"/>
                <a:gd name="T68" fmla="*/ 19 w 61"/>
                <a:gd name="T69" fmla="*/ 43 h 62"/>
                <a:gd name="T70" fmla="*/ 19 w 61"/>
                <a:gd name="T71" fmla="*/ 43 h 62"/>
                <a:gd name="T72" fmla="*/ 19 w 61"/>
                <a:gd name="T73" fmla="*/ 43 h 62"/>
                <a:gd name="T74" fmla="*/ 19 w 61"/>
                <a:gd name="T75" fmla="*/ 4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2">
                  <a:moveTo>
                    <a:pt x="61" y="0"/>
                  </a:moveTo>
                  <a:lnTo>
                    <a:pt x="53" y="8"/>
                  </a:lnTo>
                  <a:lnTo>
                    <a:pt x="53" y="8"/>
                  </a:lnTo>
                  <a:lnTo>
                    <a:pt x="53" y="8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52" y="9"/>
                  </a:lnTo>
                  <a:lnTo>
                    <a:pt x="52" y="9"/>
                  </a:lnTo>
                  <a:lnTo>
                    <a:pt x="50" y="9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0"/>
                  </a:lnTo>
                  <a:close/>
                  <a:moveTo>
                    <a:pt x="19" y="43"/>
                  </a:move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9" y="41"/>
                  </a:lnTo>
                  <a:lnTo>
                    <a:pt x="19" y="41"/>
                  </a:lnTo>
                  <a:lnTo>
                    <a:pt x="19" y="41"/>
                  </a:lnTo>
                  <a:lnTo>
                    <a:pt x="19" y="41"/>
                  </a:lnTo>
                  <a:lnTo>
                    <a:pt x="19" y="41"/>
                  </a:lnTo>
                  <a:lnTo>
                    <a:pt x="19" y="43"/>
                  </a:lnTo>
                  <a:lnTo>
                    <a:pt x="19" y="43"/>
                  </a:lnTo>
                  <a:lnTo>
                    <a:pt x="19" y="43"/>
                  </a:lnTo>
                  <a:lnTo>
                    <a:pt x="19" y="43"/>
                  </a:lnTo>
                  <a:close/>
                </a:path>
              </a:pathLst>
            </a:custGeom>
            <a:solidFill>
              <a:srgbClr val="4747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93" name="Freeform 97"/>
            <p:cNvSpPr>
              <a:spLocks noEditPoints="1"/>
            </p:cNvSpPr>
            <p:nvPr/>
          </p:nvSpPr>
          <p:spPr bwMode="auto">
            <a:xfrm>
              <a:off x="285" y="366"/>
              <a:ext cx="60" cy="60"/>
            </a:xfrm>
            <a:custGeom>
              <a:avLst/>
              <a:gdLst>
                <a:gd name="T0" fmla="*/ 60 w 60"/>
                <a:gd name="T1" fmla="*/ 0 h 60"/>
                <a:gd name="T2" fmla="*/ 50 w 60"/>
                <a:gd name="T3" fmla="*/ 9 h 60"/>
                <a:gd name="T4" fmla="*/ 50 w 60"/>
                <a:gd name="T5" fmla="*/ 9 h 60"/>
                <a:gd name="T6" fmla="*/ 50 w 60"/>
                <a:gd name="T7" fmla="*/ 9 h 60"/>
                <a:gd name="T8" fmla="*/ 50 w 60"/>
                <a:gd name="T9" fmla="*/ 9 h 60"/>
                <a:gd name="T10" fmla="*/ 50 w 60"/>
                <a:gd name="T11" fmla="*/ 9 h 60"/>
                <a:gd name="T12" fmla="*/ 49 w 60"/>
                <a:gd name="T13" fmla="*/ 9 h 60"/>
                <a:gd name="T14" fmla="*/ 49 w 60"/>
                <a:gd name="T15" fmla="*/ 9 h 60"/>
                <a:gd name="T16" fmla="*/ 49 w 60"/>
                <a:gd name="T17" fmla="*/ 9 h 60"/>
                <a:gd name="T18" fmla="*/ 49 w 60"/>
                <a:gd name="T19" fmla="*/ 9 h 60"/>
                <a:gd name="T20" fmla="*/ 58 w 60"/>
                <a:gd name="T21" fmla="*/ 0 h 60"/>
                <a:gd name="T22" fmla="*/ 58 w 60"/>
                <a:gd name="T23" fmla="*/ 0 h 60"/>
                <a:gd name="T24" fmla="*/ 58 w 60"/>
                <a:gd name="T25" fmla="*/ 0 h 60"/>
                <a:gd name="T26" fmla="*/ 58 w 60"/>
                <a:gd name="T27" fmla="*/ 0 h 60"/>
                <a:gd name="T28" fmla="*/ 58 w 60"/>
                <a:gd name="T29" fmla="*/ 0 h 60"/>
                <a:gd name="T30" fmla="*/ 58 w 60"/>
                <a:gd name="T31" fmla="*/ 0 h 60"/>
                <a:gd name="T32" fmla="*/ 58 w 60"/>
                <a:gd name="T33" fmla="*/ 0 h 60"/>
                <a:gd name="T34" fmla="*/ 60 w 60"/>
                <a:gd name="T35" fmla="*/ 0 h 60"/>
                <a:gd name="T36" fmla="*/ 60 w 60"/>
                <a:gd name="T37" fmla="*/ 0 h 60"/>
                <a:gd name="T38" fmla="*/ 19 w 60"/>
                <a:gd name="T39" fmla="*/ 41 h 60"/>
                <a:gd name="T40" fmla="*/ 0 w 60"/>
                <a:gd name="T41" fmla="*/ 60 h 60"/>
                <a:gd name="T42" fmla="*/ 0 w 60"/>
                <a:gd name="T43" fmla="*/ 60 h 60"/>
                <a:gd name="T44" fmla="*/ 0 w 60"/>
                <a:gd name="T45" fmla="*/ 60 h 60"/>
                <a:gd name="T46" fmla="*/ 0 w 60"/>
                <a:gd name="T47" fmla="*/ 60 h 60"/>
                <a:gd name="T48" fmla="*/ 0 w 60"/>
                <a:gd name="T49" fmla="*/ 60 h 60"/>
                <a:gd name="T50" fmla="*/ 0 w 60"/>
                <a:gd name="T51" fmla="*/ 60 h 60"/>
                <a:gd name="T52" fmla="*/ 0 w 60"/>
                <a:gd name="T53" fmla="*/ 58 h 60"/>
                <a:gd name="T54" fmla="*/ 0 w 60"/>
                <a:gd name="T55" fmla="*/ 58 h 60"/>
                <a:gd name="T56" fmla="*/ 0 w 60"/>
                <a:gd name="T57" fmla="*/ 58 h 60"/>
                <a:gd name="T58" fmla="*/ 20 w 60"/>
                <a:gd name="T59" fmla="*/ 38 h 60"/>
                <a:gd name="T60" fmla="*/ 20 w 60"/>
                <a:gd name="T61" fmla="*/ 38 h 60"/>
                <a:gd name="T62" fmla="*/ 20 w 60"/>
                <a:gd name="T63" fmla="*/ 39 h 60"/>
                <a:gd name="T64" fmla="*/ 20 w 60"/>
                <a:gd name="T65" fmla="*/ 39 h 60"/>
                <a:gd name="T66" fmla="*/ 20 w 60"/>
                <a:gd name="T67" fmla="*/ 39 h 60"/>
                <a:gd name="T68" fmla="*/ 20 w 60"/>
                <a:gd name="T69" fmla="*/ 39 h 60"/>
                <a:gd name="T70" fmla="*/ 19 w 60"/>
                <a:gd name="T71" fmla="*/ 39 h 60"/>
                <a:gd name="T72" fmla="*/ 19 w 60"/>
                <a:gd name="T73" fmla="*/ 41 h 60"/>
                <a:gd name="T74" fmla="*/ 19 w 60"/>
                <a:gd name="T75" fmla="*/ 4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0">
                  <a:moveTo>
                    <a:pt x="60" y="0"/>
                  </a:moveTo>
                  <a:lnTo>
                    <a:pt x="50" y="9"/>
                  </a:lnTo>
                  <a:lnTo>
                    <a:pt x="50" y="9"/>
                  </a:lnTo>
                  <a:lnTo>
                    <a:pt x="50" y="9"/>
                  </a:lnTo>
                  <a:lnTo>
                    <a:pt x="50" y="9"/>
                  </a:lnTo>
                  <a:lnTo>
                    <a:pt x="50" y="9"/>
                  </a:lnTo>
                  <a:lnTo>
                    <a:pt x="49" y="9"/>
                  </a:lnTo>
                  <a:lnTo>
                    <a:pt x="49" y="9"/>
                  </a:lnTo>
                  <a:lnTo>
                    <a:pt x="49" y="9"/>
                  </a:lnTo>
                  <a:lnTo>
                    <a:pt x="49" y="9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60" y="0"/>
                  </a:lnTo>
                  <a:lnTo>
                    <a:pt x="60" y="0"/>
                  </a:lnTo>
                  <a:close/>
                  <a:moveTo>
                    <a:pt x="19" y="41"/>
                  </a:move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20" y="38"/>
                  </a:lnTo>
                  <a:lnTo>
                    <a:pt x="20" y="38"/>
                  </a:lnTo>
                  <a:lnTo>
                    <a:pt x="20" y="39"/>
                  </a:lnTo>
                  <a:lnTo>
                    <a:pt x="20" y="39"/>
                  </a:lnTo>
                  <a:lnTo>
                    <a:pt x="20" y="39"/>
                  </a:lnTo>
                  <a:lnTo>
                    <a:pt x="20" y="39"/>
                  </a:lnTo>
                  <a:lnTo>
                    <a:pt x="19" y="39"/>
                  </a:lnTo>
                  <a:lnTo>
                    <a:pt x="19" y="41"/>
                  </a:lnTo>
                  <a:lnTo>
                    <a:pt x="19" y="41"/>
                  </a:lnTo>
                  <a:close/>
                </a:path>
              </a:pathLst>
            </a:custGeom>
            <a:solidFill>
              <a:srgbClr val="4545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94" name="Freeform 98"/>
            <p:cNvSpPr>
              <a:spLocks noEditPoints="1"/>
            </p:cNvSpPr>
            <p:nvPr/>
          </p:nvSpPr>
          <p:spPr bwMode="auto">
            <a:xfrm>
              <a:off x="285" y="366"/>
              <a:ext cx="58" cy="58"/>
            </a:xfrm>
            <a:custGeom>
              <a:avLst/>
              <a:gdLst>
                <a:gd name="T0" fmla="*/ 58 w 58"/>
                <a:gd name="T1" fmla="*/ 0 h 58"/>
                <a:gd name="T2" fmla="*/ 49 w 58"/>
                <a:gd name="T3" fmla="*/ 9 h 58"/>
                <a:gd name="T4" fmla="*/ 49 w 58"/>
                <a:gd name="T5" fmla="*/ 9 h 58"/>
                <a:gd name="T6" fmla="*/ 47 w 58"/>
                <a:gd name="T7" fmla="*/ 9 h 58"/>
                <a:gd name="T8" fmla="*/ 47 w 58"/>
                <a:gd name="T9" fmla="*/ 9 h 58"/>
                <a:gd name="T10" fmla="*/ 47 w 58"/>
                <a:gd name="T11" fmla="*/ 9 h 58"/>
                <a:gd name="T12" fmla="*/ 47 w 58"/>
                <a:gd name="T13" fmla="*/ 11 h 58"/>
                <a:gd name="T14" fmla="*/ 47 w 58"/>
                <a:gd name="T15" fmla="*/ 11 h 58"/>
                <a:gd name="T16" fmla="*/ 45 w 58"/>
                <a:gd name="T17" fmla="*/ 11 h 58"/>
                <a:gd name="T18" fmla="*/ 45 w 58"/>
                <a:gd name="T19" fmla="*/ 11 h 58"/>
                <a:gd name="T20" fmla="*/ 56 w 58"/>
                <a:gd name="T21" fmla="*/ 0 h 58"/>
                <a:gd name="T22" fmla="*/ 56 w 58"/>
                <a:gd name="T23" fmla="*/ 0 h 58"/>
                <a:gd name="T24" fmla="*/ 56 w 58"/>
                <a:gd name="T25" fmla="*/ 0 h 58"/>
                <a:gd name="T26" fmla="*/ 56 w 58"/>
                <a:gd name="T27" fmla="*/ 0 h 58"/>
                <a:gd name="T28" fmla="*/ 56 w 58"/>
                <a:gd name="T29" fmla="*/ 0 h 58"/>
                <a:gd name="T30" fmla="*/ 56 w 58"/>
                <a:gd name="T31" fmla="*/ 0 h 58"/>
                <a:gd name="T32" fmla="*/ 56 w 58"/>
                <a:gd name="T33" fmla="*/ 0 h 58"/>
                <a:gd name="T34" fmla="*/ 58 w 58"/>
                <a:gd name="T35" fmla="*/ 0 h 58"/>
                <a:gd name="T36" fmla="*/ 58 w 58"/>
                <a:gd name="T37" fmla="*/ 0 h 58"/>
                <a:gd name="T38" fmla="*/ 20 w 58"/>
                <a:gd name="T39" fmla="*/ 38 h 58"/>
                <a:gd name="T40" fmla="*/ 0 w 58"/>
                <a:gd name="T41" fmla="*/ 58 h 58"/>
                <a:gd name="T42" fmla="*/ 0 w 58"/>
                <a:gd name="T43" fmla="*/ 58 h 58"/>
                <a:gd name="T44" fmla="*/ 0 w 58"/>
                <a:gd name="T45" fmla="*/ 58 h 58"/>
                <a:gd name="T46" fmla="*/ 0 w 58"/>
                <a:gd name="T47" fmla="*/ 58 h 58"/>
                <a:gd name="T48" fmla="*/ 0 w 58"/>
                <a:gd name="T49" fmla="*/ 58 h 58"/>
                <a:gd name="T50" fmla="*/ 0 w 58"/>
                <a:gd name="T51" fmla="*/ 58 h 58"/>
                <a:gd name="T52" fmla="*/ 0 w 58"/>
                <a:gd name="T53" fmla="*/ 57 h 58"/>
                <a:gd name="T54" fmla="*/ 0 w 58"/>
                <a:gd name="T55" fmla="*/ 57 h 58"/>
                <a:gd name="T56" fmla="*/ 0 w 58"/>
                <a:gd name="T57" fmla="*/ 57 h 58"/>
                <a:gd name="T58" fmla="*/ 20 w 58"/>
                <a:gd name="T59" fmla="*/ 35 h 58"/>
                <a:gd name="T60" fmla="*/ 20 w 58"/>
                <a:gd name="T61" fmla="*/ 36 h 58"/>
                <a:gd name="T62" fmla="*/ 20 w 58"/>
                <a:gd name="T63" fmla="*/ 36 h 58"/>
                <a:gd name="T64" fmla="*/ 20 w 58"/>
                <a:gd name="T65" fmla="*/ 36 h 58"/>
                <a:gd name="T66" fmla="*/ 20 w 58"/>
                <a:gd name="T67" fmla="*/ 36 h 58"/>
                <a:gd name="T68" fmla="*/ 20 w 58"/>
                <a:gd name="T69" fmla="*/ 38 h 58"/>
                <a:gd name="T70" fmla="*/ 20 w 58"/>
                <a:gd name="T71" fmla="*/ 38 h 58"/>
                <a:gd name="T72" fmla="*/ 20 w 58"/>
                <a:gd name="T73" fmla="*/ 38 h 58"/>
                <a:gd name="T74" fmla="*/ 20 w 58"/>
                <a:gd name="T75" fmla="*/ 3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" h="58">
                  <a:moveTo>
                    <a:pt x="58" y="0"/>
                  </a:moveTo>
                  <a:lnTo>
                    <a:pt x="49" y="9"/>
                  </a:lnTo>
                  <a:lnTo>
                    <a:pt x="49" y="9"/>
                  </a:lnTo>
                  <a:lnTo>
                    <a:pt x="47" y="9"/>
                  </a:lnTo>
                  <a:lnTo>
                    <a:pt x="47" y="9"/>
                  </a:lnTo>
                  <a:lnTo>
                    <a:pt x="47" y="9"/>
                  </a:lnTo>
                  <a:lnTo>
                    <a:pt x="47" y="11"/>
                  </a:lnTo>
                  <a:lnTo>
                    <a:pt x="47" y="11"/>
                  </a:lnTo>
                  <a:lnTo>
                    <a:pt x="45" y="11"/>
                  </a:lnTo>
                  <a:lnTo>
                    <a:pt x="45" y="11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8" y="0"/>
                  </a:lnTo>
                  <a:lnTo>
                    <a:pt x="58" y="0"/>
                  </a:lnTo>
                  <a:close/>
                  <a:moveTo>
                    <a:pt x="20" y="38"/>
                  </a:move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20" y="35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0" y="38"/>
                  </a:lnTo>
                  <a:lnTo>
                    <a:pt x="20" y="38"/>
                  </a:lnTo>
                  <a:lnTo>
                    <a:pt x="20" y="38"/>
                  </a:lnTo>
                  <a:lnTo>
                    <a:pt x="20" y="38"/>
                  </a:lnTo>
                  <a:close/>
                </a:path>
              </a:pathLst>
            </a:custGeom>
            <a:solidFill>
              <a:srgbClr val="4343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95" name="Freeform 99"/>
            <p:cNvSpPr>
              <a:spLocks noEditPoints="1"/>
            </p:cNvSpPr>
            <p:nvPr/>
          </p:nvSpPr>
          <p:spPr bwMode="auto">
            <a:xfrm>
              <a:off x="285" y="366"/>
              <a:ext cx="56" cy="57"/>
            </a:xfrm>
            <a:custGeom>
              <a:avLst/>
              <a:gdLst>
                <a:gd name="T0" fmla="*/ 56 w 56"/>
                <a:gd name="T1" fmla="*/ 0 h 57"/>
                <a:gd name="T2" fmla="*/ 45 w 56"/>
                <a:gd name="T3" fmla="*/ 11 h 57"/>
                <a:gd name="T4" fmla="*/ 45 w 56"/>
                <a:gd name="T5" fmla="*/ 11 h 57"/>
                <a:gd name="T6" fmla="*/ 45 w 56"/>
                <a:gd name="T7" fmla="*/ 11 h 57"/>
                <a:gd name="T8" fmla="*/ 44 w 56"/>
                <a:gd name="T9" fmla="*/ 11 h 57"/>
                <a:gd name="T10" fmla="*/ 44 w 56"/>
                <a:gd name="T11" fmla="*/ 11 h 57"/>
                <a:gd name="T12" fmla="*/ 44 w 56"/>
                <a:gd name="T13" fmla="*/ 11 h 57"/>
                <a:gd name="T14" fmla="*/ 44 w 56"/>
                <a:gd name="T15" fmla="*/ 11 h 57"/>
                <a:gd name="T16" fmla="*/ 42 w 56"/>
                <a:gd name="T17" fmla="*/ 12 h 57"/>
                <a:gd name="T18" fmla="*/ 42 w 56"/>
                <a:gd name="T19" fmla="*/ 12 h 57"/>
                <a:gd name="T20" fmla="*/ 55 w 56"/>
                <a:gd name="T21" fmla="*/ 0 h 57"/>
                <a:gd name="T22" fmla="*/ 55 w 56"/>
                <a:gd name="T23" fmla="*/ 0 h 57"/>
                <a:gd name="T24" fmla="*/ 55 w 56"/>
                <a:gd name="T25" fmla="*/ 0 h 57"/>
                <a:gd name="T26" fmla="*/ 55 w 56"/>
                <a:gd name="T27" fmla="*/ 0 h 57"/>
                <a:gd name="T28" fmla="*/ 55 w 56"/>
                <a:gd name="T29" fmla="*/ 0 h 57"/>
                <a:gd name="T30" fmla="*/ 55 w 56"/>
                <a:gd name="T31" fmla="*/ 0 h 57"/>
                <a:gd name="T32" fmla="*/ 55 w 56"/>
                <a:gd name="T33" fmla="*/ 0 h 57"/>
                <a:gd name="T34" fmla="*/ 56 w 56"/>
                <a:gd name="T35" fmla="*/ 0 h 57"/>
                <a:gd name="T36" fmla="*/ 56 w 56"/>
                <a:gd name="T37" fmla="*/ 0 h 57"/>
                <a:gd name="T38" fmla="*/ 20 w 56"/>
                <a:gd name="T39" fmla="*/ 35 h 57"/>
                <a:gd name="T40" fmla="*/ 0 w 56"/>
                <a:gd name="T41" fmla="*/ 57 h 57"/>
                <a:gd name="T42" fmla="*/ 0 w 56"/>
                <a:gd name="T43" fmla="*/ 57 h 57"/>
                <a:gd name="T44" fmla="*/ 0 w 56"/>
                <a:gd name="T45" fmla="*/ 57 h 57"/>
                <a:gd name="T46" fmla="*/ 0 w 56"/>
                <a:gd name="T47" fmla="*/ 57 h 57"/>
                <a:gd name="T48" fmla="*/ 0 w 56"/>
                <a:gd name="T49" fmla="*/ 57 h 57"/>
                <a:gd name="T50" fmla="*/ 0 w 56"/>
                <a:gd name="T51" fmla="*/ 57 h 57"/>
                <a:gd name="T52" fmla="*/ 0 w 56"/>
                <a:gd name="T53" fmla="*/ 55 h 57"/>
                <a:gd name="T54" fmla="*/ 0 w 56"/>
                <a:gd name="T55" fmla="*/ 55 h 57"/>
                <a:gd name="T56" fmla="*/ 0 w 56"/>
                <a:gd name="T57" fmla="*/ 55 h 57"/>
                <a:gd name="T58" fmla="*/ 22 w 56"/>
                <a:gd name="T59" fmla="*/ 32 h 57"/>
                <a:gd name="T60" fmla="*/ 22 w 56"/>
                <a:gd name="T61" fmla="*/ 33 h 57"/>
                <a:gd name="T62" fmla="*/ 22 w 56"/>
                <a:gd name="T63" fmla="*/ 33 h 57"/>
                <a:gd name="T64" fmla="*/ 22 w 56"/>
                <a:gd name="T65" fmla="*/ 33 h 57"/>
                <a:gd name="T66" fmla="*/ 22 w 56"/>
                <a:gd name="T67" fmla="*/ 33 h 57"/>
                <a:gd name="T68" fmla="*/ 22 w 56"/>
                <a:gd name="T69" fmla="*/ 35 h 57"/>
                <a:gd name="T70" fmla="*/ 22 w 56"/>
                <a:gd name="T71" fmla="*/ 35 h 57"/>
                <a:gd name="T72" fmla="*/ 22 w 56"/>
                <a:gd name="T73" fmla="*/ 35 h 57"/>
                <a:gd name="T74" fmla="*/ 20 w 56"/>
                <a:gd name="T75" fmla="*/ 3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45" y="11"/>
                  </a:lnTo>
                  <a:lnTo>
                    <a:pt x="45" y="11"/>
                  </a:lnTo>
                  <a:lnTo>
                    <a:pt x="45" y="11"/>
                  </a:lnTo>
                  <a:lnTo>
                    <a:pt x="44" y="11"/>
                  </a:lnTo>
                  <a:lnTo>
                    <a:pt x="44" y="11"/>
                  </a:lnTo>
                  <a:lnTo>
                    <a:pt x="44" y="11"/>
                  </a:lnTo>
                  <a:lnTo>
                    <a:pt x="44" y="11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6" y="0"/>
                  </a:lnTo>
                  <a:lnTo>
                    <a:pt x="56" y="0"/>
                  </a:lnTo>
                  <a:close/>
                  <a:moveTo>
                    <a:pt x="20" y="35"/>
                  </a:move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22" y="32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2" y="33"/>
                  </a:lnTo>
                  <a:lnTo>
                    <a:pt x="22" y="35"/>
                  </a:lnTo>
                  <a:lnTo>
                    <a:pt x="22" y="35"/>
                  </a:lnTo>
                  <a:lnTo>
                    <a:pt x="22" y="35"/>
                  </a:lnTo>
                  <a:lnTo>
                    <a:pt x="20" y="35"/>
                  </a:lnTo>
                  <a:close/>
                </a:path>
              </a:pathLst>
            </a:custGeom>
            <a:solidFill>
              <a:srgbClr val="4141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96" name="Freeform 100"/>
            <p:cNvSpPr>
              <a:spLocks noEditPoints="1"/>
            </p:cNvSpPr>
            <p:nvPr/>
          </p:nvSpPr>
          <p:spPr bwMode="auto">
            <a:xfrm>
              <a:off x="285" y="366"/>
              <a:ext cx="55" cy="55"/>
            </a:xfrm>
            <a:custGeom>
              <a:avLst/>
              <a:gdLst>
                <a:gd name="T0" fmla="*/ 55 w 55"/>
                <a:gd name="T1" fmla="*/ 0 h 55"/>
                <a:gd name="T2" fmla="*/ 42 w 55"/>
                <a:gd name="T3" fmla="*/ 12 h 55"/>
                <a:gd name="T4" fmla="*/ 42 w 55"/>
                <a:gd name="T5" fmla="*/ 12 h 55"/>
                <a:gd name="T6" fmla="*/ 41 w 55"/>
                <a:gd name="T7" fmla="*/ 12 h 55"/>
                <a:gd name="T8" fmla="*/ 41 w 55"/>
                <a:gd name="T9" fmla="*/ 12 h 55"/>
                <a:gd name="T10" fmla="*/ 41 w 55"/>
                <a:gd name="T11" fmla="*/ 12 h 55"/>
                <a:gd name="T12" fmla="*/ 41 w 55"/>
                <a:gd name="T13" fmla="*/ 14 h 55"/>
                <a:gd name="T14" fmla="*/ 39 w 55"/>
                <a:gd name="T15" fmla="*/ 14 h 55"/>
                <a:gd name="T16" fmla="*/ 39 w 55"/>
                <a:gd name="T17" fmla="*/ 14 h 55"/>
                <a:gd name="T18" fmla="*/ 39 w 55"/>
                <a:gd name="T19" fmla="*/ 14 h 55"/>
                <a:gd name="T20" fmla="*/ 53 w 55"/>
                <a:gd name="T21" fmla="*/ 0 h 55"/>
                <a:gd name="T22" fmla="*/ 53 w 55"/>
                <a:gd name="T23" fmla="*/ 0 h 55"/>
                <a:gd name="T24" fmla="*/ 53 w 55"/>
                <a:gd name="T25" fmla="*/ 0 h 55"/>
                <a:gd name="T26" fmla="*/ 53 w 55"/>
                <a:gd name="T27" fmla="*/ 0 h 55"/>
                <a:gd name="T28" fmla="*/ 53 w 55"/>
                <a:gd name="T29" fmla="*/ 0 h 55"/>
                <a:gd name="T30" fmla="*/ 53 w 55"/>
                <a:gd name="T31" fmla="*/ 0 h 55"/>
                <a:gd name="T32" fmla="*/ 53 w 55"/>
                <a:gd name="T33" fmla="*/ 0 h 55"/>
                <a:gd name="T34" fmla="*/ 53 w 55"/>
                <a:gd name="T35" fmla="*/ 0 h 55"/>
                <a:gd name="T36" fmla="*/ 55 w 55"/>
                <a:gd name="T37" fmla="*/ 0 h 55"/>
                <a:gd name="T38" fmla="*/ 22 w 55"/>
                <a:gd name="T39" fmla="*/ 32 h 55"/>
                <a:gd name="T40" fmla="*/ 0 w 55"/>
                <a:gd name="T41" fmla="*/ 55 h 55"/>
                <a:gd name="T42" fmla="*/ 0 w 55"/>
                <a:gd name="T43" fmla="*/ 55 h 55"/>
                <a:gd name="T44" fmla="*/ 0 w 55"/>
                <a:gd name="T45" fmla="*/ 55 h 55"/>
                <a:gd name="T46" fmla="*/ 0 w 55"/>
                <a:gd name="T47" fmla="*/ 55 h 55"/>
                <a:gd name="T48" fmla="*/ 0 w 55"/>
                <a:gd name="T49" fmla="*/ 55 h 55"/>
                <a:gd name="T50" fmla="*/ 0 w 55"/>
                <a:gd name="T51" fmla="*/ 54 h 55"/>
                <a:gd name="T52" fmla="*/ 0 w 55"/>
                <a:gd name="T53" fmla="*/ 54 h 55"/>
                <a:gd name="T54" fmla="*/ 0 w 55"/>
                <a:gd name="T55" fmla="*/ 54 h 55"/>
                <a:gd name="T56" fmla="*/ 0 w 55"/>
                <a:gd name="T57" fmla="*/ 54 h 55"/>
                <a:gd name="T58" fmla="*/ 25 w 55"/>
                <a:gd name="T59" fmla="*/ 28 h 55"/>
                <a:gd name="T60" fmla="*/ 25 w 55"/>
                <a:gd name="T61" fmla="*/ 28 h 55"/>
                <a:gd name="T62" fmla="*/ 23 w 55"/>
                <a:gd name="T63" fmla="*/ 30 h 55"/>
                <a:gd name="T64" fmla="*/ 23 w 55"/>
                <a:gd name="T65" fmla="*/ 30 h 55"/>
                <a:gd name="T66" fmla="*/ 23 w 55"/>
                <a:gd name="T67" fmla="*/ 30 h 55"/>
                <a:gd name="T68" fmla="*/ 23 w 55"/>
                <a:gd name="T69" fmla="*/ 30 h 55"/>
                <a:gd name="T70" fmla="*/ 23 w 55"/>
                <a:gd name="T71" fmla="*/ 32 h 55"/>
                <a:gd name="T72" fmla="*/ 23 w 55"/>
                <a:gd name="T73" fmla="*/ 32 h 55"/>
                <a:gd name="T74" fmla="*/ 22 w 55"/>
                <a:gd name="T75" fmla="*/ 3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5" h="55">
                  <a:moveTo>
                    <a:pt x="55" y="0"/>
                  </a:moveTo>
                  <a:lnTo>
                    <a:pt x="42" y="12"/>
                  </a:lnTo>
                  <a:lnTo>
                    <a:pt x="42" y="12"/>
                  </a:lnTo>
                  <a:lnTo>
                    <a:pt x="41" y="12"/>
                  </a:lnTo>
                  <a:lnTo>
                    <a:pt x="41" y="12"/>
                  </a:lnTo>
                  <a:lnTo>
                    <a:pt x="41" y="12"/>
                  </a:lnTo>
                  <a:lnTo>
                    <a:pt x="41" y="14"/>
                  </a:lnTo>
                  <a:lnTo>
                    <a:pt x="39" y="14"/>
                  </a:lnTo>
                  <a:lnTo>
                    <a:pt x="39" y="14"/>
                  </a:lnTo>
                  <a:lnTo>
                    <a:pt x="39" y="14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5" y="0"/>
                  </a:lnTo>
                  <a:close/>
                  <a:moveTo>
                    <a:pt x="22" y="32"/>
                  </a:move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5" y="28"/>
                  </a:lnTo>
                  <a:lnTo>
                    <a:pt x="25" y="28"/>
                  </a:lnTo>
                  <a:lnTo>
                    <a:pt x="23" y="30"/>
                  </a:lnTo>
                  <a:lnTo>
                    <a:pt x="23" y="30"/>
                  </a:lnTo>
                  <a:lnTo>
                    <a:pt x="23" y="30"/>
                  </a:lnTo>
                  <a:lnTo>
                    <a:pt x="23" y="30"/>
                  </a:lnTo>
                  <a:lnTo>
                    <a:pt x="23" y="32"/>
                  </a:lnTo>
                  <a:lnTo>
                    <a:pt x="23" y="32"/>
                  </a:lnTo>
                  <a:lnTo>
                    <a:pt x="22" y="32"/>
                  </a:lnTo>
                  <a:close/>
                </a:path>
              </a:pathLst>
            </a:custGeom>
            <a:solidFill>
              <a:srgbClr val="3F3F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97" name="Freeform 101"/>
            <p:cNvSpPr>
              <a:spLocks/>
            </p:cNvSpPr>
            <p:nvPr/>
          </p:nvSpPr>
          <p:spPr bwMode="auto">
            <a:xfrm>
              <a:off x="285" y="366"/>
              <a:ext cx="53" cy="54"/>
            </a:xfrm>
            <a:custGeom>
              <a:avLst/>
              <a:gdLst>
                <a:gd name="T0" fmla="*/ 53 w 53"/>
                <a:gd name="T1" fmla="*/ 0 h 54"/>
                <a:gd name="T2" fmla="*/ 39 w 53"/>
                <a:gd name="T3" fmla="*/ 14 h 54"/>
                <a:gd name="T4" fmla="*/ 36 w 53"/>
                <a:gd name="T5" fmla="*/ 16 h 54"/>
                <a:gd name="T6" fmla="*/ 34 w 53"/>
                <a:gd name="T7" fmla="*/ 17 h 54"/>
                <a:gd name="T8" fmla="*/ 33 w 53"/>
                <a:gd name="T9" fmla="*/ 19 h 54"/>
                <a:gd name="T10" fmla="*/ 31 w 53"/>
                <a:gd name="T11" fmla="*/ 20 h 54"/>
                <a:gd name="T12" fmla="*/ 30 w 53"/>
                <a:gd name="T13" fmla="*/ 22 h 54"/>
                <a:gd name="T14" fmla="*/ 28 w 53"/>
                <a:gd name="T15" fmla="*/ 24 h 54"/>
                <a:gd name="T16" fmla="*/ 26 w 53"/>
                <a:gd name="T17" fmla="*/ 27 h 54"/>
                <a:gd name="T18" fmla="*/ 25 w 53"/>
                <a:gd name="T19" fmla="*/ 28 h 54"/>
                <a:gd name="T20" fmla="*/ 0 w 53"/>
                <a:gd name="T21" fmla="*/ 54 h 54"/>
                <a:gd name="T22" fmla="*/ 0 w 53"/>
                <a:gd name="T23" fmla="*/ 54 h 54"/>
                <a:gd name="T24" fmla="*/ 0 w 53"/>
                <a:gd name="T25" fmla="*/ 54 h 54"/>
                <a:gd name="T26" fmla="*/ 0 w 53"/>
                <a:gd name="T27" fmla="*/ 54 h 54"/>
                <a:gd name="T28" fmla="*/ 0 w 53"/>
                <a:gd name="T29" fmla="*/ 52 h 54"/>
                <a:gd name="T30" fmla="*/ 0 w 53"/>
                <a:gd name="T31" fmla="*/ 52 h 54"/>
                <a:gd name="T32" fmla="*/ 0 w 53"/>
                <a:gd name="T33" fmla="*/ 52 h 54"/>
                <a:gd name="T34" fmla="*/ 0 w 53"/>
                <a:gd name="T35" fmla="*/ 52 h 54"/>
                <a:gd name="T36" fmla="*/ 0 w 53"/>
                <a:gd name="T37" fmla="*/ 52 h 54"/>
                <a:gd name="T38" fmla="*/ 50 w 53"/>
                <a:gd name="T39" fmla="*/ 0 h 54"/>
                <a:gd name="T40" fmla="*/ 50 w 53"/>
                <a:gd name="T41" fmla="*/ 0 h 54"/>
                <a:gd name="T42" fmla="*/ 52 w 53"/>
                <a:gd name="T43" fmla="*/ 0 h 54"/>
                <a:gd name="T44" fmla="*/ 52 w 53"/>
                <a:gd name="T45" fmla="*/ 0 h 54"/>
                <a:gd name="T46" fmla="*/ 52 w 53"/>
                <a:gd name="T47" fmla="*/ 0 h 54"/>
                <a:gd name="T48" fmla="*/ 52 w 53"/>
                <a:gd name="T49" fmla="*/ 0 h 54"/>
                <a:gd name="T50" fmla="*/ 52 w 53"/>
                <a:gd name="T51" fmla="*/ 0 h 54"/>
                <a:gd name="T52" fmla="*/ 52 w 53"/>
                <a:gd name="T53" fmla="*/ 0 h 54"/>
                <a:gd name="T54" fmla="*/ 53 w 53"/>
                <a:gd name="T5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3" h="54">
                  <a:moveTo>
                    <a:pt x="53" y="0"/>
                  </a:moveTo>
                  <a:lnTo>
                    <a:pt x="39" y="14"/>
                  </a:lnTo>
                  <a:lnTo>
                    <a:pt x="36" y="16"/>
                  </a:lnTo>
                  <a:lnTo>
                    <a:pt x="34" y="17"/>
                  </a:lnTo>
                  <a:lnTo>
                    <a:pt x="33" y="19"/>
                  </a:lnTo>
                  <a:lnTo>
                    <a:pt x="31" y="20"/>
                  </a:lnTo>
                  <a:lnTo>
                    <a:pt x="30" y="22"/>
                  </a:lnTo>
                  <a:lnTo>
                    <a:pt x="28" y="24"/>
                  </a:lnTo>
                  <a:lnTo>
                    <a:pt x="26" y="27"/>
                  </a:lnTo>
                  <a:lnTo>
                    <a:pt x="25" y="28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3D3D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98" name="Freeform 102"/>
            <p:cNvSpPr>
              <a:spLocks/>
            </p:cNvSpPr>
            <p:nvPr/>
          </p:nvSpPr>
          <p:spPr bwMode="auto">
            <a:xfrm>
              <a:off x="285" y="366"/>
              <a:ext cx="50" cy="52"/>
            </a:xfrm>
            <a:custGeom>
              <a:avLst/>
              <a:gdLst>
                <a:gd name="T0" fmla="*/ 50 w 50"/>
                <a:gd name="T1" fmla="*/ 0 h 52"/>
                <a:gd name="T2" fmla="*/ 0 w 50"/>
                <a:gd name="T3" fmla="*/ 52 h 52"/>
                <a:gd name="T4" fmla="*/ 0 w 50"/>
                <a:gd name="T5" fmla="*/ 52 h 52"/>
                <a:gd name="T6" fmla="*/ 0 w 50"/>
                <a:gd name="T7" fmla="*/ 52 h 52"/>
                <a:gd name="T8" fmla="*/ 0 w 50"/>
                <a:gd name="T9" fmla="*/ 51 h 52"/>
                <a:gd name="T10" fmla="*/ 0 w 50"/>
                <a:gd name="T11" fmla="*/ 51 h 52"/>
                <a:gd name="T12" fmla="*/ 0 w 50"/>
                <a:gd name="T13" fmla="*/ 51 h 52"/>
                <a:gd name="T14" fmla="*/ 0 w 50"/>
                <a:gd name="T15" fmla="*/ 51 h 52"/>
                <a:gd name="T16" fmla="*/ 0 w 50"/>
                <a:gd name="T17" fmla="*/ 51 h 52"/>
                <a:gd name="T18" fmla="*/ 0 w 50"/>
                <a:gd name="T19" fmla="*/ 51 h 52"/>
                <a:gd name="T20" fmla="*/ 49 w 50"/>
                <a:gd name="T21" fmla="*/ 0 h 52"/>
                <a:gd name="T22" fmla="*/ 49 w 50"/>
                <a:gd name="T23" fmla="*/ 0 h 52"/>
                <a:gd name="T24" fmla="*/ 49 w 50"/>
                <a:gd name="T25" fmla="*/ 0 h 52"/>
                <a:gd name="T26" fmla="*/ 50 w 50"/>
                <a:gd name="T27" fmla="*/ 0 h 52"/>
                <a:gd name="T28" fmla="*/ 50 w 50"/>
                <a:gd name="T29" fmla="*/ 0 h 52"/>
                <a:gd name="T30" fmla="*/ 50 w 50"/>
                <a:gd name="T31" fmla="*/ 0 h 52"/>
                <a:gd name="T32" fmla="*/ 50 w 50"/>
                <a:gd name="T33" fmla="*/ 0 h 52"/>
                <a:gd name="T34" fmla="*/ 50 w 50"/>
                <a:gd name="T35" fmla="*/ 0 h 52"/>
                <a:gd name="T36" fmla="*/ 50 w 50"/>
                <a:gd name="T37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0" h="52">
                  <a:moveTo>
                    <a:pt x="50" y="0"/>
                  </a:move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3B3B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99" name="Freeform 103"/>
            <p:cNvSpPr>
              <a:spLocks/>
            </p:cNvSpPr>
            <p:nvPr/>
          </p:nvSpPr>
          <p:spPr bwMode="auto">
            <a:xfrm>
              <a:off x="285" y="366"/>
              <a:ext cx="49" cy="51"/>
            </a:xfrm>
            <a:custGeom>
              <a:avLst/>
              <a:gdLst>
                <a:gd name="T0" fmla="*/ 49 w 49"/>
                <a:gd name="T1" fmla="*/ 0 h 51"/>
                <a:gd name="T2" fmla="*/ 0 w 49"/>
                <a:gd name="T3" fmla="*/ 51 h 51"/>
                <a:gd name="T4" fmla="*/ 0 w 49"/>
                <a:gd name="T5" fmla="*/ 51 h 51"/>
                <a:gd name="T6" fmla="*/ 0 w 49"/>
                <a:gd name="T7" fmla="*/ 49 h 51"/>
                <a:gd name="T8" fmla="*/ 0 w 49"/>
                <a:gd name="T9" fmla="*/ 49 h 51"/>
                <a:gd name="T10" fmla="*/ 0 w 49"/>
                <a:gd name="T11" fmla="*/ 49 h 51"/>
                <a:gd name="T12" fmla="*/ 0 w 49"/>
                <a:gd name="T13" fmla="*/ 49 h 51"/>
                <a:gd name="T14" fmla="*/ 0 w 49"/>
                <a:gd name="T15" fmla="*/ 49 h 51"/>
                <a:gd name="T16" fmla="*/ 0 w 49"/>
                <a:gd name="T17" fmla="*/ 49 h 51"/>
                <a:gd name="T18" fmla="*/ 0 w 49"/>
                <a:gd name="T19" fmla="*/ 47 h 51"/>
                <a:gd name="T20" fmla="*/ 47 w 49"/>
                <a:gd name="T21" fmla="*/ 1 h 51"/>
                <a:gd name="T22" fmla="*/ 47 w 49"/>
                <a:gd name="T23" fmla="*/ 1 h 51"/>
                <a:gd name="T24" fmla="*/ 47 w 49"/>
                <a:gd name="T25" fmla="*/ 0 h 51"/>
                <a:gd name="T26" fmla="*/ 47 w 49"/>
                <a:gd name="T27" fmla="*/ 0 h 51"/>
                <a:gd name="T28" fmla="*/ 49 w 49"/>
                <a:gd name="T29" fmla="*/ 0 h 51"/>
                <a:gd name="T30" fmla="*/ 49 w 49"/>
                <a:gd name="T31" fmla="*/ 0 h 51"/>
                <a:gd name="T32" fmla="*/ 49 w 49"/>
                <a:gd name="T33" fmla="*/ 0 h 51"/>
                <a:gd name="T34" fmla="*/ 49 w 49"/>
                <a:gd name="T35" fmla="*/ 0 h 51"/>
                <a:gd name="T36" fmla="*/ 49 w 49"/>
                <a:gd name="T3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" h="51">
                  <a:moveTo>
                    <a:pt x="49" y="0"/>
                  </a:moveTo>
                  <a:lnTo>
                    <a:pt x="0" y="51"/>
                  </a:lnTo>
                  <a:lnTo>
                    <a:pt x="0" y="51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7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3939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0" name="Freeform 104"/>
            <p:cNvSpPr>
              <a:spLocks/>
            </p:cNvSpPr>
            <p:nvPr/>
          </p:nvSpPr>
          <p:spPr bwMode="auto">
            <a:xfrm>
              <a:off x="285" y="367"/>
              <a:ext cx="47" cy="46"/>
            </a:xfrm>
            <a:custGeom>
              <a:avLst/>
              <a:gdLst>
                <a:gd name="T0" fmla="*/ 47 w 47"/>
                <a:gd name="T1" fmla="*/ 0 h 46"/>
                <a:gd name="T2" fmla="*/ 0 w 47"/>
                <a:gd name="T3" fmla="*/ 46 h 46"/>
                <a:gd name="T4" fmla="*/ 0 w 47"/>
                <a:gd name="T5" fmla="*/ 46 h 46"/>
                <a:gd name="T6" fmla="*/ 0 w 47"/>
                <a:gd name="T7" fmla="*/ 46 h 46"/>
                <a:gd name="T8" fmla="*/ 0 w 47"/>
                <a:gd name="T9" fmla="*/ 46 h 46"/>
                <a:gd name="T10" fmla="*/ 0 w 47"/>
                <a:gd name="T11" fmla="*/ 46 h 46"/>
                <a:gd name="T12" fmla="*/ 0 w 47"/>
                <a:gd name="T13" fmla="*/ 46 h 46"/>
                <a:gd name="T14" fmla="*/ 0 w 47"/>
                <a:gd name="T15" fmla="*/ 45 h 46"/>
                <a:gd name="T16" fmla="*/ 0 w 47"/>
                <a:gd name="T17" fmla="*/ 45 h 46"/>
                <a:gd name="T18" fmla="*/ 0 w 47"/>
                <a:gd name="T19" fmla="*/ 45 h 46"/>
                <a:gd name="T20" fmla="*/ 45 w 47"/>
                <a:gd name="T21" fmla="*/ 0 h 46"/>
                <a:gd name="T22" fmla="*/ 45 w 47"/>
                <a:gd name="T23" fmla="*/ 0 h 46"/>
                <a:gd name="T24" fmla="*/ 45 w 47"/>
                <a:gd name="T25" fmla="*/ 0 h 46"/>
                <a:gd name="T26" fmla="*/ 45 w 47"/>
                <a:gd name="T27" fmla="*/ 0 h 46"/>
                <a:gd name="T28" fmla="*/ 45 w 47"/>
                <a:gd name="T29" fmla="*/ 0 h 46"/>
                <a:gd name="T30" fmla="*/ 45 w 47"/>
                <a:gd name="T31" fmla="*/ 0 h 46"/>
                <a:gd name="T32" fmla="*/ 47 w 47"/>
                <a:gd name="T33" fmla="*/ 0 h 46"/>
                <a:gd name="T34" fmla="*/ 47 w 47"/>
                <a:gd name="T35" fmla="*/ 0 h 46"/>
                <a:gd name="T36" fmla="*/ 47 w 47"/>
                <a:gd name="T37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" h="46">
                  <a:moveTo>
                    <a:pt x="47" y="0"/>
                  </a:move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373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1" name="Freeform 105"/>
            <p:cNvSpPr>
              <a:spLocks/>
            </p:cNvSpPr>
            <p:nvPr/>
          </p:nvSpPr>
          <p:spPr bwMode="auto">
            <a:xfrm>
              <a:off x="285" y="367"/>
              <a:ext cx="45" cy="45"/>
            </a:xfrm>
            <a:custGeom>
              <a:avLst/>
              <a:gdLst>
                <a:gd name="T0" fmla="*/ 45 w 45"/>
                <a:gd name="T1" fmla="*/ 0 h 45"/>
                <a:gd name="T2" fmla="*/ 0 w 45"/>
                <a:gd name="T3" fmla="*/ 45 h 45"/>
                <a:gd name="T4" fmla="*/ 0 w 45"/>
                <a:gd name="T5" fmla="*/ 45 h 45"/>
                <a:gd name="T6" fmla="*/ 0 w 45"/>
                <a:gd name="T7" fmla="*/ 45 h 45"/>
                <a:gd name="T8" fmla="*/ 0 w 45"/>
                <a:gd name="T9" fmla="*/ 45 h 45"/>
                <a:gd name="T10" fmla="*/ 0 w 45"/>
                <a:gd name="T11" fmla="*/ 43 h 45"/>
                <a:gd name="T12" fmla="*/ 0 w 45"/>
                <a:gd name="T13" fmla="*/ 43 h 45"/>
                <a:gd name="T14" fmla="*/ 0 w 45"/>
                <a:gd name="T15" fmla="*/ 43 h 45"/>
                <a:gd name="T16" fmla="*/ 0 w 45"/>
                <a:gd name="T17" fmla="*/ 43 h 45"/>
                <a:gd name="T18" fmla="*/ 0 w 45"/>
                <a:gd name="T19" fmla="*/ 43 h 45"/>
                <a:gd name="T20" fmla="*/ 42 w 45"/>
                <a:gd name="T21" fmla="*/ 0 h 45"/>
                <a:gd name="T22" fmla="*/ 42 w 45"/>
                <a:gd name="T23" fmla="*/ 0 h 45"/>
                <a:gd name="T24" fmla="*/ 44 w 45"/>
                <a:gd name="T25" fmla="*/ 0 h 45"/>
                <a:gd name="T26" fmla="*/ 44 w 45"/>
                <a:gd name="T27" fmla="*/ 0 h 45"/>
                <a:gd name="T28" fmla="*/ 44 w 45"/>
                <a:gd name="T29" fmla="*/ 0 h 45"/>
                <a:gd name="T30" fmla="*/ 44 w 45"/>
                <a:gd name="T31" fmla="*/ 0 h 45"/>
                <a:gd name="T32" fmla="*/ 44 w 45"/>
                <a:gd name="T33" fmla="*/ 0 h 45"/>
                <a:gd name="T34" fmla="*/ 44 w 45"/>
                <a:gd name="T35" fmla="*/ 0 h 45"/>
                <a:gd name="T36" fmla="*/ 45 w 45"/>
                <a:gd name="T3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" h="45">
                  <a:moveTo>
                    <a:pt x="45" y="0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3535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2" name="Freeform 106"/>
            <p:cNvSpPr>
              <a:spLocks/>
            </p:cNvSpPr>
            <p:nvPr/>
          </p:nvSpPr>
          <p:spPr bwMode="auto">
            <a:xfrm>
              <a:off x="285" y="367"/>
              <a:ext cx="42" cy="43"/>
            </a:xfrm>
            <a:custGeom>
              <a:avLst/>
              <a:gdLst>
                <a:gd name="T0" fmla="*/ 42 w 42"/>
                <a:gd name="T1" fmla="*/ 0 h 43"/>
                <a:gd name="T2" fmla="*/ 0 w 42"/>
                <a:gd name="T3" fmla="*/ 43 h 43"/>
                <a:gd name="T4" fmla="*/ 0 w 42"/>
                <a:gd name="T5" fmla="*/ 43 h 43"/>
                <a:gd name="T6" fmla="*/ 1 w 42"/>
                <a:gd name="T7" fmla="*/ 42 h 43"/>
                <a:gd name="T8" fmla="*/ 1 w 42"/>
                <a:gd name="T9" fmla="*/ 42 h 43"/>
                <a:gd name="T10" fmla="*/ 1 w 42"/>
                <a:gd name="T11" fmla="*/ 42 h 43"/>
                <a:gd name="T12" fmla="*/ 1 w 42"/>
                <a:gd name="T13" fmla="*/ 42 h 43"/>
                <a:gd name="T14" fmla="*/ 1 w 42"/>
                <a:gd name="T15" fmla="*/ 42 h 43"/>
                <a:gd name="T16" fmla="*/ 1 w 42"/>
                <a:gd name="T17" fmla="*/ 42 h 43"/>
                <a:gd name="T18" fmla="*/ 1 w 42"/>
                <a:gd name="T19" fmla="*/ 40 h 43"/>
                <a:gd name="T20" fmla="*/ 41 w 42"/>
                <a:gd name="T21" fmla="*/ 0 h 43"/>
                <a:gd name="T22" fmla="*/ 41 w 42"/>
                <a:gd name="T23" fmla="*/ 0 h 43"/>
                <a:gd name="T24" fmla="*/ 41 w 42"/>
                <a:gd name="T25" fmla="*/ 0 h 43"/>
                <a:gd name="T26" fmla="*/ 41 w 42"/>
                <a:gd name="T27" fmla="*/ 0 h 43"/>
                <a:gd name="T28" fmla="*/ 42 w 42"/>
                <a:gd name="T29" fmla="*/ 0 h 43"/>
                <a:gd name="T30" fmla="*/ 42 w 42"/>
                <a:gd name="T31" fmla="*/ 0 h 43"/>
                <a:gd name="T32" fmla="*/ 42 w 42"/>
                <a:gd name="T33" fmla="*/ 0 h 43"/>
                <a:gd name="T34" fmla="*/ 42 w 42"/>
                <a:gd name="T35" fmla="*/ 0 h 43"/>
                <a:gd name="T36" fmla="*/ 42 w 42"/>
                <a:gd name="T3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2" h="43">
                  <a:moveTo>
                    <a:pt x="42" y="0"/>
                  </a:moveTo>
                  <a:lnTo>
                    <a:pt x="0" y="43"/>
                  </a:lnTo>
                  <a:lnTo>
                    <a:pt x="0" y="43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1" y="4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3333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3" name="Freeform 107"/>
            <p:cNvSpPr>
              <a:spLocks/>
            </p:cNvSpPr>
            <p:nvPr/>
          </p:nvSpPr>
          <p:spPr bwMode="auto">
            <a:xfrm>
              <a:off x="286" y="367"/>
              <a:ext cx="40" cy="40"/>
            </a:xfrm>
            <a:custGeom>
              <a:avLst/>
              <a:gdLst>
                <a:gd name="T0" fmla="*/ 40 w 40"/>
                <a:gd name="T1" fmla="*/ 0 h 40"/>
                <a:gd name="T2" fmla="*/ 0 w 40"/>
                <a:gd name="T3" fmla="*/ 40 h 40"/>
                <a:gd name="T4" fmla="*/ 0 w 40"/>
                <a:gd name="T5" fmla="*/ 40 h 40"/>
                <a:gd name="T6" fmla="*/ 0 w 40"/>
                <a:gd name="T7" fmla="*/ 40 h 40"/>
                <a:gd name="T8" fmla="*/ 0 w 40"/>
                <a:gd name="T9" fmla="*/ 40 h 40"/>
                <a:gd name="T10" fmla="*/ 0 w 40"/>
                <a:gd name="T11" fmla="*/ 40 h 40"/>
                <a:gd name="T12" fmla="*/ 0 w 40"/>
                <a:gd name="T13" fmla="*/ 38 h 40"/>
                <a:gd name="T14" fmla="*/ 0 w 40"/>
                <a:gd name="T15" fmla="*/ 38 h 40"/>
                <a:gd name="T16" fmla="*/ 0 w 40"/>
                <a:gd name="T17" fmla="*/ 38 h 40"/>
                <a:gd name="T18" fmla="*/ 0 w 40"/>
                <a:gd name="T19" fmla="*/ 38 h 40"/>
                <a:gd name="T20" fmla="*/ 36 w 40"/>
                <a:gd name="T21" fmla="*/ 2 h 40"/>
                <a:gd name="T22" fmla="*/ 38 w 40"/>
                <a:gd name="T23" fmla="*/ 2 h 40"/>
                <a:gd name="T24" fmla="*/ 38 w 40"/>
                <a:gd name="T25" fmla="*/ 2 h 40"/>
                <a:gd name="T26" fmla="*/ 38 w 40"/>
                <a:gd name="T27" fmla="*/ 2 h 40"/>
                <a:gd name="T28" fmla="*/ 38 w 40"/>
                <a:gd name="T29" fmla="*/ 2 h 40"/>
                <a:gd name="T30" fmla="*/ 38 w 40"/>
                <a:gd name="T31" fmla="*/ 0 h 40"/>
                <a:gd name="T32" fmla="*/ 38 w 40"/>
                <a:gd name="T33" fmla="*/ 0 h 40"/>
                <a:gd name="T34" fmla="*/ 40 w 40"/>
                <a:gd name="T35" fmla="*/ 0 h 40"/>
                <a:gd name="T36" fmla="*/ 40 w 40"/>
                <a:gd name="T3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40">
                  <a:moveTo>
                    <a:pt x="40" y="0"/>
                  </a:move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36" y="2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3131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4" name="Freeform 108"/>
            <p:cNvSpPr>
              <a:spLocks/>
            </p:cNvSpPr>
            <p:nvPr/>
          </p:nvSpPr>
          <p:spPr bwMode="auto">
            <a:xfrm>
              <a:off x="286" y="369"/>
              <a:ext cx="36" cy="36"/>
            </a:xfrm>
            <a:custGeom>
              <a:avLst/>
              <a:gdLst>
                <a:gd name="T0" fmla="*/ 36 w 36"/>
                <a:gd name="T1" fmla="*/ 0 h 36"/>
                <a:gd name="T2" fmla="*/ 0 w 36"/>
                <a:gd name="T3" fmla="*/ 36 h 36"/>
                <a:gd name="T4" fmla="*/ 0 w 36"/>
                <a:gd name="T5" fmla="*/ 36 h 36"/>
                <a:gd name="T6" fmla="*/ 0 w 36"/>
                <a:gd name="T7" fmla="*/ 35 h 36"/>
                <a:gd name="T8" fmla="*/ 0 w 36"/>
                <a:gd name="T9" fmla="*/ 35 h 36"/>
                <a:gd name="T10" fmla="*/ 0 w 36"/>
                <a:gd name="T11" fmla="*/ 35 h 36"/>
                <a:gd name="T12" fmla="*/ 2 w 36"/>
                <a:gd name="T13" fmla="*/ 35 h 36"/>
                <a:gd name="T14" fmla="*/ 2 w 36"/>
                <a:gd name="T15" fmla="*/ 35 h 36"/>
                <a:gd name="T16" fmla="*/ 2 w 36"/>
                <a:gd name="T17" fmla="*/ 33 h 36"/>
                <a:gd name="T18" fmla="*/ 2 w 36"/>
                <a:gd name="T19" fmla="*/ 33 h 36"/>
                <a:gd name="T20" fmla="*/ 35 w 36"/>
                <a:gd name="T21" fmla="*/ 0 h 36"/>
                <a:gd name="T22" fmla="*/ 35 w 36"/>
                <a:gd name="T23" fmla="*/ 0 h 36"/>
                <a:gd name="T24" fmla="*/ 35 w 36"/>
                <a:gd name="T25" fmla="*/ 0 h 36"/>
                <a:gd name="T26" fmla="*/ 35 w 36"/>
                <a:gd name="T27" fmla="*/ 0 h 36"/>
                <a:gd name="T28" fmla="*/ 36 w 36"/>
                <a:gd name="T29" fmla="*/ 0 h 36"/>
                <a:gd name="T30" fmla="*/ 36 w 36"/>
                <a:gd name="T31" fmla="*/ 0 h 36"/>
                <a:gd name="T32" fmla="*/ 36 w 36"/>
                <a:gd name="T33" fmla="*/ 0 h 36"/>
                <a:gd name="T34" fmla="*/ 36 w 36"/>
                <a:gd name="T35" fmla="*/ 0 h 36"/>
                <a:gd name="T36" fmla="*/ 36 w 36"/>
                <a:gd name="T3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36">
                  <a:moveTo>
                    <a:pt x="36" y="0"/>
                  </a:moveTo>
                  <a:lnTo>
                    <a:pt x="0" y="36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2" y="35"/>
                  </a:lnTo>
                  <a:lnTo>
                    <a:pt x="2" y="35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2F2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5" name="Freeform 109"/>
            <p:cNvSpPr>
              <a:spLocks/>
            </p:cNvSpPr>
            <p:nvPr/>
          </p:nvSpPr>
          <p:spPr bwMode="auto">
            <a:xfrm>
              <a:off x="288" y="369"/>
              <a:ext cx="33" cy="33"/>
            </a:xfrm>
            <a:custGeom>
              <a:avLst/>
              <a:gdLst>
                <a:gd name="T0" fmla="*/ 33 w 33"/>
                <a:gd name="T1" fmla="*/ 0 h 33"/>
                <a:gd name="T2" fmla="*/ 0 w 33"/>
                <a:gd name="T3" fmla="*/ 33 h 33"/>
                <a:gd name="T4" fmla="*/ 0 w 33"/>
                <a:gd name="T5" fmla="*/ 33 h 33"/>
                <a:gd name="T6" fmla="*/ 0 w 33"/>
                <a:gd name="T7" fmla="*/ 33 h 33"/>
                <a:gd name="T8" fmla="*/ 0 w 33"/>
                <a:gd name="T9" fmla="*/ 33 h 33"/>
                <a:gd name="T10" fmla="*/ 0 w 33"/>
                <a:gd name="T11" fmla="*/ 32 h 33"/>
                <a:gd name="T12" fmla="*/ 0 w 33"/>
                <a:gd name="T13" fmla="*/ 32 h 33"/>
                <a:gd name="T14" fmla="*/ 0 w 33"/>
                <a:gd name="T15" fmla="*/ 32 h 33"/>
                <a:gd name="T16" fmla="*/ 0 w 33"/>
                <a:gd name="T17" fmla="*/ 32 h 33"/>
                <a:gd name="T18" fmla="*/ 0 w 33"/>
                <a:gd name="T19" fmla="*/ 30 h 33"/>
                <a:gd name="T20" fmla="*/ 30 w 33"/>
                <a:gd name="T21" fmla="*/ 2 h 33"/>
                <a:gd name="T22" fmla="*/ 30 w 33"/>
                <a:gd name="T23" fmla="*/ 2 h 33"/>
                <a:gd name="T24" fmla="*/ 30 w 33"/>
                <a:gd name="T25" fmla="*/ 2 h 33"/>
                <a:gd name="T26" fmla="*/ 31 w 33"/>
                <a:gd name="T27" fmla="*/ 2 h 33"/>
                <a:gd name="T28" fmla="*/ 31 w 33"/>
                <a:gd name="T29" fmla="*/ 2 h 33"/>
                <a:gd name="T30" fmla="*/ 31 w 33"/>
                <a:gd name="T31" fmla="*/ 2 h 33"/>
                <a:gd name="T32" fmla="*/ 31 w 33"/>
                <a:gd name="T33" fmla="*/ 0 h 33"/>
                <a:gd name="T34" fmla="*/ 31 w 33"/>
                <a:gd name="T35" fmla="*/ 0 h 33"/>
                <a:gd name="T36" fmla="*/ 33 w 33"/>
                <a:gd name="T3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" h="33">
                  <a:moveTo>
                    <a:pt x="33" y="0"/>
                  </a:moveTo>
                  <a:lnTo>
                    <a:pt x="0" y="33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0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1" y="2"/>
                  </a:lnTo>
                  <a:lnTo>
                    <a:pt x="31" y="2"/>
                  </a:lnTo>
                  <a:lnTo>
                    <a:pt x="31" y="2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2D2D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6" name="Freeform 110"/>
            <p:cNvSpPr>
              <a:spLocks/>
            </p:cNvSpPr>
            <p:nvPr/>
          </p:nvSpPr>
          <p:spPr bwMode="auto">
            <a:xfrm>
              <a:off x="288" y="371"/>
              <a:ext cx="30" cy="28"/>
            </a:xfrm>
            <a:custGeom>
              <a:avLst/>
              <a:gdLst>
                <a:gd name="T0" fmla="*/ 30 w 30"/>
                <a:gd name="T1" fmla="*/ 0 h 28"/>
                <a:gd name="T2" fmla="*/ 0 w 30"/>
                <a:gd name="T3" fmla="*/ 28 h 28"/>
                <a:gd name="T4" fmla="*/ 1 w 30"/>
                <a:gd name="T5" fmla="*/ 28 h 28"/>
                <a:gd name="T6" fmla="*/ 1 w 30"/>
                <a:gd name="T7" fmla="*/ 28 h 28"/>
                <a:gd name="T8" fmla="*/ 1 w 30"/>
                <a:gd name="T9" fmla="*/ 28 h 28"/>
                <a:gd name="T10" fmla="*/ 1 w 30"/>
                <a:gd name="T11" fmla="*/ 27 h 28"/>
                <a:gd name="T12" fmla="*/ 1 w 30"/>
                <a:gd name="T13" fmla="*/ 27 h 28"/>
                <a:gd name="T14" fmla="*/ 1 w 30"/>
                <a:gd name="T15" fmla="*/ 27 h 28"/>
                <a:gd name="T16" fmla="*/ 1 w 30"/>
                <a:gd name="T17" fmla="*/ 27 h 28"/>
                <a:gd name="T18" fmla="*/ 1 w 30"/>
                <a:gd name="T19" fmla="*/ 25 h 28"/>
                <a:gd name="T20" fmla="*/ 27 w 30"/>
                <a:gd name="T21" fmla="*/ 1 h 28"/>
                <a:gd name="T22" fmla="*/ 27 w 30"/>
                <a:gd name="T23" fmla="*/ 1 h 28"/>
                <a:gd name="T24" fmla="*/ 27 w 30"/>
                <a:gd name="T25" fmla="*/ 1 h 28"/>
                <a:gd name="T26" fmla="*/ 28 w 30"/>
                <a:gd name="T27" fmla="*/ 1 h 28"/>
                <a:gd name="T28" fmla="*/ 28 w 30"/>
                <a:gd name="T29" fmla="*/ 0 h 28"/>
                <a:gd name="T30" fmla="*/ 28 w 30"/>
                <a:gd name="T31" fmla="*/ 0 h 28"/>
                <a:gd name="T32" fmla="*/ 28 w 30"/>
                <a:gd name="T33" fmla="*/ 0 h 28"/>
                <a:gd name="T34" fmla="*/ 30 w 30"/>
                <a:gd name="T35" fmla="*/ 0 h 28"/>
                <a:gd name="T36" fmla="*/ 30 w 30"/>
                <a:gd name="T3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" h="28">
                  <a:moveTo>
                    <a:pt x="30" y="0"/>
                  </a:moveTo>
                  <a:lnTo>
                    <a:pt x="0" y="28"/>
                  </a:lnTo>
                  <a:lnTo>
                    <a:pt x="1" y="28"/>
                  </a:lnTo>
                  <a:lnTo>
                    <a:pt x="1" y="28"/>
                  </a:lnTo>
                  <a:lnTo>
                    <a:pt x="1" y="28"/>
                  </a:lnTo>
                  <a:lnTo>
                    <a:pt x="1" y="27"/>
                  </a:lnTo>
                  <a:lnTo>
                    <a:pt x="1" y="27"/>
                  </a:lnTo>
                  <a:lnTo>
                    <a:pt x="1" y="27"/>
                  </a:lnTo>
                  <a:lnTo>
                    <a:pt x="1" y="27"/>
                  </a:lnTo>
                  <a:lnTo>
                    <a:pt x="1" y="25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27" y="1"/>
                  </a:lnTo>
                  <a:lnTo>
                    <a:pt x="28" y="1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2B2B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7" name="Freeform 111"/>
            <p:cNvSpPr>
              <a:spLocks/>
            </p:cNvSpPr>
            <p:nvPr/>
          </p:nvSpPr>
          <p:spPr bwMode="auto">
            <a:xfrm>
              <a:off x="289" y="372"/>
              <a:ext cx="26" cy="24"/>
            </a:xfrm>
            <a:custGeom>
              <a:avLst/>
              <a:gdLst>
                <a:gd name="T0" fmla="*/ 26 w 26"/>
                <a:gd name="T1" fmla="*/ 0 h 24"/>
                <a:gd name="T2" fmla="*/ 0 w 26"/>
                <a:gd name="T3" fmla="*/ 24 h 24"/>
                <a:gd name="T4" fmla="*/ 2 w 26"/>
                <a:gd name="T5" fmla="*/ 24 h 24"/>
                <a:gd name="T6" fmla="*/ 2 w 26"/>
                <a:gd name="T7" fmla="*/ 24 h 24"/>
                <a:gd name="T8" fmla="*/ 2 w 26"/>
                <a:gd name="T9" fmla="*/ 22 h 24"/>
                <a:gd name="T10" fmla="*/ 2 w 26"/>
                <a:gd name="T11" fmla="*/ 22 h 24"/>
                <a:gd name="T12" fmla="*/ 2 w 26"/>
                <a:gd name="T13" fmla="*/ 22 h 24"/>
                <a:gd name="T14" fmla="*/ 2 w 26"/>
                <a:gd name="T15" fmla="*/ 21 h 24"/>
                <a:gd name="T16" fmla="*/ 4 w 26"/>
                <a:gd name="T17" fmla="*/ 21 h 24"/>
                <a:gd name="T18" fmla="*/ 4 w 26"/>
                <a:gd name="T19" fmla="*/ 21 h 24"/>
                <a:gd name="T20" fmla="*/ 21 w 26"/>
                <a:gd name="T21" fmla="*/ 2 h 24"/>
                <a:gd name="T22" fmla="*/ 22 w 26"/>
                <a:gd name="T23" fmla="*/ 2 h 24"/>
                <a:gd name="T24" fmla="*/ 22 w 26"/>
                <a:gd name="T25" fmla="*/ 2 h 24"/>
                <a:gd name="T26" fmla="*/ 22 w 26"/>
                <a:gd name="T27" fmla="*/ 2 h 24"/>
                <a:gd name="T28" fmla="*/ 24 w 26"/>
                <a:gd name="T29" fmla="*/ 2 h 24"/>
                <a:gd name="T30" fmla="*/ 24 w 26"/>
                <a:gd name="T31" fmla="*/ 0 h 24"/>
                <a:gd name="T32" fmla="*/ 24 w 26"/>
                <a:gd name="T33" fmla="*/ 0 h 24"/>
                <a:gd name="T34" fmla="*/ 26 w 26"/>
                <a:gd name="T35" fmla="*/ 0 h 24"/>
                <a:gd name="T36" fmla="*/ 26 w 26"/>
                <a:gd name="T3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" h="24">
                  <a:moveTo>
                    <a:pt x="26" y="0"/>
                  </a:moveTo>
                  <a:lnTo>
                    <a:pt x="0" y="24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2" y="2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21" y="2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24" y="2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2929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8" name="Freeform 112"/>
            <p:cNvSpPr>
              <a:spLocks/>
            </p:cNvSpPr>
            <p:nvPr/>
          </p:nvSpPr>
          <p:spPr bwMode="auto">
            <a:xfrm>
              <a:off x="293" y="374"/>
              <a:ext cx="17" cy="19"/>
            </a:xfrm>
            <a:custGeom>
              <a:avLst/>
              <a:gdLst>
                <a:gd name="T0" fmla="*/ 17 w 17"/>
                <a:gd name="T1" fmla="*/ 0 h 19"/>
                <a:gd name="T2" fmla="*/ 0 w 17"/>
                <a:gd name="T3" fmla="*/ 19 h 19"/>
                <a:gd name="T4" fmla="*/ 0 w 17"/>
                <a:gd name="T5" fmla="*/ 17 h 19"/>
                <a:gd name="T6" fmla="*/ 0 w 17"/>
                <a:gd name="T7" fmla="*/ 17 h 19"/>
                <a:gd name="T8" fmla="*/ 1 w 17"/>
                <a:gd name="T9" fmla="*/ 16 h 19"/>
                <a:gd name="T10" fmla="*/ 1 w 17"/>
                <a:gd name="T11" fmla="*/ 16 h 19"/>
                <a:gd name="T12" fmla="*/ 1 w 17"/>
                <a:gd name="T13" fmla="*/ 14 h 19"/>
                <a:gd name="T14" fmla="*/ 3 w 17"/>
                <a:gd name="T15" fmla="*/ 14 h 19"/>
                <a:gd name="T16" fmla="*/ 3 w 17"/>
                <a:gd name="T17" fmla="*/ 14 h 19"/>
                <a:gd name="T18" fmla="*/ 4 w 17"/>
                <a:gd name="T19" fmla="*/ 12 h 19"/>
                <a:gd name="T20" fmla="*/ 12 w 17"/>
                <a:gd name="T21" fmla="*/ 4 h 19"/>
                <a:gd name="T22" fmla="*/ 12 w 17"/>
                <a:gd name="T23" fmla="*/ 4 h 19"/>
                <a:gd name="T24" fmla="*/ 12 w 17"/>
                <a:gd name="T25" fmla="*/ 3 h 19"/>
                <a:gd name="T26" fmla="*/ 14 w 17"/>
                <a:gd name="T27" fmla="*/ 3 h 19"/>
                <a:gd name="T28" fmla="*/ 14 w 17"/>
                <a:gd name="T29" fmla="*/ 3 h 19"/>
                <a:gd name="T30" fmla="*/ 15 w 17"/>
                <a:gd name="T31" fmla="*/ 1 h 19"/>
                <a:gd name="T32" fmla="*/ 15 w 17"/>
                <a:gd name="T33" fmla="*/ 1 h 19"/>
                <a:gd name="T34" fmla="*/ 17 w 17"/>
                <a:gd name="T35" fmla="*/ 1 h 19"/>
                <a:gd name="T36" fmla="*/ 17 w 17"/>
                <a:gd name="T3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" h="19">
                  <a:moveTo>
                    <a:pt x="17" y="0"/>
                  </a:moveTo>
                  <a:lnTo>
                    <a:pt x="0" y="19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1" y="14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4" y="1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3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5" y="1"/>
                  </a:lnTo>
                  <a:lnTo>
                    <a:pt x="15" y="1"/>
                  </a:lnTo>
                  <a:lnTo>
                    <a:pt x="17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2727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09" name="Freeform 113"/>
            <p:cNvSpPr>
              <a:spLocks/>
            </p:cNvSpPr>
            <p:nvPr/>
          </p:nvSpPr>
          <p:spPr bwMode="auto">
            <a:xfrm>
              <a:off x="297" y="378"/>
              <a:ext cx="8" cy="8"/>
            </a:xfrm>
            <a:custGeom>
              <a:avLst/>
              <a:gdLst>
                <a:gd name="T0" fmla="*/ 8 w 8"/>
                <a:gd name="T1" fmla="*/ 0 h 8"/>
                <a:gd name="T2" fmla="*/ 0 w 8"/>
                <a:gd name="T3" fmla="*/ 8 h 8"/>
                <a:gd name="T4" fmla="*/ 0 w 8"/>
                <a:gd name="T5" fmla="*/ 7 h 8"/>
                <a:gd name="T6" fmla="*/ 2 w 8"/>
                <a:gd name="T7" fmla="*/ 7 h 8"/>
                <a:gd name="T8" fmla="*/ 2 w 8"/>
                <a:gd name="T9" fmla="*/ 5 h 8"/>
                <a:gd name="T10" fmla="*/ 3 w 8"/>
                <a:gd name="T11" fmla="*/ 4 h 8"/>
                <a:gd name="T12" fmla="*/ 5 w 8"/>
                <a:gd name="T13" fmla="*/ 4 h 8"/>
                <a:gd name="T14" fmla="*/ 5 w 8"/>
                <a:gd name="T15" fmla="*/ 2 h 8"/>
                <a:gd name="T16" fmla="*/ 7 w 8"/>
                <a:gd name="T17" fmla="*/ 2 h 8"/>
                <a:gd name="T18" fmla="*/ 8 w 8"/>
                <a:gd name="T1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8">
                  <a:moveTo>
                    <a:pt x="8" y="0"/>
                  </a:moveTo>
                  <a:lnTo>
                    <a:pt x="0" y="8"/>
                  </a:lnTo>
                  <a:lnTo>
                    <a:pt x="0" y="7"/>
                  </a:lnTo>
                  <a:lnTo>
                    <a:pt x="2" y="7"/>
                  </a:lnTo>
                  <a:lnTo>
                    <a:pt x="2" y="5"/>
                  </a:lnTo>
                  <a:lnTo>
                    <a:pt x="3" y="4"/>
                  </a:lnTo>
                  <a:lnTo>
                    <a:pt x="5" y="4"/>
                  </a:lnTo>
                  <a:lnTo>
                    <a:pt x="5" y="2"/>
                  </a:lnTo>
                  <a:lnTo>
                    <a:pt x="7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252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10" name="Freeform 114"/>
            <p:cNvSpPr>
              <a:spLocks/>
            </p:cNvSpPr>
            <p:nvPr/>
          </p:nvSpPr>
          <p:spPr bwMode="auto">
            <a:xfrm>
              <a:off x="285" y="366"/>
              <a:ext cx="110" cy="111"/>
            </a:xfrm>
            <a:custGeom>
              <a:avLst/>
              <a:gdLst>
                <a:gd name="T0" fmla="*/ 55 w 110"/>
                <a:gd name="T1" fmla="*/ 0 h 111"/>
                <a:gd name="T2" fmla="*/ 66 w 110"/>
                <a:gd name="T3" fmla="*/ 1 h 111"/>
                <a:gd name="T4" fmla="*/ 75 w 110"/>
                <a:gd name="T5" fmla="*/ 5 h 111"/>
                <a:gd name="T6" fmla="*/ 85 w 110"/>
                <a:gd name="T7" fmla="*/ 9 h 111"/>
                <a:gd name="T8" fmla="*/ 93 w 110"/>
                <a:gd name="T9" fmla="*/ 16 h 111"/>
                <a:gd name="T10" fmla="*/ 101 w 110"/>
                <a:gd name="T11" fmla="*/ 25 h 111"/>
                <a:gd name="T12" fmla="*/ 105 w 110"/>
                <a:gd name="T13" fmla="*/ 33 h 111"/>
                <a:gd name="T14" fmla="*/ 108 w 110"/>
                <a:gd name="T15" fmla="*/ 44 h 111"/>
                <a:gd name="T16" fmla="*/ 110 w 110"/>
                <a:gd name="T17" fmla="*/ 55 h 111"/>
                <a:gd name="T18" fmla="*/ 108 w 110"/>
                <a:gd name="T19" fmla="*/ 66 h 111"/>
                <a:gd name="T20" fmla="*/ 105 w 110"/>
                <a:gd name="T21" fmla="*/ 77 h 111"/>
                <a:gd name="T22" fmla="*/ 101 w 110"/>
                <a:gd name="T23" fmla="*/ 87 h 111"/>
                <a:gd name="T24" fmla="*/ 93 w 110"/>
                <a:gd name="T25" fmla="*/ 95 h 111"/>
                <a:gd name="T26" fmla="*/ 85 w 110"/>
                <a:gd name="T27" fmla="*/ 101 h 111"/>
                <a:gd name="T28" fmla="*/ 75 w 110"/>
                <a:gd name="T29" fmla="*/ 106 h 111"/>
                <a:gd name="T30" fmla="*/ 66 w 110"/>
                <a:gd name="T31" fmla="*/ 109 h 111"/>
                <a:gd name="T32" fmla="*/ 55 w 110"/>
                <a:gd name="T33" fmla="*/ 111 h 111"/>
                <a:gd name="T34" fmla="*/ 44 w 110"/>
                <a:gd name="T35" fmla="*/ 109 h 111"/>
                <a:gd name="T36" fmla="*/ 33 w 110"/>
                <a:gd name="T37" fmla="*/ 106 h 111"/>
                <a:gd name="T38" fmla="*/ 23 w 110"/>
                <a:gd name="T39" fmla="*/ 101 h 111"/>
                <a:gd name="T40" fmla="*/ 15 w 110"/>
                <a:gd name="T41" fmla="*/ 95 h 111"/>
                <a:gd name="T42" fmla="*/ 9 w 110"/>
                <a:gd name="T43" fmla="*/ 87 h 111"/>
                <a:gd name="T44" fmla="*/ 3 w 110"/>
                <a:gd name="T45" fmla="*/ 77 h 111"/>
                <a:gd name="T46" fmla="*/ 0 w 110"/>
                <a:gd name="T47" fmla="*/ 66 h 111"/>
                <a:gd name="T48" fmla="*/ 0 w 110"/>
                <a:gd name="T49" fmla="*/ 55 h 111"/>
                <a:gd name="T50" fmla="*/ 0 w 110"/>
                <a:gd name="T51" fmla="*/ 44 h 111"/>
                <a:gd name="T52" fmla="*/ 3 w 110"/>
                <a:gd name="T53" fmla="*/ 33 h 111"/>
                <a:gd name="T54" fmla="*/ 9 w 110"/>
                <a:gd name="T55" fmla="*/ 25 h 111"/>
                <a:gd name="T56" fmla="*/ 15 w 110"/>
                <a:gd name="T57" fmla="*/ 16 h 111"/>
                <a:gd name="T58" fmla="*/ 23 w 110"/>
                <a:gd name="T59" fmla="*/ 9 h 111"/>
                <a:gd name="T60" fmla="*/ 33 w 110"/>
                <a:gd name="T61" fmla="*/ 5 h 111"/>
                <a:gd name="T62" fmla="*/ 44 w 110"/>
                <a:gd name="T63" fmla="*/ 1 h 111"/>
                <a:gd name="T64" fmla="*/ 55 w 110"/>
                <a:gd name="T65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0" h="111">
                  <a:moveTo>
                    <a:pt x="55" y="0"/>
                  </a:moveTo>
                  <a:lnTo>
                    <a:pt x="66" y="1"/>
                  </a:lnTo>
                  <a:lnTo>
                    <a:pt x="75" y="5"/>
                  </a:lnTo>
                  <a:lnTo>
                    <a:pt x="85" y="9"/>
                  </a:lnTo>
                  <a:lnTo>
                    <a:pt x="93" y="16"/>
                  </a:lnTo>
                  <a:lnTo>
                    <a:pt x="101" y="25"/>
                  </a:lnTo>
                  <a:lnTo>
                    <a:pt x="105" y="33"/>
                  </a:lnTo>
                  <a:lnTo>
                    <a:pt x="108" y="44"/>
                  </a:lnTo>
                  <a:lnTo>
                    <a:pt x="110" y="55"/>
                  </a:lnTo>
                  <a:lnTo>
                    <a:pt x="108" y="66"/>
                  </a:lnTo>
                  <a:lnTo>
                    <a:pt x="105" y="77"/>
                  </a:lnTo>
                  <a:lnTo>
                    <a:pt x="101" y="87"/>
                  </a:lnTo>
                  <a:lnTo>
                    <a:pt x="93" y="95"/>
                  </a:lnTo>
                  <a:lnTo>
                    <a:pt x="85" y="101"/>
                  </a:lnTo>
                  <a:lnTo>
                    <a:pt x="75" y="106"/>
                  </a:lnTo>
                  <a:lnTo>
                    <a:pt x="66" y="109"/>
                  </a:lnTo>
                  <a:lnTo>
                    <a:pt x="55" y="111"/>
                  </a:lnTo>
                  <a:lnTo>
                    <a:pt x="44" y="109"/>
                  </a:lnTo>
                  <a:lnTo>
                    <a:pt x="33" y="106"/>
                  </a:lnTo>
                  <a:lnTo>
                    <a:pt x="23" y="101"/>
                  </a:lnTo>
                  <a:lnTo>
                    <a:pt x="15" y="95"/>
                  </a:lnTo>
                  <a:lnTo>
                    <a:pt x="9" y="87"/>
                  </a:lnTo>
                  <a:lnTo>
                    <a:pt x="3" y="77"/>
                  </a:lnTo>
                  <a:lnTo>
                    <a:pt x="0" y="66"/>
                  </a:lnTo>
                  <a:lnTo>
                    <a:pt x="0" y="55"/>
                  </a:lnTo>
                  <a:lnTo>
                    <a:pt x="0" y="44"/>
                  </a:lnTo>
                  <a:lnTo>
                    <a:pt x="3" y="33"/>
                  </a:lnTo>
                  <a:lnTo>
                    <a:pt x="9" y="25"/>
                  </a:lnTo>
                  <a:lnTo>
                    <a:pt x="15" y="16"/>
                  </a:lnTo>
                  <a:lnTo>
                    <a:pt x="23" y="9"/>
                  </a:lnTo>
                  <a:lnTo>
                    <a:pt x="33" y="5"/>
                  </a:lnTo>
                  <a:lnTo>
                    <a:pt x="44" y="1"/>
                  </a:lnTo>
                  <a:lnTo>
                    <a:pt x="55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11" name="Freeform 115"/>
            <p:cNvSpPr>
              <a:spLocks/>
            </p:cNvSpPr>
            <p:nvPr/>
          </p:nvSpPr>
          <p:spPr bwMode="auto">
            <a:xfrm>
              <a:off x="302" y="374"/>
              <a:ext cx="91" cy="90"/>
            </a:xfrm>
            <a:custGeom>
              <a:avLst/>
              <a:gdLst>
                <a:gd name="T0" fmla="*/ 46 w 91"/>
                <a:gd name="T1" fmla="*/ 0 h 90"/>
                <a:gd name="T2" fmla="*/ 55 w 91"/>
                <a:gd name="T3" fmla="*/ 0 h 90"/>
                <a:gd name="T4" fmla="*/ 63 w 91"/>
                <a:gd name="T5" fmla="*/ 3 h 90"/>
                <a:gd name="T6" fmla="*/ 71 w 91"/>
                <a:gd name="T7" fmla="*/ 6 h 90"/>
                <a:gd name="T8" fmla="*/ 79 w 91"/>
                <a:gd name="T9" fmla="*/ 12 h 90"/>
                <a:gd name="T10" fmla="*/ 84 w 91"/>
                <a:gd name="T11" fmla="*/ 19 h 90"/>
                <a:gd name="T12" fmla="*/ 88 w 91"/>
                <a:gd name="T13" fmla="*/ 27 h 90"/>
                <a:gd name="T14" fmla="*/ 90 w 91"/>
                <a:gd name="T15" fmla="*/ 36 h 90"/>
                <a:gd name="T16" fmla="*/ 91 w 91"/>
                <a:gd name="T17" fmla="*/ 44 h 90"/>
                <a:gd name="T18" fmla="*/ 90 w 91"/>
                <a:gd name="T19" fmla="*/ 54 h 90"/>
                <a:gd name="T20" fmla="*/ 88 w 91"/>
                <a:gd name="T21" fmla="*/ 63 h 90"/>
                <a:gd name="T22" fmla="*/ 84 w 91"/>
                <a:gd name="T23" fmla="*/ 71 h 90"/>
                <a:gd name="T24" fmla="*/ 79 w 91"/>
                <a:gd name="T25" fmla="*/ 77 h 90"/>
                <a:gd name="T26" fmla="*/ 71 w 91"/>
                <a:gd name="T27" fmla="*/ 82 h 90"/>
                <a:gd name="T28" fmla="*/ 63 w 91"/>
                <a:gd name="T29" fmla="*/ 87 h 90"/>
                <a:gd name="T30" fmla="*/ 55 w 91"/>
                <a:gd name="T31" fmla="*/ 90 h 90"/>
                <a:gd name="T32" fmla="*/ 46 w 91"/>
                <a:gd name="T33" fmla="*/ 90 h 90"/>
                <a:gd name="T34" fmla="*/ 36 w 91"/>
                <a:gd name="T35" fmla="*/ 90 h 90"/>
                <a:gd name="T36" fmla="*/ 28 w 91"/>
                <a:gd name="T37" fmla="*/ 87 h 90"/>
                <a:gd name="T38" fmla="*/ 20 w 91"/>
                <a:gd name="T39" fmla="*/ 82 h 90"/>
                <a:gd name="T40" fmla="*/ 14 w 91"/>
                <a:gd name="T41" fmla="*/ 77 h 90"/>
                <a:gd name="T42" fmla="*/ 8 w 91"/>
                <a:gd name="T43" fmla="*/ 71 h 90"/>
                <a:gd name="T44" fmla="*/ 5 w 91"/>
                <a:gd name="T45" fmla="*/ 63 h 90"/>
                <a:gd name="T46" fmla="*/ 2 w 91"/>
                <a:gd name="T47" fmla="*/ 54 h 90"/>
                <a:gd name="T48" fmla="*/ 0 w 91"/>
                <a:gd name="T49" fmla="*/ 44 h 90"/>
                <a:gd name="T50" fmla="*/ 2 w 91"/>
                <a:gd name="T51" fmla="*/ 36 h 90"/>
                <a:gd name="T52" fmla="*/ 5 w 91"/>
                <a:gd name="T53" fmla="*/ 27 h 90"/>
                <a:gd name="T54" fmla="*/ 8 w 91"/>
                <a:gd name="T55" fmla="*/ 19 h 90"/>
                <a:gd name="T56" fmla="*/ 14 w 91"/>
                <a:gd name="T57" fmla="*/ 12 h 90"/>
                <a:gd name="T58" fmla="*/ 20 w 91"/>
                <a:gd name="T59" fmla="*/ 6 h 90"/>
                <a:gd name="T60" fmla="*/ 28 w 91"/>
                <a:gd name="T61" fmla="*/ 3 h 90"/>
                <a:gd name="T62" fmla="*/ 36 w 91"/>
                <a:gd name="T63" fmla="*/ 0 h 90"/>
                <a:gd name="T64" fmla="*/ 46 w 9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1" h="90">
                  <a:moveTo>
                    <a:pt x="46" y="0"/>
                  </a:moveTo>
                  <a:lnTo>
                    <a:pt x="55" y="0"/>
                  </a:lnTo>
                  <a:lnTo>
                    <a:pt x="63" y="3"/>
                  </a:lnTo>
                  <a:lnTo>
                    <a:pt x="71" y="6"/>
                  </a:lnTo>
                  <a:lnTo>
                    <a:pt x="79" y="12"/>
                  </a:lnTo>
                  <a:lnTo>
                    <a:pt x="84" y="19"/>
                  </a:lnTo>
                  <a:lnTo>
                    <a:pt x="88" y="27"/>
                  </a:lnTo>
                  <a:lnTo>
                    <a:pt x="90" y="36"/>
                  </a:lnTo>
                  <a:lnTo>
                    <a:pt x="91" y="44"/>
                  </a:lnTo>
                  <a:lnTo>
                    <a:pt x="90" y="54"/>
                  </a:lnTo>
                  <a:lnTo>
                    <a:pt x="88" y="63"/>
                  </a:lnTo>
                  <a:lnTo>
                    <a:pt x="84" y="71"/>
                  </a:lnTo>
                  <a:lnTo>
                    <a:pt x="79" y="77"/>
                  </a:lnTo>
                  <a:lnTo>
                    <a:pt x="71" y="82"/>
                  </a:lnTo>
                  <a:lnTo>
                    <a:pt x="63" y="87"/>
                  </a:lnTo>
                  <a:lnTo>
                    <a:pt x="55" y="90"/>
                  </a:lnTo>
                  <a:lnTo>
                    <a:pt x="46" y="90"/>
                  </a:lnTo>
                  <a:lnTo>
                    <a:pt x="36" y="90"/>
                  </a:lnTo>
                  <a:lnTo>
                    <a:pt x="28" y="87"/>
                  </a:lnTo>
                  <a:lnTo>
                    <a:pt x="20" y="82"/>
                  </a:lnTo>
                  <a:lnTo>
                    <a:pt x="14" y="77"/>
                  </a:lnTo>
                  <a:lnTo>
                    <a:pt x="8" y="71"/>
                  </a:lnTo>
                  <a:lnTo>
                    <a:pt x="5" y="63"/>
                  </a:lnTo>
                  <a:lnTo>
                    <a:pt x="2" y="54"/>
                  </a:lnTo>
                  <a:lnTo>
                    <a:pt x="0" y="44"/>
                  </a:lnTo>
                  <a:lnTo>
                    <a:pt x="2" y="36"/>
                  </a:lnTo>
                  <a:lnTo>
                    <a:pt x="5" y="27"/>
                  </a:lnTo>
                  <a:lnTo>
                    <a:pt x="8" y="19"/>
                  </a:lnTo>
                  <a:lnTo>
                    <a:pt x="14" y="12"/>
                  </a:lnTo>
                  <a:lnTo>
                    <a:pt x="20" y="6"/>
                  </a:lnTo>
                  <a:lnTo>
                    <a:pt x="28" y="3"/>
                  </a:lnTo>
                  <a:lnTo>
                    <a:pt x="36" y="0"/>
                  </a:lnTo>
                  <a:lnTo>
                    <a:pt x="46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12" name="Freeform 116"/>
            <p:cNvSpPr>
              <a:spLocks/>
            </p:cNvSpPr>
            <p:nvPr/>
          </p:nvSpPr>
          <p:spPr bwMode="auto">
            <a:xfrm>
              <a:off x="285" y="366"/>
              <a:ext cx="108" cy="111"/>
            </a:xfrm>
            <a:custGeom>
              <a:avLst/>
              <a:gdLst>
                <a:gd name="T0" fmla="*/ 20 w 108"/>
                <a:gd name="T1" fmla="*/ 11 h 111"/>
                <a:gd name="T2" fmla="*/ 30 w 108"/>
                <a:gd name="T3" fmla="*/ 6 h 111"/>
                <a:gd name="T4" fmla="*/ 41 w 108"/>
                <a:gd name="T5" fmla="*/ 1 h 111"/>
                <a:gd name="T6" fmla="*/ 52 w 108"/>
                <a:gd name="T7" fmla="*/ 0 h 111"/>
                <a:gd name="T8" fmla="*/ 61 w 108"/>
                <a:gd name="T9" fmla="*/ 1 h 111"/>
                <a:gd name="T10" fmla="*/ 72 w 108"/>
                <a:gd name="T11" fmla="*/ 3 h 111"/>
                <a:gd name="T12" fmla="*/ 82 w 108"/>
                <a:gd name="T13" fmla="*/ 8 h 111"/>
                <a:gd name="T14" fmla="*/ 90 w 108"/>
                <a:gd name="T15" fmla="*/ 14 h 111"/>
                <a:gd name="T16" fmla="*/ 97 w 108"/>
                <a:gd name="T17" fmla="*/ 22 h 111"/>
                <a:gd name="T18" fmla="*/ 104 w 108"/>
                <a:gd name="T19" fmla="*/ 32 h 111"/>
                <a:gd name="T20" fmla="*/ 107 w 108"/>
                <a:gd name="T21" fmla="*/ 43 h 111"/>
                <a:gd name="T22" fmla="*/ 108 w 108"/>
                <a:gd name="T23" fmla="*/ 52 h 111"/>
                <a:gd name="T24" fmla="*/ 108 w 108"/>
                <a:gd name="T25" fmla="*/ 63 h 111"/>
                <a:gd name="T26" fmla="*/ 105 w 108"/>
                <a:gd name="T27" fmla="*/ 74 h 111"/>
                <a:gd name="T28" fmla="*/ 102 w 108"/>
                <a:gd name="T29" fmla="*/ 84 h 111"/>
                <a:gd name="T30" fmla="*/ 96 w 108"/>
                <a:gd name="T31" fmla="*/ 92 h 111"/>
                <a:gd name="T32" fmla="*/ 86 w 108"/>
                <a:gd name="T33" fmla="*/ 100 h 111"/>
                <a:gd name="T34" fmla="*/ 77 w 108"/>
                <a:gd name="T35" fmla="*/ 106 h 111"/>
                <a:gd name="T36" fmla="*/ 67 w 108"/>
                <a:gd name="T37" fmla="*/ 109 h 111"/>
                <a:gd name="T38" fmla="*/ 56 w 108"/>
                <a:gd name="T39" fmla="*/ 111 h 111"/>
                <a:gd name="T40" fmla="*/ 47 w 108"/>
                <a:gd name="T41" fmla="*/ 111 h 111"/>
                <a:gd name="T42" fmla="*/ 36 w 108"/>
                <a:gd name="T43" fmla="*/ 108 h 111"/>
                <a:gd name="T44" fmla="*/ 26 w 108"/>
                <a:gd name="T45" fmla="*/ 103 h 111"/>
                <a:gd name="T46" fmla="*/ 17 w 108"/>
                <a:gd name="T47" fmla="*/ 96 h 111"/>
                <a:gd name="T48" fmla="*/ 9 w 108"/>
                <a:gd name="T49" fmla="*/ 89 h 111"/>
                <a:gd name="T50" fmla="*/ 4 w 108"/>
                <a:gd name="T51" fmla="*/ 79 h 111"/>
                <a:gd name="T52" fmla="*/ 1 w 108"/>
                <a:gd name="T53" fmla="*/ 70 h 111"/>
                <a:gd name="T54" fmla="*/ 0 w 108"/>
                <a:gd name="T55" fmla="*/ 58 h 111"/>
                <a:gd name="T56" fmla="*/ 0 w 108"/>
                <a:gd name="T57" fmla="*/ 47 h 111"/>
                <a:gd name="T58" fmla="*/ 1 w 108"/>
                <a:gd name="T59" fmla="*/ 38 h 111"/>
                <a:gd name="T60" fmla="*/ 6 w 108"/>
                <a:gd name="T61" fmla="*/ 28 h 111"/>
                <a:gd name="T62" fmla="*/ 12 w 108"/>
                <a:gd name="T63" fmla="*/ 19 h 111"/>
                <a:gd name="T64" fmla="*/ 20 w 108"/>
                <a:gd name="T65" fmla="*/ 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8" h="111">
                  <a:moveTo>
                    <a:pt x="20" y="11"/>
                  </a:moveTo>
                  <a:lnTo>
                    <a:pt x="30" y="6"/>
                  </a:lnTo>
                  <a:lnTo>
                    <a:pt x="41" y="1"/>
                  </a:lnTo>
                  <a:lnTo>
                    <a:pt x="52" y="0"/>
                  </a:lnTo>
                  <a:lnTo>
                    <a:pt x="61" y="1"/>
                  </a:lnTo>
                  <a:lnTo>
                    <a:pt x="72" y="3"/>
                  </a:lnTo>
                  <a:lnTo>
                    <a:pt x="82" y="8"/>
                  </a:lnTo>
                  <a:lnTo>
                    <a:pt x="90" y="14"/>
                  </a:lnTo>
                  <a:lnTo>
                    <a:pt x="97" y="22"/>
                  </a:lnTo>
                  <a:lnTo>
                    <a:pt x="104" y="32"/>
                  </a:lnTo>
                  <a:lnTo>
                    <a:pt x="107" y="43"/>
                  </a:lnTo>
                  <a:lnTo>
                    <a:pt x="108" y="52"/>
                  </a:lnTo>
                  <a:lnTo>
                    <a:pt x="108" y="63"/>
                  </a:lnTo>
                  <a:lnTo>
                    <a:pt x="105" y="74"/>
                  </a:lnTo>
                  <a:lnTo>
                    <a:pt x="102" y="84"/>
                  </a:lnTo>
                  <a:lnTo>
                    <a:pt x="96" y="92"/>
                  </a:lnTo>
                  <a:lnTo>
                    <a:pt x="86" y="100"/>
                  </a:lnTo>
                  <a:lnTo>
                    <a:pt x="77" y="106"/>
                  </a:lnTo>
                  <a:lnTo>
                    <a:pt x="67" y="109"/>
                  </a:lnTo>
                  <a:lnTo>
                    <a:pt x="56" y="111"/>
                  </a:lnTo>
                  <a:lnTo>
                    <a:pt x="47" y="111"/>
                  </a:lnTo>
                  <a:lnTo>
                    <a:pt x="36" y="108"/>
                  </a:lnTo>
                  <a:lnTo>
                    <a:pt x="26" y="103"/>
                  </a:lnTo>
                  <a:lnTo>
                    <a:pt x="17" y="96"/>
                  </a:lnTo>
                  <a:lnTo>
                    <a:pt x="9" y="89"/>
                  </a:lnTo>
                  <a:lnTo>
                    <a:pt x="4" y="79"/>
                  </a:lnTo>
                  <a:lnTo>
                    <a:pt x="1" y="70"/>
                  </a:lnTo>
                  <a:lnTo>
                    <a:pt x="0" y="58"/>
                  </a:lnTo>
                  <a:lnTo>
                    <a:pt x="0" y="47"/>
                  </a:lnTo>
                  <a:lnTo>
                    <a:pt x="1" y="38"/>
                  </a:lnTo>
                  <a:lnTo>
                    <a:pt x="6" y="28"/>
                  </a:lnTo>
                  <a:lnTo>
                    <a:pt x="12" y="19"/>
                  </a:lnTo>
                  <a:lnTo>
                    <a:pt x="20" y="11"/>
                  </a:lnTo>
                </a:path>
              </a:pathLst>
            </a:custGeom>
            <a:noFill/>
            <a:ln w="0">
              <a:solidFill>
                <a:schemeClr val="bg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13" name="Freeform 117"/>
            <p:cNvSpPr>
              <a:spLocks noEditPoints="1"/>
            </p:cNvSpPr>
            <p:nvPr/>
          </p:nvSpPr>
          <p:spPr bwMode="auto">
            <a:xfrm>
              <a:off x="297" y="651"/>
              <a:ext cx="317" cy="114"/>
            </a:xfrm>
            <a:custGeom>
              <a:avLst/>
              <a:gdLst>
                <a:gd name="T0" fmla="*/ 0 w 317"/>
                <a:gd name="T1" fmla="*/ 111 h 114"/>
                <a:gd name="T2" fmla="*/ 103 w 317"/>
                <a:gd name="T3" fmla="*/ 47 h 114"/>
                <a:gd name="T4" fmla="*/ 107 w 317"/>
                <a:gd name="T5" fmla="*/ 47 h 114"/>
                <a:gd name="T6" fmla="*/ 114 w 317"/>
                <a:gd name="T7" fmla="*/ 51 h 114"/>
                <a:gd name="T8" fmla="*/ 122 w 317"/>
                <a:gd name="T9" fmla="*/ 63 h 114"/>
                <a:gd name="T10" fmla="*/ 125 w 317"/>
                <a:gd name="T11" fmla="*/ 81 h 114"/>
                <a:gd name="T12" fmla="*/ 125 w 317"/>
                <a:gd name="T13" fmla="*/ 85 h 114"/>
                <a:gd name="T14" fmla="*/ 122 w 317"/>
                <a:gd name="T15" fmla="*/ 95 h 114"/>
                <a:gd name="T16" fmla="*/ 114 w 317"/>
                <a:gd name="T17" fmla="*/ 108 h 114"/>
                <a:gd name="T18" fmla="*/ 71 w 317"/>
                <a:gd name="T19" fmla="*/ 3 h 114"/>
                <a:gd name="T20" fmla="*/ 103 w 317"/>
                <a:gd name="T21" fmla="*/ 98 h 114"/>
                <a:gd name="T22" fmla="*/ 112 w 317"/>
                <a:gd name="T23" fmla="*/ 92 h 114"/>
                <a:gd name="T24" fmla="*/ 115 w 317"/>
                <a:gd name="T25" fmla="*/ 76 h 114"/>
                <a:gd name="T26" fmla="*/ 111 w 317"/>
                <a:gd name="T27" fmla="*/ 65 h 114"/>
                <a:gd name="T28" fmla="*/ 106 w 317"/>
                <a:gd name="T29" fmla="*/ 62 h 114"/>
                <a:gd name="T30" fmla="*/ 101 w 317"/>
                <a:gd name="T31" fmla="*/ 60 h 114"/>
                <a:gd name="T32" fmla="*/ 137 w 317"/>
                <a:gd name="T33" fmla="*/ 3 h 114"/>
                <a:gd name="T34" fmla="*/ 178 w 317"/>
                <a:gd name="T35" fmla="*/ 8 h 114"/>
                <a:gd name="T36" fmla="*/ 186 w 317"/>
                <a:gd name="T37" fmla="*/ 30 h 114"/>
                <a:gd name="T38" fmla="*/ 186 w 317"/>
                <a:gd name="T39" fmla="*/ 35 h 114"/>
                <a:gd name="T40" fmla="*/ 186 w 317"/>
                <a:gd name="T41" fmla="*/ 36 h 114"/>
                <a:gd name="T42" fmla="*/ 183 w 317"/>
                <a:gd name="T43" fmla="*/ 54 h 114"/>
                <a:gd name="T44" fmla="*/ 167 w 317"/>
                <a:gd name="T45" fmla="*/ 66 h 114"/>
                <a:gd name="T46" fmla="*/ 163 w 317"/>
                <a:gd name="T47" fmla="*/ 55 h 114"/>
                <a:gd name="T48" fmla="*/ 174 w 317"/>
                <a:gd name="T49" fmla="*/ 51 h 114"/>
                <a:gd name="T50" fmla="*/ 178 w 317"/>
                <a:gd name="T51" fmla="*/ 35 h 114"/>
                <a:gd name="T52" fmla="*/ 174 w 317"/>
                <a:gd name="T53" fmla="*/ 19 h 114"/>
                <a:gd name="T54" fmla="*/ 163 w 317"/>
                <a:gd name="T55" fmla="*/ 14 h 114"/>
                <a:gd name="T56" fmla="*/ 242 w 317"/>
                <a:gd name="T57" fmla="*/ 111 h 114"/>
                <a:gd name="T58" fmla="*/ 208 w 317"/>
                <a:gd name="T59" fmla="*/ 70 h 114"/>
                <a:gd name="T60" fmla="*/ 257 w 317"/>
                <a:gd name="T61" fmla="*/ 32 h 114"/>
                <a:gd name="T62" fmla="*/ 257 w 317"/>
                <a:gd name="T63" fmla="*/ 30 h 114"/>
                <a:gd name="T64" fmla="*/ 262 w 317"/>
                <a:gd name="T65" fmla="*/ 14 h 114"/>
                <a:gd name="T66" fmla="*/ 279 w 317"/>
                <a:gd name="T67" fmla="*/ 0 h 114"/>
                <a:gd name="T68" fmla="*/ 303 w 317"/>
                <a:gd name="T69" fmla="*/ 6 h 114"/>
                <a:gd name="T70" fmla="*/ 314 w 317"/>
                <a:gd name="T71" fmla="*/ 28 h 114"/>
                <a:gd name="T72" fmla="*/ 317 w 317"/>
                <a:gd name="T73" fmla="*/ 44 h 114"/>
                <a:gd name="T74" fmla="*/ 317 w 317"/>
                <a:gd name="T75" fmla="*/ 54 h 114"/>
                <a:gd name="T76" fmla="*/ 317 w 317"/>
                <a:gd name="T77" fmla="*/ 63 h 114"/>
                <a:gd name="T78" fmla="*/ 317 w 317"/>
                <a:gd name="T79" fmla="*/ 76 h 114"/>
                <a:gd name="T80" fmla="*/ 311 w 317"/>
                <a:gd name="T81" fmla="*/ 97 h 114"/>
                <a:gd name="T82" fmla="*/ 292 w 317"/>
                <a:gd name="T83" fmla="*/ 114 h 114"/>
                <a:gd name="T84" fmla="*/ 270 w 317"/>
                <a:gd name="T85" fmla="*/ 109 h 114"/>
                <a:gd name="T86" fmla="*/ 259 w 317"/>
                <a:gd name="T87" fmla="*/ 92 h 114"/>
                <a:gd name="T88" fmla="*/ 257 w 317"/>
                <a:gd name="T89" fmla="*/ 82 h 114"/>
                <a:gd name="T90" fmla="*/ 256 w 317"/>
                <a:gd name="T91" fmla="*/ 76 h 114"/>
                <a:gd name="T92" fmla="*/ 265 w 317"/>
                <a:gd name="T93" fmla="*/ 78 h 114"/>
                <a:gd name="T94" fmla="*/ 267 w 317"/>
                <a:gd name="T95" fmla="*/ 82 h 114"/>
                <a:gd name="T96" fmla="*/ 272 w 317"/>
                <a:gd name="T97" fmla="*/ 92 h 114"/>
                <a:gd name="T98" fmla="*/ 279 w 317"/>
                <a:gd name="T99" fmla="*/ 101 h 114"/>
                <a:gd name="T100" fmla="*/ 297 w 317"/>
                <a:gd name="T101" fmla="*/ 98 h 114"/>
                <a:gd name="T102" fmla="*/ 306 w 317"/>
                <a:gd name="T103" fmla="*/ 78 h 114"/>
                <a:gd name="T104" fmla="*/ 308 w 317"/>
                <a:gd name="T105" fmla="*/ 66 h 114"/>
                <a:gd name="T106" fmla="*/ 308 w 317"/>
                <a:gd name="T107" fmla="*/ 65 h 114"/>
                <a:gd name="T108" fmla="*/ 308 w 317"/>
                <a:gd name="T109" fmla="*/ 63 h 114"/>
                <a:gd name="T110" fmla="*/ 308 w 317"/>
                <a:gd name="T111" fmla="*/ 63 h 114"/>
                <a:gd name="T112" fmla="*/ 308 w 317"/>
                <a:gd name="T113" fmla="*/ 62 h 114"/>
                <a:gd name="T114" fmla="*/ 308 w 317"/>
                <a:gd name="T115" fmla="*/ 41 h 114"/>
                <a:gd name="T116" fmla="*/ 301 w 317"/>
                <a:gd name="T117" fmla="*/ 21 h 114"/>
                <a:gd name="T118" fmla="*/ 294 w 317"/>
                <a:gd name="T119" fmla="*/ 14 h 114"/>
                <a:gd name="T120" fmla="*/ 289 w 317"/>
                <a:gd name="T121" fmla="*/ 13 h 114"/>
                <a:gd name="T122" fmla="*/ 283 w 317"/>
                <a:gd name="T123" fmla="*/ 13 h 114"/>
                <a:gd name="T124" fmla="*/ 270 w 317"/>
                <a:gd name="T125" fmla="*/ 2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17" h="114">
                  <a:moveTo>
                    <a:pt x="10" y="89"/>
                  </a:moveTo>
                  <a:lnTo>
                    <a:pt x="46" y="3"/>
                  </a:lnTo>
                  <a:lnTo>
                    <a:pt x="54" y="3"/>
                  </a:lnTo>
                  <a:lnTo>
                    <a:pt x="54" y="111"/>
                  </a:lnTo>
                  <a:lnTo>
                    <a:pt x="46" y="111"/>
                  </a:lnTo>
                  <a:lnTo>
                    <a:pt x="46" y="24"/>
                  </a:lnTo>
                  <a:lnTo>
                    <a:pt x="10" y="111"/>
                  </a:lnTo>
                  <a:lnTo>
                    <a:pt x="0" y="111"/>
                  </a:lnTo>
                  <a:lnTo>
                    <a:pt x="0" y="3"/>
                  </a:lnTo>
                  <a:lnTo>
                    <a:pt x="10" y="3"/>
                  </a:lnTo>
                  <a:lnTo>
                    <a:pt x="10" y="89"/>
                  </a:lnTo>
                  <a:close/>
                  <a:moveTo>
                    <a:pt x="81" y="14"/>
                  </a:moveTo>
                  <a:lnTo>
                    <a:pt x="81" y="47"/>
                  </a:lnTo>
                  <a:lnTo>
                    <a:pt x="101" y="47"/>
                  </a:lnTo>
                  <a:lnTo>
                    <a:pt x="101" y="47"/>
                  </a:lnTo>
                  <a:lnTo>
                    <a:pt x="103" y="47"/>
                  </a:lnTo>
                  <a:lnTo>
                    <a:pt x="103" y="47"/>
                  </a:lnTo>
                  <a:lnTo>
                    <a:pt x="103" y="47"/>
                  </a:lnTo>
                  <a:lnTo>
                    <a:pt x="104" y="47"/>
                  </a:lnTo>
                  <a:lnTo>
                    <a:pt x="104" y="47"/>
                  </a:lnTo>
                  <a:lnTo>
                    <a:pt x="104" y="47"/>
                  </a:lnTo>
                  <a:lnTo>
                    <a:pt x="106" y="47"/>
                  </a:lnTo>
                  <a:lnTo>
                    <a:pt x="106" y="47"/>
                  </a:lnTo>
                  <a:lnTo>
                    <a:pt x="107" y="47"/>
                  </a:lnTo>
                  <a:lnTo>
                    <a:pt x="107" y="49"/>
                  </a:lnTo>
                  <a:lnTo>
                    <a:pt x="109" y="49"/>
                  </a:lnTo>
                  <a:lnTo>
                    <a:pt x="109" y="49"/>
                  </a:lnTo>
                  <a:lnTo>
                    <a:pt x="111" y="49"/>
                  </a:lnTo>
                  <a:lnTo>
                    <a:pt x="111" y="49"/>
                  </a:lnTo>
                  <a:lnTo>
                    <a:pt x="112" y="51"/>
                  </a:lnTo>
                  <a:lnTo>
                    <a:pt x="112" y="51"/>
                  </a:lnTo>
                  <a:lnTo>
                    <a:pt x="114" y="51"/>
                  </a:lnTo>
                  <a:lnTo>
                    <a:pt x="115" y="52"/>
                  </a:lnTo>
                  <a:lnTo>
                    <a:pt x="117" y="54"/>
                  </a:lnTo>
                  <a:lnTo>
                    <a:pt x="117" y="54"/>
                  </a:lnTo>
                  <a:lnTo>
                    <a:pt x="119" y="55"/>
                  </a:lnTo>
                  <a:lnTo>
                    <a:pt x="120" y="57"/>
                  </a:lnTo>
                  <a:lnTo>
                    <a:pt x="120" y="59"/>
                  </a:lnTo>
                  <a:lnTo>
                    <a:pt x="122" y="60"/>
                  </a:lnTo>
                  <a:lnTo>
                    <a:pt x="122" y="63"/>
                  </a:lnTo>
                  <a:lnTo>
                    <a:pt x="123" y="65"/>
                  </a:lnTo>
                  <a:lnTo>
                    <a:pt x="123" y="68"/>
                  </a:lnTo>
                  <a:lnTo>
                    <a:pt x="125" y="70"/>
                  </a:lnTo>
                  <a:lnTo>
                    <a:pt x="125" y="73"/>
                  </a:lnTo>
                  <a:lnTo>
                    <a:pt x="125" y="76"/>
                  </a:lnTo>
                  <a:lnTo>
                    <a:pt x="125" y="79"/>
                  </a:lnTo>
                  <a:lnTo>
                    <a:pt x="125" y="79"/>
                  </a:lnTo>
                  <a:lnTo>
                    <a:pt x="125" y="81"/>
                  </a:lnTo>
                  <a:lnTo>
                    <a:pt x="125" y="81"/>
                  </a:lnTo>
                  <a:lnTo>
                    <a:pt x="125" y="82"/>
                  </a:lnTo>
                  <a:lnTo>
                    <a:pt x="125" y="82"/>
                  </a:lnTo>
                  <a:lnTo>
                    <a:pt x="125" y="84"/>
                  </a:lnTo>
                  <a:lnTo>
                    <a:pt x="125" y="84"/>
                  </a:lnTo>
                  <a:lnTo>
                    <a:pt x="125" y="84"/>
                  </a:lnTo>
                  <a:lnTo>
                    <a:pt x="125" y="85"/>
                  </a:lnTo>
                  <a:lnTo>
                    <a:pt x="125" y="85"/>
                  </a:lnTo>
                  <a:lnTo>
                    <a:pt x="125" y="87"/>
                  </a:lnTo>
                  <a:lnTo>
                    <a:pt x="125" y="89"/>
                  </a:lnTo>
                  <a:lnTo>
                    <a:pt x="123" y="89"/>
                  </a:lnTo>
                  <a:lnTo>
                    <a:pt x="123" y="90"/>
                  </a:lnTo>
                  <a:lnTo>
                    <a:pt x="123" y="90"/>
                  </a:lnTo>
                  <a:lnTo>
                    <a:pt x="123" y="92"/>
                  </a:lnTo>
                  <a:lnTo>
                    <a:pt x="123" y="93"/>
                  </a:lnTo>
                  <a:lnTo>
                    <a:pt x="122" y="95"/>
                  </a:lnTo>
                  <a:lnTo>
                    <a:pt x="122" y="97"/>
                  </a:lnTo>
                  <a:lnTo>
                    <a:pt x="120" y="98"/>
                  </a:lnTo>
                  <a:lnTo>
                    <a:pt x="120" y="100"/>
                  </a:lnTo>
                  <a:lnTo>
                    <a:pt x="119" y="101"/>
                  </a:lnTo>
                  <a:lnTo>
                    <a:pt x="119" y="103"/>
                  </a:lnTo>
                  <a:lnTo>
                    <a:pt x="117" y="104"/>
                  </a:lnTo>
                  <a:lnTo>
                    <a:pt x="115" y="106"/>
                  </a:lnTo>
                  <a:lnTo>
                    <a:pt x="114" y="108"/>
                  </a:lnTo>
                  <a:lnTo>
                    <a:pt x="112" y="108"/>
                  </a:lnTo>
                  <a:lnTo>
                    <a:pt x="111" y="109"/>
                  </a:lnTo>
                  <a:lnTo>
                    <a:pt x="107" y="109"/>
                  </a:lnTo>
                  <a:lnTo>
                    <a:pt x="106" y="109"/>
                  </a:lnTo>
                  <a:lnTo>
                    <a:pt x="104" y="111"/>
                  </a:lnTo>
                  <a:lnTo>
                    <a:pt x="101" y="111"/>
                  </a:lnTo>
                  <a:lnTo>
                    <a:pt x="71" y="111"/>
                  </a:lnTo>
                  <a:lnTo>
                    <a:pt x="71" y="3"/>
                  </a:lnTo>
                  <a:lnTo>
                    <a:pt x="120" y="3"/>
                  </a:lnTo>
                  <a:lnTo>
                    <a:pt x="120" y="14"/>
                  </a:lnTo>
                  <a:lnTo>
                    <a:pt x="81" y="14"/>
                  </a:lnTo>
                  <a:close/>
                  <a:moveTo>
                    <a:pt x="81" y="60"/>
                  </a:moveTo>
                  <a:lnTo>
                    <a:pt x="81" y="98"/>
                  </a:lnTo>
                  <a:lnTo>
                    <a:pt x="100" y="98"/>
                  </a:lnTo>
                  <a:lnTo>
                    <a:pt x="101" y="98"/>
                  </a:lnTo>
                  <a:lnTo>
                    <a:pt x="103" y="98"/>
                  </a:lnTo>
                  <a:lnTo>
                    <a:pt x="104" y="98"/>
                  </a:lnTo>
                  <a:lnTo>
                    <a:pt x="106" y="98"/>
                  </a:lnTo>
                  <a:lnTo>
                    <a:pt x="107" y="97"/>
                  </a:lnTo>
                  <a:lnTo>
                    <a:pt x="107" y="97"/>
                  </a:lnTo>
                  <a:lnTo>
                    <a:pt x="109" y="95"/>
                  </a:lnTo>
                  <a:lnTo>
                    <a:pt x="111" y="95"/>
                  </a:lnTo>
                  <a:lnTo>
                    <a:pt x="111" y="93"/>
                  </a:lnTo>
                  <a:lnTo>
                    <a:pt x="112" y="92"/>
                  </a:lnTo>
                  <a:lnTo>
                    <a:pt x="114" y="90"/>
                  </a:lnTo>
                  <a:lnTo>
                    <a:pt x="114" y="89"/>
                  </a:lnTo>
                  <a:lnTo>
                    <a:pt x="114" y="87"/>
                  </a:lnTo>
                  <a:lnTo>
                    <a:pt x="115" y="84"/>
                  </a:lnTo>
                  <a:lnTo>
                    <a:pt x="115" y="82"/>
                  </a:lnTo>
                  <a:lnTo>
                    <a:pt x="115" y="79"/>
                  </a:lnTo>
                  <a:lnTo>
                    <a:pt x="115" y="78"/>
                  </a:lnTo>
                  <a:lnTo>
                    <a:pt x="115" y="76"/>
                  </a:lnTo>
                  <a:lnTo>
                    <a:pt x="115" y="74"/>
                  </a:lnTo>
                  <a:lnTo>
                    <a:pt x="114" y="73"/>
                  </a:lnTo>
                  <a:lnTo>
                    <a:pt x="114" y="71"/>
                  </a:lnTo>
                  <a:lnTo>
                    <a:pt x="114" y="70"/>
                  </a:lnTo>
                  <a:lnTo>
                    <a:pt x="114" y="68"/>
                  </a:lnTo>
                  <a:lnTo>
                    <a:pt x="112" y="66"/>
                  </a:lnTo>
                  <a:lnTo>
                    <a:pt x="112" y="66"/>
                  </a:lnTo>
                  <a:lnTo>
                    <a:pt x="111" y="65"/>
                  </a:lnTo>
                  <a:lnTo>
                    <a:pt x="111" y="65"/>
                  </a:lnTo>
                  <a:lnTo>
                    <a:pt x="109" y="63"/>
                  </a:lnTo>
                  <a:lnTo>
                    <a:pt x="109" y="63"/>
                  </a:lnTo>
                  <a:lnTo>
                    <a:pt x="107" y="62"/>
                  </a:lnTo>
                  <a:lnTo>
                    <a:pt x="107" y="62"/>
                  </a:lnTo>
                  <a:lnTo>
                    <a:pt x="107" y="62"/>
                  </a:lnTo>
                  <a:lnTo>
                    <a:pt x="106" y="62"/>
                  </a:lnTo>
                  <a:lnTo>
                    <a:pt x="106" y="62"/>
                  </a:lnTo>
                  <a:lnTo>
                    <a:pt x="106" y="62"/>
                  </a:lnTo>
                  <a:lnTo>
                    <a:pt x="104" y="60"/>
                  </a:lnTo>
                  <a:lnTo>
                    <a:pt x="104" y="60"/>
                  </a:lnTo>
                  <a:lnTo>
                    <a:pt x="104" y="60"/>
                  </a:lnTo>
                  <a:lnTo>
                    <a:pt x="103" y="60"/>
                  </a:lnTo>
                  <a:lnTo>
                    <a:pt x="103" y="60"/>
                  </a:lnTo>
                  <a:lnTo>
                    <a:pt x="103" y="60"/>
                  </a:lnTo>
                  <a:lnTo>
                    <a:pt x="101" y="60"/>
                  </a:lnTo>
                  <a:lnTo>
                    <a:pt x="101" y="60"/>
                  </a:lnTo>
                  <a:lnTo>
                    <a:pt x="101" y="60"/>
                  </a:lnTo>
                  <a:lnTo>
                    <a:pt x="101" y="60"/>
                  </a:lnTo>
                  <a:lnTo>
                    <a:pt x="100" y="60"/>
                  </a:lnTo>
                  <a:lnTo>
                    <a:pt x="100" y="60"/>
                  </a:lnTo>
                  <a:lnTo>
                    <a:pt x="100" y="60"/>
                  </a:lnTo>
                  <a:lnTo>
                    <a:pt x="81" y="60"/>
                  </a:lnTo>
                  <a:close/>
                  <a:moveTo>
                    <a:pt x="137" y="3"/>
                  </a:moveTo>
                  <a:lnTo>
                    <a:pt x="164" y="3"/>
                  </a:lnTo>
                  <a:lnTo>
                    <a:pt x="167" y="3"/>
                  </a:lnTo>
                  <a:lnTo>
                    <a:pt x="169" y="3"/>
                  </a:lnTo>
                  <a:lnTo>
                    <a:pt x="171" y="5"/>
                  </a:lnTo>
                  <a:lnTo>
                    <a:pt x="174" y="5"/>
                  </a:lnTo>
                  <a:lnTo>
                    <a:pt x="175" y="6"/>
                  </a:lnTo>
                  <a:lnTo>
                    <a:pt x="177" y="6"/>
                  </a:lnTo>
                  <a:lnTo>
                    <a:pt x="178" y="8"/>
                  </a:lnTo>
                  <a:lnTo>
                    <a:pt x="180" y="9"/>
                  </a:lnTo>
                  <a:lnTo>
                    <a:pt x="182" y="11"/>
                  </a:lnTo>
                  <a:lnTo>
                    <a:pt x="183" y="14"/>
                  </a:lnTo>
                  <a:lnTo>
                    <a:pt x="185" y="16"/>
                  </a:lnTo>
                  <a:lnTo>
                    <a:pt x="185" y="19"/>
                  </a:lnTo>
                  <a:lnTo>
                    <a:pt x="186" y="22"/>
                  </a:lnTo>
                  <a:lnTo>
                    <a:pt x="186" y="25"/>
                  </a:lnTo>
                  <a:lnTo>
                    <a:pt x="186" y="30"/>
                  </a:lnTo>
                  <a:lnTo>
                    <a:pt x="186" y="33"/>
                  </a:lnTo>
                  <a:lnTo>
                    <a:pt x="186" y="33"/>
                  </a:lnTo>
                  <a:lnTo>
                    <a:pt x="186" y="33"/>
                  </a:lnTo>
                  <a:lnTo>
                    <a:pt x="186" y="35"/>
                  </a:lnTo>
                  <a:lnTo>
                    <a:pt x="186" y="35"/>
                  </a:lnTo>
                  <a:lnTo>
                    <a:pt x="186" y="35"/>
                  </a:lnTo>
                  <a:lnTo>
                    <a:pt x="186" y="35"/>
                  </a:lnTo>
                  <a:lnTo>
                    <a:pt x="186" y="35"/>
                  </a:lnTo>
                  <a:lnTo>
                    <a:pt x="186" y="35"/>
                  </a:lnTo>
                  <a:lnTo>
                    <a:pt x="186" y="35"/>
                  </a:lnTo>
                  <a:lnTo>
                    <a:pt x="186" y="35"/>
                  </a:lnTo>
                  <a:lnTo>
                    <a:pt x="186" y="35"/>
                  </a:lnTo>
                  <a:lnTo>
                    <a:pt x="186" y="35"/>
                  </a:lnTo>
                  <a:lnTo>
                    <a:pt x="186" y="35"/>
                  </a:lnTo>
                  <a:lnTo>
                    <a:pt x="186" y="36"/>
                  </a:lnTo>
                  <a:lnTo>
                    <a:pt x="186" y="36"/>
                  </a:lnTo>
                  <a:lnTo>
                    <a:pt x="186" y="36"/>
                  </a:lnTo>
                  <a:lnTo>
                    <a:pt x="186" y="38"/>
                  </a:lnTo>
                  <a:lnTo>
                    <a:pt x="186" y="41"/>
                  </a:lnTo>
                  <a:lnTo>
                    <a:pt x="186" y="44"/>
                  </a:lnTo>
                  <a:lnTo>
                    <a:pt x="186" y="47"/>
                  </a:lnTo>
                  <a:lnTo>
                    <a:pt x="185" y="49"/>
                  </a:lnTo>
                  <a:lnTo>
                    <a:pt x="185" y="52"/>
                  </a:lnTo>
                  <a:lnTo>
                    <a:pt x="183" y="54"/>
                  </a:lnTo>
                  <a:lnTo>
                    <a:pt x="182" y="57"/>
                  </a:lnTo>
                  <a:lnTo>
                    <a:pt x="182" y="59"/>
                  </a:lnTo>
                  <a:lnTo>
                    <a:pt x="180" y="62"/>
                  </a:lnTo>
                  <a:lnTo>
                    <a:pt x="177" y="63"/>
                  </a:lnTo>
                  <a:lnTo>
                    <a:pt x="175" y="65"/>
                  </a:lnTo>
                  <a:lnTo>
                    <a:pt x="172" y="65"/>
                  </a:lnTo>
                  <a:lnTo>
                    <a:pt x="171" y="66"/>
                  </a:lnTo>
                  <a:lnTo>
                    <a:pt x="167" y="66"/>
                  </a:lnTo>
                  <a:lnTo>
                    <a:pt x="163" y="66"/>
                  </a:lnTo>
                  <a:lnTo>
                    <a:pt x="145" y="66"/>
                  </a:lnTo>
                  <a:lnTo>
                    <a:pt x="145" y="111"/>
                  </a:lnTo>
                  <a:lnTo>
                    <a:pt x="137" y="111"/>
                  </a:lnTo>
                  <a:lnTo>
                    <a:pt x="137" y="3"/>
                  </a:lnTo>
                  <a:close/>
                  <a:moveTo>
                    <a:pt x="145" y="14"/>
                  </a:moveTo>
                  <a:lnTo>
                    <a:pt x="145" y="55"/>
                  </a:lnTo>
                  <a:lnTo>
                    <a:pt x="163" y="55"/>
                  </a:lnTo>
                  <a:lnTo>
                    <a:pt x="164" y="55"/>
                  </a:lnTo>
                  <a:lnTo>
                    <a:pt x="166" y="55"/>
                  </a:lnTo>
                  <a:lnTo>
                    <a:pt x="167" y="55"/>
                  </a:lnTo>
                  <a:lnTo>
                    <a:pt x="169" y="54"/>
                  </a:lnTo>
                  <a:lnTo>
                    <a:pt x="171" y="54"/>
                  </a:lnTo>
                  <a:lnTo>
                    <a:pt x="172" y="52"/>
                  </a:lnTo>
                  <a:lnTo>
                    <a:pt x="174" y="52"/>
                  </a:lnTo>
                  <a:lnTo>
                    <a:pt x="174" y="51"/>
                  </a:lnTo>
                  <a:lnTo>
                    <a:pt x="175" y="49"/>
                  </a:lnTo>
                  <a:lnTo>
                    <a:pt x="175" y="49"/>
                  </a:lnTo>
                  <a:lnTo>
                    <a:pt x="177" y="46"/>
                  </a:lnTo>
                  <a:lnTo>
                    <a:pt x="177" y="44"/>
                  </a:lnTo>
                  <a:lnTo>
                    <a:pt x="177" y="43"/>
                  </a:lnTo>
                  <a:lnTo>
                    <a:pt x="177" y="40"/>
                  </a:lnTo>
                  <a:lnTo>
                    <a:pt x="178" y="38"/>
                  </a:lnTo>
                  <a:lnTo>
                    <a:pt x="178" y="35"/>
                  </a:lnTo>
                  <a:lnTo>
                    <a:pt x="178" y="32"/>
                  </a:lnTo>
                  <a:lnTo>
                    <a:pt x="177" y="30"/>
                  </a:lnTo>
                  <a:lnTo>
                    <a:pt x="177" y="27"/>
                  </a:lnTo>
                  <a:lnTo>
                    <a:pt x="177" y="25"/>
                  </a:lnTo>
                  <a:lnTo>
                    <a:pt x="177" y="24"/>
                  </a:lnTo>
                  <a:lnTo>
                    <a:pt x="175" y="22"/>
                  </a:lnTo>
                  <a:lnTo>
                    <a:pt x="175" y="21"/>
                  </a:lnTo>
                  <a:lnTo>
                    <a:pt x="174" y="19"/>
                  </a:lnTo>
                  <a:lnTo>
                    <a:pt x="172" y="19"/>
                  </a:lnTo>
                  <a:lnTo>
                    <a:pt x="172" y="17"/>
                  </a:lnTo>
                  <a:lnTo>
                    <a:pt x="171" y="17"/>
                  </a:lnTo>
                  <a:lnTo>
                    <a:pt x="169" y="16"/>
                  </a:lnTo>
                  <a:lnTo>
                    <a:pt x="167" y="16"/>
                  </a:lnTo>
                  <a:lnTo>
                    <a:pt x="166" y="16"/>
                  </a:lnTo>
                  <a:lnTo>
                    <a:pt x="164" y="14"/>
                  </a:lnTo>
                  <a:lnTo>
                    <a:pt x="163" y="14"/>
                  </a:lnTo>
                  <a:lnTo>
                    <a:pt x="145" y="14"/>
                  </a:lnTo>
                  <a:close/>
                  <a:moveTo>
                    <a:pt x="207" y="82"/>
                  </a:moveTo>
                  <a:lnTo>
                    <a:pt x="199" y="111"/>
                  </a:lnTo>
                  <a:lnTo>
                    <a:pt x="190" y="111"/>
                  </a:lnTo>
                  <a:lnTo>
                    <a:pt x="216" y="3"/>
                  </a:lnTo>
                  <a:lnTo>
                    <a:pt x="226" y="3"/>
                  </a:lnTo>
                  <a:lnTo>
                    <a:pt x="251" y="111"/>
                  </a:lnTo>
                  <a:lnTo>
                    <a:pt x="242" y="111"/>
                  </a:lnTo>
                  <a:lnTo>
                    <a:pt x="235" y="82"/>
                  </a:lnTo>
                  <a:lnTo>
                    <a:pt x="207" y="82"/>
                  </a:lnTo>
                  <a:lnTo>
                    <a:pt x="207" y="82"/>
                  </a:lnTo>
                  <a:close/>
                  <a:moveTo>
                    <a:pt x="208" y="70"/>
                  </a:moveTo>
                  <a:lnTo>
                    <a:pt x="232" y="71"/>
                  </a:lnTo>
                  <a:lnTo>
                    <a:pt x="221" y="17"/>
                  </a:lnTo>
                  <a:lnTo>
                    <a:pt x="208" y="71"/>
                  </a:lnTo>
                  <a:lnTo>
                    <a:pt x="208" y="70"/>
                  </a:lnTo>
                  <a:close/>
                  <a:moveTo>
                    <a:pt x="267" y="33"/>
                  </a:moveTo>
                  <a:lnTo>
                    <a:pt x="257" y="33"/>
                  </a:lnTo>
                  <a:lnTo>
                    <a:pt x="257" y="33"/>
                  </a:lnTo>
                  <a:lnTo>
                    <a:pt x="257" y="33"/>
                  </a:lnTo>
                  <a:lnTo>
                    <a:pt x="257" y="33"/>
                  </a:lnTo>
                  <a:lnTo>
                    <a:pt x="257" y="33"/>
                  </a:lnTo>
                  <a:lnTo>
                    <a:pt x="257" y="33"/>
                  </a:lnTo>
                  <a:lnTo>
                    <a:pt x="257" y="32"/>
                  </a:lnTo>
                  <a:lnTo>
                    <a:pt x="257" y="32"/>
                  </a:lnTo>
                  <a:lnTo>
                    <a:pt x="257" y="32"/>
                  </a:lnTo>
                  <a:lnTo>
                    <a:pt x="257" y="32"/>
                  </a:lnTo>
                  <a:lnTo>
                    <a:pt x="257" y="32"/>
                  </a:lnTo>
                  <a:lnTo>
                    <a:pt x="257" y="32"/>
                  </a:lnTo>
                  <a:lnTo>
                    <a:pt x="257" y="32"/>
                  </a:lnTo>
                  <a:lnTo>
                    <a:pt x="257" y="30"/>
                  </a:lnTo>
                  <a:lnTo>
                    <a:pt x="257" y="30"/>
                  </a:lnTo>
                  <a:lnTo>
                    <a:pt x="257" y="30"/>
                  </a:lnTo>
                  <a:lnTo>
                    <a:pt x="257" y="30"/>
                  </a:lnTo>
                  <a:lnTo>
                    <a:pt x="257" y="27"/>
                  </a:lnTo>
                  <a:lnTo>
                    <a:pt x="259" y="24"/>
                  </a:lnTo>
                  <a:lnTo>
                    <a:pt x="259" y="22"/>
                  </a:lnTo>
                  <a:lnTo>
                    <a:pt x="260" y="19"/>
                  </a:lnTo>
                  <a:lnTo>
                    <a:pt x="262" y="16"/>
                  </a:lnTo>
                  <a:lnTo>
                    <a:pt x="262" y="14"/>
                  </a:lnTo>
                  <a:lnTo>
                    <a:pt x="264" y="11"/>
                  </a:lnTo>
                  <a:lnTo>
                    <a:pt x="265" y="9"/>
                  </a:lnTo>
                  <a:lnTo>
                    <a:pt x="267" y="8"/>
                  </a:lnTo>
                  <a:lnTo>
                    <a:pt x="268" y="5"/>
                  </a:lnTo>
                  <a:lnTo>
                    <a:pt x="272" y="3"/>
                  </a:lnTo>
                  <a:lnTo>
                    <a:pt x="273" y="2"/>
                  </a:lnTo>
                  <a:lnTo>
                    <a:pt x="276" y="2"/>
                  </a:lnTo>
                  <a:lnTo>
                    <a:pt x="279" y="0"/>
                  </a:lnTo>
                  <a:lnTo>
                    <a:pt x="281" y="0"/>
                  </a:lnTo>
                  <a:lnTo>
                    <a:pt x="284" y="0"/>
                  </a:lnTo>
                  <a:lnTo>
                    <a:pt x="289" y="0"/>
                  </a:lnTo>
                  <a:lnTo>
                    <a:pt x="292" y="0"/>
                  </a:lnTo>
                  <a:lnTo>
                    <a:pt x="295" y="2"/>
                  </a:lnTo>
                  <a:lnTo>
                    <a:pt x="298" y="2"/>
                  </a:lnTo>
                  <a:lnTo>
                    <a:pt x="300" y="3"/>
                  </a:lnTo>
                  <a:lnTo>
                    <a:pt x="303" y="6"/>
                  </a:lnTo>
                  <a:lnTo>
                    <a:pt x="305" y="8"/>
                  </a:lnTo>
                  <a:lnTo>
                    <a:pt x="306" y="11"/>
                  </a:lnTo>
                  <a:lnTo>
                    <a:pt x="308" y="13"/>
                  </a:lnTo>
                  <a:lnTo>
                    <a:pt x="309" y="16"/>
                  </a:lnTo>
                  <a:lnTo>
                    <a:pt x="311" y="19"/>
                  </a:lnTo>
                  <a:lnTo>
                    <a:pt x="313" y="22"/>
                  </a:lnTo>
                  <a:lnTo>
                    <a:pt x="314" y="25"/>
                  </a:lnTo>
                  <a:lnTo>
                    <a:pt x="314" y="28"/>
                  </a:lnTo>
                  <a:lnTo>
                    <a:pt x="316" y="33"/>
                  </a:lnTo>
                  <a:lnTo>
                    <a:pt x="316" y="36"/>
                  </a:lnTo>
                  <a:lnTo>
                    <a:pt x="316" y="36"/>
                  </a:lnTo>
                  <a:lnTo>
                    <a:pt x="316" y="38"/>
                  </a:lnTo>
                  <a:lnTo>
                    <a:pt x="317" y="40"/>
                  </a:lnTo>
                  <a:lnTo>
                    <a:pt x="317" y="41"/>
                  </a:lnTo>
                  <a:lnTo>
                    <a:pt x="317" y="43"/>
                  </a:lnTo>
                  <a:lnTo>
                    <a:pt x="317" y="44"/>
                  </a:lnTo>
                  <a:lnTo>
                    <a:pt x="317" y="44"/>
                  </a:lnTo>
                  <a:lnTo>
                    <a:pt x="317" y="46"/>
                  </a:lnTo>
                  <a:lnTo>
                    <a:pt x="317" y="47"/>
                  </a:lnTo>
                  <a:lnTo>
                    <a:pt x="317" y="49"/>
                  </a:lnTo>
                  <a:lnTo>
                    <a:pt x="317" y="51"/>
                  </a:lnTo>
                  <a:lnTo>
                    <a:pt x="317" y="52"/>
                  </a:lnTo>
                  <a:lnTo>
                    <a:pt x="317" y="52"/>
                  </a:lnTo>
                  <a:lnTo>
                    <a:pt x="317" y="54"/>
                  </a:lnTo>
                  <a:lnTo>
                    <a:pt x="317" y="55"/>
                  </a:lnTo>
                  <a:lnTo>
                    <a:pt x="317" y="55"/>
                  </a:lnTo>
                  <a:lnTo>
                    <a:pt x="317" y="57"/>
                  </a:lnTo>
                  <a:lnTo>
                    <a:pt x="317" y="59"/>
                  </a:lnTo>
                  <a:lnTo>
                    <a:pt x="317" y="59"/>
                  </a:lnTo>
                  <a:lnTo>
                    <a:pt x="317" y="60"/>
                  </a:lnTo>
                  <a:lnTo>
                    <a:pt x="317" y="62"/>
                  </a:lnTo>
                  <a:lnTo>
                    <a:pt x="317" y="63"/>
                  </a:lnTo>
                  <a:lnTo>
                    <a:pt x="317" y="65"/>
                  </a:lnTo>
                  <a:lnTo>
                    <a:pt x="317" y="66"/>
                  </a:lnTo>
                  <a:lnTo>
                    <a:pt x="317" y="68"/>
                  </a:lnTo>
                  <a:lnTo>
                    <a:pt x="317" y="70"/>
                  </a:lnTo>
                  <a:lnTo>
                    <a:pt x="317" y="71"/>
                  </a:lnTo>
                  <a:lnTo>
                    <a:pt x="317" y="73"/>
                  </a:lnTo>
                  <a:lnTo>
                    <a:pt x="317" y="74"/>
                  </a:lnTo>
                  <a:lnTo>
                    <a:pt x="317" y="76"/>
                  </a:lnTo>
                  <a:lnTo>
                    <a:pt x="316" y="78"/>
                  </a:lnTo>
                  <a:lnTo>
                    <a:pt x="316" y="79"/>
                  </a:lnTo>
                  <a:lnTo>
                    <a:pt x="316" y="81"/>
                  </a:lnTo>
                  <a:lnTo>
                    <a:pt x="314" y="84"/>
                  </a:lnTo>
                  <a:lnTo>
                    <a:pt x="314" y="87"/>
                  </a:lnTo>
                  <a:lnTo>
                    <a:pt x="313" y="90"/>
                  </a:lnTo>
                  <a:lnTo>
                    <a:pt x="313" y="93"/>
                  </a:lnTo>
                  <a:lnTo>
                    <a:pt x="311" y="97"/>
                  </a:lnTo>
                  <a:lnTo>
                    <a:pt x="309" y="100"/>
                  </a:lnTo>
                  <a:lnTo>
                    <a:pt x="308" y="103"/>
                  </a:lnTo>
                  <a:lnTo>
                    <a:pt x="306" y="106"/>
                  </a:lnTo>
                  <a:lnTo>
                    <a:pt x="303" y="108"/>
                  </a:lnTo>
                  <a:lnTo>
                    <a:pt x="301" y="109"/>
                  </a:lnTo>
                  <a:lnTo>
                    <a:pt x="298" y="111"/>
                  </a:lnTo>
                  <a:lnTo>
                    <a:pt x="295" y="112"/>
                  </a:lnTo>
                  <a:lnTo>
                    <a:pt x="292" y="114"/>
                  </a:lnTo>
                  <a:lnTo>
                    <a:pt x="289" y="114"/>
                  </a:lnTo>
                  <a:lnTo>
                    <a:pt x="286" y="114"/>
                  </a:lnTo>
                  <a:lnTo>
                    <a:pt x="283" y="114"/>
                  </a:lnTo>
                  <a:lnTo>
                    <a:pt x="279" y="114"/>
                  </a:lnTo>
                  <a:lnTo>
                    <a:pt x="278" y="112"/>
                  </a:lnTo>
                  <a:lnTo>
                    <a:pt x="275" y="112"/>
                  </a:lnTo>
                  <a:lnTo>
                    <a:pt x="273" y="111"/>
                  </a:lnTo>
                  <a:lnTo>
                    <a:pt x="270" y="109"/>
                  </a:lnTo>
                  <a:lnTo>
                    <a:pt x="268" y="108"/>
                  </a:lnTo>
                  <a:lnTo>
                    <a:pt x="267" y="106"/>
                  </a:lnTo>
                  <a:lnTo>
                    <a:pt x="265" y="104"/>
                  </a:lnTo>
                  <a:lnTo>
                    <a:pt x="264" y="101"/>
                  </a:lnTo>
                  <a:lnTo>
                    <a:pt x="262" y="100"/>
                  </a:lnTo>
                  <a:lnTo>
                    <a:pt x="262" y="97"/>
                  </a:lnTo>
                  <a:lnTo>
                    <a:pt x="260" y="95"/>
                  </a:lnTo>
                  <a:lnTo>
                    <a:pt x="259" y="92"/>
                  </a:lnTo>
                  <a:lnTo>
                    <a:pt x="259" y="90"/>
                  </a:lnTo>
                  <a:lnTo>
                    <a:pt x="257" y="87"/>
                  </a:lnTo>
                  <a:lnTo>
                    <a:pt x="257" y="87"/>
                  </a:lnTo>
                  <a:lnTo>
                    <a:pt x="257" y="85"/>
                  </a:lnTo>
                  <a:lnTo>
                    <a:pt x="257" y="85"/>
                  </a:lnTo>
                  <a:lnTo>
                    <a:pt x="257" y="84"/>
                  </a:lnTo>
                  <a:lnTo>
                    <a:pt x="257" y="84"/>
                  </a:lnTo>
                  <a:lnTo>
                    <a:pt x="257" y="82"/>
                  </a:lnTo>
                  <a:lnTo>
                    <a:pt x="257" y="82"/>
                  </a:lnTo>
                  <a:lnTo>
                    <a:pt x="257" y="81"/>
                  </a:lnTo>
                  <a:lnTo>
                    <a:pt x="257" y="81"/>
                  </a:lnTo>
                  <a:lnTo>
                    <a:pt x="257" y="79"/>
                  </a:lnTo>
                  <a:lnTo>
                    <a:pt x="257" y="78"/>
                  </a:lnTo>
                  <a:lnTo>
                    <a:pt x="256" y="78"/>
                  </a:lnTo>
                  <a:lnTo>
                    <a:pt x="256" y="76"/>
                  </a:lnTo>
                  <a:lnTo>
                    <a:pt x="256" y="76"/>
                  </a:lnTo>
                  <a:lnTo>
                    <a:pt x="256" y="74"/>
                  </a:lnTo>
                  <a:lnTo>
                    <a:pt x="256" y="74"/>
                  </a:lnTo>
                  <a:lnTo>
                    <a:pt x="265" y="74"/>
                  </a:lnTo>
                  <a:lnTo>
                    <a:pt x="265" y="74"/>
                  </a:lnTo>
                  <a:lnTo>
                    <a:pt x="265" y="74"/>
                  </a:lnTo>
                  <a:lnTo>
                    <a:pt x="265" y="76"/>
                  </a:lnTo>
                  <a:lnTo>
                    <a:pt x="265" y="76"/>
                  </a:lnTo>
                  <a:lnTo>
                    <a:pt x="265" y="78"/>
                  </a:lnTo>
                  <a:lnTo>
                    <a:pt x="265" y="78"/>
                  </a:lnTo>
                  <a:lnTo>
                    <a:pt x="265" y="78"/>
                  </a:lnTo>
                  <a:lnTo>
                    <a:pt x="265" y="79"/>
                  </a:lnTo>
                  <a:lnTo>
                    <a:pt x="265" y="79"/>
                  </a:lnTo>
                  <a:lnTo>
                    <a:pt x="267" y="81"/>
                  </a:lnTo>
                  <a:lnTo>
                    <a:pt x="267" y="81"/>
                  </a:lnTo>
                  <a:lnTo>
                    <a:pt x="267" y="82"/>
                  </a:lnTo>
                  <a:lnTo>
                    <a:pt x="267" y="82"/>
                  </a:lnTo>
                  <a:lnTo>
                    <a:pt x="267" y="84"/>
                  </a:lnTo>
                  <a:lnTo>
                    <a:pt x="267" y="84"/>
                  </a:lnTo>
                  <a:lnTo>
                    <a:pt x="267" y="84"/>
                  </a:lnTo>
                  <a:lnTo>
                    <a:pt x="268" y="85"/>
                  </a:lnTo>
                  <a:lnTo>
                    <a:pt x="268" y="87"/>
                  </a:lnTo>
                  <a:lnTo>
                    <a:pt x="270" y="89"/>
                  </a:lnTo>
                  <a:lnTo>
                    <a:pt x="270" y="90"/>
                  </a:lnTo>
                  <a:lnTo>
                    <a:pt x="272" y="92"/>
                  </a:lnTo>
                  <a:lnTo>
                    <a:pt x="272" y="93"/>
                  </a:lnTo>
                  <a:lnTo>
                    <a:pt x="273" y="95"/>
                  </a:lnTo>
                  <a:lnTo>
                    <a:pt x="273" y="97"/>
                  </a:lnTo>
                  <a:lnTo>
                    <a:pt x="275" y="98"/>
                  </a:lnTo>
                  <a:lnTo>
                    <a:pt x="276" y="100"/>
                  </a:lnTo>
                  <a:lnTo>
                    <a:pt x="276" y="100"/>
                  </a:lnTo>
                  <a:lnTo>
                    <a:pt x="278" y="101"/>
                  </a:lnTo>
                  <a:lnTo>
                    <a:pt x="279" y="101"/>
                  </a:lnTo>
                  <a:lnTo>
                    <a:pt x="281" y="103"/>
                  </a:lnTo>
                  <a:lnTo>
                    <a:pt x="284" y="103"/>
                  </a:lnTo>
                  <a:lnTo>
                    <a:pt x="286" y="103"/>
                  </a:lnTo>
                  <a:lnTo>
                    <a:pt x="287" y="103"/>
                  </a:lnTo>
                  <a:lnTo>
                    <a:pt x="290" y="101"/>
                  </a:lnTo>
                  <a:lnTo>
                    <a:pt x="294" y="101"/>
                  </a:lnTo>
                  <a:lnTo>
                    <a:pt x="295" y="100"/>
                  </a:lnTo>
                  <a:lnTo>
                    <a:pt x="297" y="98"/>
                  </a:lnTo>
                  <a:lnTo>
                    <a:pt x="298" y="97"/>
                  </a:lnTo>
                  <a:lnTo>
                    <a:pt x="300" y="95"/>
                  </a:lnTo>
                  <a:lnTo>
                    <a:pt x="301" y="92"/>
                  </a:lnTo>
                  <a:lnTo>
                    <a:pt x="303" y="89"/>
                  </a:lnTo>
                  <a:lnTo>
                    <a:pt x="305" y="87"/>
                  </a:lnTo>
                  <a:lnTo>
                    <a:pt x="305" y="84"/>
                  </a:lnTo>
                  <a:lnTo>
                    <a:pt x="306" y="81"/>
                  </a:lnTo>
                  <a:lnTo>
                    <a:pt x="306" y="78"/>
                  </a:lnTo>
                  <a:lnTo>
                    <a:pt x="308" y="74"/>
                  </a:lnTo>
                  <a:lnTo>
                    <a:pt x="308" y="71"/>
                  </a:lnTo>
                  <a:lnTo>
                    <a:pt x="308" y="70"/>
                  </a:lnTo>
                  <a:lnTo>
                    <a:pt x="308" y="68"/>
                  </a:lnTo>
                  <a:lnTo>
                    <a:pt x="308" y="68"/>
                  </a:lnTo>
                  <a:lnTo>
                    <a:pt x="308" y="68"/>
                  </a:lnTo>
                  <a:lnTo>
                    <a:pt x="308" y="66"/>
                  </a:lnTo>
                  <a:lnTo>
                    <a:pt x="308" y="66"/>
                  </a:lnTo>
                  <a:lnTo>
                    <a:pt x="308" y="66"/>
                  </a:lnTo>
                  <a:lnTo>
                    <a:pt x="308" y="66"/>
                  </a:lnTo>
                  <a:lnTo>
                    <a:pt x="308" y="66"/>
                  </a:lnTo>
                  <a:lnTo>
                    <a:pt x="308" y="66"/>
                  </a:lnTo>
                  <a:lnTo>
                    <a:pt x="308" y="66"/>
                  </a:lnTo>
                  <a:lnTo>
                    <a:pt x="308" y="65"/>
                  </a:lnTo>
                  <a:lnTo>
                    <a:pt x="308" y="65"/>
                  </a:lnTo>
                  <a:lnTo>
                    <a:pt x="308" y="65"/>
                  </a:lnTo>
                  <a:lnTo>
                    <a:pt x="308" y="65"/>
                  </a:lnTo>
                  <a:lnTo>
                    <a:pt x="308" y="65"/>
                  </a:lnTo>
                  <a:lnTo>
                    <a:pt x="308" y="65"/>
                  </a:lnTo>
                  <a:lnTo>
                    <a:pt x="308" y="65"/>
                  </a:lnTo>
                  <a:lnTo>
                    <a:pt x="308" y="63"/>
                  </a:lnTo>
                  <a:lnTo>
                    <a:pt x="308" y="63"/>
                  </a:lnTo>
                  <a:lnTo>
                    <a:pt x="308" y="63"/>
                  </a:lnTo>
                  <a:lnTo>
                    <a:pt x="308" y="63"/>
                  </a:lnTo>
                  <a:lnTo>
                    <a:pt x="308" y="63"/>
                  </a:lnTo>
                  <a:lnTo>
                    <a:pt x="308" y="63"/>
                  </a:lnTo>
                  <a:lnTo>
                    <a:pt x="308" y="63"/>
                  </a:lnTo>
                  <a:lnTo>
                    <a:pt x="308" y="63"/>
                  </a:lnTo>
                  <a:lnTo>
                    <a:pt x="308" y="63"/>
                  </a:lnTo>
                  <a:lnTo>
                    <a:pt x="308" y="63"/>
                  </a:lnTo>
                  <a:lnTo>
                    <a:pt x="308" y="63"/>
                  </a:lnTo>
                  <a:lnTo>
                    <a:pt x="308" y="63"/>
                  </a:lnTo>
                  <a:lnTo>
                    <a:pt x="308" y="62"/>
                  </a:lnTo>
                  <a:lnTo>
                    <a:pt x="308" y="62"/>
                  </a:lnTo>
                  <a:lnTo>
                    <a:pt x="308" y="62"/>
                  </a:lnTo>
                  <a:lnTo>
                    <a:pt x="308" y="62"/>
                  </a:lnTo>
                  <a:lnTo>
                    <a:pt x="308" y="62"/>
                  </a:lnTo>
                  <a:lnTo>
                    <a:pt x="308" y="62"/>
                  </a:lnTo>
                  <a:lnTo>
                    <a:pt x="308" y="62"/>
                  </a:lnTo>
                  <a:lnTo>
                    <a:pt x="308" y="62"/>
                  </a:lnTo>
                  <a:lnTo>
                    <a:pt x="308" y="60"/>
                  </a:lnTo>
                  <a:lnTo>
                    <a:pt x="308" y="60"/>
                  </a:lnTo>
                  <a:lnTo>
                    <a:pt x="308" y="60"/>
                  </a:lnTo>
                  <a:lnTo>
                    <a:pt x="276" y="60"/>
                  </a:lnTo>
                  <a:lnTo>
                    <a:pt x="276" y="49"/>
                  </a:lnTo>
                  <a:lnTo>
                    <a:pt x="308" y="49"/>
                  </a:lnTo>
                  <a:lnTo>
                    <a:pt x="308" y="44"/>
                  </a:lnTo>
                  <a:lnTo>
                    <a:pt x="308" y="41"/>
                  </a:lnTo>
                  <a:lnTo>
                    <a:pt x="308" y="38"/>
                  </a:lnTo>
                  <a:lnTo>
                    <a:pt x="306" y="35"/>
                  </a:lnTo>
                  <a:lnTo>
                    <a:pt x="306" y="32"/>
                  </a:lnTo>
                  <a:lnTo>
                    <a:pt x="305" y="28"/>
                  </a:lnTo>
                  <a:lnTo>
                    <a:pt x="305" y="27"/>
                  </a:lnTo>
                  <a:lnTo>
                    <a:pt x="303" y="24"/>
                  </a:lnTo>
                  <a:lnTo>
                    <a:pt x="303" y="22"/>
                  </a:lnTo>
                  <a:lnTo>
                    <a:pt x="301" y="21"/>
                  </a:lnTo>
                  <a:lnTo>
                    <a:pt x="300" y="19"/>
                  </a:lnTo>
                  <a:lnTo>
                    <a:pt x="300" y="17"/>
                  </a:lnTo>
                  <a:lnTo>
                    <a:pt x="298" y="17"/>
                  </a:lnTo>
                  <a:lnTo>
                    <a:pt x="297" y="16"/>
                  </a:lnTo>
                  <a:lnTo>
                    <a:pt x="297" y="16"/>
                  </a:lnTo>
                  <a:lnTo>
                    <a:pt x="295" y="14"/>
                  </a:lnTo>
                  <a:lnTo>
                    <a:pt x="295" y="14"/>
                  </a:lnTo>
                  <a:lnTo>
                    <a:pt x="294" y="14"/>
                  </a:lnTo>
                  <a:lnTo>
                    <a:pt x="294" y="13"/>
                  </a:lnTo>
                  <a:lnTo>
                    <a:pt x="292" y="13"/>
                  </a:lnTo>
                  <a:lnTo>
                    <a:pt x="292" y="13"/>
                  </a:lnTo>
                  <a:lnTo>
                    <a:pt x="292" y="13"/>
                  </a:lnTo>
                  <a:lnTo>
                    <a:pt x="290" y="13"/>
                  </a:lnTo>
                  <a:lnTo>
                    <a:pt x="290" y="13"/>
                  </a:lnTo>
                  <a:lnTo>
                    <a:pt x="290" y="13"/>
                  </a:lnTo>
                  <a:lnTo>
                    <a:pt x="289" y="13"/>
                  </a:lnTo>
                  <a:lnTo>
                    <a:pt x="289" y="13"/>
                  </a:lnTo>
                  <a:lnTo>
                    <a:pt x="289" y="13"/>
                  </a:lnTo>
                  <a:lnTo>
                    <a:pt x="287" y="13"/>
                  </a:lnTo>
                  <a:lnTo>
                    <a:pt x="287" y="11"/>
                  </a:lnTo>
                  <a:lnTo>
                    <a:pt x="287" y="11"/>
                  </a:lnTo>
                  <a:lnTo>
                    <a:pt x="286" y="11"/>
                  </a:lnTo>
                  <a:lnTo>
                    <a:pt x="284" y="11"/>
                  </a:lnTo>
                  <a:lnTo>
                    <a:pt x="283" y="13"/>
                  </a:lnTo>
                  <a:lnTo>
                    <a:pt x="279" y="13"/>
                  </a:lnTo>
                  <a:lnTo>
                    <a:pt x="278" y="13"/>
                  </a:lnTo>
                  <a:lnTo>
                    <a:pt x="276" y="14"/>
                  </a:lnTo>
                  <a:lnTo>
                    <a:pt x="275" y="16"/>
                  </a:lnTo>
                  <a:lnTo>
                    <a:pt x="273" y="16"/>
                  </a:lnTo>
                  <a:lnTo>
                    <a:pt x="273" y="17"/>
                  </a:lnTo>
                  <a:lnTo>
                    <a:pt x="272" y="19"/>
                  </a:lnTo>
                  <a:lnTo>
                    <a:pt x="270" y="21"/>
                  </a:lnTo>
                  <a:lnTo>
                    <a:pt x="268" y="24"/>
                  </a:lnTo>
                  <a:lnTo>
                    <a:pt x="268" y="25"/>
                  </a:lnTo>
                  <a:lnTo>
                    <a:pt x="267" y="27"/>
                  </a:lnTo>
                  <a:lnTo>
                    <a:pt x="267" y="30"/>
                  </a:lnTo>
                  <a:lnTo>
                    <a:pt x="267" y="32"/>
                  </a:lnTo>
                  <a:lnTo>
                    <a:pt x="267" y="33"/>
                  </a:lnTo>
                  <a:lnTo>
                    <a:pt x="267" y="33"/>
                  </a:lnTo>
                  <a:close/>
                </a:path>
              </a:pathLst>
            </a:custGeom>
            <a:solidFill>
              <a:srgbClr val="FF0000"/>
            </a:solidFill>
            <a:ln w="6350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413985-738F-44FF-B62E-1C22A2B45629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54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16725" y="152400"/>
            <a:ext cx="2119313" cy="62499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4025" y="152400"/>
            <a:ext cx="6210300" cy="624998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B12D51-C6BD-4496-B2C1-A074433B8B4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13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82EC2A-A076-4CD3-8312-E1D4F08E9904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93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BC66CB-B7C6-4D0D-B2FE-38AD466BFC1B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939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4025" y="1484313"/>
            <a:ext cx="4051300" cy="4918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7725" y="1484313"/>
            <a:ext cx="4052888" cy="4918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B08C57-0BD2-401E-83BD-0297DE9159C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39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FB27BE-6324-487A-89CA-7DE06BCB828E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390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2BB8ED8-9083-4620-B996-F8454BC1A7BE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50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71E24B-3F1C-4129-BBCC-2CCB0E5ECAE5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35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E6546C-70E5-4D28-B55F-3ACA04715C09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36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0609BD0-E9FD-4D0B-AB05-F0D351B60D39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08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68438" y="152400"/>
            <a:ext cx="7467600" cy="104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Щелчок правит 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4025" y="1484313"/>
            <a:ext cx="8256588" cy="491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Щелчок правит 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grpSp>
        <p:nvGrpSpPr>
          <p:cNvPr id="3077" name="Group 5"/>
          <p:cNvGrpSpPr>
            <a:grpSpLocks/>
          </p:cNvGrpSpPr>
          <p:nvPr/>
        </p:nvGrpSpPr>
        <p:grpSpPr bwMode="auto">
          <a:xfrm>
            <a:off x="109538" y="258763"/>
            <a:ext cx="1003300" cy="1001712"/>
            <a:chOff x="69" y="91"/>
            <a:chExt cx="631" cy="631"/>
          </a:xfrm>
        </p:grpSpPr>
        <p:sp>
          <p:nvSpPr>
            <p:cNvPr id="3078" name="Oval 6"/>
            <p:cNvSpPr>
              <a:spLocks noChangeArrowheads="1"/>
            </p:cNvSpPr>
            <p:nvPr/>
          </p:nvSpPr>
          <p:spPr bwMode="auto">
            <a:xfrm>
              <a:off x="69" y="91"/>
              <a:ext cx="631" cy="631"/>
            </a:xfrm>
            <a:prstGeom prst="ellipse">
              <a:avLst/>
            </a:prstGeom>
            <a:solidFill>
              <a:srgbClr val="FFFFDF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auto">
            <a:xfrm>
              <a:off x="168" y="189"/>
              <a:ext cx="433" cy="301"/>
            </a:xfrm>
            <a:custGeom>
              <a:avLst/>
              <a:gdLst>
                <a:gd name="T0" fmla="*/ 45 w 433"/>
                <a:gd name="T1" fmla="*/ 221 h 301"/>
                <a:gd name="T2" fmla="*/ 13 w 433"/>
                <a:gd name="T3" fmla="*/ 203 h 301"/>
                <a:gd name="T4" fmla="*/ 2 w 433"/>
                <a:gd name="T5" fmla="*/ 180 h 301"/>
                <a:gd name="T6" fmla="*/ 2 w 433"/>
                <a:gd name="T7" fmla="*/ 146 h 301"/>
                <a:gd name="T8" fmla="*/ 16 w 433"/>
                <a:gd name="T9" fmla="*/ 117 h 301"/>
                <a:gd name="T10" fmla="*/ 42 w 433"/>
                <a:gd name="T11" fmla="*/ 95 h 301"/>
                <a:gd name="T12" fmla="*/ 81 w 433"/>
                <a:gd name="T13" fmla="*/ 82 h 301"/>
                <a:gd name="T14" fmla="*/ 155 w 433"/>
                <a:gd name="T15" fmla="*/ 78 h 301"/>
                <a:gd name="T16" fmla="*/ 238 w 433"/>
                <a:gd name="T17" fmla="*/ 99 h 301"/>
                <a:gd name="T18" fmla="*/ 312 w 433"/>
                <a:gd name="T19" fmla="*/ 132 h 301"/>
                <a:gd name="T20" fmla="*/ 372 w 433"/>
                <a:gd name="T21" fmla="*/ 177 h 301"/>
                <a:gd name="T22" fmla="*/ 395 w 433"/>
                <a:gd name="T23" fmla="*/ 211 h 301"/>
                <a:gd name="T24" fmla="*/ 396 w 433"/>
                <a:gd name="T25" fmla="*/ 239 h 301"/>
                <a:gd name="T26" fmla="*/ 383 w 433"/>
                <a:gd name="T27" fmla="*/ 260 h 301"/>
                <a:gd name="T28" fmla="*/ 357 w 433"/>
                <a:gd name="T29" fmla="*/ 267 h 301"/>
                <a:gd name="T30" fmla="*/ 311 w 433"/>
                <a:gd name="T31" fmla="*/ 254 h 301"/>
                <a:gd name="T32" fmla="*/ 265 w 433"/>
                <a:gd name="T33" fmla="*/ 226 h 301"/>
                <a:gd name="T34" fmla="*/ 209 w 433"/>
                <a:gd name="T35" fmla="*/ 182 h 301"/>
                <a:gd name="T36" fmla="*/ 174 w 433"/>
                <a:gd name="T37" fmla="*/ 145 h 301"/>
                <a:gd name="T38" fmla="*/ 148 w 433"/>
                <a:gd name="T39" fmla="*/ 103 h 301"/>
                <a:gd name="T40" fmla="*/ 137 w 433"/>
                <a:gd name="T41" fmla="*/ 74 h 301"/>
                <a:gd name="T42" fmla="*/ 141 w 433"/>
                <a:gd name="T43" fmla="*/ 29 h 301"/>
                <a:gd name="T44" fmla="*/ 155 w 433"/>
                <a:gd name="T45" fmla="*/ 7 h 301"/>
                <a:gd name="T46" fmla="*/ 189 w 433"/>
                <a:gd name="T47" fmla="*/ 0 h 301"/>
                <a:gd name="T48" fmla="*/ 238 w 433"/>
                <a:gd name="T49" fmla="*/ 20 h 301"/>
                <a:gd name="T50" fmla="*/ 268 w 433"/>
                <a:gd name="T51" fmla="*/ 58 h 301"/>
                <a:gd name="T52" fmla="*/ 292 w 433"/>
                <a:gd name="T53" fmla="*/ 129 h 301"/>
                <a:gd name="T54" fmla="*/ 299 w 433"/>
                <a:gd name="T55" fmla="*/ 234 h 301"/>
                <a:gd name="T56" fmla="*/ 291 w 433"/>
                <a:gd name="T57" fmla="*/ 268 h 301"/>
                <a:gd name="T58" fmla="*/ 274 w 433"/>
                <a:gd name="T59" fmla="*/ 287 h 301"/>
                <a:gd name="T60" fmla="*/ 240 w 433"/>
                <a:gd name="T61" fmla="*/ 296 h 301"/>
                <a:gd name="T62" fmla="*/ 209 w 433"/>
                <a:gd name="T63" fmla="*/ 281 h 301"/>
                <a:gd name="T64" fmla="*/ 189 w 433"/>
                <a:gd name="T65" fmla="*/ 244 h 301"/>
                <a:gd name="T66" fmla="*/ 190 w 433"/>
                <a:gd name="T67" fmla="*/ 187 h 301"/>
                <a:gd name="T68" fmla="*/ 209 w 433"/>
                <a:gd name="T69" fmla="*/ 140 h 301"/>
                <a:gd name="T70" fmla="*/ 249 w 433"/>
                <a:gd name="T71" fmla="*/ 95 h 301"/>
                <a:gd name="T72" fmla="*/ 317 w 433"/>
                <a:gd name="T73" fmla="*/ 49 h 301"/>
                <a:gd name="T74" fmla="*/ 373 w 433"/>
                <a:gd name="T75" fmla="*/ 27 h 301"/>
                <a:gd name="T76" fmla="*/ 413 w 433"/>
                <a:gd name="T77" fmla="*/ 31 h 301"/>
                <a:gd name="T78" fmla="*/ 432 w 433"/>
                <a:gd name="T79" fmla="*/ 54 h 301"/>
                <a:gd name="T80" fmla="*/ 427 w 433"/>
                <a:gd name="T81" fmla="*/ 90 h 301"/>
                <a:gd name="T82" fmla="*/ 407 w 433"/>
                <a:gd name="T83" fmla="*/ 124 h 301"/>
                <a:gd name="T84" fmla="*/ 354 w 433"/>
                <a:gd name="T85" fmla="*/ 177 h 301"/>
                <a:gd name="T86" fmla="*/ 263 w 433"/>
                <a:gd name="T87" fmla="*/ 243 h 301"/>
                <a:gd name="T88" fmla="*/ 173 w 433"/>
                <a:gd name="T89" fmla="*/ 288 h 301"/>
                <a:gd name="T90" fmla="*/ 102 w 433"/>
                <a:gd name="T91" fmla="*/ 301 h 301"/>
                <a:gd name="T92" fmla="*/ 63 w 433"/>
                <a:gd name="T93" fmla="*/ 292 h 301"/>
                <a:gd name="T94" fmla="*/ 46 w 433"/>
                <a:gd name="T95" fmla="*/ 271 h 301"/>
                <a:gd name="T96" fmla="*/ 51 w 433"/>
                <a:gd name="T97" fmla="*/ 235 h 301"/>
                <a:gd name="T98" fmla="*/ 85 w 433"/>
                <a:gd name="T99" fmla="*/ 191 h 301"/>
                <a:gd name="T100" fmla="*/ 150 w 433"/>
                <a:gd name="T101" fmla="*/ 14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33" h="301">
                  <a:moveTo>
                    <a:pt x="431" y="225"/>
                  </a:moveTo>
                  <a:lnTo>
                    <a:pt x="68" y="224"/>
                  </a:lnTo>
                  <a:lnTo>
                    <a:pt x="57" y="224"/>
                  </a:lnTo>
                  <a:lnTo>
                    <a:pt x="45" y="221"/>
                  </a:lnTo>
                  <a:lnTo>
                    <a:pt x="33" y="218"/>
                  </a:lnTo>
                  <a:lnTo>
                    <a:pt x="23" y="211"/>
                  </a:lnTo>
                  <a:lnTo>
                    <a:pt x="18" y="208"/>
                  </a:lnTo>
                  <a:lnTo>
                    <a:pt x="13" y="203"/>
                  </a:lnTo>
                  <a:lnTo>
                    <a:pt x="10" y="197"/>
                  </a:lnTo>
                  <a:lnTo>
                    <a:pt x="6" y="192"/>
                  </a:lnTo>
                  <a:lnTo>
                    <a:pt x="3" y="186"/>
                  </a:lnTo>
                  <a:lnTo>
                    <a:pt x="2" y="180"/>
                  </a:lnTo>
                  <a:lnTo>
                    <a:pt x="1" y="171"/>
                  </a:lnTo>
                  <a:lnTo>
                    <a:pt x="0" y="163"/>
                  </a:lnTo>
                  <a:lnTo>
                    <a:pt x="1" y="155"/>
                  </a:lnTo>
                  <a:lnTo>
                    <a:pt x="2" y="146"/>
                  </a:lnTo>
                  <a:lnTo>
                    <a:pt x="3" y="138"/>
                  </a:lnTo>
                  <a:lnTo>
                    <a:pt x="7" y="131"/>
                  </a:lnTo>
                  <a:lnTo>
                    <a:pt x="11" y="124"/>
                  </a:lnTo>
                  <a:lnTo>
                    <a:pt x="16" y="117"/>
                  </a:lnTo>
                  <a:lnTo>
                    <a:pt x="21" y="111"/>
                  </a:lnTo>
                  <a:lnTo>
                    <a:pt x="27" y="106"/>
                  </a:lnTo>
                  <a:lnTo>
                    <a:pt x="35" y="99"/>
                  </a:lnTo>
                  <a:lnTo>
                    <a:pt x="42" y="95"/>
                  </a:lnTo>
                  <a:lnTo>
                    <a:pt x="51" y="90"/>
                  </a:lnTo>
                  <a:lnTo>
                    <a:pt x="60" y="87"/>
                  </a:lnTo>
                  <a:lnTo>
                    <a:pt x="70" y="84"/>
                  </a:lnTo>
                  <a:lnTo>
                    <a:pt x="81" y="82"/>
                  </a:lnTo>
                  <a:lnTo>
                    <a:pt x="94" y="79"/>
                  </a:lnTo>
                  <a:lnTo>
                    <a:pt x="106" y="78"/>
                  </a:lnTo>
                  <a:lnTo>
                    <a:pt x="131" y="77"/>
                  </a:lnTo>
                  <a:lnTo>
                    <a:pt x="155" y="78"/>
                  </a:lnTo>
                  <a:lnTo>
                    <a:pt x="176" y="82"/>
                  </a:lnTo>
                  <a:lnTo>
                    <a:pt x="199" y="87"/>
                  </a:lnTo>
                  <a:lnTo>
                    <a:pt x="219" y="93"/>
                  </a:lnTo>
                  <a:lnTo>
                    <a:pt x="238" y="99"/>
                  </a:lnTo>
                  <a:lnTo>
                    <a:pt x="257" y="107"/>
                  </a:lnTo>
                  <a:lnTo>
                    <a:pt x="275" y="114"/>
                  </a:lnTo>
                  <a:lnTo>
                    <a:pt x="293" y="122"/>
                  </a:lnTo>
                  <a:lnTo>
                    <a:pt x="312" y="132"/>
                  </a:lnTo>
                  <a:lnTo>
                    <a:pt x="329" y="143"/>
                  </a:lnTo>
                  <a:lnTo>
                    <a:pt x="346" y="155"/>
                  </a:lnTo>
                  <a:lnTo>
                    <a:pt x="359" y="166"/>
                  </a:lnTo>
                  <a:lnTo>
                    <a:pt x="372" y="177"/>
                  </a:lnTo>
                  <a:lnTo>
                    <a:pt x="382" y="187"/>
                  </a:lnTo>
                  <a:lnTo>
                    <a:pt x="388" y="196"/>
                  </a:lnTo>
                  <a:lnTo>
                    <a:pt x="392" y="204"/>
                  </a:lnTo>
                  <a:lnTo>
                    <a:pt x="395" y="211"/>
                  </a:lnTo>
                  <a:lnTo>
                    <a:pt x="397" y="219"/>
                  </a:lnTo>
                  <a:lnTo>
                    <a:pt x="397" y="225"/>
                  </a:lnTo>
                  <a:lnTo>
                    <a:pt x="397" y="233"/>
                  </a:lnTo>
                  <a:lnTo>
                    <a:pt x="396" y="239"/>
                  </a:lnTo>
                  <a:lnTo>
                    <a:pt x="393" y="247"/>
                  </a:lnTo>
                  <a:lnTo>
                    <a:pt x="390" y="254"/>
                  </a:lnTo>
                  <a:lnTo>
                    <a:pt x="386" y="257"/>
                  </a:lnTo>
                  <a:lnTo>
                    <a:pt x="383" y="260"/>
                  </a:lnTo>
                  <a:lnTo>
                    <a:pt x="380" y="263"/>
                  </a:lnTo>
                  <a:lnTo>
                    <a:pt x="376" y="264"/>
                  </a:lnTo>
                  <a:lnTo>
                    <a:pt x="367" y="267"/>
                  </a:lnTo>
                  <a:lnTo>
                    <a:pt x="357" y="267"/>
                  </a:lnTo>
                  <a:lnTo>
                    <a:pt x="346" y="265"/>
                  </a:lnTo>
                  <a:lnTo>
                    <a:pt x="334" y="263"/>
                  </a:lnTo>
                  <a:lnTo>
                    <a:pt x="323" y="259"/>
                  </a:lnTo>
                  <a:lnTo>
                    <a:pt x="311" y="254"/>
                  </a:lnTo>
                  <a:lnTo>
                    <a:pt x="303" y="250"/>
                  </a:lnTo>
                  <a:lnTo>
                    <a:pt x="293" y="244"/>
                  </a:lnTo>
                  <a:lnTo>
                    <a:pt x="279" y="235"/>
                  </a:lnTo>
                  <a:lnTo>
                    <a:pt x="265" y="226"/>
                  </a:lnTo>
                  <a:lnTo>
                    <a:pt x="250" y="216"/>
                  </a:lnTo>
                  <a:lnTo>
                    <a:pt x="235" y="205"/>
                  </a:lnTo>
                  <a:lnTo>
                    <a:pt x="222" y="194"/>
                  </a:lnTo>
                  <a:lnTo>
                    <a:pt x="209" y="182"/>
                  </a:lnTo>
                  <a:lnTo>
                    <a:pt x="199" y="172"/>
                  </a:lnTo>
                  <a:lnTo>
                    <a:pt x="189" y="162"/>
                  </a:lnTo>
                  <a:lnTo>
                    <a:pt x="181" y="153"/>
                  </a:lnTo>
                  <a:lnTo>
                    <a:pt x="174" y="145"/>
                  </a:lnTo>
                  <a:lnTo>
                    <a:pt x="166" y="136"/>
                  </a:lnTo>
                  <a:lnTo>
                    <a:pt x="160" y="126"/>
                  </a:lnTo>
                  <a:lnTo>
                    <a:pt x="154" y="116"/>
                  </a:lnTo>
                  <a:lnTo>
                    <a:pt x="148" y="103"/>
                  </a:lnTo>
                  <a:lnTo>
                    <a:pt x="144" y="97"/>
                  </a:lnTo>
                  <a:lnTo>
                    <a:pt x="141" y="89"/>
                  </a:lnTo>
                  <a:lnTo>
                    <a:pt x="139" y="82"/>
                  </a:lnTo>
                  <a:lnTo>
                    <a:pt x="137" y="74"/>
                  </a:lnTo>
                  <a:lnTo>
                    <a:pt x="136" y="59"/>
                  </a:lnTo>
                  <a:lnTo>
                    <a:pt x="137" y="43"/>
                  </a:lnTo>
                  <a:lnTo>
                    <a:pt x="140" y="36"/>
                  </a:lnTo>
                  <a:lnTo>
                    <a:pt x="141" y="29"/>
                  </a:lnTo>
                  <a:lnTo>
                    <a:pt x="144" y="22"/>
                  </a:lnTo>
                  <a:lnTo>
                    <a:pt x="148" y="17"/>
                  </a:lnTo>
                  <a:lnTo>
                    <a:pt x="151" y="12"/>
                  </a:lnTo>
                  <a:lnTo>
                    <a:pt x="155" y="7"/>
                  </a:lnTo>
                  <a:lnTo>
                    <a:pt x="160" y="5"/>
                  </a:lnTo>
                  <a:lnTo>
                    <a:pt x="165" y="2"/>
                  </a:lnTo>
                  <a:lnTo>
                    <a:pt x="176" y="0"/>
                  </a:lnTo>
                  <a:lnTo>
                    <a:pt x="189" y="0"/>
                  </a:lnTo>
                  <a:lnTo>
                    <a:pt x="201" y="1"/>
                  </a:lnTo>
                  <a:lnTo>
                    <a:pt x="214" y="6"/>
                  </a:lnTo>
                  <a:lnTo>
                    <a:pt x="227" y="12"/>
                  </a:lnTo>
                  <a:lnTo>
                    <a:pt x="238" y="20"/>
                  </a:lnTo>
                  <a:lnTo>
                    <a:pt x="249" y="30"/>
                  </a:lnTo>
                  <a:lnTo>
                    <a:pt x="259" y="43"/>
                  </a:lnTo>
                  <a:lnTo>
                    <a:pt x="264" y="49"/>
                  </a:lnTo>
                  <a:lnTo>
                    <a:pt x="268" y="58"/>
                  </a:lnTo>
                  <a:lnTo>
                    <a:pt x="273" y="68"/>
                  </a:lnTo>
                  <a:lnTo>
                    <a:pt x="277" y="78"/>
                  </a:lnTo>
                  <a:lnTo>
                    <a:pt x="284" y="103"/>
                  </a:lnTo>
                  <a:lnTo>
                    <a:pt x="292" y="129"/>
                  </a:lnTo>
                  <a:lnTo>
                    <a:pt x="297" y="157"/>
                  </a:lnTo>
                  <a:lnTo>
                    <a:pt x="299" y="185"/>
                  </a:lnTo>
                  <a:lnTo>
                    <a:pt x="301" y="211"/>
                  </a:lnTo>
                  <a:lnTo>
                    <a:pt x="299" y="234"/>
                  </a:lnTo>
                  <a:lnTo>
                    <a:pt x="298" y="244"/>
                  </a:lnTo>
                  <a:lnTo>
                    <a:pt x="296" y="254"/>
                  </a:lnTo>
                  <a:lnTo>
                    <a:pt x="293" y="262"/>
                  </a:lnTo>
                  <a:lnTo>
                    <a:pt x="291" y="268"/>
                  </a:lnTo>
                  <a:lnTo>
                    <a:pt x="287" y="274"/>
                  </a:lnTo>
                  <a:lnTo>
                    <a:pt x="283" y="279"/>
                  </a:lnTo>
                  <a:lnTo>
                    <a:pt x="279" y="283"/>
                  </a:lnTo>
                  <a:lnTo>
                    <a:pt x="274" y="287"/>
                  </a:lnTo>
                  <a:lnTo>
                    <a:pt x="265" y="292"/>
                  </a:lnTo>
                  <a:lnTo>
                    <a:pt x="257" y="294"/>
                  </a:lnTo>
                  <a:lnTo>
                    <a:pt x="248" y="296"/>
                  </a:lnTo>
                  <a:lnTo>
                    <a:pt x="240" y="296"/>
                  </a:lnTo>
                  <a:lnTo>
                    <a:pt x="233" y="294"/>
                  </a:lnTo>
                  <a:lnTo>
                    <a:pt x="225" y="292"/>
                  </a:lnTo>
                  <a:lnTo>
                    <a:pt x="217" y="287"/>
                  </a:lnTo>
                  <a:lnTo>
                    <a:pt x="209" y="281"/>
                  </a:lnTo>
                  <a:lnTo>
                    <a:pt x="203" y="273"/>
                  </a:lnTo>
                  <a:lnTo>
                    <a:pt x="196" y="264"/>
                  </a:lnTo>
                  <a:lnTo>
                    <a:pt x="191" y="254"/>
                  </a:lnTo>
                  <a:lnTo>
                    <a:pt x="189" y="244"/>
                  </a:lnTo>
                  <a:lnTo>
                    <a:pt x="188" y="231"/>
                  </a:lnTo>
                  <a:lnTo>
                    <a:pt x="188" y="219"/>
                  </a:lnTo>
                  <a:lnTo>
                    <a:pt x="188" y="204"/>
                  </a:lnTo>
                  <a:lnTo>
                    <a:pt x="190" y="187"/>
                  </a:lnTo>
                  <a:lnTo>
                    <a:pt x="194" y="171"/>
                  </a:lnTo>
                  <a:lnTo>
                    <a:pt x="200" y="155"/>
                  </a:lnTo>
                  <a:lnTo>
                    <a:pt x="204" y="147"/>
                  </a:lnTo>
                  <a:lnTo>
                    <a:pt x="209" y="140"/>
                  </a:lnTo>
                  <a:lnTo>
                    <a:pt x="214" y="131"/>
                  </a:lnTo>
                  <a:lnTo>
                    <a:pt x="220" y="124"/>
                  </a:lnTo>
                  <a:lnTo>
                    <a:pt x="234" y="109"/>
                  </a:lnTo>
                  <a:lnTo>
                    <a:pt x="249" y="95"/>
                  </a:lnTo>
                  <a:lnTo>
                    <a:pt x="265" y="82"/>
                  </a:lnTo>
                  <a:lnTo>
                    <a:pt x="283" y="70"/>
                  </a:lnTo>
                  <a:lnTo>
                    <a:pt x="301" y="59"/>
                  </a:lnTo>
                  <a:lnTo>
                    <a:pt x="317" y="49"/>
                  </a:lnTo>
                  <a:lnTo>
                    <a:pt x="333" y="40"/>
                  </a:lnTo>
                  <a:lnTo>
                    <a:pt x="347" y="34"/>
                  </a:lnTo>
                  <a:lnTo>
                    <a:pt x="361" y="30"/>
                  </a:lnTo>
                  <a:lnTo>
                    <a:pt x="373" y="27"/>
                  </a:lnTo>
                  <a:lnTo>
                    <a:pt x="385" y="26"/>
                  </a:lnTo>
                  <a:lnTo>
                    <a:pt x="396" y="26"/>
                  </a:lnTo>
                  <a:lnTo>
                    <a:pt x="406" y="29"/>
                  </a:lnTo>
                  <a:lnTo>
                    <a:pt x="413" y="31"/>
                  </a:lnTo>
                  <a:lnTo>
                    <a:pt x="421" y="35"/>
                  </a:lnTo>
                  <a:lnTo>
                    <a:pt x="426" y="40"/>
                  </a:lnTo>
                  <a:lnTo>
                    <a:pt x="430" y="46"/>
                  </a:lnTo>
                  <a:lnTo>
                    <a:pt x="432" y="54"/>
                  </a:lnTo>
                  <a:lnTo>
                    <a:pt x="433" y="63"/>
                  </a:lnTo>
                  <a:lnTo>
                    <a:pt x="432" y="72"/>
                  </a:lnTo>
                  <a:lnTo>
                    <a:pt x="431" y="80"/>
                  </a:lnTo>
                  <a:lnTo>
                    <a:pt x="427" y="90"/>
                  </a:lnTo>
                  <a:lnTo>
                    <a:pt x="423" y="101"/>
                  </a:lnTo>
                  <a:lnTo>
                    <a:pt x="418" y="111"/>
                  </a:lnTo>
                  <a:lnTo>
                    <a:pt x="413" y="116"/>
                  </a:lnTo>
                  <a:lnTo>
                    <a:pt x="407" y="124"/>
                  </a:lnTo>
                  <a:lnTo>
                    <a:pt x="398" y="135"/>
                  </a:lnTo>
                  <a:lnTo>
                    <a:pt x="387" y="147"/>
                  </a:lnTo>
                  <a:lnTo>
                    <a:pt x="372" y="161"/>
                  </a:lnTo>
                  <a:lnTo>
                    <a:pt x="354" y="177"/>
                  </a:lnTo>
                  <a:lnTo>
                    <a:pt x="333" y="194"/>
                  </a:lnTo>
                  <a:lnTo>
                    <a:pt x="309" y="211"/>
                  </a:lnTo>
                  <a:lnTo>
                    <a:pt x="287" y="228"/>
                  </a:lnTo>
                  <a:lnTo>
                    <a:pt x="263" y="243"/>
                  </a:lnTo>
                  <a:lnTo>
                    <a:pt x="239" y="257"/>
                  </a:lnTo>
                  <a:lnTo>
                    <a:pt x="217" y="269"/>
                  </a:lnTo>
                  <a:lnTo>
                    <a:pt x="194" y="279"/>
                  </a:lnTo>
                  <a:lnTo>
                    <a:pt x="173" y="288"/>
                  </a:lnTo>
                  <a:lnTo>
                    <a:pt x="153" y="294"/>
                  </a:lnTo>
                  <a:lnTo>
                    <a:pt x="135" y="298"/>
                  </a:lnTo>
                  <a:lnTo>
                    <a:pt x="117" y="301"/>
                  </a:lnTo>
                  <a:lnTo>
                    <a:pt x="102" y="301"/>
                  </a:lnTo>
                  <a:lnTo>
                    <a:pt x="90" y="301"/>
                  </a:lnTo>
                  <a:lnTo>
                    <a:pt x="80" y="298"/>
                  </a:lnTo>
                  <a:lnTo>
                    <a:pt x="71" y="296"/>
                  </a:lnTo>
                  <a:lnTo>
                    <a:pt x="63" y="292"/>
                  </a:lnTo>
                  <a:lnTo>
                    <a:pt x="57" y="287"/>
                  </a:lnTo>
                  <a:lnTo>
                    <a:pt x="52" y="282"/>
                  </a:lnTo>
                  <a:lnTo>
                    <a:pt x="48" y="277"/>
                  </a:lnTo>
                  <a:lnTo>
                    <a:pt x="46" y="271"/>
                  </a:lnTo>
                  <a:lnTo>
                    <a:pt x="46" y="263"/>
                  </a:lnTo>
                  <a:lnTo>
                    <a:pt x="46" y="254"/>
                  </a:lnTo>
                  <a:lnTo>
                    <a:pt x="47" y="245"/>
                  </a:lnTo>
                  <a:lnTo>
                    <a:pt x="51" y="235"/>
                  </a:lnTo>
                  <a:lnTo>
                    <a:pt x="56" y="225"/>
                  </a:lnTo>
                  <a:lnTo>
                    <a:pt x="62" y="215"/>
                  </a:lnTo>
                  <a:lnTo>
                    <a:pt x="72" y="204"/>
                  </a:lnTo>
                  <a:lnTo>
                    <a:pt x="85" y="191"/>
                  </a:lnTo>
                  <a:lnTo>
                    <a:pt x="100" y="177"/>
                  </a:lnTo>
                  <a:lnTo>
                    <a:pt x="116" y="165"/>
                  </a:lnTo>
                  <a:lnTo>
                    <a:pt x="132" y="152"/>
                  </a:lnTo>
                  <a:lnTo>
                    <a:pt x="150" y="140"/>
                  </a:lnTo>
                  <a:lnTo>
                    <a:pt x="165" y="129"/>
                  </a:lnTo>
                  <a:lnTo>
                    <a:pt x="176" y="121"/>
                  </a:lnTo>
                </a:path>
              </a:pathLst>
            </a:custGeom>
            <a:noFill/>
            <a:ln w="12700" cmpd="sng">
              <a:solidFill>
                <a:schemeClr val="bg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auto">
            <a:xfrm>
              <a:off x="240" y="308"/>
              <a:ext cx="88" cy="89"/>
            </a:xfrm>
            <a:custGeom>
              <a:avLst/>
              <a:gdLst>
                <a:gd name="T0" fmla="*/ 18 w 88"/>
                <a:gd name="T1" fmla="*/ 9 h 89"/>
                <a:gd name="T2" fmla="*/ 25 w 88"/>
                <a:gd name="T3" fmla="*/ 5 h 89"/>
                <a:gd name="T4" fmla="*/ 33 w 88"/>
                <a:gd name="T5" fmla="*/ 2 h 89"/>
                <a:gd name="T6" fmla="*/ 42 w 88"/>
                <a:gd name="T7" fmla="*/ 0 h 89"/>
                <a:gd name="T8" fmla="*/ 50 w 88"/>
                <a:gd name="T9" fmla="*/ 2 h 89"/>
                <a:gd name="T10" fmla="*/ 58 w 88"/>
                <a:gd name="T11" fmla="*/ 3 h 89"/>
                <a:gd name="T12" fmla="*/ 67 w 88"/>
                <a:gd name="T13" fmla="*/ 7 h 89"/>
                <a:gd name="T14" fmla="*/ 73 w 88"/>
                <a:gd name="T15" fmla="*/ 12 h 89"/>
                <a:gd name="T16" fmla="*/ 79 w 88"/>
                <a:gd name="T17" fmla="*/ 18 h 89"/>
                <a:gd name="T18" fmla="*/ 84 w 88"/>
                <a:gd name="T19" fmla="*/ 26 h 89"/>
                <a:gd name="T20" fmla="*/ 87 w 88"/>
                <a:gd name="T21" fmla="*/ 34 h 89"/>
                <a:gd name="T22" fmla="*/ 88 w 88"/>
                <a:gd name="T23" fmla="*/ 42 h 89"/>
                <a:gd name="T24" fmla="*/ 88 w 88"/>
                <a:gd name="T25" fmla="*/ 51 h 89"/>
                <a:gd name="T26" fmla="*/ 86 w 88"/>
                <a:gd name="T27" fmla="*/ 60 h 89"/>
                <a:gd name="T28" fmla="*/ 82 w 88"/>
                <a:gd name="T29" fmla="*/ 67 h 89"/>
                <a:gd name="T30" fmla="*/ 77 w 88"/>
                <a:gd name="T31" fmla="*/ 73 h 89"/>
                <a:gd name="T32" fmla="*/ 70 w 88"/>
                <a:gd name="T33" fmla="*/ 80 h 89"/>
                <a:gd name="T34" fmla="*/ 63 w 88"/>
                <a:gd name="T35" fmla="*/ 85 h 89"/>
                <a:gd name="T36" fmla="*/ 55 w 88"/>
                <a:gd name="T37" fmla="*/ 87 h 89"/>
                <a:gd name="T38" fmla="*/ 47 w 88"/>
                <a:gd name="T39" fmla="*/ 89 h 89"/>
                <a:gd name="T40" fmla="*/ 38 w 88"/>
                <a:gd name="T41" fmla="*/ 89 h 89"/>
                <a:gd name="T42" fmla="*/ 30 w 88"/>
                <a:gd name="T43" fmla="*/ 86 h 89"/>
                <a:gd name="T44" fmla="*/ 22 w 88"/>
                <a:gd name="T45" fmla="*/ 82 h 89"/>
                <a:gd name="T46" fmla="*/ 15 w 88"/>
                <a:gd name="T47" fmla="*/ 77 h 89"/>
                <a:gd name="T48" fmla="*/ 9 w 88"/>
                <a:gd name="T49" fmla="*/ 71 h 89"/>
                <a:gd name="T50" fmla="*/ 4 w 88"/>
                <a:gd name="T51" fmla="*/ 63 h 89"/>
                <a:gd name="T52" fmla="*/ 2 w 88"/>
                <a:gd name="T53" fmla="*/ 56 h 89"/>
                <a:gd name="T54" fmla="*/ 0 w 88"/>
                <a:gd name="T55" fmla="*/ 47 h 89"/>
                <a:gd name="T56" fmla="*/ 0 w 88"/>
                <a:gd name="T57" fmla="*/ 38 h 89"/>
                <a:gd name="T58" fmla="*/ 3 w 88"/>
                <a:gd name="T59" fmla="*/ 31 h 89"/>
                <a:gd name="T60" fmla="*/ 7 w 88"/>
                <a:gd name="T61" fmla="*/ 23 h 89"/>
                <a:gd name="T62" fmla="*/ 12 w 88"/>
                <a:gd name="T63" fmla="*/ 16 h 89"/>
                <a:gd name="T64" fmla="*/ 18 w 88"/>
                <a:gd name="T65" fmla="*/ 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8" h="89">
                  <a:moveTo>
                    <a:pt x="18" y="9"/>
                  </a:moveTo>
                  <a:lnTo>
                    <a:pt x="25" y="5"/>
                  </a:lnTo>
                  <a:lnTo>
                    <a:pt x="33" y="2"/>
                  </a:lnTo>
                  <a:lnTo>
                    <a:pt x="42" y="0"/>
                  </a:lnTo>
                  <a:lnTo>
                    <a:pt x="50" y="2"/>
                  </a:lnTo>
                  <a:lnTo>
                    <a:pt x="58" y="3"/>
                  </a:lnTo>
                  <a:lnTo>
                    <a:pt x="67" y="7"/>
                  </a:lnTo>
                  <a:lnTo>
                    <a:pt x="73" y="12"/>
                  </a:lnTo>
                  <a:lnTo>
                    <a:pt x="79" y="18"/>
                  </a:lnTo>
                  <a:lnTo>
                    <a:pt x="84" y="26"/>
                  </a:lnTo>
                  <a:lnTo>
                    <a:pt x="87" y="34"/>
                  </a:lnTo>
                  <a:lnTo>
                    <a:pt x="88" y="42"/>
                  </a:lnTo>
                  <a:lnTo>
                    <a:pt x="88" y="51"/>
                  </a:lnTo>
                  <a:lnTo>
                    <a:pt x="86" y="60"/>
                  </a:lnTo>
                  <a:lnTo>
                    <a:pt x="82" y="67"/>
                  </a:lnTo>
                  <a:lnTo>
                    <a:pt x="77" y="73"/>
                  </a:lnTo>
                  <a:lnTo>
                    <a:pt x="70" y="80"/>
                  </a:lnTo>
                  <a:lnTo>
                    <a:pt x="63" y="85"/>
                  </a:lnTo>
                  <a:lnTo>
                    <a:pt x="55" y="87"/>
                  </a:lnTo>
                  <a:lnTo>
                    <a:pt x="47" y="89"/>
                  </a:lnTo>
                  <a:lnTo>
                    <a:pt x="38" y="89"/>
                  </a:lnTo>
                  <a:lnTo>
                    <a:pt x="30" y="86"/>
                  </a:lnTo>
                  <a:lnTo>
                    <a:pt x="22" y="82"/>
                  </a:lnTo>
                  <a:lnTo>
                    <a:pt x="15" y="77"/>
                  </a:lnTo>
                  <a:lnTo>
                    <a:pt x="9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47"/>
                  </a:lnTo>
                  <a:lnTo>
                    <a:pt x="0" y="38"/>
                  </a:lnTo>
                  <a:lnTo>
                    <a:pt x="3" y="31"/>
                  </a:lnTo>
                  <a:lnTo>
                    <a:pt x="7" y="23"/>
                  </a:lnTo>
                  <a:lnTo>
                    <a:pt x="12" y="16"/>
                  </a:lnTo>
                  <a:lnTo>
                    <a:pt x="18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auto">
            <a:xfrm>
              <a:off x="240" y="308"/>
              <a:ext cx="88" cy="89"/>
            </a:xfrm>
            <a:custGeom>
              <a:avLst/>
              <a:gdLst>
                <a:gd name="T0" fmla="*/ 18 w 88"/>
                <a:gd name="T1" fmla="*/ 9 h 89"/>
                <a:gd name="T2" fmla="*/ 25 w 88"/>
                <a:gd name="T3" fmla="*/ 5 h 89"/>
                <a:gd name="T4" fmla="*/ 33 w 88"/>
                <a:gd name="T5" fmla="*/ 2 h 89"/>
                <a:gd name="T6" fmla="*/ 42 w 88"/>
                <a:gd name="T7" fmla="*/ 0 h 89"/>
                <a:gd name="T8" fmla="*/ 50 w 88"/>
                <a:gd name="T9" fmla="*/ 2 h 89"/>
                <a:gd name="T10" fmla="*/ 58 w 88"/>
                <a:gd name="T11" fmla="*/ 3 h 89"/>
                <a:gd name="T12" fmla="*/ 67 w 88"/>
                <a:gd name="T13" fmla="*/ 7 h 89"/>
                <a:gd name="T14" fmla="*/ 73 w 88"/>
                <a:gd name="T15" fmla="*/ 12 h 89"/>
                <a:gd name="T16" fmla="*/ 79 w 88"/>
                <a:gd name="T17" fmla="*/ 18 h 89"/>
                <a:gd name="T18" fmla="*/ 84 w 88"/>
                <a:gd name="T19" fmla="*/ 26 h 89"/>
                <a:gd name="T20" fmla="*/ 87 w 88"/>
                <a:gd name="T21" fmla="*/ 34 h 89"/>
                <a:gd name="T22" fmla="*/ 88 w 88"/>
                <a:gd name="T23" fmla="*/ 42 h 89"/>
                <a:gd name="T24" fmla="*/ 88 w 88"/>
                <a:gd name="T25" fmla="*/ 51 h 89"/>
                <a:gd name="T26" fmla="*/ 86 w 88"/>
                <a:gd name="T27" fmla="*/ 60 h 89"/>
                <a:gd name="T28" fmla="*/ 82 w 88"/>
                <a:gd name="T29" fmla="*/ 67 h 89"/>
                <a:gd name="T30" fmla="*/ 77 w 88"/>
                <a:gd name="T31" fmla="*/ 73 h 89"/>
                <a:gd name="T32" fmla="*/ 70 w 88"/>
                <a:gd name="T33" fmla="*/ 80 h 89"/>
                <a:gd name="T34" fmla="*/ 63 w 88"/>
                <a:gd name="T35" fmla="*/ 85 h 89"/>
                <a:gd name="T36" fmla="*/ 55 w 88"/>
                <a:gd name="T37" fmla="*/ 87 h 89"/>
                <a:gd name="T38" fmla="*/ 47 w 88"/>
                <a:gd name="T39" fmla="*/ 89 h 89"/>
                <a:gd name="T40" fmla="*/ 38 w 88"/>
                <a:gd name="T41" fmla="*/ 89 h 89"/>
                <a:gd name="T42" fmla="*/ 30 w 88"/>
                <a:gd name="T43" fmla="*/ 86 h 89"/>
                <a:gd name="T44" fmla="*/ 22 w 88"/>
                <a:gd name="T45" fmla="*/ 82 h 89"/>
                <a:gd name="T46" fmla="*/ 15 w 88"/>
                <a:gd name="T47" fmla="*/ 77 h 89"/>
                <a:gd name="T48" fmla="*/ 9 w 88"/>
                <a:gd name="T49" fmla="*/ 71 h 89"/>
                <a:gd name="T50" fmla="*/ 4 w 88"/>
                <a:gd name="T51" fmla="*/ 63 h 89"/>
                <a:gd name="T52" fmla="*/ 2 w 88"/>
                <a:gd name="T53" fmla="*/ 56 h 89"/>
                <a:gd name="T54" fmla="*/ 0 w 88"/>
                <a:gd name="T55" fmla="*/ 47 h 89"/>
                <a:gd name="T56" fmla="*/ 0 w 88"/>
                <a:gd name="T57" fmla="*/ 38 h 89"/>
                <a:gd name="T58" fmla="*/ 3 w 88"/>
                <a:gd name="T59" fmla="*/ 31 h 89"/>
                <a:gd name="T60" fmla="*/ 7 w 88"/>
                <a:gd name="T61" fmla="*/ 23 h 89"/>
                <a:gd name="T62" fmla="*/ 12 w 88"/>
                <a:gd name="T63" fmla="*/ 16 h 89"/>
                <a:gd name="T64" fmla="*/ 18 w 88"/>
                <a:gd name="T65" fmla="*/ 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8" h="89">
                  <a:moveTo>
                    <a:pt x="18" y="9"/>
                  </a:moveTo>
                  <a:lnTo>
                    <a:pt x="25" y="5"/>
                  </a:lnTo>
                  <a:lnTo>
                    <a:pt x="33" y="2"/>
                  </a:lnTo>
                  <a:lnTo>
                    <a:pt x="42" y="0"/>
                  </a:lnTo>
                  <a:lnTo>
                    <a:pt x="50" y="2"/>
                  </a:lnTo>
                  <a:lnTo>
                    <a:pt x="58" y="3"/>
                  </a:lnTo>
                  <a:lnTo>
                    <a:pt x="67" y="7"/>
                  </a:lnTo>
                  <a:lnTo>
                    <a:pt x="73" y="12"/>
                  </a:lnTo>
                  <a:lnTo>
                    <a:pt x="79" y="18"/>
                  </a:lnTo>
                  <a:lnTo>
                    <a:pt x="84" y="26"/>
                  </a:lnTo>
                  <a:lnTo>
                    <a:pt x="87" y="34"/>
                  </a:lnTo>
                  <a:lnTo>
                    <a:pt x="88" y="42"/>
                  </a:lnTo>
                  <a:lnTo>
                    <a:pt x="88" y="51"/>
                  </a:lnTo>
                  <a:lnTo>
                    <a:pt x="86" y="60"/>
                  </a:lnTo>
                  <a:lnTo>
                    <a:pt x="82" y="67"/>
                  </a:lnTo>
                  <a:lnTo>
                    <a:pt x="77" y="73"/>
                  </a:lnTo>
                  <a:lnTo>
                    <a:pt x="70" y="80"/>
                  </a:lnTo>
                  <a:lnTo>
                    <a:pt x="63" y="85"/>
                  </a:lnTo>
                  <a:lnTo>
                    <a:pt x="55" y="87"/>
                  </a:lnTo>
                  <a:lnTo>
                    <a:pt x="47" y="89"/>
                  </a:lnTo>
                  <a:lnTo>
                    <a:pt x="38" y="89"/>
                  </a:lnTo>
                  <a:lnTo>
                    <a:pt x="30" y="86"/>
                  </a:lnTo>
                  <a:lnTo>
                    <a:pt x="22" y="82"/>
                  </a:lnTo>
                  <a:lnTo>
                    <a:pt x="15" y="77"/>
                  </a:lnTo>
                  <a:lnTo>
                    <a:pt x="9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47"/>
                  </a:lnTo>
                  <a:lnTo>
                    <a:pt x="0" y="38"/>
                  </a:lnTo>
                  <a:lnTo>
                    <a:pt x="3" y="31"/>
                  </a:lnTo>
                  <a:lnTo>
                    <a:pt x="7" y="23"/>
                  </a:lnTo>
                  <a:lnTo>
                    <a:pt x="12" y="16"/>
                  </a:lnTo>
                  <a:lnTo>
                    <a:pt x="18" y="9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auto">
            <a:xfrm>
              <a:off x="253" y="315"/>
              <a:ext cx="63" cy="75"/>
            </a:xfrm>
            <a:custGeom>
              <a:avLst/>
              <a:gdLst>
                <a:gd name="T0" fmla="*/ 5 w 63"/>
                <a:gd name="T1" fmla="*/ 2 h 75"/>
                <a:gd name="T2" fmla="*/ 9 w 63"/>
                <a:gd name="T3" fmla="*/ 1 h 75"/>
                <a:gd name="T4" fmla="*/ 14 w 63"/>
                <a:gd name="T5" fmla="*/ 0 h 75"/>
                <a:gd name="T6" fmla="*/ 19 w 63"/>
                <a:gd name="T7" fmla="*/ 1 h 75"/>
                <a:gd name="T8" fmla="*/ 25 w 63"/>
                <a:gd name="T9" fmla="*/ 3 h 75"/>
                <a:gd name="T10" fmla="*/ 31 w 63"/>
                <a:gd name="T11" fmla="*/ 7 h 75"/>
                <a:gd name="T12" fmla="*/ 37 w 63"/>
                <a:gd name="T13" fmla="*/ 12 h 75"/>
                <a:gd name="T14" fmla="*/ 42 w 63"/>
                <a:gd name="T15" fmla="*/ 17 h 75"/>
                <a:gd name="T16" fmla="*/ 49 w 63"/>
                <a:gd name="T17" fmla="*/ 25 h 75"/>
                <a:gd name="T18" fmla="*/ 54 w 63"/>
                <a:gd name="T19" fmla="*/ 31 h 75"/>
                <a:gd name="T20" fmla="*/ 57 w 63"/>
                <a:gd name="T21" fmla="*/ 39 h 75"/>
                <a:gd name="T22" fmla="*/ 60 w 63"/>
                <a:gd name="T23" fmla="*/ 46 h 75"/>
                <a:gd name="T24" fmla="*/ 63 w 63"/>
                <a:gd name="T25" fmla="*/ 53 h 75"/>
                <a:gd name="T26" fmla="*/ 63 w 63"/>
                <a:gd name="T27" fmla="*/ 59 h 75"/>
                <a:gd name="T28" fmla="*/ 63 w 63"/>
                <a:gd name="T29" fmla="*/ 65 h 75"/>
                <a:gd name="T30" fmla="*/ 60 w 63"/>
                <a:gd name="T31" fmla="*/ 69 h 75"/>
                <a:gd name="T32" fmla="*/ 57 w 63"/>
                <a:gd name="T33" fmla="*/ 73 h 75"/>
                <a:gd name="T34" fmla="*/ 54 w 63"/>
                <a:gd name="T35" fmla="*/ 75 h 75"/>
                <a:gd name="T36" fmla="*/ 49 w 63"/>
                <a:gd name="T37" fmla="*/ 75 h 75"/>
                <a:gd name="T38" fmla="*/ 42 w 63"/>
                <a:gd name="T39" fmla="*/ 74 h 75"/>
                <a:gd name="T40" fmla="*/ 37 w 63"/>
                <a:gd name="T41" fmla="*/ 71 h 75"/>
                <a:gd name="T42" fmla="*/ 31 w 63"/>
                <a:gd name="T43" fmla="*/ 68 h 75"/>
                <a:gd name="T44" fmla="*/ 25 w 63"/>
                <a:gd name="T45" fmla="*/ 64 h 75"/>
                <a:gd name="T46" fmla="*/ 19 w 63"/>
                <a:gd name="T47" fmla="*/ 58 h 75"/>
                <a:gd name="T48" fmla="*/ 14 w 63"/>
                <a:gd name="T49" fmla="*/ 51 h 75"/>
                <a:gd name="T50" fmla="*/ 9 w 63"/>
                <a:gd name="T51" fmla="*/ 44 h 75"/>
                <a:gd name="T52" fmla="*/ 5 w 63"/>
                <a:gd name="T53" fmla="*/ 36 h 75"/>
                <a:gd name="T54" fmla="*/ 2 w 63"/>
                <a:gd name="T55" fmla="*/ 29 h 75"/>
                <a:gd name="T56" fmla="*/ 0 w 63"/>
                <a:gd name="T57" fmla="*/ 22 h 75"/>
                <a:gd name="T58" fmla="*/ 0 w 63"/>
                <a:gd name="T59" fmla="*/ 16 h 75"/>
                <a:gd name="T60" fmla="*/ 0 w 63"/>
                <a:gd name="T61" fmla="*/ 11 h 75"/>
                <a:gd name="T62" fmla="*/ 1 w 63"/>
                <a:gd name="T63" fmla="*/ 6 h 75"/>
                <a:gd name="T64" fmla="*/ 5 w 63"/>
                <a:gd name="T65" fmla="*/ 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3" h="75">
                  <a:moveTo>
                    <a:pt x="5" y="2"/>
                  </a:moveTo>
                  <a:lnTo>
                    <a:pt x="9" y="1"/>
                  </a:lnTo>
                  <a:lnTo>
                    <a:pt x="14" y="0"/>
                  </a:lnTo>
                  <a:lnTo>
                    <a:pt x="19" y="1"/>
                  </a:lnTo>
                  <a:lnTo>
                    <a:pt x="25" y="3"/>
                  </a:lnTo>
                  <a:lnTo>
                    <a:pt x="31" y="7"/>
                  </a:lnTo>
                  <a:lnTo>
                    <a:pt x="37" y="12"/>
                  </a:lnTo>
                  <a:lnTo>
                    <a:pt x="42" y="17"/>
                  </a:lnTo>
                  <a:lnTo>
                    <a:pt x="49" y="25"/>
                  </a:lnTo>
                  <a:lnTo>
                    <a:pt x="54" y="31"/>
                  </a:lnTo>
                  <a:lnTo>
                    <a:pt x="57" y="39"/>
                  </a:lnTo>
                  <a:lnTo>
                    <a:pt x="60" y="46"/>
                  </a:lnTo>
                  <a:lnTo>
                    <a:pt x="63" y="53"/>
                  </a:lnTo>
                  <a:lnTo>
                    <a:pt x="63" y="59"/>
                  </a:lnTo>
                  <a:lnTo>
                    <a:pt x="63" y="65"/>
                  </a:lnTo>
                  <a:lnTo>
                    <a:pt x="60" y="69"/>
                  </a:lnTo>
                  <a:lnTo>
                    <a:pt x="57" y="73"/>
                  </a:lnTo>
                  <a:lnTo>
                    <a:pt x="54" y="75"/>
                  </a:lnTo>
                  <a:lnTo>
                    <a:pt x="49" y="75"/>
                  </a:lnTo>
                  <a:lnTo>
                    <a:pt x="42" y="74"/>
                  </a:lnTo>
                  <a:lnTo>
                    <a:pt x="37" y="71"/>
                  </a:lnTo>
                  <a:lnTo>
                    <a:pt x="31" y="68"/>
                  </a:lnTo>
                  <a:lnTo>
                    <a:pt x="25" y="64"/>
                  </a:lnTo>
                  <a:lnTo>
                    <a:pt x="19" y="58"/>
                  </a:lnTo>
                  <a:lnTo>
                    <a:pt x="14" y="51"/>
                  </a:lnTo>
                  <a:lnTo>
                    <a:pt x="9" y="44"/>
                  </a:lnTo>
                  <a:lnTo>
                    <a:pt x="5" y="36"/>
                  </a:lnTo>
                  <a:lnTo>
                    <a:pt x="2" y="29"/>
                  </a:lnTo>
                  <a:lnTo>
                    <a:pt x="0" y="22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1" y="6"/>
                  </a:lnTo>
                  <a:lnTo>
                    <a:pt x="5" y="2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auto">
            <a:xfrm>
              <a:off x="247" y="312"/>
              <a:ext cx="75" cy="81"/>
            </a:xfrm>
            <a:custGeom>
              <a:avLst/>
              <a:gdLst>
                <a:gd name="T0" fmla="*/ 11 w 75"/>
                <a:gd name="T1" fmla="*/ 5 h 81"/>
                <a:gd name="T2" fmla="*/ 17 w 75"/>
                <a:gd name="T3" fmla="*/ 3 h 81"/>
                <a:gd name="T4" fmla="*/ 23 w 75"/>
                <a:gd name="T5" fmla="*/ 0 h 81"/>
                <a:gd name="T6" fmla="*/ 30 w 75"/>
                <a:gd name="T7" fmla="*/ 0 h 81"/>
                <a:gd name="T8" fmla="*/ 37 w 75"/>
                <a:gd name="T9" fmla="*/ 1 h 81"/>
                <a:gd name="T10" fmla="*/ 45 w 75"/>
                <a:gd name="T11" fmla="*/ 4 h 81"/>
                <a:gd name="T12" fmla="*/ 51 w 75"/>
                <a:gd name="T13" fmla="*/ 9 h 81"/>
                <a:gd name="T14" fmla="*/ 57 w 75"/>
                <a:gd name="T15" fmla="*/ 14 h 81"/>
                <a:gd name="T16" fmla="*/ 63 w 75"/>
                <a:gd name="T17" fmla="*/ 20 h 81"/>
                <a:gd name="T18" fmla="*/ 69 w 75"/>
                <a:gd name="T19" fmla="*/ 28 h 81"/>
                <a:gd name="T20" fmla="*/ 72 w 75"/>
                <a:gd name="T21" fmla="*/ 35 h 81"/>
                <a:gd name="T22" fmla="*/ 74 w 75"/>
                <a:gd name="T23" fmla="*/ 44 h 81"/>
                <a:gd name="T24" fmla="*/ 75 w 75"/>
                <a:gd name="T25" fmla="*/ 52 h 81"/>
                <a:gd name="T26" fmla="*/ 74 w 75"/>
                <a:gd name="T27" fmla="*/ 58 h 81"/>
                <a:gd name="T28" fmla="*/ 72 w 75"/>
                <a:gd name="T29" fmla="*/ 66 h 81"/>
                <a:gd name="T30" fmla="*/ 69 w 75"/>
                <a:gd name="T31" fmla="*/ 71 h 81"/>
                <a:gd name="T32" fmla="*/ 63 w 75"/>
                <a:gd name="T33" fmla="*/ 76 h 81"/>
                <a:gd name="T34" fmla="*/ 57 w 75"/>
                <a:gd name="T35" fmla="*/ 80 h 81"/>
                <a:gd name="T36" fmla="*/ 51 w 75"/>
                <a:gd name="T37" fmla="*/ 81 h 81"/>
                <a:gd name="T38" fmla="*/ 45 w 75"/>
                <a:gd name="T39" fmla="*/ 81 h 81"/>
                <a:gd name="T40" fmla="*/ 37 w 75"/>
                <a:gd name="T41" fmla="*/ 80 h 81"/>
                <a:gd name="T42" fmla="*/ 30 w 75"/>
                <a:gd name="T43" fmla="*/ 77 h 81"/>
                <a:gd name="T44" fmla="*/ 23 w 75"/>
                <a:gd name="T45" fmla="*/ 73 h 81"/>
                <a:gd name="T46" fmla="*/ 16 w 75"/>
                <a:gd name="T47" fmla="*/ 67 h 81"/>
                <a:gd name="T48" fmla="*/ 11 w 75"/>
                <a:gd name="T49" fmla="*/ 61 h 81"/>
                <a:gd name="T50" fmla="*/ 6 w 75"/>
                <a:gd name="T51" fmla="*/ 53 h 81"/>
                <a:gd name="T52" fmla="*/ 2 w 75"/>
                <a:gd name="T53" fmla="*/ 46 h 81"/>
                <a:gd name="T54" fmla="*/ 1 w 75"/>
                <a:gd name="T55" fmla="*/ 38 h 81"/>
                <a:gd name="T56" fmla="*/ 0 w 75"/>
                <a:gd name="T57" fmla="*/ 30 h 81"/>
                <a:gd name="T58" fmla="*/ 1 w 75"/>
                <a:gd name="T59" fmla="*/ 23 h 81"/>
                <a:gd name="T60" fmla="*/ 2 w 75"/>
                <a:gd name="T61" fmla="*/ 17 h 81"/>
                <a:gd name="T62" fmla="*/ 6 w 75"/>
                <a:gd name="T63" fmla="*/ 10 h 81"/>
                <a:gd name="T64" fmla="*/ 11 w 75"/>
                <a:gd name="T65" fmla="*/ 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5" h="81">
                  <a:moveTo>
                    <a:pt x="11" y="5"/>
                  </a:moveTo>
                  <a:lnTo>
                    <a:pt x="17" y="3"/>
                  </a:lnTo>
                  <a:lnTo>
                    <a:pt x="23" y="0"/>
                  </a:lnTo>
                  <a:lnTo>
                    <a:pt x="30" y="0"/>
                  </a:lnTo>
                  <a:lnTo>
                    <a:pt x="37" y="1"/>
                  </a:lnTo>
                  <a:lnTo>
                    <a:pt x="45" y="4"/>
                  </a:lnTo>
                  <a:lnTo>
                    <a:pt x="51" y="9"/>
                  </a:lnTo>
                  <a:lnTo>
                    <a:pt x="57" y="14"/>
                  </a:lnTo>
                  <a:lnTo>
                    <a:pt x="63" y="20"/>
                  </a:lnTo>
                  <a:lnTo>
                    <a:pt x="69" y="28"/>
                  </a:lnTo>
                  <a:lnTo>
                    <a:pt x="72" y="35"/>
                  </a:lnTo>
                  <a:lnTo>
                    <a:pt x="74" y="44"/>
                  </a:lnTo>
                  <a:lnTo>
                    <a:pt x="75" y="52"/>
                  </a:lnTo>
                  <a:lnTo>
                    <a:pt x="74" y="58"/>
                  </a:lnTo>
                  <a:lnTo>
                    <a:pt x="72" y="66"/>
                  </a:lnTo>
                  <a:lnTo>
                    <a:pt x="69" y="71"/>
                  </a:lnTo>
                  <a:lnTo>
                    <a:pt x="63" y="76"/>
                  </a:lnTo>
                  <a:lnTo>
                    <a:pt x="57" y="80"/>
                  </a:lnTo>
                  <a:lnTo>
                    <a:pt x="51" y="81"/>
                  </a:lnTo>
                  <a:lnTo>
                    <a:pt x="45" y="81"/>
                  </a:lnTo>
                  <a:lnTo>
                    <a:pt x="37" y="80"/>
                  </a:lnTo>
                  <a:lnTo>
                    <a:pt x="30" y="77"/>
                  </a:lnTo>
                  <a:lnTo>
                    <a:pt x="23" y="73"/>
                  </a:lnTo>
                  <a:lnTo>
                    <a:pt x="16" y="67"/>
                  </a:lnTo>
                  <a:lnTo>
                    <a:pt x="11" y="61"/>
                  </a:lnTo>
                  <a:lnTo>
                    <a:pt x="6" y="53"/>
                  </a:lnTo>
                  <a:lnTo>
                    <a:pt x="2" y="46"/>
                  </a:lnTo>
                  <a:lnTo>
                    <a:pt x="1" y="38"/>
                  </a:lnTo>
                  <a:lnTo>
                    <a:pt x="0" y="30"/>
                  </a:lnTo>
                  <a:lnTo>
                    <a:pt x="1" y="23"/>
                  </a:lnTo>
                  <a:lnTo>
                    <a:pt x="2" y="17"/>
                  </a:lnTo>
                  <a:lnTo>
                    <a:pt x="6" y="10"/>
                  </a:lnTo>
                  <a:lnTo>
                    <a:pt x="11" y="5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4" name="Line 12"/>
            <p:cNvSpPr>
              <a:spLocks noChangeShapeType="1"/>
            </p:cNvSpPr>
            <p:nvPr/>
          </p:nvSpPr>
          <p:spPr bwMode="auto">
            <a:xfrm>
              <a:off x="258" y="317"/>
              <a:ext cx="52" cy="7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auto">
            <a:xfrm>
              <a:off x="240" y="310"/>
              <a:ext cx="50" cy="37"/>
            </a:xfrm>
            <a:custGeom>
              <a:avLst/>
              <a:gdLst>
                <a:gd name="T0" fmla="*/ 50 w 50"/>
                <a:gd name="T1" fmla="*/ 0 h 37"/>
                <a:gd name="T2" fmla="*/ 50 w 50"/>
                <a:gd name="T3" fmla="*/ 2 h 37"/>
                <a:gd name="T4" fmla="*/ 49 w 50"/>
                <a:gd name="T5" fmla="*/ 5 h 37"/>
                <a:gd name="T6" fmla="*/ 48 w 50"/>
                <a:gd name="T7" fmla="*/ 8 h 37"/>
                <a:gd name="T8" fmla="*/ 45 w 50"/>
                <a:gd name="T9" fmla="*/ 11 h 37"/>
                <a:gd name="T10" fmla="*/ 43 w 50"/>
                <a:gd name="T11" fmla="*/ 15 h 37"/>
                <a:gd name="T12" fmla="*/ 39 w 50"/>
                <a:gd name="T13" fmla="*/ 19 h 37"/>
                <a:gd name="T14" fmla="*/ 35 w 50"/>
                <a:gd name="T15" fmla="*/ 22 h 37"/>
                <a:gd name="T16" fmla="*/ 32 w 50"/>
                <a:gd name="T17" fmla="*/ 25 h 37"/>
                <a:gd name="T18" fmla="*/ 27 w 50"/>
                <a:gd name="T19" fmla="*/ 29 h 37"/>
                <a:gd name="T20" fmla="*/ 23 w 50"/>
                <a:gd name="T21" fmla="*/ 31 h 37"/>
                <a:gd name="T22" fmla="*/ 19 w 50"/>
                <a:gd name="T23" fmla="*/ 34 h 37"/>
                <a:gd name="T24" fmla="*/ 14 w 50"/>
                <a:gd name="T25" fmla="*/ 35 h 37"/>
                <a:gd name="T26" fmla="*/ 10 w 50"/>
                <a:gd name="T27" fmla="*/ 36 h 37"/>
                <a:gd name="T28" fmla="*/ 8 w 50"/>
                <a:gd name="T29" fmla="*/ 37 h 37"/>
                <a:gd name="T30" fmla="*/ 4 w 50"/>
                <a:gd name="T31" fmla="*/ 37 h 37"/>
                <a:gd name="T32" fmla="*/ 0 w 50"/>
                <a:gd name="T33" fmla="*/ 3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37">
                  <a:moveTo>
                    <a:pt x="50" y="0"/>
                  </a:moveTo>
                  <a:lnTo>
                    <a:pt x="50" y="2"/>
                  </a:lnTo>
                  <a:lnTo>
                    <a:pt x="49" y="5"/>
                  </a:lnTo>
                  <a:lnTo>
                    <a:pt x="48" y="8"/>
                  </a:lnTo>
                  <a:lnTo>
                    <a:pt x="45" y="11"/>
                  </a:lnTo>
                  <a:lnTo>
                    <a:pt x="43" y="15"/>
                  </a:lnTo>
                  <a:lnTo>
                    <a:pt x="39" y="19"/>
                  </a:lnTo>
                  <a:lnTo>
                    <a:pt x="35" y="22"/>
                  </a:lnTo>
                  <a:lnTo>
                    <a:pt x="32" y="25"/>
                  </a:lnTo>
                  <a:lnTo>
                    <a:pt x="27" y="29"/>
                  </a:lnTo>
                  <a:lnTo>
                    <a:pt x="23" y="31"/>
                  </a:lnTo>
                  <a:lnTo>
                    <a:pt x="19" y="34"/>
                  </a:lnTo>
                  <a:lnTo>
                    <a:pt x="14" y="35"/>
                  </a:lnTo>
                  <a:lnTo>
                    <a:pt x="10" y="36"/>
                  </a:lnTo>
                  <a:lnTo>
                    <a:pt x="8" y="37"/>
                  </a:lnTo>
                  <a:lnTo>
                    <a:pt x="4" y="37"/>
                  </a:lnTo>
                  <a:lnTo>
                    <a:pt x="0" y="3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auto">
            <a:xfrm>
              <a:off x="264" y="345"/>
              <a:ext cx="63" cy="47"/>
            </a:xfrm>
            <a:custGeom>
              <a:avLst/>
              <a:gdLst>
                <a:gd name="T0" fmla="*/ 0 w 63"/>
                <a:gd name="T1" fmla="*/ 47 h 47"/>
                <a:gd name="T2" fmla="*/ 1 w 63"/>
                <a:gd name="T3" fmla="*/ 43 h 47"/>
                <a:gd name="T4" fmla="*/ 4 w 63"/>
                <a:gd name="T5" fmla="*/ 39 h 47"/>
                <a:gd name="T6" fmla="*/ 6 w 63"/>
                <a:gd name="T7" fmla="*/ 34 h 47"/>
                <a:gd name="T8" fmla="*/ 10 w 63"/>
                <a:gd name="T9" fmla="*/ 30 h 47"/>
                <a:gd name="T10" fmla="*/ 14 w 63"/>
                <a:gd name="T11" fmla="*/ 26 h 47"/>
                <a:gd name="T12" fmla="*/ 19 w 63"/>
                <a:gd name="T13" fmla="*/ 23 h 47"/>
                <a:gd name="T14" fmla="*/ 23 w 63"/>
                <a:gd name="T15" fmla="*/ 19 h 47"/>
                <a:gd name="T16" fmla="*/ 26 w 63"/>
                <a:gd name="T17" fmla="*/ 16 h 47"/>
                <a:gd name="T18" fmla="*/ 30 w 63"/>
                <a:gd name="T19" fmla="*/ 13 h 47"/>
                <a:gd name="T20" fmla="*/ 35 w 63"/>
                <a:gd name="T21" fmla="*/ 10 h 47"/>
                <a:gd name="T22" fmla="*/ 40 w 63"/>
                <a:gd name="T23" fmla="*/ 7 h 47"/>
                <a:gd name="T24" fmla="*/ 45 w 63"/>
                <a:gd name="T25" fmla="*/ 5 h 47"/>
                <a:gd name="T26" fmla="*/ 50 w 63"/>
                <a:gd name="T27" fmla="*/ 2 h 47"/>
                <a:gd name="T28" fmla="*/ 55 w 63"/>
                <a:gd name="T29" fmla="*/ 1 h 47"/>
                <a:gd name="T30" fmla="*/ 59 w 63"/>
                <a:gd name="T31" fmla="*/ 0 h 47"/>
                <a:gd name="T32" fmla="*/ 63 w 63"/>
                <a:gd name="T3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" h="47">
                  <a:moveTo>
                    <a:pt x="0" y="47"/>
                  </a:moveTo>
                  <a:lnTo>
                    <a:pt x="1" y="43"/>
                  </a:lnTo>
                  <a:lnTo>
                    <a:pt x="4" y="39"/>
                  </a:lnTo>
                  <a:lnTo>
                    <a:pt x="6" y="34"/>
                  </a:lnTo>
                  <a:lnTo>
                    <a:pt x="10" y="30"/>
                  </a:lnTo>
                  <a:lnTo>
                    <a:pt x="14" y="26"/>
                  </a:lnTo>
                  <a:lnTo>
                    <a:pt x="19" y="23"/>
                  </a:lnTo>
                  <a:lnTo>
                    <a:pt x="23" y="19"/>
                  </a:lnTo>
                  <a:lnTo>
                    <a:pt x="26" y="16"/>
                  </a:lnTo>
                  <a:lnTo>
                    <a:pt x="30" y="13"/>
                  </a:lnTo>
                  <a:lnTo>
                    <a:pt x="35" y="10"/>
                  </a:lnTo>
                  <a:lnTo>
                    <a:pt x="40" y="7"/>
                  </a:lnTo>
                  <a:lnTo>
                    <a:pt x="45" y="5"/>
                  </a:lnTo>
                  <a:lnTo>
                    <a:pt x="50" y="2"/>
                  </a:lnTo>
                  <a:lnTo>
                    <a:pt x="55" y="1"/>
                  </a:lnTo>
                  <a:lnTo>
                    <a:pt x="59" y="0"/>
                  </a:lnTo>
                  <a:lnTo>
                    <a:pt x="63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auto">
            <a:xfrm>
              <a:off x="244" y="310"/>
              <a:ext cx="34" cy="25"/>
            </a:xfrm>
            <a:custGeom>
              <a:avLst/>
              <a:gdLst>
                <a:gd name="T0" fmla="*/ 34 w 34"/>
                <a:gd name="T1" fmla="*/ 0 h 25"/>
                <a:gd name="T2" fmla="*/ 34 w 34"/>
                <a:gd name="T3" fmla="*/ 1 h 25"/>
                <a:gd name="T4" fmla="*/ 33 w 34"/>
                <a:gd name="T5" fmla="*/ 3 h 25"/>
                <a:gd name="T6" fmla="*/ 31 w 34"/>
                <a:gd name="T7" fmla="*/ 5 h 25"/>
                <a:gd name="T8" fmla="*/ 30 w 34"/>
                <a:gd name="T9" fmla="*/ 7 h 25"/>
                <a:gd name="T10" fmla="*/ 28 w 34"/>
                <a:gd name="T11" fmla="*/ 10 h 25"/>
                <a:gd name="T12" fmla="*/ 26 w 34"/>
                <a:gd name="T13" fmla="*/ 12 h 25"/>
                <a:gd name="T14" fmla="*/ 24 w 34"/>
                <a:gd name="T15" fmla="*/ 15 h 25"/>
                <a:gd name="T16" fmla="*/ 21 w 34"/>
                <a:gd name="T17" fmla="*/ 16 h 25"/>
                <a:gd name="T18" fmla="*/ 18 w 34"/>
                <a:gd name="T19" fmla="*/ 19 h 25"/>
                <a:gd name="T20" fmla="*/ 15 w 34"/>
                <a:gd name="T21" fmla="*/ 20 h 25"/>
                <a:gd name="T22" fmla="*/ 13 w 34"/>
                <a:gd name="T23" fmla="*/ 22 h 25"/>
                <a:gd name="T24" fmla="*/ 9 w 34"/>
                <a:gd name="T25" fmla="*/ 24 h 25"/>
                <a:gd name="T26" fmla="*/ 6 w 34"/>
                <a:gd name="T27" fmla="*/ 24 h 25"/>
                <a:gd name="T28" fmla="*/ 4 w 34"/>
                <a:gd name="T29" fmla="*/ 25 h 25"/>
                <a:gd name="T30" fmla="*/ 3 w 34"/>
                <a:gd name="T31" fmla="*/ 25 h 25"/>
                <a:gd name="T32" fmla="*/ 0 w 34"/>
                <a:gd name="T3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25">
                  <a:moveTo>
                    <a:pt x="34" y="0"/>
                  </a:moveTo>
                  <a:lnTo>
                    <a:pt x="34" y="1"/>
                  </a:lnTo>
                  <a:lnTo>
                    <a:pt x="33" y="3"/>
                  </a:lnTo>
                  <a:lnTo>
                    <a:pt x="31" y="5"/>
                  </a:lnTo>
                  <a:lnTo>
                    <a:pt x="30" y="7"/>
                  </a:lnTo>
                  <a:lnTo>
                    <a:pt x="28" y="10"/>
                  </a:lnTo>
                  <a:lnTo>
                    <a:pt x="26" y="12"/>
                  </a:lnTo>
                  <a:lnTo>
                    <a:pt x="24" y="15"/>
                  </a:lnTo>
                  <a:lnTo>
                    <a:pt x="21" y="16"/>
                  </a:lnTo>
                  <a:lnTo>
                    <a:pt x="18" y="19"/>
                  </a:lnTo>
                  <a:lnTo>
                    <a:pt x="15" y="20"/>
                  </a:lnTo>
                  <a:lnTo>
                    <a:pt x="13" y="22"/>
                  </a:lnTo>
                  <a:lnTo>
                    <a:pt x="9" y="24"/>
                  </a:lnTo>
                  <a:lnTo>
                    <a:pt x="6" y="24"/>
                  </a:lnTo>
                  <a:lnTo>
                    <a:pt x="4" y="25"/>
                  </a:lnTo>
                  <a:lnTo>
                    <a:pt x="3" y="25"/>
                  </a:lnTo>
                  <a:lnTo>
                    <a:pt x="0" y="25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249" y="327"/>
              <a:ext cx="70" cy="5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auto">
            <a:xfrm>
              <a:off x="242" y="313"/>
              <a:ext cx="61" cy="47"/>
            </a:xfrm>
            <a:custGeom>
              <a:avLst/>
              <a:gdLst>
                <a:gd name="T0" fmla="*/ 61 w 61"/>
                <a:gd name="T1" fmla="*/ 0 h 47"/>
                <a:gd name="T2" fmla="*/ 60 w 61"/>
                <a:gd name="T3" fmla="*/ 5 h 47"/>
                <a:gd name="T4" fmla="*/ 58 w 61"/>
                <a:gd name="T5" fmla="*/ 9 h 47"/>
                <a:gd name="T6" fmla="*/ 55 w 61"/>
                <a:gd name="T7" fmla="*/ 13 h 47"/>
                <a:gd name="T8" fmla="*/ 52 w 61"/>
                <a:gd name="T9" fmla="*/ 18 h 47"/>
                <a:gd name="T10" fmla="*/ 47 w 61"/>
                <a:gd name="T11" fmla="*/ 22 h 47"/>
                <a:gd name="T12" fmla="*/ 43 w 61"/>
                <a:gd name="T13" fmla="*/ 26 h 47"/>
                <a:gd name="T14" fmla="*/ 40 w 61"/>
                <a:gd name="T15" fmla="*/ 29 h 47"/>
                <a:gd name="T16" fmla="*/ 36 w 61"/>
                <a:gd name="T17" fmla="*/ 32 h 47"/>
                <a:gd name="T18" fmla="*/ 31 w 61"/>
                <a:gd name="T19" fmla="*/ 34 h 47"/>
                <a:gd name="T20" fmla="*/ 27 w 61"/>
                <a:gd name="T21" fmla="*/ 37 h 47"/>
                <a:gd name="T22" fmla="*/ 22 w 61"/>
                <a:gd name="T23" fmla="*/ 41 h 47"/>
                <a:gd name="T24" fmla="*/ 17 w 61"/>
                <a:gd name="T25" fmla="*/ 43 h 47"/>
                <a:gd name="T26" fmla="*/ 12 w 61"/>
                <a:gd name="T27" fmla="*/ 46 h 47"/>
                <a:gd name="T28" fmla="*/ 7 w 61"/>
                <a:gd name="T29" fmla="*/ 47 h 47"/>
                <a:gd name="T30" fmla="*/ 2 w 61"/>
                <a:gd name="T31" fmla="*/ 47 h 47"/>
                <a:gd name="T32" fmla="*/ 0 w 61"/>
                <a:gd name="T33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" h="47">
                  <a:moveTo>
                    <a:pt x="61" y="0"/>
                  </a:moveTo>
                  <a:lnTo>
                    <a:pt x="60" y="5"/>
                  </a:lnTo>
                  <a:lnTo>
                    <a:pt x="58" y="9"/>
                  </a:lnTo>
                  <a:lnTo>
                    <a:pt x="55" y="13"/>
                  </a:lnTo>
                  <a:lnTo>
                    <a:pt x="52" y="18"/>
                  </a:lnTo>
                  <a:lnTo>
                    <a:pt x="47" y="22"/>
                  </a:lnTo>
                  <a:lnTo>
                    <a:pt x="43" y="26"/>
                  </a:lnTo>
                  <a:lnTo>
                    <a:pt x="40" y="29"/>
                  </a:lnTo>
                  <a:lnTo>
                    <a:pt x="36" y="32"/>
                  </a:lnTo>
                  <a:lnTo>
                    <a:pt x="31" y="34"/>
                  </a:lnTo>
                  <a:lnTo>
                    <a:pt x="27" y="37"/>
                  </a:lnTo>
                  <a:lnTo>
                    <a:pt x="22" y="41"/>
                  </a:lnTo>
                  <a:lnTo>
                    <a:pt x="17" y="43"/>
                  </a:lnTo>
                  <a:lnTo>
                    <a:pt x="12" y="46"/>
                  </a:lnTo>
                  <a:lnTo>
                    <a:pt x="7" y="47"/>
                  </a:lnTo>
                  <a:lnTo>
                    <a:pt x="2" y="47"/>
                  </a:lnTo>
                  <a:lnTo>
                    <a:pt x="0" y="47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auto">
            <a:xfrm>
              <a:off x="278" y="358"/>
              <a:ext cx="49" cy="37"/>
            </a:xfrm>
            <a:custGeom>
              <a:avLst/>
              <a:gdLst>
                <a:gd name="T0" fmla="*/ 0 w 49"/>
                <a:gd name="T1" fmla="*/ 37 h 37"/>
                <a:gd name="T2" fmla="*/ 0 w 49"/>
                <a:gd name="T3" fmla="*/ 35 h 37"/>
                <a:gd name="T4" fmla="*/ 0 w 49"/>
                <a:gd name="T5" fmla="*/ 32 h 37"/>
                <a:gd name="T6" fmla="*/ 2 w 49"/>
                <a:gd name="T7" fmla="*/ 28 h 37"/>
                <a:gd name="T8" fmla="*/ 4 w 49"/>
                <a:gd name="T9" fmla="*/ 25 h 37"/>
                <a:gd name="T10" fmla="*/ 7 w 49"/>
                <a:gd name="T11" fmla="*/ 22 h 37"/>
                <a:gd name="T12" fmla="*/ 10 w 49"/>
                <a:gd name="T13" fmla="*/ 18 h 37"/>
                <a:gd name="T14" fmla="*/ 14 w 49"/>
                <a:gd name="T15" fmla="*/ 15 h 37"/>
                <a:gd name="T16" fmla="*/ 19 w 49"/>
                <a:gd name="T17" fmla="*/ 12 h 37"/>
                <a:gd name="T18" fmla="*/ 22 w 49"/>
                <a:gd name="T19" fmla="*/ 8 h 37"/>
                <a:gd name="T20" fmla="*/ 27 w 49"/>
                <a:gd name="T21" fmla="*/ 6 h 37"/>
                <a:gd name="T22" fmla="*/ 31 w 49"/>
                <a:gd name="T23" fmla="*/ 3 h 37"/>
                <a:gd name="T24" fmla="*/ 35 w 49"/>
                <a:gd name="T25" fmla="*/ 2 h 37"/>
                <a:gd name="T26" fmla="*/ 39 w 49"/>
                <a:gd name="T27" fmla="*/ 1 h 37"/>
                <a:gd name="T28" fmla="*/ 43 w 49"/>
                <a:gd name="T29" fmla="*/ 0 h 37"/>
                <a:gd name="T30" fmla="*/ 46 w 49"/>
                <a:gd name="T31" fmla="*/ 0 h 37"/>
                <a:gd name="T32" fmla="*/ 49 w 49"/>
                <a:gd name="T33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" h="37">
                  <a:moveTo>
                    <a:pt x="0" y="37"/>
                  </a:moveTo>
                  <a:lnTo>
                    <a:pt x="0" y="35"/>
                  </a:lnTo>
                  <a:lnTo>
                    <a:pt x="0" y="32"/>
                  </a:lnTo>
                  <a:lnTo>
                    <a:pt x="2" y="28"/>
                  </a:lnTo>
                  <a:lnTo>
                    <a:pt x="4" y="25"/>
                  </a:lnTo>
                  <a:lnTo>
                    <a:pt x="7" y="22"/>
                  </a:lnTo>
                  <a:lnTo>
                    <a:pt x="10" y="18"/>
                  </a:lnTo>
                  <a:lnTo>
                    <a:pt x="14" y="15"/>
                  </a:lnTo>
                  <a:lnTo>
                    <a:pt x="19" y="12"/>
                  </a:lnTo>
                  <a:lnTo>
                    <a:pt x="22" y="8"/>
                  </a:lnTo>
                  <a:lnTo>
                    <a:pt x="27" y="6"/>
                  </a:lnTo>
                  <a:lnTo>
                    <a:pt x="31" y="3"/>
                  </a:lnTo>
                  <a:lnTo>
                    <a:pt x="35" y="2"/>
                  </a:lnTo>
                  <a:lnTo>
                    <a:pt x="39" y="1"/>
                  </a:lnTo>
                  <a:lnTo>
                    <a:pt x="43" y="0"/>
                  </a:lnTo>
                  <a:lnTo>
                    <a:pt x="46" y="0"/>
                  </a:lnTo>
                  <a:lnTo>
                    <a:pt x="49" y="1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auto">
            <a:xfrm>
              <a:off x="290" y="370"/>
              <a:ext cx="34" cy="25"/>
            </a:xfrm>
            <a:custGeom>
              <a:avLst/>
              <a:gdLst>
                <a:gd name="T0" fmla="*/ 0 w 34"/>
                <a:gd name="T1" fmla="*/ 25 h 25"/>
                <a:gd name="T2" fmla="*/ 0 w 34"/>
                <a:gd name="T3" fmla="*/ 24 h 25"/>
                <a:gd name="T4" fmla="*/ 2 w 34"/>
                <a:gd name="T5" fmla="*/ 22 h 25"/>
                <a:gd name="T6" fmla="*/ 3 w 34"/>
                <a:gd name="T7" fmla="*/ 20 h 25"/>
                <a:gd name="T8" fmla="*/ 4 w 34"/>
                <a:gd name="T9" fmla="*/ 18 h 25"/>
                <a:gd name="T10" fmla="*/ 5 w 34"/>
                <a:gd name="T11" fmla="*/ 15 h 25"/>
                <a:gd name="T12" fmla="*/ 8 w 34"/>
                <a:gd name="T13" fmla="*/ 13 h 25"/>
                <a:gd name="T14" fmla="*/ 10 w 34"/>
                <a:gd name="T15" fmla="*/ 10 h 25"/>
                <a:gd name="T16" fmla="*/ 13 w 34"/>
                <a:gd name="T17" fmla="*/ 9 h 25"/>
                <a:gd name="T18" fmla="*/ 17 w 34"/>
                <a:gd name="T19" fmla="*/ 6 h 25"/>
                <a:gd name="T20" fmla="*/ 19 w 34"/>
                <a:gd name="T21" fmla="*/ 4 h 25"/>
                <a:gd name="T22" fmla="*/ 22 w 34"/>
                <a:gd name="T23" fmla="*/ 3 h 25"/>
                <a:gd name="T24" fmla="*/ 24 w 34"/>
                <a:gd name="T25" fmla="*/ 1 h 25"/>
                <a:gd name="T26" fmla="*/ 28 w 34"/>
                <a:gd name="T27" fmla="*/ 1 h 25"/>
                <a:gd name="T28" fmla="*/ 29 w 34"/>
                <a:gd name="T29" fmla="*/ 0 h 25"/>
                <a:gd name="T30" fmla="*/ 32 w 34"/>
                <a:gd name="T31" fmla="*/ 0 h 25"/>
                <a:gd name="T32" fmla="*/ 34 w 34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25">
                  <a:moveTo>
                    <a:pt x="0" y="25"/>
                  </a:moveTo>
                  <a:lnTo>
                    <a:pt x="0" y="24"/>
                  </a:lnTo>
                  <a:lnTo>
                    <a:pt x="2" y="22"/>
                  </a:lnTo>
                  <a:lnTo>
                    <a:pt x="3" y="20"/>
                  </a:lnTo>
                  <a:lnTo>
                    <a:pt x="4" y="18"/>
                  </a:lnTo>
                  <a:lnTo>
                    <a:pt x="5" y="15"/>
                  </a:lnTo>
                  <a:lnTo>
                    <a:pt x="8" y="13"/>
                  </a:lnTo>
                  <a:lnTo>
                    <a:pt x="10" y="10"/>
                  </a:lnTo>
                  <a:lnTo>
                    <a:pt x="13" y="9"/>
                  </a:lnTo>
                  <a:lnTo>
                    <a:pt x="17" y="6"/>
                  </a:lnTo>
                  <a:lnTo>
                    <a:pt x="19" y="4"/>
                  </a:lnTo>
                  <a:lnTo>
                    <a:pt x="22" y="3"/>
                  </a:lnTo>
                  <a:lnTo>
                    <a:pt x="24" y="1"/>
                  </a:lnTo>
                  <a:lnTo>
                    <a:pt x="28" y="1"/>
                  </a:lnTo>
                  <a:lnTo>
                    <a:pt x="29" y="0"/>
                  </a:lnTo>
                  <a:lnTo>
                    <a:pt x="32" y="0"/>
                  </a:lnTo>
                  <a:lnTo>
                    <a:pt x="34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auto">
            <a:xfrm>
              <a:off x="257" y="317"/>
              <a:ext cx="55" cy="71"/>
            </a:xfrm>
            <a:custGeom>
              <a:avLst/>
              <a:gdLst>
                <a:gd name="T0" fmla="*/ 1 w 55"/>
                <a:gd name="T1" fmla="*/ 0 h 71"/>
                <a:gd name="T2" fmla="*/ 3 w 55"/>
                <a:gd name="T3" fmla="*/ 0 h 71"/>
                <a:gd name="T4" fmla="*/ 6 w 55"/>
                <a:gd name="T5" fmla="*/ 0 h 71"/>
                <a:gd name="T6" fmla="*/ 10 w 55"/>
                <a:gd name="T7" fmla="*/ 3 h 71"/>
                <a:gd name="T8" fmla="*/ 15 w 55"/>
                <a:gd name="T9" fmla="*/ 7 h 71"/>
                <a:gd name="T10" fmla="*/ 20 w 55"/>
                <a:gd name="T11" fmla="*/ 10 h 71"/>
                <a:gd name="T12" fmla="*/ 25 w 55"/>
                <a:gd name="T13" fmla="*/ 15 h 71"/>
                <a:gd name="T14" fmla="*/ 30 w 55"/>
                <a:gd name="T15" fmla="*/ 22 h 71"/>
                <a:gd name="T16" fmla="*/ 36 w 55"/>
                <a:gd name="T17" fmla="*/ 29 h 71"/>
                <a:gd name="T18" fmla="*/ 41 w 55"/>
                <a:gd name="T19" fmla="*/ 37 h 71"/>
                <a:gd name="T20" fmla="*/ 45 w 55"/>
                <a:gd name="T21" fmla="*/ 43 h 71"/>
                <a:gd name="T22" fmla="*/ 48 w 55"/>
                <a:gd name="T23" fmla="*/ 49 h 71"/>
                <a:gd name="T24" fmla="*/ 52 w 55"/>
                <a:gd name="T25" fmla="*/ 56 h 71"/>
                <a:gd name="T26" fmla="*/ 53 w 55"/>
                <a:gd name="T27" fmla="*/ 61 h 71"/>
                <a:gd name="T28" fmla="*/ 55 w 55"/>
                <a:gd name="T29" fmla="*/ 66 h 71"/>
                <a:gd name="T30" fmla="*/ 55 w 55"/>
                <a:gd name="T31" fmla="*/ 68 h 71"/>
                <a:gd name="T32" fmla="*/ 53 w 55"/>
                <a:gd name="T33" fmla="*/ 71 h 71"/>
                <a:gd name="T34" fmla="*/ 51 w 55"/>
                <a:gd name="T35" fmla="*/ 71 h 71"/>
                <a:gd name="T36" fmla="*/ 48 w 55"/>
                <a:gd name="T37" fmla="*/ 71 h 71"/>
                <a:gd name="T38" fmla="*/ 45 w 55"/>
                <a:gd name="T39" fmla="*/ 68 h 71"/>
                <a:gd name="T40" fmla="*/ 40 w 55"/>
                <a:gd name="T41" fmla="*/ 64 h 71"/>
                <a:gd name="T42" fmla="*/ 35 w 55"/>
                <a:gd name="T43" fmla="*/ 61 h 71"/>
                <a:gd name="T44" fmla="*/ 30 w 55"/>
                <a:gd name="T45" fmla="*/ 56 h 71"/>
                <a:gd name="T46" fmla="*/ 23 w 55"/>
                <a:gd name="T47" fmla="*/ 49 h 71"/>
                <a:gd name="T48" fmla="*/ 18 w 55"/>
                <a:gd name="T49" fmla="*/ 42 h 71"/>
                <a:gd name="T50" fmla="*/ 13 w 55"/>
                <a:gd name="T51" fmla="*/ 35 h 71"/>
                <a:gd name="T52" fmla="*/ 8 w 55"/>
                <a:gd name="T53" fmla="*/ 28 h 71"/>
                <a:gd name="T54" fmla="*/ 6 w 55"/>
                <a:gd name="T55" fmla="*/ 22 h 71"/>
                <a:gd name="T56" fmla="*/ 2 w 55"/>
                <a:gd name="T57" fmla="*/ 15 h 71"/>
                <a:gd name="T58" fmla="*/ 1 w 55"/>
                <a:gd name="T59" fmla="*/ 10 h 71"/>
                <a:gd name="T60" fmla="*/ 0 w 55"/>
                <a:gd name="T61" fmla="*/ 5 h 71"/>
                <a:gd name="T62" fmla="*/ 0 w 55"/>
                <a:gd name="T63" fmla="*/ 3 h 71"/>
                <a:gd name="T64" fmla="*/ 1 w 55"/>
                <a:gd name="T65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5" h="71">
                  <a:moveTo>
                    <a:pt x="1" y="0"/>
                  </a:moveTo>
                  <a:lnTo>
                    <a:pt x="3" y="0"/>
                  </a:lnTo>
                  <a:lnTo>
                    <a:pt x="6" y="0"/>
                  </a:lnTo>
                  <a:lnTo>
                    <a:pt x="10" y="3"/>
                  </a:lnTo>
                  <a:lnTo>
                    <a:pt x="15" y="7"/>
                  </a:lnTo>
                  <a:lnTo>
                    <a:pt x="20" y="10"/>
                  </a:lnTo>
                  <a:lnTo>
                    <a:pt x="25" y="15"/>
                  </a:lnTo>
                  <a:lnTo>
                    <a:pt x="30" y="22"/>
                  </a:lnTo>
                  <a:lnTo>
                    <a:pt x="36" y="29"/>
                  </a:lnTo>
                  <a:lnTo>
                    <a:pt x="41" y="37"/>
                  </a:lnTo>
                  <a:lnTo>
                    <a:pt x="45" y="43"/>
                  </a:lnTo>
                  <a:lnTo>
                    <a:pt x="48" y="49"/>
                  </a:lnTo>
                  <a:lnTo>
                    <a:pt x="52" y="56"/>
                  </a:lnTo>
                  <a:lnTo>
                    <a:pt x="53" y="61"/>
                  </a:lnTo>
                  <a:lnTo>
                    <a:pt x="55" y="66"/>
                  </a:lnTo>
                  <a:lnTo>
                    <a:pt x="55" y="68"/>
                  </a:lnTo>
                  <a:lnTo>
                    <a:pt x="53" y="71"/>
                  </a:lnTo>
                  <a:lnTo>
                    <a:pt x="51" y="71"/>
                  </a:lnTo>
                  <a:lnTo>
                    <a:pt x="48" y="71"/>
                  </a:lnTo>
                  <a:lnTo>
                    <a:pt x="45" y="68"/>
                  </a:lnTo>
                  <a:lnTo>
                    <a:pt x="40" y="64"/>
                  </a:lnTo>
                  <a:lnTo>
                    <a:pt x="35" y="61"/>
                  </a:lnTo>
                  <a:lnTo>
                    <a:pt x="30" y="56"/>
                  </a:lnTo>
                  <a:lnTo>
                    <a:pt x="23" y="49"/>
                  </a:lnTo>
                  <a:lnTo>
                    <a:pt x="18" y="42"/>
                  </a:lnTo>
                  <a:lnTo>
                    <a:pt x="13" y="35"/>
                  </a:lnTo>
                  <a:lnTo>
                    <a:pt x="8" y="28"/>
                  </a:lnTo>
                  <a:lnTo>
                    <a:pt x="6" y="22"/>
                  </a:lnTo>
                  <a:lnTo>
                    <a:pt x="2" y="15"/>
                  </a:lnTo>
                  <a:lnTo>
                    <a:pt x="1" y="10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0"/>
                  </a:lnTo>
                </a:path>
              </a:pathLst>
            </a:custGeom>
            <a:noFill/>
            <a:ln w="0">
              <a:solidFill>
                <a:schemeClr val="bg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auto">
            <a:xfrm>
              <a:off x="312" y="381"/>
              <a:ext cx="6" cy="7"/>
            </a:xfrm>
            <a:custGeom>
              <a:avLst/>
              <a:gdLst>
                <a:gd name="T0" fmla="*/ 0 w 6"/>
                <a:gd name="T1" fmla="*/ 7 h 7"/>
                <a:gd name="T2" fmla="*/ 6 w 6"/>
                <a:gd name="T3" fmla="*/ 0 h 7"/>
                <a:gd name="T4" fmla="*/ 5 w 6"/>
                <a:gd name="T5" fmla="*/ 2 h 7"/>
                <a:gd name="T6" fmla="*/ 5 w 6"/>
                <a:gd name="T7" fmla="*/ 2 h 7"/>
                <a:gd name="T8" fmla="*/ 4 w 6"/>
                <a:gd name="T9" fmla="*/ 3 h 7"/>
                <a:gd name="T10" fmla="*/ 2 w 6"/>
                <a:gd name="T11" fmla="*/ 4 h 7"/>
                <a:gd name="T12" fmla="*/ 2 w 6"/>
                <a:gd name="T13" fmla="*/ 4 h 7"/>
                <a:gd name="T14" fmla="*/ 1 w 6"/>
                <a:gd name="T15" fmla="*/ 5 h 7"/>
                <a:gd name="T16" fmla="*/ 0 w 6"/>
                <a:gd name="T17" fmla="*/ 7 h 7"/>
                <a:gd name="T18" fmla="*/ 0 w 6"/>
                <a:gd name="T1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7">
                  <a:moveTo>
                    <a:pt x="0" y="7"/>
                  </a:moveTo>
                  <a:lnTo>
                    <a:pt x="6" y="0"/>
                  </a:lnTo>
                  <a:lnTo>
                    <a:pt x="5" y="2"/>
                  </a:lnTo>
                  <a:lnTo>
                    <a:pt x="5" y="2"/>
                  </a:lnTo>
                  <a:lnTo>
                    <a:pt x="4" y="3"/>
                  </a:lnTo>
                  <a:lnTo>
                    <a:pt x="2" y="4"/>
                  </a:lnTo>
                  <a:lnTo>
                    <a:pt x="2" y="4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DBDB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auto">
            <a:xfrm>
              <a:off x="307" y="376"/>
              <a:ext cx="14" cy="16"/>
            </a:xfrm>
            <a:custGeom>
              <a:avLst/>
              <a:gdLst>
                <a:gd name="T0" fmla="*/ 11 w 14"/>
                <a:gd name="T1" fmla="*/ 5 h 16"/>
                <a:gd name="T2" fmla="*/ 5 w 14"/>
                <a:gd name="T3" fmla="*/ 12 h 16"/>
                <a:gd name="T4" fmla="*/ 3 w 14"/>
                <a:gd name="T5" fmla="*/ 13 h 16"/>
                <a:gd name="T6" fmla="*/ 3 w 14"/>
                <a:gd name="T7" fmla="*/ 13 h 16"/>
                <a:gd name="T8" fmla="*/ 2 w 14"/>
                <a:gd name="T9" fmla="*/ 13 h 16"/>
                <a:gd name="T10" fmla="*/ 2 w 14"/>
                <a:gd name="T11" fmla="*/ 14 h 16"/>
                <a:gd name="T12" fmla="*/ 1 w 14"/>
                <a:gd name="T13" fmla="*/ 14 h 16"/>
                <a:gd name="T14" fmla="*/ 1 w 14"/>
                <a:gd name="T15" fmla="*/ 14 h 16"/>
                <a:gd name="T16" fmla="*/ 0 w 14"/>
                <a:gd name="T17" fmla="*/ 16 h 16"/>
                <a:gd name="T18" fmla="*/ 0 w 14"/>
                <a:gd name="T19" fmla="*/ 16 h 16"/>
                <a:gd name="T20" fmla="*/ 14 w 14"/>
                <a:gd name="T21" fmla="*/ 0 h 16"/>
                <a:gd name="T22" fmla="*/ 14 w 14"/>
                <a:gd name="T23" fmla="*/ 2 h 16"/>
                <a:gd name="T24" fmla="*/ 14 w 14"/>
                <a:gd name="T25" fmla="*/ 2 h 16"/>
                <a:gd name="T26" fmla="*/ 12 w 14"/>
                <a:gd name="T27" fmla="*/ 3 h 16"/>
                <a:gd name="T28" fmla="*/ 12 w 14"/>
                <a:gd name="T29" fmla="*/ 3 h 16"/>
                <a:gd name="T30" fmla="*/ 12 w 14"/>
                <a:gd name="T31" fmla="*/ 4 h 16"/>
                <a:gd name="T32" fmla="*/ 11 w 14"/>
                <a:gd name="T33" fmla="*/ 4 h 16"/>
                <a:gd name="T34" fmla="*/ 11 w 14"/>
                <a:gd name="T35" fmla="*/ 5 h 16"/>
                <a:gd name="T36" fmla="*/ 11 w 14"/>
                <a:gd name="T37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16">
                  <a:moveTo>
                    <a:pt x="11" y="5"/>
                  </a:moveTo>
                  <a:lnTo>
                    <a:pt x="5" y="12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2" y="14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14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2" y="4"/>
                  </a:lnTo>
                  <a:lnTo>
                    <a:pt x="11" y="4"/>
                  </a:lnTo>
                  <a:lnTo>
                    <a:pt x="11" y="5"/>
                  </a:lnTo>
                  <a:lnTo>
                    <a:pt x="11" y="5"/>
                  </a:lnTo>
                  <a:close/>
                </a:path>
              </a:pathLst>
            </a:custGeom>
            <a:solidFill>
              <a:srgbClr val="D9D9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auto">
            <a:xfrm>
              <a:off x="303" y="374"/>
              <a:ext cx="20" cy="19"/>
            </a:xfrm>
            <a:custGeom>
              <a:avLst/>
              <a:gdLst>
                <a:gd name="T0" fmla="*/ 18 w 20"/>
                <a:gd name="T1" fmla="*/ 2 h 19"/>
                <a:gd name="T2" fmla="*/ 4 w 20"/>
                <a:gd name="T3" fmla="*/ 18 h 19"/>
                <a:gd name="T4" fmla="*/ 4 w 20"/>
                <a:gd name="T5" fmla="*/ 18 h 19"/>
                <a:gd name="T6" fmla="*/ 2 w 20"/>
                <a:gd name="T7" fmla="*/ 18 h 19"/>
                <a:gd name="T8" fmla="*/ 2 w 20"/>
                <a:gd name="T9" fmla="*/ 18 h 19"/>
                <a:gd name="T10" fmla="*/ 2 w 20"/>
                <a:gd name="T11" fmla="*/ 19 h 19"/>
                <a:gd name="T12" fmla="*/ 1 w 20"/>
                <a:gd name="T13" fmla="*/ 19 h 19"/>
                <a:gd name="T14" fmla="*/ 1 w 20"/>
                <a:gd name="T15" fmla="*/ 19 h 19"/>
                <a:gd name="T16" fmla="*/ 1 w 20"/>
                <a:gd name="T17" fmla="*/ 19 h 19"/>
                <a:gd name="T18" fmla="*/ 0 w 20"/>
                <a:gd name="T19" fmla="*/ 19 h 19"/>
                <a:gd name="T20" fmla="*/ 20 w 20"/>
                <a:gd name="T21" fmla="*/ 0 h 19"/>
                <a:gd name="T22" fmla="*/ 20 w 20"/>
                <a:gd name="T23" fmla="*/ 0 h 19"/>
                <a:gd name="T24" fmla="*/ 19 w 20"/>
                <a:gd name="T25" fmla="*/ 0 h 19"/>
                <a:gd name="T26" fmla="*/ 19 w 20"/>
                <a:gd name="T27" fmla="*/ 1 h 19"/>
                <a:gd name="T28" fmla="*/ 19 w 20"/>
                <a:gd name="T29" fmla="*/ 1 h 19"/>
                <a:gd name="T30" fmla="*/ 19 w 20"/>
                <a:gd name="T31" fmla="*/ 1 h 19"/>
                <a:gd name="T32" fmla="*/ 19 w 20"/>
                <a:gd name="T33" fmla="*/ 2 h 19"/>
                <a:gd name="T34" fmla="*/ 19 w 20"/>
                <a:gd name="T35" fmla="*/ 2 h 19"/>
                <a:gd name="T36" fmla="*/ 18 w 20"/>
                <a:gd name="T37" fmla="*/ 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" h="19">
                  <a:moveTo>
                    <a:pt x="18" y="2"/>
                  </a:moveTo>
                  <a:lnTo>
                    <a:pt x="4" y="18"/>
                  </a:lnTo>
                  <a:lnTo>
                    <a:pt x="4" y="18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2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0" y="19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9" y="1"/>
                  </a:lnTo>
                  <a:lnTo>
                    <a:pt x="19" y="1"/>
                  </a:lnTo>
                  <a:lnTo>
                    <a:pt x="19" y="1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rgbClr val="D7D7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auto">
            <a:xfrm>
              <a:off x="300" y="371"/>
              <a:ext cx="24" cy="23"/>
            </a:xfrm>
            <a:custGeom>
              <a:avLst/>
              <a:gdLst>
                <a:gd name="T0" fmla="*/ 23 w 24"/>
                <a:gd name="T1" fmla="*/ 3 h 23"/>
                <a:gd name="T2" fmla="*/ 3 w 24"/>
                <a:gd name="T3" fmla="*/ 22 h 23"/>
                <a:gd name="T4" fmla="*/ 3 w 24"/>
                <a:gd name="T5" fmla="*/ 22 h 23"/>
                <a:gd name="T6" fmla="*/ 3 w 24"/>
                <a:gd name="T7" fmla="*/ 23 h 23"/>
                <a:gd name="T8" fmla="*/ 3 w 24"/>
                <a:gd name="T9" fmla="*/ 23 h 23"/>
                <a:gd name="T10" fmla="*/ 2 w 24"/>
                <a:gd name="T11" fmla="*/ 23 h 23"/>
                <a:gd name="T12" fmla="*/ 2 w 24"/>
                <a:gd name="T13" fmla="*/ 23 h 23"/>
                <a:gd name="T14" fmla="*/ 2 w 24"/>
                <a:gd name="T15" fmla="*/ 23 h 23"/>
                <a:gd name="T16" fmla="*/ 2 w 24"/>
                <a:gd name="T17" fmla="*/ 23 h 23"/>
                <a:gd name="T18" fmla="*/ 0 w 24"/>
                <a:gd name="T19" fmla="*/ 23 h 23"/>
                <a:gd name="T20" fmla="*/ 24 w 24"/>
                <a:gd name="T21" fmla="*/ 0 h 23"/>
                <a:gd name="T22" fmla="*/ 24 w 24"/>
                <a:gd name="T23" fmla="*/ 0 h 23"/>
                <a:gd name="T24" fmla="*/ 24 w 24"/>
                <a:gd name="T25" fmla="*/ 0 h 23"/>
                <a:gd name="T26" fmla="*/ 23 w 24"/>
                <a:gd name="T27" fmla="*/ 2 h 23"/>
                <a:gd name="T28" fmla="*/ 23 w 24"/>
                <a:gd name="T29" fmla="*/ 2 h 23"/>
                <a:gd name="T30" fmla="*/ 23 w 24"/>
                <a:gd name="T31" fmla="*/ 2 h 23"/>
                <a:gd name="T32" fmla="*/ 23 w 24"/>
                <a:gd name="T33" fmla="*/ 2 h 23"/>
                <a:gd name="T34" fmla="*/ 23 w 24"/>
                <a:gd name="T35" fmla="*/ 3 h 23"/>
                <a:gd name="T36" fmla="*/ 23 w 24"/>
                <a:gd name="T37" fmla="*/ 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" h="23">
                  <a:moveTo>
                    <a:pt x="23" y="3"/>
                  </a:moveTo>
                  <a:lnTo>
                    <a:pt x="3" y="22"/>
                  </a:lnTo>
                  <a:lnTo>
                    <a:pt x="3" y="22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0" y="23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3"/>
                  </a:lnTo>
                  <a:lnTo>
                    <a:pt x="23" y="3"/>
                  </a:lnTo>
                  <a:close/>
                </a:path>
              </a:pathLst>
            </a:custGeom>
            <a:solidFill>
              <a:srgbClr val="D5D5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auto">
            <a:xfrm>
              <a:off x="299" y="369"/>
              <a:ext cx="25" cy="26"/>
            </a:xfrm>
            <a:custGeom>
              <a:avLst/>
              <a:gdLst>
                <a:gd name="T0" fmla="*/ 25 w 25"/>
                <a:gd name="T1" fmla="*/ 2 h 26"/>
                <a:gd name="T2" fmla="*/ 1 w 25"/>
                <a:gd name="T3" fmla="*/ 25 h 26"/>
                <a:gd name="T4" fmla="*/ 1 w 25"/>
                <a:gd name="T5" fmla="*/ 25 h 26"/>
                <a:gd name="T6" fmla="*/ 1 w 25"/>
                <a:gd name="T7" fmla="*/ 25 h 26"/>
                <a:gd name="T8" fmla="*/ 1 w 25"/>
                <a:gd name="T9" fmla="*/ 25 h 26"/>
                <a:gd name="T10" fmla="*/ 0 w 25"/>
                <a:gd name="T11" fmla="*/ 26 h 26"/>
                <a:gd name="T12" fmla="*/ 0 w 25"/>
                <a:gd name="T13" fmla="*/ 26 h 26"/>
                <a:gd name="T14" fmla="*/ 0 w 25"/>
                <a:gd name="T15" fmla="*/ 26 h 26"/>
                <a:gd name="T16" fmla="*/ 0 w 25"/>
                <a:gd name="T17" fmla="*/ 26 h 26"/>
                <a:gd name="T18" fmla="*/ 0 w 25"/>
                <a:gd name="T19" fmla="*/ 26 h 26"/>
                <a:gd name="T20" fmla="*/ 25 w 25"/>
                <a:gd name="T21" fmla="*/ 0 h 26"/>
                <a:gd name="T22" fmla="*/ 25 w 25"/>
                <a:gd name="T23" fmla="*/ 0 h 26"/>
                <a:gd name="T24" fmla="*/ 25 w 25"/>
                <a:gd name="T25" fmla="*/ 0 h 26"/>
                <a:gd name="T26" fmla="*/ 25 w 25"/>
                <a:gd name="T27" fmla="*/ 1 h 26"/>
                <a:gd name="T28" fmla="*/ 25 w 25"/>
                <a:gd name="T29" fmla="*/ 1 h 26"/>
                <a:gd name="T30" fmla="*/ 25 w 25"/>
                <a:gd name="T31" fmla="*/ 1 h 26"/>
                <a:gd name="T32" fmla="*/ 25 w 25"/>
                <a:gd name="T33" fmla="*/ 1 h 26"/>
                <a:gd name="T34" fmla="*/ 25 w 25"/>
                <a:gd name="T35" fmla="*/ 2 h 26"/>
                <a:gd name="T36" fmla="*/ 25 w 25"/>
                <a:gd name="T37" fmla="*/ 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" h="26">
                  <a:moveTo>
                    <a:pt x="25" y="2"/>
                  </a:moveTo>
                  <a:lnTo>
                    <a:pt x="1" y="25"/>
                  </a:lnTo>
                  <a:lnTo>
                    <a:pt x="1" y="25"/>
                  </a:lnTo>
                  <a:lnTo>
                    <a:pt x="1" y="25"/>
                  </a:lnTo>
                  <a:lnTo>
                    <a:pt x="1" y="25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2"/>
                  </a:lnTo>
                  <a:lnTo>
                    <a:pt x="25" y="2"/>
                  </a:lnTo>
                  <a:close/>
                </a:path>
              </a:pathLst>
            </a:custGeom>
            <a:solidFill>
              <a:srgbClr val="D3D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auto">
            <a:xfrm>
              <a:off x="297" y="366"/>
              <a:ext cx="29" cy="29"/>
            </a:xfrm>
            <a:custGeom>
              <a:avLst/>
              <a:gdLst>
                <a:gd name="T0" fmla="*/ 27 w 29"/>
                <a:gd name="T1" fmla="*/ 3 h 29"/>
                <a:gd name="T2" fmla="*/ 2 w 29"/>
                <a:gd name="T3" fmla="*/ 29 h 29"/>
                <a:gd name="T4" fmla="*/ 1 w 29"/>
                <a:gd name="T5" fmla="*/ 29 h 29"/>
                <a:gd name="T6" fmla="*/ 1 w 29"/>
                <a:gd name="T7" fmla="*/ 29 h 29"/>
                <a:gd name="T8" fmla="*/ 1 w 29"/>
                <a:gd name="T9" fmla="*/ 29 h 29"/>
                <a:gd name="T10" fmla="*/ 1 w 29"/>
                <a:gd name="T11" fmla="*/ 29 h 29"/>
                <a:gd name="T12" fmla="*/ 1 w 29"/>
                <a:gd name="T13" fmla="*/ 29 h 29"/>
                <a:gd name="T14" fmla="*/ 0 w 29"/>
                <a:gd name="T15" fmla="*/ 29 h 29"/>
                <a:gd name="T16" fmla="*/ 0 w 29"/>
                <a:gd name="T17" fmla="*/ 29 h 29"/>
                <a:gd name="T18" fmla="*/ 0 w 29"/>
                <a:gd name="T19" fmla="*/ 29 h 29"/>
                <a:gd name="T20" fmla="*/ 12 w 29"/>
                <a:gd name="T21" fmla="*/ 17 h 29"/>
                <a:gd name="T22" fmla="*/ 15 w 29"/>
                <a:gd name="T23" fmla="*/ 15 h 29"/>
                <a:gd name="T24" fmla="*/ 16 w 29"/>
                <a:gd name="T25" fmla="*/ 14 h 29"/>
                <a:gd name="T26" fmla="*/ 17 w 29"/>
                <a:gd name="T27" fmla="*/ 13 h 29"/>
                <a:gd name="T28" fmla="*/ 20 w 29"/>
                <a:gd name="T29" fmla="*/ 12 h 29"/>
                <a:gd name="T30" fmla="*/ 21 w 29"/>
                <a:gd name="T31" fmla="*/ 10 h 29"/>
                <a:gd name="T32" fmla="*/ 22 w 29"/>
                <a:gd name="T33" fmla="*/ 8 h 29"/>
                <a:gd name="T34" fmla="*/ 24 w 29"/>
                <a:gd name="T35" fmla="*/ 7 h 29"/>
                <a:gd name="T36" fmla="*/ 25 w 29"/>
                <a:gd name="T37" fmla="*/ 5 h 29"/>
                <a:gd name="T38" fmla="*/ 29 w 29"/>
                <a:gd name="T39" fmla="*/ 0 h 29"/>
                <a:gd name="T40" fmla="*/ 29 w 29"/>
                <a:gd name="T41" fmla="*/ 2 h 29"/>
                <a:gd name="T42" fmla="*/ 29 w 29"/>
                <a:gd name="T43" fmla="*/ 2 h 29"/>
                <a:gd name="T44" fmla="*/ 29 w 29"/>
                <a:gd name="T45" fmla="*/ 2 h 29"/>
                <a:gd name="T46" fmla="*/ 29 w 29"/>
                <a:gd name="T47" fmla="*/ 2 h 29"/>
                <a:gd name="T48" fmla="*/ 29 w 29"/>
                <a:gd name="T49" fmla="*/ 2 h 29"/>
                <a:gd name="T50" fmla="*/ 29 w 29"/>
                <a:gd name="T51" fmla="*/ 3 h 29"/>
                <a:gd name="T52" fmla="*/ 29 w 29"/>
                <a:gd name="T53" fmla="*/ 3 h 29"/>
                <a:gd name="T54" fmla="*/ 27 w 29"/>
                <a:gd name="T5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9" h="29">
                  <a:moveTo>
                    <a:pt x="27" y="3"/>
                  </a:moveTo>
                  <a:lnTo>
                    <a:pt x="2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2" y="17"/>
                  </a:lnTo>
                  <a:lnTo>
                    <a:pt x="15" y="15"/>
                  </a:lnTo>
                  <a:lnTo>
                    <a:pt x="16" y="14"/>
                  </a:lnTo>
                  <a:lnTo>
                    <a:pt x="17" y="13"/>
                  </a:lnTo>
                  <a:lnTo>
                    <a:pt x="20" y="12"/>
                  </a:lnTo>
                  <a:lnTo>
                    <a:pt x="21" y="10"/>
                  </a:lnTo>
                  <a:lnTo>
                    <a:pt x="22" y="8"/>
                  </a:lnTo>
                  <a:lnTo>
                    <a:pt x="24" y="7"/>
                  </a:lnTo>
                  <a:lnTo>
                    <a:pt x="25" y="5"/>
                  </a:lnTo>
                  <a:lnTo>
                    <a:pt x="29" y="0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3"/>
                  </a:lnTo>
                  <a:lnTo>
                    <a:pt x="29" y="3"/>
                  </a:lnTo>
                  <a:lnTo>
                    <a:pt x="27" y="3"/>
                  </a:lnTo>
                  <a:close/>
                </a:path>
              </a:pathLst>
            </a:custGeom>
            <a:solidFill>
              <a:srgbClr val="D1D1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99" name="Freeform 27"/>
            <p:cNvSpPr>
              <a:spLocks noEditPoints="1"/>
            </p:cNvSpPr>
            <p:nvPr/>
          </p:nvSpPr>
          <p:spPr bwMode="auto">
            <a:xfrm>
              <a:off x="294" y="365"/>
              <a:ext cx="32" cy="32"/>
            </a:xfrm>
            <a:custGeom>
              <a:avLst/>
              <a:gdLst>
                <a:gd name="T0" fmla="*/ 32 w 32"/>
                <a:gd name="T1" fmla="*/ 1 h 32"/>
                <a:gd name="T2" fmla="*/ 28 w 32"/>
                <a:gd name="T3" fmla="*/ 6 h 32"/>
                <a:gd name="T4" fmla="*/ 28 w 32"/>
                <a:gd name="T5" fmla="*/ 5 h 32"/>
                <a:gd name="T6" fmla="*/ 28 w 32"/>
                <a:gd name="T7" fmla="*/ 5 h 32"/>
                <a:gd name="T8" fmla="*/ 28 w 32"/>
                <a:gd name="T9" fmla="*/ 5 h 32"/>
                <a:gd name="T10" fmla="*/ 28 w 32"/>
                <a:gd name="T11" fmla="*/ 4 h 32"/>
                <a:gd name="T12" fmla="*/ 29 w 32"/>
                <a:gd name="T13" fmla="*/ 4 h 32"/>
                <a:gd name="T14" fmla="*/ 29 w 32"/>
                <a:gd name="T15" fmla="*/ 4 h 32"/>
                <a:gd name="T16" fmla="*/ 29 w 32"/>
                <a:gd name="T17" fmla="*/ 4 h 32"/>
                <a:gd name="T18" fmla="*/ 29 w 32"/>
                <a:gd name="T19" fmla="*/ 3 h 32"/>
                <a:gd name="T20" fmla="*/ 32 w 32"/>
                <a:gd name="T21" fmla="*/ 0 h 32"/>
                <a:gd name="T22" fmla="*/ 32 w 32"/>
                <a:gd name="T23" fmla="*/ 0 h 32"/>
                <a:gd name="T24" fmla="*/ 32 w 32"/>
                <a:gd name="T25" fmla="*/ 0 h 32"/>
                <a:gd name="T26" fmla="*/ 32 w 32"/>
                <a:gd name="T27" fmla="*/ 0 h 32"/>
                <a:gd name="T28" fmla="*/ 32 w 32"/>
                <a:gd name="T29" fmla="*/ 1 h 32"/>
                <a:gd name="T30" fmla="*/ 32 w 32"/>
                <a:gd name="T31" fmla="*/ 1 h 32"/>
                <a:gd name="T32" fmla="*/ 32 w 32"/>
                <a:gd name="T33" fmla="*/ 1 h 32"/>
                <a:gd name="T34" fmla="*/ 32 w 32"/>
                <a:gd name="T35" fmla="*/ 1 h 32"/>
                <a:gd name="T36" fmla="*/ 32 w 32"/>
                <a:gd name="T37" fmla="*/ 1 h 32"/>
                <a:gd name="T38" fmla="*/ 15 w 32"/>
                <a:gd name="T39" fmla="*/ 18 h 32"/>
                <a:gd name="T40" fmla="*/ 3 w 32"/>
                <a:gd name="T41" fmla="*/ 30 h 32"/>
                <a:gd name="T42" fmla="*/ 3 w 32"/>
                <a:gd name="T43" fmla="*/ 32 h 32"/>
                <a:gd name="T44" fmla="*/ 3 w 32"/>
                <a:gd name="T45" fmla="*/ 32 h 32"/>
                <a:gd name="T46" fmla="*/ 1 w 32"/>
                <a:gd name="T47" fmla="*/ 32 h 32"/>
                <a:gd name="T48" fmla="*/ 1 w 32"/>
                <a:gd name="T49" fmla="*/ 32 h 32"/>
                <a:gd name="T50" fmla="*/ 1 w 32"/>
                <a:gd name="T51" fmla="*/ 32 h 32"/>
                <a:gd name="T52" fmla="*/ 1 w 32"/>
                <a:gd name="T53" fmla="*/ 32 h 32"/>
                <a:gd name="T54" fmla="*/ 1 w 32"/>
                <a:gd name="T55" fmla="*/ 32 h 32"/>
                <a:gd name="T56" fmla="*/ 0 w 32"/>
                <a:gd name="T57" fmla="*/ 32 h 32"/>
                <a:gd name="T58" fmla="*/ 13 w 32"/>
                <a:gd name="T59" fmla="*/ 19 h 32"/>
                <a:gd name="T60" fmla="*/ 13 w 32"/>
                <a:gd name="T61" fmla="*/ 19 h 32"/>
                <a:gd name="T62" fmla="*/ 14 w 32"/>
                <a:gd name="T63" fmla="*/ 19 h 32"/>
                <a:gd name="T64" fmla="*/ 14 w 32"/>
                <a:gd name="T65" fmla="*/ 19 h 32"/>
                <a:gd name="T66" fmla="*/ 14 w 32"/>
                <a:gd name="T67" fmla="*/ 19 h 32"/>
                <a:gd name="T68" fmla="*/ 15 w 32"/>
                <a:gd name="T69" fmla="*/ 18 h 32"/>
                <a:gd name="T70" fmla="*/ 15 w 32"/>
                <a:gd name="T71" fmla="*/ 18 h 32"/>
                <a:gd name="T72" fmla="*/ 15 w 32"/>
                <a:gd name="T73" fmla="*/ 18 h 32"/>
                <a:gd name="T74" fmla="*/ 15 w 32"/>
                <a:gd name="T75" fmla="*/ 1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2" h="32">
                  <a:moveTo>
                    <a:pt x="32" y="1"/>
                  </a:moveTo>
                  <a:lnTo>
                    <a:pt x="28" y="6"/>
                  </a:lnTo>
                  <a:lnTo>
                    <a:pt x="28" y="5"/>
                  </a:lnTo>
                  <a:lnTo>
                    <a:pt x="28" y="5"/>
                  </a:lnTo>
                  <a:lnTo>
                    <a:pt x="28" y="5"/>
                  </a:lnTo>
                  <a:lnTo>
                    <a:pt x="28" y="4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29" y="3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close/>
                  <a:moveTo>
                    <a:pt x="15" y="18"/>
                  </a:moveTo>
                  <a:lnTo>
                    <a:pt x="3" y="30"/>
                  </a:lnTo>
                  <a:lnTo>
                    <a:pt x="3" y="32"/>
                  </a:lnTo>
                  <a:lnTo>
                    <a:pt x="3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0" y="32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5" y="18"/>
                  </a:lnTo>
                  <a:close/>
                </a:path>
              </a:pathLst>
            </a:custGeom>
            <a:solidFill>
              <a:srgbClr val="CFCF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00" name="Freeform 28"/>
            <p:cNvSpPr>
              <a:spLocks noEditPoints="1"/>
            </p:cNvSpPr>
            <p:nvPr/>
          </p:nvSpPr>
          <p:spPr bwMode="auto">
            <a:xfrm>
              <a:off x="293" y="363"/>
              <a:ext cx="34" cy="34"/>
            </a:xfrm>
            <a:custGeom>
              <a:avLst/>
              <a:gdLst>
                <a:gd name="T0" fmla="*/ 33 w 34"/>
                <a:gd name="T1" fmla="*/ 2 h 34"/>
                <a:gd name="T2" fmla="*/ 30 w 34"/>
                <a:gd name="T3" fmla="*/ 5 h 34"/>
                <a:gd name="T4" fmla="*/ 30 w 34"/>
                <a:gd name="T5" fmla="*/ 5 h 34"/>
                <a:gd name="T6" fmla="*/ 30 w 34"/>
                <a:gd name="T7" fmla="*/ 5 h 34"/>
                <a:gd name="T8" fmla="*/ 30 w 34"/>
                <a:gd name="T9" fmla="*/ 3 h 34"/>
                <a:gd name="T10" fmla="*/ 31 w 34"/>
                <a:gd name="T11" fmla="*/ 3 h 34"/>
                <a:gd name="T12" fmla="*/ 31 w 34"/>
                <a:gd name="T13" fmla="*/ 3 h 34"/>
                <a:gd name="T14" fmla="*/ 31 w 34"/>
                <a:gd name="T15" fmla="*/ 3 h 34"/>
                <a:gd name="T16" fmla="*/ 31 w 34"/>
                <a:gd name="T17" fmla="*/ 2 h 34"/>
                <a:gd name="T18" fmla="*/ 31 w 34"/>
                <a:gd name="T19" fmla="*/ 2 h 34"/>
                <a:gd name="T20" fmla="*/ 34 w 34"/>
                <a:gd name="T21" fmla="*/ 0 h 34"/>
                <a:gd name="T22" fmla="*/ 34 w 34"/>
                <a:gd name="T23" fmla="*/ 1 h 34"/>
                <a:gd name="T24" fmla="*/ 34 w 34"/>
                <a:gd name="T25" fmla="*/ 1 h 34"/>
                <a:gd name="T26" fmla="*/ 34 w 34"/>
                <a:gd name="T27" fmla="*/ 1 h 34"/>
                <a:gd name="T28" fmla="*/ 34 w 34"/>
                <a:gd name="T29" fmla="*/ 1 h 34"/>
                <a:gd name="T30" fmla="*/ 34 w 34"/>
                <a:gd name="T31" fmla="*/ 1 h 34"/>
                <a:gd name="T32" fmla="*/ 34 w 34"/>
                <a:gd name="T33" fmla="*/ 1 h 34"/>
                <a:gd name="T34" fmla="*/ 34 w 34"/>
                <a:gd name="T35" fmla="*/ 2 h 34"/>
                <a:gd name="T36" fmla="*/ 33 w 34"/>
                <a:gd name="T37" fmla="*/ 2 h 34"/>
                <a:gd name="T38" fmla="*/ 14 w 34"/>
                <a:gd name="T39" fmla="*/ 21 h 34"/>
                <a:gd name="T40" fmla="*/ 1 w 34"/>
                <a:gd name="T41" fmla="*/ 34 h 34"/>
                <a:gd name="T42" fmla="*/ 1 w 34"/>
                <a:gd name="T43" fmla="*/ 34 h 34"/>
                <a:gd name="T44" fmla="*/ 1 w 34"/>
                <a:gd name="T45" fmla="*/ 34 h 34"/>
                <a:gd name="T46" fmla="*/ 1 w 34"/>
                <a:gd name="T47" fmla="*/ 34 h 34"/>
                <a:gd name="T48" fmla="*/ 1 w 34"/>
                <a:gd name="T49" fmla="*/ 34 h 34"/>
                <a:gd name="T50" fmla="*/ 0 w 34"/>
                <a:gd name="T51" fmla="*/ 34 h 34"/>
                <a:gd name="T52" fmla="*/ 0 w 34"/>
                <a:gd name="T53" fmla="*/ 34 h 34"/>
                <a:gd name="T54" fmla="*/ 0 w 34"/>
                <a:gd name="T55" fmla="*/ 34 h 34"/>
                <a:gd name="T56" fmla="*/ 0 w 34"/>
                <a:gd name="T57" fmla="*/ 34 h 34"/>
                <a:gd name="T58" fmla="*/ 11 w 34"/>
                <a:gd name="T59" fmla="*/ 22 h 34"/>
                <a:gd name="T60" fmla="*/ 11 w 34"/>
                <a:gd name="T61" fmla="*/ 22 h 34"/>
                <a:gd name="T62" fmla="*/ 12 w 34"/>
                <a:gd name="T63" fmla="*/ 22 h 34"/>
                <a:gd name="T64" fmla="*/ 12 w 34"/>
                <a:gd name="T65" fmla="*/ 22 h 34"/>
                <a:gd name="T66" fmla="*/ 12 w 34"/>
                <a:gd name="T67" fmla="*/ 22 h 34"/>
                <a:gd name="T68" fmla="*/ 12 w 34"/>
                <a:gd name="T69" fmla="*/ 22 h 34"/>
                <a:gd name="T70" fmla="*/ 14 w 34"/>
                <a:gd name="T71" fmla="*/ 22 h 34"/>
                <a:gd name="T72" fmla="*/ 14 w 34"/>
                <a:gd name="T73" fmla="*/ 21 h 34"/>
                <a:gd name="T74" fmla="*/ 14 w 34"/>
                <a:gd name="T75" fmla="*/ 2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4" h="34">
                  <a:moveTo>
                    <a:pt x="33" y="2"/>
                  </a:moveTo>
                  <a:lnTo>
                    <a:pt x="30" y="5"/>
                  </a:lnTo>
                  <a:lnTo>
                    <a:pt x="30" y="5"/>
                  </a:lnTo>
                  <a:lnTo>
                    <a:pt x="30" y="5"/>
                  </a:lnTo>
                  <a:lnTo>
                    <a:pt x="30" y="3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1" y="2"/>
                  </a:lnTo>
                  <a:lnTo>
                    <a:pt x="31" y="2"/>
                  </a:lnTo>
                  <a:lnTo>
                    <a:pt x="34" y="0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2"/>
                  </a:lnTo>
                  <a:lnTo>
                    <a:pt x="33" y="2"/>
                  </a:lnTo>
                  <a:close/>
                  <a:moveTo>
                    <a:pt x="14" y="21"/>
                  </a:moveTo>
                  <a:lnTo>
                    <a:pt x="1" y="34"/>
                  </a:lnTo>
                  <a:lnTo>
                    <a:pt x="1" y="34"/>
                  </a:lnTo>
                  <a:lnTo>
                    <a:pt x="1" y="34"/>
                  </a:lnTo>
                  <a:lnTo>
                    <a:pt x="1" y="34"/>
                  </a:lnTo>
                  <a:lnTo>
                    <a:pt x="1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11" y="22"/>
                  </a:lnTo>
                  <a:lnTo>
                    <a:pt x="11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4" y="22"/>
                  </a:lnTo>
                  <a:lnTo>
                    <a:pt x="14" y="21"/>
                  </a:lnTo>
                  <a:lnTo>
                    <a:pt x="14" y="21"/>
                  </a:lnTo>
                  <a:close/>
                </a:path>
              </a:pathLst>
            </a:custGeom>
            <a:solidFill>
              <a:srgbClr val="CDCD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01" name="Freeform 29"/>
            <p:cNvSpPr>
              <a:spLocks noEditPoints="1"/>
            </p:cNvSpPr>
            <p:nvPr/>
          </p:nvSpPr>
          <p:spPr bwMode="auto">
            <a:xfrm>
              <a:off x="292" y="361"/>
              <a:ext cx="35" cy="36"/>
            </a:xfrm>
            <a:custGeom>
              <a:avLst/>
              <a:gdLst>
                <a:gd name="T0" fmla="*/ 35 w 35"/>
                <a:gd name="T1" fmla="*/ 2 h 36"/>
                <a:gd name="T2" fmla="*/ 32 w 35"/>
                <a:gd name="T3" fmla="*/ 4 h 36"/>
                <a:gd name="T4" fmla="*/ 32 w 35"/>
                <a:gd name="T5" fmla="*/ 4 h 36"/>
                <a:gd name="T6" fmla="*/ 32 w 35"/>
                <a:gd name="T7" fmla="*/ 4 h 36"/>
                <a:gd name="T8" fmla="*/ 32 w 35"/>
                <a:gd name="T9" fmla="*/ 4 h 36"/>
                <a:gd name="T10" fmla="*/ 32 w 35"/>
                <a:gd name="T11" fmla="*/ 3 h 36"/>
                <a:gd name="T12" fmla="*/ 32 w 35"/>
                <a:gd name="T13" fmla="*/ 3 h 36"/>
                <a:gd name="T14" fmla="*/ 32 w 35"/>
                <a:gd name="T15" fmla="*/ 3 h 36"/>
                <a:gd name="T16" fmla="*/ 34 w 35"/>
                <a:gd name="T17" fmla="*/ 3 h 36"/>
                <a:gd name="T18" fmla="*/ 34 w 35"/>
                <a:gd name="T19" fmla="*/ 2 h 36"/>
                <a:gd name="T20" fmla="*/ 35 w 35"/>
                <a:gd name="T21" fmla="*/ 0 h 36"/>
                <a:gd name="T22" fmla="*/ 35 w 35"/>
                <a:gd name="T23" fmla="*/ 0 h 36"/>
                <a:gd name="T24" fmla="*/ 35 w 35"/>
                <a:gd name="T25" fmla="*/ 0 h 36"/>
                <a:gd name="T26" fmla="*/ 35 w 35"/>
                <a:gd name="T27" fmla="*/ 2 h 36"/>
                <a:gd name="T28" fmla="*/ 35 w 35"/>
                <a:gd name="T29" fmla="*/ 2 h 36"/>
                <a:gd name="T30" fmla="*/ 35 w 35"/>
                <a:gd name="T31" fmla="*/ 2 h 36"/>
                <a:gd name="T32" fmla="*/ 35 w 35"/>
                <a:gd name="T33" fmla="*/ 2 h 36"/>
                <a:gd name="T34" fmla="*/ 35 w 35"/>
                <a:gd name="T35" fmla="*/ 2 h 36"/>
                <a:gd name="T36" fmla="*/ 35 w 35"/>
                <a:gd name="T37" fmla="*/ 2 h 36"/>
                <a:gd name="T38" fmla="*/ 12 w 35"/>
                <a:gd name="T39" fmla="*/ 24 h 36"/>
                <a:gd name="T40" fmla="*/ 1 w 35"/>
                <a:gd name="T41" fmla="*/ 36 h 36"/>
                <a:gd name="T42" fmla="*/ 1 w 35"/>
                <a:gd name="T43" fmla="*/ 36 h 36"/>
                <a:gd name="T44" fmla="*/ 1 w 35"/>
                <a:gd name="T45" fmla="*/ 36 h 36"/>
                <a:gd name="T46" fmla="*/ 0 w 35"/>
                <a:gd name="T47" fmla="*/ 36 h 36"/>
                <a:gd name="T48" fmla="*/ 0 w 35"/>
                <a:gd name="T49" fmla="*/ 36 h 36"/>
                <a:gd name="T50" fmla="*/ 0 w 35"/>
                <a:gd name="T51" fmla="*/ 36 h 36"/>
                <a:gd name="T52" fmla="*/ 0 w 35"/>
                <a:gd name="T53" fmla="*/ 36 h 36"/>
                <a:gd name="T54" fmla="*/ 0 w 35"/>
                <a:gd name="T55" fmla="*/ 36 h 36"/>
                <a:gd name="T56" fmla="*/ 0 w 35"/>
                <a:gd name="T57" fmla="*/ 36 h 36"/>
                <a:gd name="T58" fmla="*/ 10 w 35"/>
                <a:gd name="T59" fmla="*/ 25 h 36"/>
                <a:gd name="T60" fmla="*/ 10 w 35"/>
                <a:gd name="T61" fmla="*/ 25 h 36"/>
                <a:gd name="T62" fmla="*/ 11 w 35"/>
                <a:gd name="T63" fmla="*/ 25 h 36"/>
                <a:gd name="T64" fmla="*/ 11 w 35"/>
                <a:gd name="T65" fmla="*/ 25 h 36"/>
                <a:gd name="T66" fmla="*/ 11 w 35"/>
                <a:gd name="T67" fmla="*/ 25 h 36"/>
                <a:gd name="T68" fmla="*/ 11 w 35"/>
                <a:gd name="T69" fmla="*/ 24 h 36"/>
                <a:gd name="T70" fmla="*/ 12 w 35"/>
                <a:gd name="T71" fmla="*/ 24 h 36"/>
                <a:gd name="T72" fmla="*/ 12 w 35"/>
                <a:gd name="T73" fmla="*/ 24 h 36"/>
                <a:gd name="T74" fmla="*/ 12 w 35"/>
                <a:gd name="T75" fmla="*/ 2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" h="36">
                  <a:moveTo>
                    <a:pt x="35" y="2"/>
                  </a:moveTo>
                  <a:lnTo>
                    <a:pt x="32" y="4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34" y="3"/>
                  </a:lnTo>
                  <a:lnTo>
                    <a:pt x="34" y="2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close/>
                  <a:moveTo>
                    <a:pt x="12" y="24"/>
                  </a:moveTo>
                  <a:lnTo>
                    <a:pt x="1" y="36"/>
                  </a:lnTo>
                  <a:lnTo>
                    <a:pt x="1" y="36"/>
                  </a:lnTo>
                  <a:lnTo>
                    <a:pt x="1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11" y="25"/>
                  </a:lnTo>
                  <a:lnTo>
                    <a:pt x="11" y="25"/>
                  </a:lnTo>
                  <a:lnTo>
                    <a:pt x="11" y="25"/>
                  </a:lnTo>
                  <a:lnTo>
                    <a:pt x="11" y="24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CBCB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02" name="Freeform 30"/>
            <p:cNvSpPr>
              <a:spLocks noEditPoints="1"/>
            </p:cNvSpPr>
            <p:nvPr/>
          </p:nvSpPr>
          <p:spPr bwMode="auto">
            <a:xfrm>
              <a:off x="289" y="360"/>
              <a:ext cx="38" cy="38"/>
            </a:xfrm>
            <a:custGeom>
              <a:avLst/>
              <a:gdLst>
                <a:gd name="T0" fmla="*/ 38 w 38"/>
                <a:gd name="T1" fmla="*/ 1 h 38"/>
                <a:gd name="T2" fmla="*/ 37 w 38"/>
                <a:gd name="T3" fmla="*/ 3 h 38"/>
                <a:gd name="T4" fmla="*/ 37 w 38"/>
                <a:gd name="T5" fmla="*/ 3 h 38"/>
                <a:gd name="T6" fmla="*/ 37 w 38"/>
                <a:gd name="T7" fmla="*/ 3 h 38"/>
                <a:gd name="T8" fmla="*/ 37 w 38"/>
                <a:gd name="T9" fmla="*/ 3 h 38"/>
                <a:gd name="T10" fmla="*/ 37 w 38"/>
                <a:gd name="T11" fmla="*/ 3 h 38"/>
                <a:gd name="T12" fmla="*/ 37 w 38"/>
                <a:gd name="T13" fmla="*/ 3 h 38"/>
                <a:gd name="T14" fmla="*/ 37 w 38"/>
                <a:gd name="T15" fmla="*/ 1 h 38"/>
                <a:gd name="T16" fmla="*/ 37 w 38"/>
                <a:gd name="T17" fmla="*/ 1 h 38"/>
                <a:gd name="T18" fmla="*/ 37 w 38"/>
                <a:gd name="T19" fmla="*/ 1 h 38"/>
                <a:gd name="T20" fmla="*/ 38 w 38"/>
                <a:gd name="T21" fmla="*/ 0 h 38"/>
                <a:gd name="T22" fmla="*/ 38 w 38"/>
                <a:gd name="T23" fmla="*/ 0 h 38"/>
                <a:gd name="T24" fmla="*/ 38 w 38"/>
                <a:gd name="T25" fmla="*/ 0 h 38"/>
                <a:gd name="T26" fmla="*/ 38 w 38"/>
                <a:gd name="T27" fmla="*/ 0 h 38"/>
                <a:gd name="T28" fmla="*/ 38 w 38"/>
                <a:gd name="T29" fmla="*/ 0 h 38"/>
                <a:gd name="T30" fmla="*/ 38 w 38"/>
                <a:gd name="T31" fmla="*/ 1 h 38"/>
                <a:gd name="T32" fmla="*/ 38 w 38"/>
                <a:gd name="T33" fmla="*/ 1 h 38"/>
                <a:gd name="T34" fmla="*/ 38 w 38"/>
                <a:gd name="T35" fmla="*/ 1 h 38"/>
                <a:gd name="T36" fmla="*/ 38 w 38"/>
                <a:gd name="T37" fmla="*/ 1 h 38"/>
                <a:gd name="T38" fmla="*/ 13 w 38"/>
                <a:gd name="T39" fmla="*/ 26 h 38"/>
                <a:gd name="T40" fmla="*/ 3 w 38"/>
                <a:gd name="T41" fmla="*/ 37 h 38"/>
                <a:gd name="T42" fmla="*/ 1 w 38"/>
                <a:gd name="T43" fmla="*/ 38 h 38"/>
                <a:gd name="T44" fmla="*/ 1 w 38"/>
                <a:gd name="T45" fmla="*/ 38 h 38"/>
                <a:gd name="T46" fmla="*/ 1 w 38"/>
                <a:gd name="T47" fmla="*/ 38 h 38"/>
                <a:gd name="T48" fmla="*/ 1 w 38"/>
                <a:gd name="T49" fmla="*/ 38 h 38"/>
                <a:gd name="T50" fmla="*/ 1 w 38"/>
                <a:gd name="T51" fmla="*/ 38 h 38"/>
                <a:gd name="T52" fmla="*/ 1 w 38"/>
                <a:gd name="T53" fmla="*/ 38 h 38"/>
                <a:gd name="T54" fmla="*/ 0 w 38"/>
                <a:gd name="T55" fmla="*/ 38 h 38"/>
                <a:gd name="T56" fmla="*/ 0 w 38"/>
                <a:gd name="T57" fmla="*/ 38 h 38"/>
                <a:gd name="T58" fmla="*/ 11 w 38"/>
                <a:gd name="T59" fmla="*/ 26 h 38"/>
                <a:gd name="T60" fmla="*/ 11 w 38"/>
                <a:gd name="T61" fmla="*/ 26 h 38"/>
                <a:gd name="T62" fmla="*/ 11 w 38"/>
                <a:gd name="T63" fmla="*/ 26 h 38"/>
                <a:gd name="T64" fmla="*/ 11 w 38"/>
                <a:gd name="T65" fmla="*/ 26 h 38"/>
                <a:gd name="T66" fmla="*/ 11 w 38"/>
                <a:gd name="T67" fmla="*/ 26 h 38"/>
                <a:gd name="T68" fmla="*/ 13 w 38"/>
                <a:gd name="T69" fmla="*/ 26 h 38"/>
                <a:gd name="T70" fmla="*/ 13 w 38"/>
                <a:gd name="T71" fmla="*/ 26 h 38"/>
                <a:gd name="T72" fmla="*/ 13 w 38"/>
                <a:gd name="T73" fmla="*/ 26 h 38"/>
                <a:gd name="T74" fmla="*/ 13 w 38"/>
                <a:gd name="T75" fmla="*/ 2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8" h="38">
                  <a:moveTo>
                    <a:pt x="38" y="1"/>
                  </a:move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1"/>
                  </a:lnTo>
                  <a:lnTo>
                    <a:pt x="37" y="1"/>
                  </a:lnTo>
                  <a:lnTo>
                    <a:pt x="37" y="1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close/>
                  <a:moveTo>
                    <a:pt x="13" y="26"/>
                  </a:moveTo>
                  <a:lnTo>
                    <a:pt x="3" y="37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26"/>
                  </a:lnTo>
                  <a:close/>
                </a:path>
              </a:pathLst>
            </a:custGeom>
            <a:solidFill>
              <a:srgbClr val="C9C9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03" name="Freeform 31"/>
            <p:cNvSpPr>
              <a:spLocks noEditPoints="1"/>
            </p:cNvSpPr>
            <p:nvPr/>
          </p:nvSpPr>
          <p:spPr bwMode="auto">
            <a:xfrm>
              <a:off x="288" y="359"/>
              <a:ext cx="39" cy="39"/>
            </a:xfrm>
            <a:custGeom>
              <a:avLst/>
              <a:gdLst>
                <a:gd name="T0" fmla="*/ 39 w 39"/>
                <a:gd name="T1" fmla="*/ 1 h 39"/>
                <a:gd name="T2" fmla="*/ 38 w 39"/>
                <a:gd name="T3" fmla="*/ 2 h 39"/>
                <a:gd name="T4" fmla="*/ 38 w 39"/>
                <a:gd name="T5" fmla="*/ 2 h 39"/>
                <a:gd name="T6" fmla="*/ 38 w 39"/>
                <a:gd name="T7" fmla="*/ 2 h 39"/>
                <a:gd name="T8" fmla="*/ 38 w 39"/>
                <a:gd name="T9" fmla="*/ 1 h 39"/>
                <a:gd name="T10" fmla="*/ 38 w 39"/>
                <a:gd name="T11" fmla="*/ 1 h 39"/>
                <a:gd name="T12" fmla="*/ 38 w 39"/>
                <a:gd name="T13" fmla="*/ 1 h 39"/>
                <a:gd name="T14" fmla="*/ 38 w 39"/>
                <a:gd name="T15" fmla="*/ 1 h 39"/>
                <a:gd name="T16" fmla="*/ 38 w 39"/>
                <a:gd name="T17" fmla="*/ 1 h 39"/>
                <a:gd name="T18" fmla="*/ 38 w 39"/>
                <a:gd name="T19" fmla="*/ 0 h 39"/>
                <a:gd name="T20" fmla="*/ 39 w 39"/>
                <a:gd name="T21" fmla="*/ 0 h 39"/>
                <a:gd name="T22" fmla="*/ 39 w 39"/>
                <a:gd name="T23" fmla="*/ 0 h 39"/>
                <a:gd name="T24" fmla="*/ 39 w 39"/>
                <a:gd name="T25" fmla="*/ 0 h 39"/>
                <a:gd name="T26" fmla="*/ 39 w 39"/>
                <a:gd name="T27" fmla="*/ 0 h 39"/>
                <a:gd name="T28" fmla="*/ 39 w 39"/>
                <a:gd name="T29" fmla="*/ 0 h 39"/>
                <a:gd name="T30" fmla="*/ 39 w 39"/>
                <a:gd name="T31" fmla="*/ 0 h 39"/>
                <a:gd name="T32" fmla="*/ 39 w 39"/>
                <a:gd name="T33" fmla="*/ 0 h 39"/>
                <a:gd name="T34" fmla="*/ 39 w 39"/>
                <a:gd name="T35" fmla="*/ 1 h 39"/>
                <a:gd name="T36" fmla="*/ 39 w 39"/>
                <a:gd name="T37" fmla="*/ 1 h 39"/>
                <a:gd name="T38" fmla="*/ 12 w 39"/>
                <a:gd name="T39" fmla="*/ 27 h 39"/>
                <a:gd name="T40" fmla="*/ 1 w 39"/>
                <a:gd name="T41" fmla="*/ 39 h 39"/>
                <a:gd name="T42" fmla="*/ 1 w 39"/>
                <a:gd name="T43" fmla="*/ 39 h 39"/>
                <a:gd name="T44" fmla="*/ 1 w 39"/>
                <a:gd name="T45" fmla="*/ 39 h 39"/>
                <a:gd name="T46" fmla="*/ 1 w 39"/>
                <a:gd name="T47" fmla="*/ 39 h 39"/>
                <a:gd name="T48" fmla="*/ 1 w 39"/>
                <a:gd name="T49" fmla="*/ 39 h 39"/>
                <a:gd name="T50" fmla="*/ 1 w 39"/>
                <a:gd name="T51" fmla="*/ 39 h 39"/>
                <a:gd name="T52" fmla="*/ 0 w 39"/>
                <a:gd name="T53" fmla="*/ 39 h 39"/>
                <a:gd name="T54" fmla="*/ 0 w 39"/>
                <a:gd name="T55" fmla="*/ 39 h 39"/>
                <a:gd name="T56" fmla="*/ 0 w 39"/>
                <a:gd name="T57" fmla="*/ 39 h 39"/>
                <a:gd name="T58" fmla="*/ 10 w 39"/>
                <a:gd name="T59" fmla="*/ 29 h 39"/>
                <a:gd name="T60" fmla="*/ 10 w 39"/>
                <a:gd name="T61" fmla="*/ 29 h 39"/>
                <a:gd name="T62" fmla="*/ 11 w 39"/>
                <a:gd name="T63" fmla="*/ 29 h 39"/>
                <a:gd name="T64" fmla="*/ 11 w 39"/>
                <a:gd name="T65" fmla="*/ 29 h 39"/>
                <a:gd name="T66" fmla="*/ 11 w 39"/>
                <a:gd name="T67" fmla="*/ 27 h 39"/>
                <a:gd name="T68" fmla="*/ 11 w 39"/>
                <a:gd name="T69" fmla="*/ 27 h 39"/>
                <a:gd name="T70" fmla="*/ 11 w 39"/>
                <a:gd name="T71" fmla="*/ 27 h 39"/>
                <a:gd name="T72" fmla="*/ 12 w 39"/>
                <a:gd name="T73" fmla="*/ 27 h 39"/>
                <a:gd name="T74" fmla="*/ 12 w 39"/>
                <a:gd name="T75" fmla="*/ 2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" h="39">
                  <a:moveTo>
                    <a:pt x="39" y="1"/>
                  </a:moveTo>
                  <a:lnTo>
                    <a:pt x="38" y="2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1"/>
                  </a:lnTo>
                  <a:lnTo>
                    <a:pt x="39" y="1"/>
                  </a:lnTo>
                  <a:close/>
                  <a:moveTo>
                    <a:pt x="12" y="27"/>
                  </a:move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10" y="29"/>
                  </a:lnTo>
                  <a:lnTo>
                    <a:pt x="10" y="29"/>
                  </a:lnTo>
                  <a:lnTo>
                    <a:pt x="11" y="29"/>
                  </a:lnTo>
                  <a:lnTo>
                    <a:pt x="11" y="29"/>
                  </a:lnTo>
                  <a:lnTo>
                    <a:pt x="11" y="27"/>
                  </a:lnTo>
                  <a:lnTo>
                    <a:pt x="11" y="27"/>
                  </a:lnTo>
                  <a:lnTo>
                    <a:pt x="11" y="27"/>
                  </a:lnTo>
                  <a:lnTo>
                    <a:pt x="12" y="27"/>
                  </a:lnTo>
                  <a:lnTo>
                    <a:pt x="12" y="27"/>
                  </a:lnTo>
                  <a:close/>
                </a:path>
              </a:pathLst>
            </a:custGeom>
            <a:solidFill>
              <a:srgbClr val="C7C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04" name="Freeform 32"/>
            <p:cNvSpPr>
              <a:spLocks noEditPoints="1"/>
            </p:cNvSpPr>
            <p:nvPr/>
          </p:nvSpPr>
          <p:spPr bwMode="auto">
            <a:xfrm>
              <a:off x="287" y="356"/>
              <a:ext cx="40" cy="42"/>
            </a:xfrm>
            <a:custGeom>
              <a:avLst/>
              <a:gdLst>
                <a:gd name="T0" fmla="*/ 40 w 40"/>
                <a:gd name="T1" fmla="*/ 3 h 42"/>
                <a:gd name="T2" fmla="*/ 39 w 40"/>
                <a:gd name="T3" fmla="*/ 3 h 42"/>
                <a:gd name="T4" fmla="*/ 39 w 40"/>
                <a:gd name="T5" fmla="*/ 3 h 42"/>
                <a:gd name="T6" fmla="*/ 40 w 40"/>
                <a:gd name="T7" fmla="*/ 3 h 42"/>
                <a:gd name="T8" fmla="*/ 40 w 40"/>
                <a:gd name="T9" fmla="*/ 3 h 42"/>
                <a:gd name="T10" fmla="*/ 40 w 40"/>
                <a:gd name="T11" fmla="*/ 3 h 42"/>
                <a:gd name="T12" fmla="*/ 40 w 40"/>
                <a:gd name="T13" fmla="*/ 3 h 42"/>
                <a:gd name="T14" fmla="*/ 40 w 40"/>
                <a:gd name="T15" fmla="*/ 2 h 42"/>
                <a:gd name="T16" fmla="*/ 40 w 40"/>
                <a:gd name="T17" fmla="*/ 2 h 42"/>
                <a:gd name="T18" fmla="*/ 40 w 40"/>
                <a:gd name="T19" fmla="*/ 2 h 42"/>
                <a:gd name="T20" fmla="*/ 40 w 40"/>
                <a:gd name="T21" fmla="*/ 0 h 42"/>
                <a:gd name="T22" fmla="*/ 40 w 40"/>
                <a:gd name="T23" fmla="*/ 2 h 42"/>
                <a:gd name="T24" fmla="*/ 40 w 40"/>
                <a:gd name="T25" fmla="*/ 2 h 42"/>
                <a:gd name="T26" fmla="*/ 40 w 40"/>
                <a:gd name="T27" fmla="*/ 2 h 42"/>
                <a:gd name="T28" fmla="*/ 40 w 40"/>
                <a:gd name="T29" fmla="*/ 2 h 42"/>
                <a:gd name="T30" fmla="*/ 40 w 40"/>
                <a:gd name="T31" fmla="*/ 2 h 42"/>
                <a:gd name="T32" fmla="*/ 40 w 40"/>
                <a:gd name="T33" fmla="*/ 2 h 42"/>
                <a:gd name="T34" fmla="*/ 40 w 40"/>
                <a:gd name="T35" fmla="*/ 2 h 42"/>
                <a:gd name="T36" fmla="*/ 40 w 40"/>
                <a:gd name="T37" fmla="*/ 3 h 42"/>
                <a:gd name="T38" fmla="*/ 11 w 40"/>
                <a:gd name="T39" fmla="*/ 32 h 42"/>
                <a:gd name="T40" fmla="*/ 1 w 40"/>
                <a:gd name="T41" fmla="*/ 42 h 42"/>
                <a:gd name="T42" fmla="*/ 1 w 40"/>
                <a:gd name="T43" fmla="*/ 42 h 42"/>
                <a:gd name="T44" fmla="*/ 1 w 40"/>
                <a:gd name="T45" fmla="*/ 42 h 42"/>
                <a:gd name="T46" fmla="*/ 1 w 40"/>
                <a:gd name="T47" fmla="*/ 42 h 42"/>
                <a:gd name="T48" fmla="*/ 0 w 40"/>
                <a:gd name="T49" fmla="*/ 42 h 42"/>
                <a:gd name="T50" fmla="*/ 0 w 40"/>
                <a:gd name="T51" fmla="*/ 42 h 42"/>
                <a:gd name="T52" fmla="*/ 0 w 40"/>
                <a:gd name="T53" fmla="*/ 42 h 42"/>
                <a:gd name="T54" fmla="*/ 0 w 40"/>
                <a:gd name="T55" fmla="*/ 42 h 42"/>
                <a:gd name="T56" fmla="*/ 0 w 40"/>
                <a:gd name="T57" fmla="*/ 42 h 42"/>
                <a:gd name="T58" fmla="*/ 10 w 40"/>
                <a:gd name="T59" fmla="*/ 32 h 42"/>
                <a:gd name="T60" fmla="*/ 10 w 40"/>
                <a:gd name="T61" fmla="*/ 32 h 42"/>
                <a:gd name="T62" fmla="*/ 10 w 40"/>
                <a:gd name="T63" fmla="*/ 32 h 42"/>
                <a:gd name="T64" fmla="*/ 10 w 40"/>
                <a:gd name="T65" fmla="*/ 32 h 42"/>
                <a:gd name="T66" fmla="*/ 11 w 40"/>
                <a:gd name="T67" fmla="*/ 32 h 42"/>
                <a:gd name="T68" fmla="*/ 11 w 40"/>
                <a:gd name="T69" fmla="*/ 32 h 42"/>
                <a:gd name="T70" fmla="*/ 11 w 40"/>
                <a:gd name="T71" fmla="*/ 32 h 42"/>
                <a:gd name="T72" fmla="*/ 11 w 40"/>
                <a:gd name="T73" fmla="*/ 32 h 42"/>
                <a:gd name="T74" fmla="*/ 11 w 40"/>
                <a:gd name="T75" fmla="*/ 3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0" h="42">
                  <a:moveTo>
                    <a:pt x="40" y="3"/>
                  </a:moveTo>
                  <a:lnTo>
                    <a:pt x="39" y="3"/>
                  </a:lnTo>
                  <a:lnTo>
                    <a:pt x="39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0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3"/>
                  </a:lnTo>
                  <a:close/>
                  <a:moveTo>
                    <a:pt x="11" y="32"/>
                  </a:moveTo>
                  <a:lnTo>
                    <a:pt x="1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10" y="32"/>
                  </a:lnTo>
                  <a:lnTo>
                    <a:pt x="10" y="32"/>
                  </a:lnTo>
                  <a:lnTo>
                    <a:pt x="10" y="32"/>
                  </a:lnTo>
                  <a:lnTo>
                    <a:pt x="10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close/>
                </a:path>
              </a:pathLst>
            </a:custGeom>
            <a:solidFill>
              <a:srgbClr val="C5C5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05" name="Freeform 33"/>
            <p:cNvSpPr>
              <a:spLocks noEditPoints="1"/>
            </p:cNvSpPr>
            <p:nvPr/>
          </p:nvSpPr>
          <p:spPr bwMode="auto">
            <a:xfrm>
              <a:off x="285" y="355"/>
              <a:ext cx="43" cy="43"/>
            </a:xfrm>
            <a:custGeom>
              <a:avLst/>
              <a:gdLst>
                <a:gd name="T0" fmla="*/ 42 w 43"/>
                <a:gd name="T1" fmla="*/ 1 h 43"/>
                <a:gd name="T2" fmla="*/ 42 w 43"/>
                <a:gd name="T3" fmla="*/ 3 h 43"/>
                <a:gd name="T4" fmla="*/ 42 w 43"/>
                <a:gd name="T5" fmla="*/ 3 h 43"/>
                <a:gd name="T6" fmla="*/ 42 w 43"/>
                <a:gd name="T7" fmla="*/ 3 h 43"/>
                <a:gd name="T8" fmla="*/ 42 w 43"/>
                <a:gd name="T9" fmla="*/ 3 h 43"/>
                <a:gd name="T10" fmla="*/ 42 w 43"/>
                <a:gd name="T11" fmla="*/ 3 h 43"/>
                <a:gd name="T12" fmla="*/ 42 w 43"/>
                <a:gd name="T13" fmla="*/ 1 h 43"/>
                <a:gd name="T14" fmla="*/ 42 w 43"/>
                <a:gd name="T15" fmla="*/ 1 h 43"/>
                <a:gd name="T16" fmla="*/ 42 w 43"/>
                <a:gd name="T17" fmla="*/ 1 h 43"/>
                <a:gd name="T18" fmla="*/ 42 w 43"/>
                <a:gd name="T19" fmla="*/ 1 h 43"/>
                <a:gd name="T20" fmla="*/ 43 w 43"/>
                <a:gd name="T21" fmla="*/ 0 h 43"/>
                <a:gd name="T22" fmla="*/ 43 w 43"/>
                <a:gd name="T23" fmla="*/ 0 h 43"/>
                <a:gd name="T24" fmla="*/ 43 w 43"/>
                <a:gd name="T25" fmla="*/ 1 h 43"/>
                <a:gd name="T26" fmla="*/ 43 w 43"/>
                <a:gd name="T27" fmla="*/ 1 h 43"/>
                <a:gd name="T28" fmla="*/ 43 w 43"/>
                <a:gd name="T29" fmla="*/ 1 h 43"/>
                <a:gd name="T30" fmla="*/ 43 w 43"/>
                <a:gd name="T31" fmla="*/ 1 h 43"/>
                <a:gd name="T32" fmla="*/ 43 w 43"/>
                <a:gd name="T33" fmla="*/ 1 h 43"/>
                <a:gd name="T34" fmla="*/ 42 w 43"/>
                <a:gd name="T35" fmla="*/ 1 h 43"/>
                <a:gd name="T36" fmla="*/ 42 w 43"/>
                <a:gd name="T37" fmla="*/ 1 h 43"/>
                <a:gd name="T38" fmla="*/ 12 w 43"/>
                <a:gd name="T39" fmla="*/ 33 h 43"/>
                <a:gd name="T40" fmla="*/ 2 w 43"/>
                <a:gd name="T41" fmla="*/ 43 h 43"/>
                <a:gd name="T42" fmla="*/ 2 w 43"/>
                <a:gd name="T43" fmla="*/ 43 h 43"/>
                <a:gd name="T44" fmla="*/ 2 w 43"/>
                <a:gd name="T45" fmla="*/ 43 h 43"/>
                <a:gd name="T46" fmla="*/ 0 w 43"/>
                <a:gd name="T47" fmla="*/ 43 h 43"/>
                <a:gd name="T48" fmla="*/ 0 w 43"/>
                <a:gd name="T49" fmla="*/ 43 h 43"/>
                <a:gd name="T50" fmla="*/ 0 w 43"/>
                <a:gd name="T51" fmla="*/ 43 h 43"/>
                <a:gd name="T52" fmla="*/ 0 w 43"/>
                <a:gd name="T53" fmla="*/ 43 h 43"/>
                <a:gd name="T54" fmla="*/ 0 w 43"/>
                <a:gd name="T55" fmla="*/ 43 h 43"/>
                <a:gd name="T56" fmla="*/ 0 w 43"/>
                <a:gd name="T57" fmla="*/ 43 h 43"/>
                <a:gd name="T58" fmla="*/ 10 w 43"/>
                <a:gd name="T59" fmla="*/ 33 h 43"/>
                <a:gd name="T60" fmla="*/ 10 w 43"/>
                <a:gd name="T61" fmla="*/ 33 h 43"/>
                <a:gd name="T62" fmla="*/ 10 w 43"/>
                <a:gd name="T63" fmla="*/ 33 h 43"/>
                <a:gd name="T64" fmla="*/ 10 w 43"/>
                <a:gd name="T65" fmla="*/ 33 h 43"/>
                <a:gd name="T66" fmla="*/ 10 w 43"/>
                <a:gd name="T67" fmla="*/ 33 h 43"/>
                <a:gd name="T68" fmla="*/ 10 w 43"/>
                <a:gd name="T69" fmla="*/ 33 h 43"/>
                <a:gd name="T70" fmla="*/ 12 w 43"/>
                <a:gd name="T71" fmla="*/ 33 h 43"/>
                <a:gd name="T72" fmla="*/ 12 w 43"/>
                <a:gd name="T73" fmla="*/ 33 h 43"/>
                <a:gd name="T74" fmla="*/ 12 w 43"/>
                <a:gd name="T75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" h="43">
                  <a:moveTo>
                    <a:pt x="42" y="1"/>
                  </a:moveTo>
                  <a:lnTo>
                    <a:pt x="42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2" y="1"/>
                  </a:lnTo>
                  <a:lnTo>
                    <a:pt x="42" y="1"/>
                  </a:lnTo>
                  <a:lnTo>
                    <a:pt x="42" y="1"/>
                  </a:lnTo>
                  <a:lnTo>
                    <a:pt x="42" y="1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2" y="1"/>
                  </a:lnTo>
                  <a:lnTo>
                    <a:pt x="42" y="1"/>
                  </a:lnTo>
                  <a:close/>
                  <a:moveTo>
                    <a:pt x="12" y="33"/>
                  </a:moveTo>
                  <a:lnTo>
                    <a:pt x="2" y="43"/>
                  </a:lnTo>
                  <a:lnTo>
                    <a:pt x="2" y="43"/>
                  </a:lnTo>
                  <a:lnTo>
                    <a:pt x="2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2" y="33"/>
                  </a:lnTo>
                  <a:lnTo>
                    <a:pt x="12" y="33"/>
                  </a:lnTo>
                  <a:lnTo>
                    <a:pt x="12" y="33"/>
                  </a:lnTo>
                  <a:close/>
                </a:path>
              </a:pathLst>
            </a:custGeom>
            <a:solidFill>
              <a:srgbClr val="C3C3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06" name="Freeform 34"/>
            <p:cNvSpPr>
              <a:spLocks noEditPoints="1"/>
            </p:cNvSpPr>
            <p:nvPr/>
          </p:nvSpPr>
          <p:spPr bwMode="auto">
            <a:xfrm>
              <a:off x="284" y="354"/>
              <a:ext cx="44" cy="44"/>
            </a:xfrm>
            <a:custGeom>
              <a:avLst/>
              <a:gdLst>
                <a:gd name="T0" fmla="*/ 44 w 44"/>
                <a:gd name="T1" fmla="*/ 1 h 44"/>
                <a:gd name="T2" fmla="*/ 43 w 44"/>
                <a:gd name="T3" fmla="*/ 2 h 44"/>
                <a:gd name="T4" fmla="*/ 43 w 44"/>
                <a:gd name="T5" fmla="*/ 2 h 44"/>
                <a:gd name="T6" fmla="*/ 43 w 44"/>
                <a:gd name="T7" fmla="*/ 2 h 44"/>
                <a:gd name="T8" fmla="*/ 43 w 44"/>
                <a:gd name="T9" fmla="*/ 1 h 44"/>
                <a:gd name="T10" fmla="*/ 43 w 44"/>
                <a:gd name="T11" fmla="*/ 1 h 44"/>
                <a:gd name="T12" fmla="*/ 43 w 44"/>
                <a:gd name="T13" fmla="*/ 1 h 44"/>
                <a:gd name="T14" fmla="*/ 43 w 44"/>
                <a:gd name="T15" fmla="*/ 1 h 44"/>
                <a:gd name="T16" fmla="*/ 43 w 44"/>
                <a:gd name="T17" fmla="*/ 1 h 44"/>
                <a:gd name="T18" fmla="*/ 43 w 44"/>
                <a:gd name="T19" fmla="*/ 1 h 44"/>
                <a:gd name="T20" fmla="*/ 44 w 44"/>
                <a:gd name="T21" fmla="*/ 0 h 44"/>
                <a:gd name="T22" fmla="*/ 44 w 44"/>
                <a:gd name="T23" fmla="*/ 0 h 44"/>
                <a:gd name="T24" fmla="*/ 44 w 44"/>
                <a:gd name="T25" fmla="*/ 0 h 44"/>
                <a:gd name="T26" fmla="*/ 44 w 44"/>
                <a:gd name="T27" fmla="*/ 1 h 44"/>
                <a:gd name="T28" fmla="*/ 44 w 44"/>
                <a:gd name="T29" fmla="*/ 1 h 44"/>
                <a:gd name="T30" fmla="*/ 44 w 44"/>
                <a:gd name="T31" fmla="*/ 1 h 44"/>
                <a:gd name="T32" fmla="*/ 44 w 44"/>
                <a:gd name="T33" fmla="*/ 1 h 44"/>
                <a:gd name="T34" fmla="*/ 44 w 44"/>
                <a:gd name="T35" fmla="*/ 1 h 44"/>
                <a:gd name="T36" fmla="*/ 44 w 44"/>
                <a:gd name="T37" fmla="*/ 1 h 44"/>
                <a:gd name="T38" fmla="*/ 11 w 44"/>
                <a:gd name="T39" fmla="*/ 34 h 44"/>
                <a:gd name="T40" fmla="*/ 1 w 44"/>
                <a:gd name="T41" fmla="*/ 44 h 44"/>
                <a:gd name="T42" fmla="*/ 1 w 44"/>
                <a:gd name="T43" fmla="*/ 44 h 44"/>
                <a:gd name="T44" fmla="*/ 0 w 44"/>
                <a:gd name="T45" fmla="*/ 44 h 44"/>
                <a:gd name="T46" fmla="*/ 0 w 44"/>
                <a:gd name="T47" fmla="*/ 44 h 44"/>
                <a:gd name="T48" fmla="*/ 0 w 44"/>
                <a:gd name="T49" fmla="*/ 44 h 44"/>
                <a:gd name="T50" fmla="*/ 0 w 44"/>
                <a:gd name="T51" fmla="*/ 44 h 44"/>
                <a:gd name="T52" fmla="*/ 0 w 44"/>
                <a:gd name="T53" fmla="*/ 44 h 44"/>
                <a:gd name="T54" fmla="*/ 0 w 44"/>
                <a:gd name="T55" fmla="*/ 44 h 44"/>
                <a:gd name="T56" fmla="*/ 0 w 44"/>
                <a:gd name="T57" fmla="*/ 44 h 44"/>
                <a:gd name="T58" fmla="*/ 9 w 44"/>
                <a:gd name="T59" fmla="*/ 34 h 44"/>
                <a:gd name="T60" fmla="*/ 10 w 44"/>
                <a:gd name="T61" fmla="*/ 34 h 44"/>
                <a:gd name="T62" fmla="*/ 10 w 44"/>
                <a:gd name="T63" fmla="*/ 34 h 44"/>
                <a:gd name="T64" fmla="*/ 10 w 44"/>
                <a:gd name="T65" fmla="*/ 34 h 44"/>
                <a:gd name="T66" fmla="*/ 10 w 44"/>
                <a:gd name="T67" fmla="*/ 34 h 44"/>
                <a:gd name="T68" fmla="*/ 10 w 44"/>
                <a:gd name="T69" fmla="*/ 34 h 44"/>
                <a:gd name="T70" fmla="*/ 10 w 44"/>
                <a:gd name="T71" fmla="*/ 34 h 44"/>
                <a:gd name="T72" fmla="*/ 10 w 44"/>
                <a:gd name="T73" fmla="*/ 34 h 44"/>
                <a:gd name="T74" fmla="*/ 11 w 44"/>
                <a:gd name="T75" fmla="*/ 3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" h="44">
                  <a:moveTo>
                    <a:pt x="44" y="1"/>
                  </a:moveTo>
                  <a:lnTo>
                    <a:pt x="43" y="2"/>
                  </a:lnTo>
                  <a:lnTo>
                    <a:pt x="43" y="2"/>
                  </a:lnTo>
                  <a:lnTo>
                    <a:pt x="43" y="2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close/>
                  <a:moveTo>
                    <a:pt x="11" y="34"/>
                  </a:moveTo>
                  <a:lnTo>
                    <a:pt x="1" y="44"/>
                  </a:lnTo>
                  <a:lnTo>
                    <a:pt x="1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9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1" y="34"/>
                  </a:lnTo>
                  <a:close/>
                </a:path>
              </a:pathLst>
            </a:custGeom>
            <a:solidFill>
              <a:srgbClr val="C1C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07" name="Freeform 35"/>
            <p:cNvSpPr>
              <a:spLocks noEditPoints="1"/>
            </p:cNvSpPr>
            <p:nvPr/>
          </p:nvSpPr>
          <p:spPr bwMode="auto">
            <a:xfrm>
              <a:off x="283" y="352"/>
              <a:ext cx="45" cy="46"/>
            </a:xfrm>
            <a:custGeom>
              <a:avLst/>
              <a:gdLst>
                <a:gd name="T0" fmla="*/ 45 w 45"/>
                <a:gd name="T1" fmla="*/ 2 h 46"/>
                <a:gd name="T2" fmla="*/ 44 w 45"/>
                <a:gd name="T3" fmla="*/ 3 h 46"/>
                <a:gd name="T4" fmla="*/ 44 w 45"/>
                <a:gd name="T5" fmla="*/ 3 h 46"/>
                <a:gd name="T6" fmla="*/ 44 w 45"/>
                <a:gd name="T7" fmla="*/ 2 h 46"/>
                <a:gd name="T8" fmla="*/ 44 w 45"/>
                <a:gd name="T9" fmla="*/ 2 h 46"/>
                <a:gd name="T10" fmla="*/ 44 w 45"/>
                <a:gd name="T11" fmla="*/ 2 h 46"/>
                <a:gd name="T12" fmla="*/ 44 w 45"/>
                <a:gd name="T13" fmla="*/ 2 h 46"/>
                <a:gd name="T14" fmla="*/ 44 w 45"/>
                <a:gd name="T15" fmla="*/ 2 h 46"/>
                <a:gd name="T16" fmla="*/ 44 w 45"/>
                <a:gd name="T17" fmla="*/ 2 h 46"/>
                <a:gd name="T18" fmla="*/ 44 w 45"/>
                <a:gd name="T19" fmla="*/ 2 h 46"/>
                <a:gd name="T20" fmla="*/ 45 w 45"/>
                <a:gd name="T21" fmla="*/ 0 h 46"/>
                <a:gd name="T22" fmla="*/ 45 w 45"/>
                <a:gd name="T23" fmla="*/ 0 h 46"/>
                <a:gd name="T24" fmla="*/ 45 w 45"/>
                <a:gd name="T25" fmla="*/ 0 h 46"/>
                <a:gd name="T26" fmla="*/ 45 w 45"/>
                <a:gd name="T27" fmla="*/ 0 h 46"/>
                <a:gd name="T28" fmla="*/ 45 w 45"/>
                <a:gd name="T29" fmla="*/ 2 h 46"/>
                <a:gd name="T30" fmla="*/ 45 w 45"/>
                <a:gd name="T31" fmla="*/ 2 h 46"/>
                <a:gd name="T32" fmla="*/ 45 w 45"/>
                <a:gd name="T33" fmla="*/ 2 h 46"/>
                <a:gd name="T34" fmla="*/ 45 w 45"/>
                <a:gd name="T35" fmla="*/ 2 h 46"/>
                <a:gd name="T36" fmla="*/ 45 w 45"/>
                <a:gd name="T37" fmla="*/ 2 h 46"/>
                <a:gd name="T38" fmla="*/ 10 w 45"/>
                <a:gd name="T39" fmla="*/ 36 h 46"/>
                <a:gd name="T40" fmla="*/ 1 w 45"/>
                <a:gd name="T41" fmla="*/ 46 h 46"/>
                <a:gd name="T42" fmla="*/ 1 w 45"/>
                <a:gd name="T43" fmla="*/ 46 h 46"/>
                <a:gd name="T44" fmla="*/ 0 w 45"/>
                <a:gd name="T45" fmla="*/ 46 h 46"/>
                <a:gd name="T46" fmla="*/ 0 w 45"/>
                <a:gd name="T47" fmla="*/ 46 h 46"/>
                <a:gd name="T48" fmla="*/ 0 w 45"/>
                <a:gd name="T49" fmla="*/ 46 h 46"/>
                <a:gd name="T50" fmla="*/ 0 w 45"/>
                <a:gd name="T51" fmla="*/ 46 h 46"/>
                <a:gd name="T52" fmla="*/ 0 w 45"/>
                <a:gd name="T53" fmla="*/ 46 h 46"/>
                <a:gd name="T54" fmla="*/ 0 w 45"/>
                <a:gd name="T55" fmla="*/ 46 h 46"/>
                <a:gd name="T56" fmla="*/ 0 w 45"/>
                <a:gd name="T57" fmla="*/ 46 h 46"/>
                <a:gd name="T58" fmla="*/ 0 w 45"/>
                <a:gd name="T59" fmla="*/ 46 h 46"/>
                <a:gd name="T60" fmla="*/ 9 w 45"/>
                <a:gd name="T61" fmla="*/ 36 h 46"/>
                <a:gd name="T62" fmla="*/ 9 w 45"/>
                <a:gd name="T63" fmla="*/ 36 h 46"/>
                <a:gd name="T64" fmla="*/ 10 w 45"/>
                <a:gd name="T65" fmla="*/ 36 h 46"/>
                <a:gd name="T66" fmla="*/ 10 w 45"/>
                <a:gd name="T67" fmla="*/ 36 h 46"/>
                <a:gd name="T68" fmla="*/ 10 w 45"/>
                <a:gd name="T69" fmla="*/ 36 h 46"/>
                <a:gd name="T70" fmla="*/ 10 w 45"/>
                <a:gd name="T71" fmla="*/ 36 h 46"/>
                <a:gd name="T72" fmla="*/ 10 w 45"/>
                <a:gd name="T73" fmla="*/ 36 h 46"/>
                <a:gd name="T74" fmla="*/ 10 w 45"/>
                <a:gd name="T75" fmla="*/ 36 h 46"/>
                <a:gd name="T76" fmla="*/ 10 w 45"/>
                <a:gd name="T77" fmla="*/ 3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5" h="46">
                  <a:moveTo>
                    <a:pt x="45" y="2"/>
                  </a:moveTo>
                  <a:lnTo>
                    <a:pt x="44" y="3"/>
                  </a:lnTo>
                  <a:lnTo>
                    <a:pt x="44" y="3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45" y="2"/>
                  </a:lnTo>
                  <a:close/>
                  <a:moveTo>
                    <a:pt x="10" y="36"/>
                  </a:moveTo>
                  <a:lnTo>
                    <a:pt x="1" y="46"/>
                  </a:lnTo>
                  <a:lnTo>
                    <a:pt x="1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9" y="36"/>
                  </a:lnTo>
                  <a:lnTo>
                    <a:pt x="9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close/>
                </a:path>
              </a:pathLst>
            </a:custGeom>
            <a:solidFill>
              <a:srgbClr val="BFB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08" name="Freeform 36"/>
            <p:cNvSpPr>
              <a:spLocks noEditPoints="1"/>
            </p:cNvSpPr>
            <p:nvPr/>
          </p:nvSpPr>
          <p:spPr bwMode="auto">
            <a:xfrm>
              <a:off x="280" y="351"/>
              <a:ext cx="48" cy="47"/>
            </a:xfrm>
            <a:custGeom>
              <a:avLst/>
              <a:gdLst>
                <a:gd name="T0" fmla="*/ 48 w 48"/>
                <a:gd name="T1" fmla="*/ 1 h 47"/>
                <a:gd name="T2" fmla="*/ 47 w 48"/>
                <a:gd name="T3" fmla="*/ 3 h 47"/>
                <a:gd name="T4" fmla="*/ 47 w 48"/>
                <a:gd name="T5" fmla="*/ 1 h 47"/>
                <a:gd name="T6" fmla="*/ 47 w 48"/>
                <a:gd name="T7" fmla="*/ 1 h 47"/>
                <a:gd name="T8" fmla="*/ 47 w 48"/>
                <a:gd name="T9" fmla="*/ 1 h 47"/>
                <a:gd name="T10" fmla="*/ 47 w 48"/>
                <a:gd name="T11" fmla="*/ 1 h 47"/>
                <a:gd name="T12" fmla="*/ 47 w 48"/>
                <a:gd name="T13" fmla="*/ 1 h 47"/>
                <a:gd name="T14" fmla="*/ 47 w 48"/>
                <a:gd name="T15" fmla="*/ 1 h 47"/>
                <a:gd name="T16" fmla="*/ 47 w 48"/>
                <a:gd name="T17" fmla="*/ 1 h 47"/>
                <a:gd name="T18" fmla="*/ 47 w 48"/>
                <a:gd name="T19" fmla="*/ 0 h 47"/>
                <a:gd name="T20" fmla="*/ 47 w 48"/>
                <a:gd name="T21" fmla="*/ 0 h 47"/>
                <a:gd name="T22" fmla="*/ 48 w 48"/>
                <a:gd name="T23" fmla="*/ 0 h 47"/>
                <a:gd name="T24" fmla="*/ 48 w 48"/>
                <a:gd name="T25" fmla="*/ 0 h 47"/>
                <a:gd name="T26" fmla="*/ 48 w 48"/>
                <a:gd name="T27" fmla="*/ 0 h 47"/>
                <a:gd name="T28" fmla="*/ 48 w 48"/>
                <a:gd name="T29" fmla="*/ 1 h 47"/>
                <a:gd name="T30" fmla="*/ 48 w 48"/>
                <a:gd name="T31" fmla="*/ 1 h 47"/>
                <a:gd name="T32" fmla="*/ 48 w 48"/>
                <a:gd name="T33" fmla="*/ 1 h 47"/>
                <a:gd name="T34" fmla="*/ 48 w 48"/>
                <a:gd name="T35" fmla="*/ 1 h 47"/>
                <a:gd name="T36" fmla="*/ 48 w 48"/>
                <a:gd name="T37" fmla="*/ 1 h 47"/>
                <a:gd name="T38" fmla="*/ 12 w 48"/>
                <a:gd name="T39" fmla="*/ 37 h 47"/>
                <a:gd name="T40" fmla="*/ 3 w 48"/>
                <a:gd name="T41" fmla="*/ 47 h 47"/>
                <a:gd name="T42" fmla="*/ 2 w 48"/>
                <a:gd name="T43" fmla="*/ 47 h 47"/>
                <a:gd name="T44" fmla="*/ 2 w 48"/>
                <a:gd name="T45" fmla="*/ 47 h 47"/>
                <a:gd name="T46" fmla="*/ 2 w 48"/>
                <a:gd name="T47" fmla="*/ 47 h 47"/>
                <a:gd name="T48" fmla="*/ 2 w 48"/>
                <a:gd name="T49" fmla="*/ 47 h 47"/>
                <a:gd name="T50" fmla="*/ 2 w 48"/>
                <a:gd name="T51" fmla="*/ 47 h 47"/>
                <a:gd name="T52" fmla="*/ 2 w 48"/>
                <a:gd name="T53" fmla="*/ 47 h 47"/>
                <a:gd name="T54" fmla="*/ 2 w 48"/>
                <a:gd name="T55" fmla="*/ 47 h 47"/>
                <a:gd name="T56" fmla="*/ 0 w 48"/>
                <a:gd name="T57" fmla="*/ 47 h 47"/>
                <a:gd name="T58" fmla="*/ 10 w 48"/>
                <a:gd name="T59" fmla="*/ 37 h 47"/>
                <a:gd name="T60" fmla="*/ 10 w 48"/>
                <a:gd name="T61" fmla="*/ 37 h 47"/>
                <a:gd name="T62" fmla="*/ 10 w 48"/>
                <a:gd name="T63" fmla="*/ 37 h 47"/>
                <a:gd name="T64" fmla="*/ 12 w 48"/>
                <a:gd name="T65" fmla="*/ 37 h 47"/>
                <a:gd name="T66" fmla="*/ 12 w 48"/>
                <a:gd name="T67" fmla="*/ 37 h 47"/>
                <a:gd name="T68" fmla="*/ 12 w 48"/>
                <a:gd name="T69" fmla="*/ 37 h 47"/>
                <a:gd name="T70" fmla="*/ 12 w 48"/>
                <a:gd name="T71" fmla="*/ 37 h 47"/>
                <a:gd name="T72" fmla="*/ 12 w 48"/>
                <a:gd name="T73" fmla="*/ 37 h 47"/>
                <a:gd name="T74" fmla="*/ 12 w 48"/>
                <a:gd name="T75" fmla="*/ 3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8" h="47">
                  <a:moveTo>
                    <a:pt x="48" y="1"/>
                  </a:moveTo>
                  <a:lnTo>
                    <a:pt x="47" y="3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close/>
                  <a:moveTo>
                    <a:pt x="12" y="37"/>
                  </a:moveTo>
                  <a:lnTo>
                    <a:pt x="3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0" y="47"/>
                  </a:lnTo>
                  <a:lnTo>
                    <a:pt x="10" y="37"/>
                  </a:lnTo>
                  <a:lnTo>
                    <a:pt x="10" y="37"/>
                  </a:lnTo>
                  <a:lnTo>
                    <a:pt x="10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close/>
                </a:path>
              </a:pathLst>
            </a:custGeom>
            <a:solidFill>
              <a:srgbClr val="BDBD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09" name="Freeform 37"/>
            <p:cNvSpPr>
              <a:spLocks noEditPoints="1"/>
            </p:cNvSpPr>
            <p:nvPr/>
          </p:nvSpPr>
          <p:spPr bwMode="auto">
            <a:xfrm>
              <a:off x="279" y="350"/>
              <a:ext cx="48" cy="48"/>
            </a:xfrm>
            <a:custGeom>
              <a:avLst/>
              <a:gdLst>
                <a:gd name="T0" fmla="*/ 48 w 48"/>
                <a:gd name="T1" fmla="*/ 1 h 48"/>
                <a:gd name="T2" fmla="*/ 48 w 48"/>
                <a:gd name="T3" fmla="*/ 1 h 48"/>
                <a:gd name="T4" fmla="*/ 48 w 48"/>
                <a:gd name="T5" fmla="*/ 1 h 48"/>
                <a:gd name="T6" fmla="*/ 48 w 48"/>
                <a:gd name="T7" fmla="*/ 1 h 48"/>
                <a:gd name="T8" fmla="*/ 48 w 48"/>
                <a:gd name="T9" fmla="*/ 1 h 48"/>
                <a:gd name="T10" fmla="*/ 48 w 48"/>
                <a:gd name="T11" fmla="*/ 1 h 48"/>
                <a:gd name="T12" fmla="*/ 48 w 48"/>
                <a:gd name="T13" fmla="*/ 1 h 48"/>
                <a:gd name="T14" fmla="*/ 48 w 48"/>
                <a:gd name="T15" fmla="*/ 1 h 48"/>
                <a:gd name="T16" fmla="*/ 48 w 48"/>
                <a:gd name="T17" fmla="*/ 1 h 48"/>
                <a:gd name="T18" fmla="*/ 48 w 48"/>
                <a:gd name="T19" fmla="*/ 1 h 48"/>
                <a:gd name="T20" fmla="*/ 48 w 48"/>
                <a:gd name="T21" fmla="*/ 1 h 48"/>
                <a:gd name="T22" fmla="*/ 48 w 48"/>
                <a:gd name="T23" fmla="*/ 1 h 48"/>
                <a:gd name="T24" fmla="*/ 48 w 48"/>
                <a:gd name="T25" fmla="*/ 1 h 48"/>
                <a:gd name="T26" fmla="*/ 48 w 48"/>
                <a:gd name="T27" fmla="*/ 1 h 48"/>
                <a:gd name="T28" fmla="*/ 48 w 48"/>
                <a:gd name="T29" fmla="*/ 0 h 48"/>
                <a:gd name="T30" fmla="*/ 48 w 48"/>
                <a:gd name="T31" fmla="*/ 0 h 48"/>
                <a:gd name="T32" fmla="*/ 48 w 48"/>
                <a:gd name="T33" fmla="*/ 0 h 48"/>
                <a:gd name="T34" fmla="*/ 48 w 48"/>
                <a:gd name="T35" fmla="*/ 0 h 48"/>
                <a:gd name="T36" fmla="*/ 48 w 48"/>
                <a:gd name="T37" fmla="*/ 0 h 48"/>
                <a:gd name="T38" fmla="*/ 48 w 48"/>
                <a:gd name="T39" fmla="*/ 0 h 48"/>
                <a:gd name="T40" fmla="*/ 48 w 48"/>
                <a:gd name="T41" fmla="*/ 0 h 48"/>
                <a:gd name="T42" fmla="*/ 48 w 48"/>
                <a:gd name="T43" fmla="*/ 1 h 48"/>
                <a:gd name="T44" fmla="*/ 48 w 48"/>
                <a:gd name="T45" fmla="*/ 1 h 48"/>
                <a:gd name="T46" fmla="*/ 48 w 48"/>
                <a:gd name="T47" fmla="*/ 1 h 48"/>
                <a:gd name="T48" fmla="*/ 48 w 48"/>
                <a:gd name="T49" fmla="*/ 1 h 48"/>
                <a:gd name="T50" fmla="*/ 11 w 48"/>
                <a:gd name="T51" fmla="*/ 38 h 48"/>
                <a:gd name="T52" fmla="*/ 1 w 48"/>
                <a:gd name="T53" fmla="*/ 48 h 48"/>
                <a:gd name="T54" fmla="*/ 1 w 48"/>
                <a:gd name="T55" fmla="*/ 48 h 48"/>
                <a:gd name="T56" fmla="*/ 1 w 48"/>
                <a:gd name="T57" fmla="*/ 48 h 48"/>
                <a:gd name="T58" fmla="*/ 1 w 48"/>
                <a:gd name="T59" fmla="*/ 48 h 48"/>
                <a:gd name="T60" fmla="*/ 1 w 48"/>
                <a:gd name="T61" fmla="*/ 48 h 48"/>
                <a:gd name="T62" fmla="*/ 1 w 48"/>
                <a:gd name="T63" fmla="*/ 48 h 48"/>
                <a:gd name="T64" fmla="*/ 1 w 48"/>
                <a:gd name="T65" fmla="*/ 48 h 48"/>
                <a:gd name="T66" fmla="*/ 1 w 48"/>
                <a:gd name="T67" fmla="*/ 48 h 48"/>
                <a:gd name="T68" fmla="*/ 0 w 48"/>
                <a:gd name="T69" fmla="*/ 48 h 48"/>
                <a:gd name="T70" fmla="*/ 10 w 48"/>
                <a:gd name="T71" fmla="*/ 38 h 48"/>
                <a:gd name="T72" fmla="*/ 10 w 48"/>
                <a:gd name="T73" fmla="*/ 38 h 48"/>
                <a:gd name="T74" fmla="*/ 10 w 48"/>
                <a:gd name="T75" fmla="*/ 38 h 48"/>
                <a:gd name="T76" fmla="*/ 10 w 48"/>
                <a:gd name="T77" fmla="*/ 38 h 48"/>
                <a:gd name="T78" fmla="*/ 11 w 48"/>
                <a:gd name="T79" fmla="*/ 38 h 48"/>
                <a:gd name="T80" fmla="*/ 11 w 48"/>
                <a:gd name="T81" fmla="*/ 38 h 48"/>
                <a:gd name="T82" fmla="*/ 11 w 48"/>
                <a:gd name="T83" fmla="*/ 38 h 48"/>
                <a:gd name="T84" fmla="*/ 11 w 48"/>
                <a:gd name="T85" fmla="*/ 38 h 48"/>
                <a:gd name="T86" fmla="*/ 11 w 48"/>
                <a:gd name="T87" fmla="*/ 38 h 48"/>
                <a:gd name="T88" fmla="*/ 11 w 48"/>
                <a:gd name="T89" fmla="*/ 38 h 48"/>
                <a:gd name="T90" fmla="*/ 11 w 48"/>
                <a:gd name="T91" fmla="*/ 38 h 48"/>
                <a:gd name="T92" fmla="*/ 11 w 48"/>
                <a:gd name="T93" fmla="*/ 38 h 48"/>
                <a:gd name="T94" fmla="*/ 11 w 48"/>
                <a:gd name="T95" fmla="*/ 38 h 48"/>
                <a:gd name="T96" fmla="*/ 11 w 48"/>
                <a:gd name="T97" fmla="*/ 38 h 48"/>
                <a:gd name="T98" fmla="*/ 11 w 48"/>
                <a:gd name="T99" fmla="*/ 3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8" h="48">
                  <a:moveTo>
                    <a:pt x="48" y="1"/>
                  </a:move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close/>
                  <a:moveTo>
                    <a:pt x="11" y="38"/>
                  </a:move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0" y="4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close/>
                </a:path>
              </a:pathLst>
            </a:custGeom>
            <a:solidFill>
              <a:srgbClr val="BBB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0" name="Freeform 38"/>
            <p:cNvSpPr>
              <a:spLocks noEditPoints="1"/>
            </p:cNvSpPr>
            <p:nvPr/>
          </p:nvSpPr>
          <p:spPr bwMode="auto">
            <a:xfrm>
              <a:off x="278" y="349"/>
              <a:ext cx="49" cy="49"/>
            </a:xfrm>
            <a:custGeom>
              <a:avLst/>
              <a:gdLst>
                <a:gd name="T0" fmla="*/ 49 w 49"/>
                <a:gd name="T1" fmla="*/ 1 h 49"/>
                <a:gd name="T2" fmla="*/ 49 w 49"/>
                <a:gd name="T3" fmla="*/ 1 h 49"/>
                <a:gd name="T4" fmla="*/ 49 w 49"/>
                <a:gd name="T5" fmla="*/ 1 h 49"/>
                <a:gd name="T6" fmla="*/ 49 w 49"/>
                <a:gd name="T7" fmla="*/ 1 h 49"/>
                <a:gd name="T8" fmla="*/ 49 w 49"/>
                <a:gd name="T9" fmla="*/ 1 h 49"/>
                <a:gd name="T10" fmla="*/ 49 w 49"/>
                <a:gd name="T11" fmla="*/ 1 h 49"/>
                <a:gd name="T12" fmla="*/ 49 w 49"/>
                <a:gd name="T13" fmla="*/ 1 h 49"/>
                <a:gd name="T14" fmla="*/ 49 w 49"/>
                <a:gd name="T15" fmla="*/ 1 h 49"/>
                <a:gd name="T16" fmla="*/ 49 w 49"/>
                <a:gd name="T17" fmla="*/ 0 h 49"/>
                <a:gd name="T18" fmla="*/ 49 w 49"/>
                <a:gd name="T19" fmla="*/ 0 h 49"/>
                <a:gd name="T20" fmla="*/ 49 w 49"/>
                <a:gd name="T21" fmla="*/ 0 h 49"/>
                <a:gd name="T22" fmla="*/ 49 w 49"/>
                <a:gd name="T23" fmla="*/ 0 h 49"/>
                <a:gd name="T24" fmla="*/ 49 w 49"/>
                <a:gd name="T25" fmla="*/ 0 h 49"/>
                <a:gd name="T26" fmla="*/ 49 w 49"/>
                <a:gd name="T27" fmla="*/ 0 h 49"/>
                <a:gd name="T28" fmla="*/ 49 w 49"/>
                <a:gd name="T29" fmla="*/ 0 h 49"/>
                <a:gd name="T30" fmla="*/ 49 w 49"/>
                <a:gd name="T31" fmla="*/ 1 h 49"/>
                <a:gd name="T32" fmla="*/ 49 w 49"/>
                <a:gd name="T33" fmla="*/ 1 h 49"/>
                <a:gd name="T34" fmla="*/ 49 w 49"/>
                <a:gd name="T35" fmla="*/ 1 h 49"/>
                <a:gd name="T36" fmla="*/ 49 w 49"/>
                <a:gd name="T37" fmla="*/ 1 h 49"/>
                <a:gd name="T38" fmla="*/ 11 w 49"/>
                <a:gd name="T39" fmla="*/ 39 h 49"/>
                <a:gd name="T40" fmla="*/ 1 w 49"/>
                <a:gd name="T41" fmla="*/ 49 h 49"/>
                <a:gd name="T42" fmla="*/ 1 w 49"/>
                <a:gd name="T43" fmla="*/ 49 h 49"/>
                <a:gd name="T44" fmla="*/ 1 w 49"/>
                <a:gd name="T45" fmla="*/ 49 h 49"/>
                <a:gd name="T46" fmla="*/ 1 w 49"/>
                <a:gd name="T47" fmla="*/ 49 h 49"/>
                <a:gd name="T48" fmla="*/ 1 w 49"/>
                <a:gd name="T49" fmla="*/ 49 h 49"/>
                <a:gd name="T50" fmla="*/ 1 w 49"/>
                <a:gd name="T51" fmla="*/ 49 h 49"/>
                <a:gd name="T52" fmla="*/ 1 w 49"/>
                <a:gd name="T53" fmla="*/ 49 h 49"/>
                <a:gd name="T54" fmla="*/ 1 w 49"/>
                <a:gd name="T55" fmla="*/ 49 h 49"/>
                <a:gd name="T56" fmla="*/ 0 w 49"/>
                <a:gd name="T57" fmla="*/ 49 h 49"/>
                <a:gd name="T58" fmla="*/ 10 w 49"/>
                <a:gd name="T59" fmla="*/ 39 h 49"/>
                <a:gd name="T60" fmla="*/ 10 w 49"/>
                <a:gd name="T61" fmla="*/ 39 h 49"/>
                <a:gd name="T62" fmla="*/ 10 w 49"/>
                <a:gd name="T63" fmla="*/ 39 h 49"/>
                <a:gd name="T64" fmla="*/ 10 w 49"/>
                <a:gd name="T65" fmla="*/ 39 h 49"/>
                <a:gd name="T66" fmla="*/ 11 w 49"/>
                <a:gd name="T67" fmla="*/ 39 h 49"/>
                <a:gd name="T68" fmla="*/ 11 w 49"/>
                <a:gd name="T69" fmla="*/ 39 h 49"/>
                <a:gd name="T70" fmla="*/ 11 w 49"/>
                <a:gd name="T71" fmla="*/ 39 h 49"/>
                <a:gd name="T72" fmla="*/ 11 w 49"/>
                <a:gd name="T73" fmla="*/ 39 h 49"/>
                <a:gd name="T74" fmla="*/ 11 w 49"/>
                <a:gd name="T75" fmla="*/ 3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" h="49">
                  <a:moveTo>
                    <a:pt x="49" y="1"/>
                  </a:move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close/>
                  <a:moveTo>
                    <a:pt x="11" y="39"/>
                  </a:move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0" y="49"/>
                  </a:lnTo>
                  <a:lnTo>
                    <a:pt x="10" y="39"/>
                  </a:lnTo>
                  <a:lnTo>
                    <a:pt x="10" y="39"/>
                  </a:lnTo>
                  <a:lnTo>
                    <a:pt x="10" y="39"/>
                  </a:lnTo>
                  <a:lnTo>
                    <a:pt x="10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11" y="39"/>
                  </a:lnTo>
                  <a:close/>
                </a:path>
              </a:pathLst>
            </a:custGeom>
            <a:solidFill>
              <a:srgbClr val="B9B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1" name="Freeform 39"/>
            <p:cNvSpPr>
              <a:spLocks noEditPoints="1"/>
            </p:cNvSpPr>
            <p:nvPr/>
          </p:nvSpPr>
          <p:spPr bwMode="auto">
            <a:xfrm>
              <a:off x="278" y="347"/>
              <a:ext cx="49" cy="51"/>
            </a:xfrm>
            <a:custGeom>
              <a:avLst/>
              <a:gdLst>
                <a:gd name="T0" fmla="*/ 49 w 49"/>
                <a:gd name="T1" fmla="*/ 2 h 51"/>
                <a:gd name="T2" fmla="*/ 49 w 49"/>
                <a:gd name="T3" fmla="*/ 2 h 51"/>
                <a:gd name="T4" fmla="*/ 49 w 49"/>
                <a:gd name="T5" fmla="*/ 2 h 51"/>
                <a:gd name="T6" fmla="*/ 49 w 49"/>
                <a:gd name="T7" fmla="*/ 2 h 51"/>
                <a:gd name="T8" fmla="*/ 49 w 49"/>
                <a:gd name="T9" fmla="*/ 2 h 51"/>
                <a:gd name="T10" fmla="*/ 49 w 49"/>
                <a:gd name="T11" fmla="*/ 2 h 51"/>
                <a:gd name="T12" fmla="*/ 49 w 49"/>
                <a:gd name="T13" fmla="*/ 2 h 51"/>
                <a:gd name="T14" fmla="*/ 49 w 49"/>
                <a:gd name="T15" fmla="*/ 2 h 51"/>
                <a:gd name="T16" fmla="*/ 49 w 49"/>
                <a:gd name="T17" fmla="*/ 0 h 51"/>
                <a:gd name="T18" fmla="*/ 49 w 49"/>
                <a:gd name="T19" fmla="*/ 0 h 51"/>
                <a:gd name="T20" fmla="*/ 49 w 49"/>
                <a:gd name="T21" fmla="*/ 0 h 51"/>
                <a:gd name="T22" fmla="*/ 49 w 49"/>
                <a:gd name="T23" fmla="*/ 0 h 51"/>
                <a:gd name="T24" fmla="*/ 49 w 49"/>
                <a:gd name="T25" fmla="*/ 0 h 51"/>
                <a:gd name="T26" fmla="*/ 49 w 49"/>
                <a:gd name="T27" fmla="*/ 0 h 51"/>
                <a:gd name="T28" fmla="*/ 49 w 49"/>
                <a:gd name="T29" fmla="*/ 2 h 51"/>
                <a:gd name="T30" fmla="*/ 49 w 49"/>
                <a:gd name="T31" fmla="*/ 2 h 51"/>
                <a:gd name="T32" fmla="*/ 49 w 49"/>
                <a:gd name="T33" fmla="*/ 2 h 51"/>
                <a:gd name="T34" fmla="*/ 49 w 49"/>
                <a:gd name="T35" fmla="*/ 2 h 51"/>
                <a:gd name="T36" fmla="*/ 49 w 49"/>
                <a:gd name="T37" fmla="*/ 2 h 51"/>
                <a:gd name="T38" fmla="*/ 10 w 49"/>
                <a:gd name="T39" fmla="*/ 41 h 51"/>
                <a:gd name="T40" fmla="*/ 0 w 49"/>
                <a:gd name="T41" fmla="*/ 51 h 51"/>
                <a:gd name="T42" fmla="*/ 0 w 49"/>
                <a:gd name="T43" fmla="*/ 51 h 51"/>
                <a:gd name="T44" fmla="*/ 0 w 49"/>
                <a:gd name="T45" fmla="*/ 51 h 51"/>
                <a:gd name="T46" fmla="*/ 0 w 49"/>
                <a:gd name="T47" fmla="*/ 51 h 51"/>
                <a:gd name="T48" fmla="*/ 0 w 49"/>
                <a:gd name="T49" fmla="*/ 51 h 51"/>
                <a:gd name="T50" fmla="*/ 0 w 49"/>
                <a:gd name="T51" fmla="*/ 51 h 51"/>
                <a:gd name="T52" fmla="*/ 0 w 49"/>
                <a:gd name="T53" fmla="*/ 51 h 51"/>
                <a:gd name="T54" fmla="*/ 0 w 49"/>
                <a:gd name="T55" fmla="*/ 51 h 51"/>
                <a:gd name="T56" fmla="*/ 0 w 49"/>
                <a:gd name="T57" fmla="*/ 51 h 51"/>
                <a:gd name="T58" fmla="*/ 9 w 49"/>
                <a:gd name="T59" fmla="*/ 41 h 51"/>
                <a:gd name="T60" fmla="*/ 9 w 49"/>
                <a:gd name="T61" fmla="*/ 41 h 51"/>
                <a:gd name="T62" fmla="*/ 9 w 49"/>
                <a:gd name="T63" fmla="*/ 41 h 51"/>
                <a:gd name="T64" fmla="*/ 9 w 49"/>
                <a:gd name="T65" fmla="*/ 41 h 51"/>
                <a:gd name="T66" fmla="*/ 10 w 49"/>
                <a:gd name="T67" fmla="*/ 41 h 51"/>
                <a:gd name="T68" fmla="*/ 10 w 49"/>
                <a:gd name="T69" fmla="*/ 41 h 51"/>
                <a:gd name="T70" fmla="*/ 10 w 49"/>
                <a:gd name="T71" fmla="*/ 41 h 51"/>
                <a:gd name="T72" fmla="*/ 10 w 49"/>
                <a:gd name="T73" fmla="*/ 41 h 51"/>
                <a:gd name="T74" fmla="*/ 10 w 49"/>
                <a:gd name="T75" fmla="*/ 4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" h="51">
                  <a:moveTo>
                    <a:pt x="49" y="2"/>
                  </a:move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close/>
                  <a:moveTo>
                    <a:pt x="10" y="41"/>
                  </a:move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close/>
                </a:path>
              </a:pathLst>
            </a:custGeom>
            <a:solidFill>
              <a:srgbClr val="B7B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2" name="Freeform 40"/>
            <p:cNvSpPr>
              <a:spLocks noEditPoints="1"/>
            </p:cNvSpPr>
            <p:nvPr/>
          </p:nvSpPr>
          <p:spPr bwMode="auto">
            <a:xfrm>
              <a:off x="277" y="346"/>
              <a:ext cx="50" cy="52"/>
            </a:xfrm>
            <a:custGeom>
              <a:avLst/>
              <a:gdLst>
                <a:gd name="T0" fmla="*/ 50 w 50"/>
                <a:gd name="T1" fmla="*/ 1 h 52"/>
                <a:gd name="T2" fmla="*/ 50 w 50"/>
                <a:gd name="T3" fmla="*/ 1 h 52"/>
                <a:gd name="T4" fmla="*/ 50 w 50"/>
                <a:gd name="T5" fmla="*/ 1 h 52"/>
                <a:gd name="T6" fmla="*/ 50 w 50"/>
                <a:gd name="T7" fmla="*/ 1 h 52"/>
                <a:gd name="T8" fmla="*/ 50 w 50"/>
                <a:gd name="T9" fmla="*/ 1 h 52"/>
                <a:gd name="T10" fmla="*/ 50 w 50"/>
                <a:gd name="T11" fmla="*/ 1 h 52"/>
                <a:gd name="T12" fmla="*/ 50 w 50"/>
                <a:gd name="T13" fmla="*/ 1 h 52"/>
                <a:gd name="T14" fmla="*/ 50 w 50"/>
                <a:gd name="T15" fmla="*/ 1 h 52"/>
                <a:gd name="T16" fmla="*/ 50 w 50"/>
                <a:gd name="T17" fmla="*/ 0 h 52"/>
                <a:gd name="T18" fmla="*/ 50 w 50"/>
                <a:gd name="T19" fmla="*/ 0 h 52"/>
                <a:gd name="T20" fmla="*/ 50 w 50"/>
                <a:gd name="T21" fmla="*/ 0 h 52"/>
                <a:gd name="T22" fmla="*/ 50 w 50"/>
                <a:gd name="T23" fmla="*/ 0 h 52"/>
                <a:gd name="T24" fmla="*/ 50 w 50"/>
                <a:gd name="T25" fmla="*/ 0 h 52"/>
                <a:gd name="T26" fmla="*/ 50 w 50"/>
                <a:gd name="T27" fmla="*/ 0 h 52"/>
                <a:gd name="T28" fmla="*/ 50 w 50"/>
                <a:gd name="T29" fmla="*/ 1 h 52"/>
                <a:gd name="T30" fmla="*/ 50 w 50"/>
                <a:gd name="T31" fmla="*/ 1 h 52"/>
                <a:gd name="T32" fmla="*/ 50 w 50"/>
                <a:gd name="T33" fmla="*/ 1 h 52"/>
                <a:gd name="T34" fmla="*/ 50 w 50"/>
                <a:gd name="T35" fmla="*/ 1 h 52"/>
                <a:gd name="T36" fmla="*/ 50 w 50"/>
                <a:gd name="T37" fmla="*/ 1 h 52"/>
                <a:gd name="T38" fmla="*/ 10 w 50"/>
                <a:gd name="T39" fmla="*/ 42 h 52"/>
                <a:gd name="T40" fmla="*/ 1 w 50"/>
                <a:gd name="T41" fmla="*/ 52 h 52"/>
                <a:gd name="T42" fmla="*/ 0 w 50"/>
                <a:gd name="T43" fmla="*/ 52 h 52"/>
                <a:gd name="T44" fmla="*/ 0 w 50"/>
                <a:gd name="T45" fmla="*/ 52 h 52"/>
                <a:gd name="T46" fmla="*/ 0 w 50"/>
                <a:gd name="T47" fmla="*/ 52 h 52"/>
                <a:gd name="T48" fmla="*/ 0 w 50"/>
                <a:gd name="T49" fmla="*/ 52 h 52"/>
                <a:gd name="T50" fmla="*/ 0 w 50"/>
                <a:gd name="T51" fmla="*/ 52 h 52"/>
                <a:gd name="T52" fmla="*/ 0 w 50"/>
                <a:gd name="T53" fmla="*/ 52 h 52"/>
                <a:gd name="T54" fmla="*/ 0 w 50"/>
                <a:gd name="T55" fmla="*/ 52 h 52"/>
                <a:gd name="T56" fmla="*/ 0 w 50"/>
                <a:gd name="T57" fmla="*/ 51 h 52"/>
                <a:gd name="T58" fmla="*/ 8 w 50"/>
                <a:gd name="T59" fmla="*/ 42 h 52"/>
                <a:gd name="T60" fmla="*/ 8 w 50"/>
                <a:gd name="T61" fmla="*/ 42 h 52"/>
                <a:gd name="T62" fmla="*/ 8 w 50"/>
                <a:gd name="T63" fmla="*/ 42 h 52"/>
                <a:gd name="T64" fmla="*/ 8 w 50"/>
                <a:gd name="T65" fmla="*/ 42 h 52"/>
                <a:gd name="T66" fmla="*/ 10 w 50"/>
                <a:gd name="T67" fmla="*/ 42 h 52"/>
                <a:gd name="T68" fmla="*/ 10 w 50"/>
                <a:gd name="T69" fmla="*/ 42 h 52"/>
                <a:gd name="T70" fmla="*/ 10 w 50"/>
                <a:gd name="T71" fmla="*/ 42 h 52"/>
                <a:gd name="T72" fmla="*/ 10 w 50"/>
                <a:gd name="T73" fmla="*/ 42 h 52"/>
                <a:gd name="T74" fmla="*/ 10 w 50"/>
                <a:gd name="T75" fmla="*/ 4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" h="52">
                  <a:moveTo>
                    <a:pt x="50" y="1"/>
                  </a:move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close/>
                  <a:moveTo>
                    <a:pt x="10" y="42"/>
                  </a:moveTo>
                  <a:lnTo>
                    <a:pt x="1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1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close/>
                </a:path>
              </a:pathLst>
            </a:custGeom>
            <a:solidFill>
              <a:srgbClr val="B5B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3" name="Freeform 41"/>
            <p:cNvSpPr>
              <a:spLocks noEditPoints="1"/>
            </p:cNvSpPr>
            <p:nvPr/>
          </p:nvSpPr>
          <p:spPr bwMode="auto">
            <a:xfrm>
              <a:off x="275" y="345"/>
              <a:ext cx="52" cy="52"/>
            </a:xfrm>
            <a:custGeom>
              <a:avLst/>
              <a:gdLst>
                <a:gd name="T0" fmla="*/ 52 w 52"/>
                <a:gd name="T1" fmla="*/ 1 h 52"/>
                <a:gd name="T2" fmla="*/ 52 w 52"/>
                <a:gd name="T3" fmla="*/ 1 h 52"/>
                <a:gd name="T4" fmla="*/ 52 w 52"/>
                <a:gd name="T5" fmla="*/ 1 h 52"/>
                <a:gd name="T6" fmla="*/ 52 w 52"/>
                <a:gd name="T7" fmla="*/ 1 h 52"/>
                <a:gd name="T8" fmla="*/ 52 w 52"/>
                <a:gd name="T9" fmla="*/ 1 h 52"/>
                <a:gd name="T10" fmla="*/ 52 w 52"/>
                <a:gd name="T11" fmla="*/ 1 h 52"/>
                <a:gd name="T12" fmla="*/ 52 w 52"/>
                <a:gd name="T13" fmla="*/ 1 h 52"/>
                <a:gd name="T14" fmla="*/ 52 w 52"/>
                <a:gd name="T15" fmla="*/ 1 h 52"/>
                <a:gd name="T16" fmla="*/ 52 w 52"/>
                <a:gd name="T17" fmla="*/ 0 h 52"/>
                <a:gd name="T18" fmla="*/ 52 w 52"/>
                <a:gd name="T19" fmla="*/ 0 h 52"/>
                <a:gd name="T20" fmla="*/ 52 w 52"/>
                <a:gd name="T21" fmla="*/ 0 h 52"/>
                <a:gd name="T22" fmla="*/ 52 w 52"/>
                <a:gd name="T23" fmla="*/ 0 h 52"/>
                <a:gd name="T24" fmla="*/ 52 w 52"/>
                <a:gd name="T25" fmla="*/ 0 h 52"/>
                <a:gd name="T26" fmla="*/ 52 w 52"/>
                <a:gd name="T27" fmla="*/ 1 h 52"/>
                <a:gd name="T28" fmla="*/ 52 w 52"/>
                <a:gd name="T29" fmla="*/ 1 h 52"/>
                <a:gd name="T30" fmla="*/ 52 w 52"/>
                <a:gd name="T31" fmla="*/ 1 h 52"/>
                <a:gd name="T32" fmla="*/ 52 w 52"/>
                <a:gd name="T33" fmla="*/ 1 h 52"/>
                <a:gd name="T34" fmla="*/ 52 w 52"/>
                <a:gd name="T35" fmla="*/ 1 h 52"/>
                <a:gd name="T36" fmla="*/ 52 w 52"/>
                <a:gd name="T37" fmla="*/ 1 h 52"/>
                <a:gd name="T38" fmla="*/ 10 w 52"/>
                <a:gd name="T39" fmla="*/ 43 h 52"/>
                <a:gd name="T40" fmla="*/ 2 w 52"/>
                <a:gd name="T41" fmla="*/ 52 h 52"/>
                <a:gd name="T42" fmla="*/ 0 w 52"/>
                <a:gd name="T43" fmla="*/ 52 h 52"/>
                <a:gd name="T44" fmla="*/ 0 w 52"/>
                <a:gd name="T45" fmla="*/ 52 h 52"/>
                <a:gd name="T46" fmla="*/ 0 w 52"/>
                <a:gd name="T47" fmla="*/ 52 h 52"/>
                <a:gd name="T48" fmla="*/ 0 w 52"/>
                <a:gd name="T49" fmla="*/ 52 h 52"/>
                <a:gd name="T50" fmla="*/ 0 w 52"/>
                <a:gd name="T51" fmla="*/ 52 h 52"/>
                <a:gd name="T52" fmla="*/ 0 w 52"/>
                <a:gd name="T53" fmla="*/ 52 h 52"/>
                <a:gd name="T54" fmla="*/ 0 w 52"/>
                <a:gd name="T55" fmla="*/ 52 h 52"/>
                <a:gd name="T56" fmla="*/ 0 w 52"/>
                <a:gd name="T57" fmla="*/ 52 h 52"/>
                <a:gd name="T58" fmla="*/ 9 w 52"/>
                <a:gd name="T59" fmla="*/ 43 h 52"/>
                <a:gd name="T60" fmla="*/ 9 w 52"/>
                <a:gd name="T61" fmla="*/ 43 h 52"/>
                <a:gd name="T62" fmla="*/ 9 w 52"/>
                <a:gd name="T63" fmla="*/ 43 h 52"/>
                <a:gd name="T64" fmla="*/ 9 w 52"/>
                <a:gd name="T65" fmla="*/ 43 h 52"/>
                <a:gd name="T66" fmla="*/ 10 w 52"/>
                <a:gd name="T67" fmla="*/ 43 h 52"/>
                <a:gd name="T68" fmla="*/ 10 w 52"/>
                <a:gd name="T69" fmla="*/ 43 h 52"/>
                <a:gd name="T70" fmla="*/ 10 w 52"/>
                <a:gd name="T71" fmla="*/ 43 h 52"/>
                <a:gd name="T72" fmla="*/ 10 w 52"/>
                <a:gd name="T73" fmla="*/ 43 h 52"/>
                <a:gd name="T74" fmla="*/ 10 w 52"/>
                <a:gd name="T75" fmla="*/ 4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" h="52">
                  <a:moveTo>
                    <a:pt x="52" y="1"/>
                  </a:move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close/>
                  <a:moveTo>
                    <a:pt x="10" y="43"/>
                  </a:moveTo>
                  <a:lnTo>
                    <a:pt x="2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9" y="43"/>
                  </a:lnTo>
                  <a:lnTo>
                    <a:pt x="9" y="43"/>
                  </a:lnTo>
                  <a:lnTo>
                    <a:pt x="9" y="43"/>
                  </a:lnTo>
                  <a:lnTo>
                    <a:pt x="9" y="43"/>
                  </a:lnTo>
                  <a:lnTo>
                    <a:pt x="10" y="43"/>
                  </a:lnTo>
                  <a:lnTo>
                    <a:pt x="10" y="43"/>
                  </a:lnTo>
                  <a:lnTo>
                    <a:pt x="10" y="43"/>
                  </a:lnTo>
                  <a:lnTo>
                    <a:pt x="10" y="43"/>
                  </a:lnTo>
                  <a:lnTo>
                    <a:pt x="10" y="43"/>
                  </a:lnTo>
                  <a:close/>
                </a:path>
              </a:pathLst>
            </a:custGeom>
            <a:solidFill>
              <a:srgbClr val="B3B3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4" name="Freeform 42"/>
            <p:cNvSpPr>
              <a:spLocks noEditPoints="1"/>
            </p:cNvSpPr>
            <p:nvPr/>
          </p:nvSpPr>
          <p:spPr bwMode="auto">
            <a:xfrm>
              <a:off x="274" y="344"/>
              <a:ext cx="53" cy="53"/>
            </a:xfrm>
            <a:custGeom>
              <a:avLst/>
              <a:gdLst>
                <a:gd name="T0" fmla="*/ 53 w 53"/>
                <a:gd name="T1" fmla="*/ 1 h 53"/>
                <a:gd name="T2" fmla="*/ 53 w 53"/>
                <a:gd name="T3" fmla="*/ 1 h 53"/>
                <a:gd name="T4" fmla="*/ 53 w 53"/>
                <a:gd name="T5" fmla="*/ 1 h 53"/>
                <a:gd name="T6" fmla="*/ 53 w 53"/>
                <a:gd name="T7" fmla="*/ 1 h 53"/>
                <a:gd name="T8" fmla="*/ 53 w 53"/>
                <a:gd name="T9" fmla="*/ 1 h 53"/>
                <a:gd name="T10" fmla="*/ 53 w 53"/>
                <a:gd name="T11" fmla="*/ 1 h 53"/>
                <a:gd name="T12" fmla="*/ 53 w 53"/>
                <a:gd name="T13" fmla="*/ 1 h 53"/>
                <a:gd name="T14" fmla="*/ 53 w 53"/>
                <a:gd name="T15" fmla="*/ 1 h 53"/>
                <a:gd name="T16" fmla="*/ 53 w 53"/>
                <a:gd name="T17" fmla="*/ 1 h 53"/>
                <a:gd name="T18" fmla="*/ 52 w 53"/>
                <a:gd name="T19" fmla="*/ 0 h 53"/>
                <a:gd name="T20" fmla="*/ 53 w 53"/>
                <a:gd name="T21" fmla="*/ 0 h 53"/>
                <a:gd name="T22" fmla="*/ 53 w 53"/>
                <a:gd name="T23" fmla="*/ 0 h 53"/>
                <a:gd name="T24" fmla="*/ 53 w 53"/>
                <a:gd name="T25" fmla="*/ 0 h 53"/>
                <a:gd name="T26" fmla="*/ 53 w 53"/>
                <a:gd name="T27" fmla="*/ 1 h 53"/>
                <a:gd name="T28" fmla="*/ 53 w 53"/>
                <a:gd name="T29" fmla="*/ 1 h 53"/>
                <a:gd name="T30" fmla="*/ 53 w 53"/>
                <a:gd name="T31" fmla="*/ 1 h 53"/>
                <a:gd name="T32" fmla="*/ 53 w 53"/>
                <a:gd name="T33" fmla="*/ 1 h 53"/>
                <a:gd name="T34" fmla="*/ 53 w 53"/>
                <a:gd name="T35" fmla="*/ 1 h 53"/>
                <a:gd name="T36" fmla="*/ 53 w 53"/>
                <a:gd name="T37" fmla="*/ 1 h 53"/>
                <a:gd name="T38" fmla="*/ 10 w 53"/>
                <a:gd name="T39" fmla="*/ 44 h 53"/>
                <a:gd name="T40" fmla="*/ 1 w 53"/>
                <a:gd name="T41" fmla="*/ 53 h 53"/>
                <a:gd name="T42" fmla="*/ 1 w 53"/>
                <a:gd name="T43" fmla="*/ 53 h 53"/>
                <a:gd name="T44" fmla="*/ 0 w 53"/>
                <a:gd name="T45" fmla="*/ 53 h 53"/>
                <a:gd name="T46" fmla="*/ 0 w 53"/>
                <a:gd name="T47" fmla="*/ 53 h 53"/>
                <a:gd name="T48" fmla="*/ 0 w 53"/>
                <a:gd name="T49" fmla="*/ 53 h 53"/>
                <a:gd name="T50" fmla="*/ 0 w 53"/>
                <a:gd name="T51" fmla="*/ 53 h 53"/>
                <a:gd name="T52" fmla="*/ 0 w 53"/>
                <a:gd name="T53" fmla="*/ 53 h 53"/>
                <a:gd name="T54" fmla="*/ 0 w 53"/>
                <a:gd name="T55" fmla="*/ 53 h 53"/>
                <a:gd name="T56" fmla="*/ 0 w 53"/>
                <a:gd name="T57" fmla="*/ 53 h 53"/>
                <a:gd name="T58" fmla="*/ 9 w 53"/>
                <a:gd name="T59" fmla="*/ 44 h 53"/>
                <a:gd name="T60" fmla="*/ 9 w 53"/>
                <a:gd name="T61" fmla="*/ 44 h 53"/>
                <a:gd name="T62" fmla="*/ 9 w 53"/>
                <a:gd name="T63" fmla="*/ 44 h 53"/>
                <a:gd name="T64" fmla="*/ 10 w 53"/>
                <a:gd name="T65" fmla="*/ 44 h 53"/>
                <a:gd name="T66" fmla="*/ 10 w 53"/>
                <a:gd name="T67" fmla="*/ 44 h 53"/>
                <a:gd name="T68" fmla="*/ 10 w 53"/>
                <a:gd name="T69" fmla="*/ 44 h 53"/>
                <a:gd name="T70" fmla="*/ 10 w 53"/>
                <a:gd name="T71" fmla="*/ 44 h 53"/>
                <a:gd name="T72" fmla="*/ 10 w 53"/>
                <a:gd name="T73" fmla="*/ 44 h 53"/>
                <a:gd name="T74" fmla="*/ 10 w 53"/>
                <a:gd name="T75" fmla="*/ 4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" h="53">
                  <a:moveTo>
                    <a:pt x="53" y="1"/>
                  </a:move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2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close/>
                  <a:moveTo>
                    <a:pt x="10" y="44"/>
                  </a:moveTo>
                  <a:lnTo>
                    <a:pt x="1" y="53"/>
                  </a:lnTo>
                  <a:lnTo>
                    <a:pt x="1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9" y="44"/>
                  </a:lnTo>
                  <a:lnTo>
                    <a:pt x="9" y="44"/>
                  </a:lnTo>
                  <a:lnTo>
                    <a:pt x="9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close/>
                </a:path>
              </a:pathLst>
            </a:custGeom>
            <a:solidFill>
              <a:srgbClr val="B1B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5" name="Freeform 43"/>
            <p:cNvSpPr>
              <a:spLocks noEditPoints="1"/>
            </p:cNvSpPr>
            <p:nvPr/>
          </p:nvSpPr>
          <p:spPr bwMode="auto">
            <a:xfrm>
              <a:off x="273" y="342"/>
              <a:ext cx="54" cy="55"/>
            </a:xfrm>
            <a:custGeom>
              <a:avLst/>
              <a:gdLst>
                <a:gd name="T0" fmla="*/ 54 w 54"/>
                <a:gd name="T1" fmla="*/ 2 h 55"/>
                <a:gd name="T2" fmla="*/ 53 w 54"/>
                <a:gd name="T3" fmla="*/ 2 h 55"/>
                <a:gd name="T4" fmla="*/ 53 w 54"/>
                <a:gd name="T5" fmla="*/ 2 h 55"/>
                <a:gd name="T6" fmla="*/ 53 w 54"/>
                <a:gd name="T7" fmla="*/ 2 h 55"/>
                <a:gd name="T8" fmla="*/ 53 w 54"/>
                <a:gd name="T9" fmla="*/ 2 h 55"/>
                <a:gd name="T10" fmla="*/ 53 w 54"/>
                <a:gd name="T11" fmla="*/ 2 h 55"/>
                <a:gd name="T12" fmla="*/ 53 w 54"/>
                <a:gd name="T13" fmla="*/ 2 h 55"/>
                <a:gd name="T14" fmla="*/ 53 w 54"/>
                <a:gd name="T15" fmla="*/ 2 h 55"/>
                <a:gd name="T16" fmla="*/ 53 w 54"/>
                <a:gd name="T17" fmla="*/ 2 h 55"/>
                <a:gd name="T18" fmla="*/ 53 w 54"/>
                <a:gd name="T19" fmla="*/ 2 h 55"/>
                <a:gd name="T20" fmla="*/ 53 w 54"/>
                <a:gd name="T21" fmla="*/ 0 h 55"/>
                <a:gd name="T22" fmla="*/ 53 w 54"/>
                <a:gd name="T23" fmla="*/ 0 h 55"/>
                <a:gd name="T24" fmla="*/ 54 w 54"/>
                <a:gd name="T25" fmla="*/ 2 h 55"/>
                <a:gd name="T26" fmla="*/ 54 w 54"/>
                <a:gd name="T27" fmla="*/ 2 h 55"/>
                <a:gd name="T28" fmla="*/ 54 w 54"/>
                <a:gd name="T29" fmla="*/ 2 h 55"/>
                <a:gd name="T30" fmla="*/ 54 w 54"/>
                <a:gd name="T31" fmla="*/ 2 h 55"/>
                <a:gd name="T32" fmla="*/ 54 w 54"/>
                <a:gd name="T33" fmla="*/ 2 h 55"/>
                <a:gd name="T34" fmla="*/ 54 w 54"/>
                <a:gd name="T35" fmla="*/ 2 h 55"/>
                <a:gd name="T36" fmla="*/ 54 w 54"/>
                <a:gd name="T37" fmla="*/ 2 h 55"/>
                <a:gd name="T38" fmla="*/ 10 w 54"/>
                <a:gd name="T39" fmla="*/ 46 h 55"/>
                <a:gd name="T40" fmla="*/ 1 w 54"/>
                <a:gd name="T41" fmla="*/ 55 h 55"/>
                <a:gd name="T42" fmla="*/ 1 w 54"/>
                <a:gd name="T43" fmla="*/ 55 h 55"/>
                <a:gd name="T44" fmla="*/ 1 w 54"/>
                <a:gd name="T45" fmla="*/ 55 h 55"/>
                <a:gd name="T46" fmla="*/ 0 w 54"/>
                <a:gd name="T47" fmla="*/ 55 h 55"/>
                <a:gd name="T48" fmla="*/ 0 w 54"/>
                <a:gd name="T49" fmla="*/ 55 h 55"/>
                <a:gd name="T50" fmla="*/ 0 w 54"/>
                <a:gd name="T51" fmla="*/ 55 h 55"/>
                <a:gd name="T52" fmla="*/ 0 w 54"/>
                <a:gd name="T53" fmla="*/ 55 h 55"/>
                <a:gd name="T54" fmla="*/ 0 w 54"/>
                <a:gd name="T55" fmla="*/ 55 h 55"/>
                <a:gd name="T56" fmla="*/ 0 w 54"/>
                <a:gd name="T57" fmla="*/ 55 h 55"/>
                <a:gd name="T58" fmla="*/ 9 w 54"/>
                <a:gd name="T59" fmla="*/ 44 h 55"/>
                <a:gd name="T60" fmla="*/ 9 w 54"/>
                <a:gd name="T61" fmla="*/ 46 h 55"/>
                <a:gd name="T62" fmla="*/ 10 w 54"/>
                <a:gd name="T63" fmla="*/ 46 h 55"/>
                <a:gd name="T64" fmla="*/ 10 w 54"/>
                <a:gd name="T65" fmla="*/ 46 h 55"/>
                <a:gd name="T66" fmla="*/ 10 w 54"/>
                <a:gd name="T67" fmla="*/ 46 h 55"/>
                <a:gd name="T68" fmla="*/ 10 w 54"/>
                <a:gd name="T69" fmla="*/ 46 h 55"/>
                <a:gd name="T70" fmla="*/ 10 w 54"/>
                <a:gd name="T71" fmla="*/ 46 h 55"/>
                <a:gd name="T72" fmla="*/ 10 w 54"/>
                <a:gd name="T73" fmla="*/ 46 h 55"/>
                <a:gd name="T74" fmla="*/ 10 w 54"/>
                <a:gd name="T75" fmla="*/ 4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4" h="55">
                  <a:moveTo>
                    <a:pt x="54" y="2"/>
                  </a:move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close/>
                  <a:moveTo>
                    <a:pt x="10" y="46"/>
                  </a:move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9" y="44"/>
                  </a:lnTo>
                  <a:lnTo>
                    <a:pt x="9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close/>
                </a:path>
              </a:pathLst>
            </a:custGeom>
            <a:solidFill>
              <a:srgbClr val="AFAF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6" name="Freeform 44"/>
            <p:cNvSpPr>
              <a:spLocks noEditPoints="1"/>
            </p:cNvSpPr>
            <p:nvPr/>
          </p:nvSpPr>
          <p:spPr bwMode="auto">
            <a:xfrm>
              <a:off x="272" y="342"/>
              <a:ext cx="54" cy="55"/>
            </a:xfrm>
            <a:custGeom>
              <a:avLst/>
              <a:gdLst>
                <a:gd name="T0" fmla="*/ 54 w 54"/>
                <a:gd name="T1" fmla="*/ 0 h 55"/>
                <a:gd name="T2" fmla="*/ 54 w 54"/>
                <a:gd name="T3" fmla="*/ 2 h 55"/>
                <a:gd name="T4" fmla="*/ 54 w 54"/>
                <a:gd name="T5" fmla="*/ 0 h 55"/>
                <a:gd name="T6" fmla="*/ 54 w 54"/>
                <a:gd name="T7" fmla="*/ 0 h 55"/>
                <a:gd name="T8" fmla="*/ 54 w 54"/>
                <a:gd name="T9" fmla="*/ 0 h 55"/>
                <a:gd name="T10" fmla="*/ 54 w 54"/>
                <a:gd name="T11" fmla="*/ 0 h 55"/>
                <a:gd name="T12" fmla="*/ 54 w 54"/>
                <a:gd name="T13" fmla="*/ 0 h 55"/>
                <a:gd name="T14" fmla="*/ 54 w 54"/>
                <a:gd name="T15" fmla="*/ 0 h 55"/>
                <a:gd name="T16" fmla="*/ 54 w 54"/>
                <a:gd name="T17" fmla="*/ 0 h 55"/>
                <a:gd name="T18" fmla="*/ 54 w 54"/>
                <a:gd name="T19" fmla="*/ 0 h 55"/>
                <a:gd name="T20" fmla="*/ 54 w 54"/>
                <a:gd name="T21" fmla="*/ 0 h 55"/>
                <a:gd name="T22" fmla="*/ 54 w 54"/>
                <a:gd name="T23" fmla="*/ 0 h 55"/>
                <a:gd name="T24" fmla="*/ 54 w 54"/>
                <a:gd name="T25" fmla="*/ 0 h 55"/>
                <a:gd name="T26" fmla="*/ 54 w 54"/>
                <a:gd name="T27" fmla="*/ 0 h 55"/>
                <a:gd name="T28" fmla="*/ 54 w 54"/>
                <a:gd name="T29" fmla="*/ 0 h 55"/>
                <a:gd name="T30" fmla="*/ 54 w 54"/>
                <a:gd name="T31" fmla="*/ 0 h 55"/>
                <a:gd name="T32" fmla="*/ 54 w 54"/>
                <a:gd name="T33" fmla="*/ 0 h 55"/>
                <a:gd name="T34" fmla="*/ 54 w 54"/>
                <a:gd name="T35" fmla="*/ 0 h 55"/>
                <a:gd name="T36" fmla="*/ 54 w 54"/>
                <a:gd name="T37" fmla="*/ 0 h 55"/>
                <a:gd name="T38" fmla="*/ 10 w 54"/>
                <a:gd name="T39" fmla="*/ 44 h 55"/>
                <a:gd name="T40" fmla="*/ 1 w 54"/>
                <a:gd name="T41" fmla="*/ 55 h 55"/>
                <a:gd name="T42" fmla="*/ 1 w 54"/>
                <a:gd name="T43" fmla="*/ 55 h 55"/>
                <a:gd name="T44" fmla="*/ 1 w 54"/>
                <a:gd name="T45" fmla="*/ 55 h 55"/>
                <a:gd name="T46" fmla="*/ 1 w 54"/>
                <a:gd name="T47" fmla="*/ 55 h 55"/>
                <a:gd name="T48" fmla="*/ 0 w 54"/>
                <a:gd name="T49" fmla="*/ 55 h 55"/>
                <a:gd name="T50" fmla="*/ 0 w 54"/>
                <a:gd name="T51" fmla="*/ 55 h 55"/>
                <a:gd name="T52" fmla="*/ 0 w 54"/>
                <a:gd name="T53" fmla="*/ 55 h 55"/>
                <a:gd name="T54" fmla="*/ 0 w 54"/>
                <a:gd name="T55" fmla="*/ 55 h 55"/>
                <a:gd name="T56" fmla="*/ 0 w 54"/>
                <a:gd name="T57" fmla="*/ 55 h 55"/>
                <a:gd name="T58" fmla="*/ 8 w 54"/>
                <a:gd name="T59" fmla="*/ 44 h 55"/>
                <a:gd name="T60" fmla="*/ 10 w 54"/>
                <a:gd name="T61" fmla="*/ 44 h 55"/>
                <a:gd name="T62" fmla="*/ 10 w 54"/>
                <a:gd name="T63" fmla="*/ 44 h 55"/>
                <a:gd name="T64" fmla="*/ 10 w 54"/>
                <a:gd name="T65" fmla="*/ 44 h 55"/>
                <a:gd name="T66" fmla="*/ 10 w 54"/>
                <a:gd name="T67" fmla="*/ 44 h 55"/>
                <a:gd name="T68" fmla="*/ 10 w 54"/>
                <a:gd name="T69" fmla="*/ 44 h 55"/>
                <a:gd name="T70" fmla="*/ 10 w 54"/>
                <a:gd name="T71" fmla="*/ 44 h 55"/>
                <a:gd name="T72" fmla="*/ 10 w 54"/>
                <a:gd name="T73" fmla="*/ 44 h 55"/>
                <a:gd name="T74" fmla="*/ 10 w 54"/>
                <a:gd name="T75" fmla="*/ 4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4" h="55">
                  <a:moveTo>
                    <a:pt x="54" y="0"/>
                  </a:moveTo>
                  <a:lnTo>
                    <a:pt x="54" y="2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close/>
                  <a:moveTo>
                    <a:pt x="10" y="44"/>
                  </a:move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8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close/>
                </a:path>
              </a:pathLst>
            </a:custGeom>
            <a:solidFill>
              <a:srgbClr val="ADA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7" name="Freeform 45"/>
            <p:cNvSpPr>
              <a:spLocks noEditPoints="1"/>
            </p:cNvSpPr>
            <p:nvPr/>
          </p:nvSpPr>
          <p:spPr bwMode="auto">
            <a:xfrm>
              <a:off x="270" y="341"/>
              <a:ext cx="56" cy="56"/>
            </a:xfrm>
            <a:custGeom>
              <a:avLst/>
              <a:gdLst>
                <a:gd name="T0" fmla="*/ 56 w 56"/>
                <a:gd name="T1" fmla="*/ 1 h 56"/>
                <a:gd name="T2" fmla="*/ 56 w 56"/>
                <a:gd name="T3" fmla="*/ 1 h 56"/>
                <a:gd name="T4" fmla="*/ 56 w 56"/>
                <a:gd name="T5" fmla="*/ 1 h 56"/>
                <a:gd name="T6" fmla="*/ 56 w 56"/>
                <a:gd name="T7" fmla="*/ 0 h 56"/>
                <a:gd name="T8" fmla="*/ 56 w 56"/>
                <a:gd name="T9" fmla="*/ 0 h 56"/>
                <a:gd name="T10" fmla="*/ 56 w 56"/>
                <a:gd name="T11" fmla="*/ 0 h 56"/>
                <a:gd name="T12" fmla="*/ 56 w 56"/>
                <a:gd name="T13" fmla="*/ 0 h 56"/>
                <a:gd name="T14" fmla="*/ 56 w 56"/>
                <a:gd name="T15" fmla="*/ 0 h 56"/>
                <a:gd name="T16" fmla="*/ 56 w 56"/>
                <a:gd name="T17" fmla="*/ 0 h 56"/>
                <a:gd name="T18" fmla="*/ 56 w 56"/>
                <a:gd name="T19" fmla="*/ 0 h 56"/>
                <a:gd name="T20" fmla="*/ 56 w 56"/>
                <a:gd name="T21" fmla="*/ 0 h 56"/>
                <a:gd name="T22" fmla="*/ 56 w 56"/>
                <a:gd name="T23" fmla="*/ 0 h 56"/>
                <a:gd name="T24" fmla="*/ 56 w 56"/>
                <a:gd name="T25" fmla="*/ 0 h 56"/>
                <a:gd name="T26" fmla="*/ 56 w 56"/>
                <a:gd name="T27" fmla="*/ 0 h 56"/>
                <a:gd name="T28" fmla="*/ 56 w 56"/>
                <a:gd name="T29" fmla="*/ 0 h 56"/>
                <a:gd name="T30" fmla="*/ 56 w 56"/>
                <a:gd name="T31" fmla="*/ 0 h 56"/>
                <a:gd name="T32" fmla="*/ 56 w 56"/>
                <a:gd name="T33" fmla="*/ 0 h 56"/>
                <a:gd name="T34" fmla="*/ 56 w 56"/>
                <a:gd name="T35" fmla="*/ 0 h 56"/>
                <a:gd name="T36" fmla="*/ 56 w 56"/>
                <a:gd name="T37" fmla="*/ 1 h 56"/>
                <a:gd name="T38" fmla="*/ 10 w 56"/>
                <a:gd name="T39" fmla="*/ 45 h 56"/>
                <a:gd name="T40" fmla="*/ 2 w 56"/>
                <a:gd name="T41" fmla="*/ 56 h 56"/>
                <a:gd name="T42" fmla="*/ 2 w 56"/>
                <a:gd name="T43" fmla="*/ 56 h 56"/>
                <a:gd name="T44" fmla="*/ 2 w 56"/>
                <a:gd name="T45" fmla="*/ 56 h 56"/>
                <a:gd name="T46" fmla="*/ 2 w 56"/>
                <a:gd name="T47" fmla="*/ 56 h 56"/>
                <a:gd name="T48" fmla="*/ 2 w 56"/>
                <a:gd name="T49" fmla="*/ 56 h 56"/>
                <a:gd name="T50" fmla="*/ 2 w 56"/>
                <a:gd name="T51" fmla="*/ 56 h 56"/>
                <a:gd name="T52" fmla="*/ 0 w 56"/>
                <a:gd name="T53" fmla="*/ 54 h 56"/>
                <a:gd name="T54" fmla="*/ 0 w 56"/>
                <a:gd name="T55" fmla="*/ 54 h 56"/>
                <a:gd name="T56" fmla="*/ 0 w 56"/>
                <a:gd name="T57" fmla="*/ 54 h 56"/>
                <a:gd name="T58" fmla="*/ 10 w 56"/>
                <a:gd name="T59" fmla="*/ 45 h 56"/>
                <a:gd name="T60" fmla="*/ 10 w 56"/>
                <a:gd name="T61" fmla="*/ 45 h 56"/>
                <a:gd name="T62" fmla="*/ 10 w 56"/>
                <a:gd name="T63" fmla="*/ 45 h 56"/>
                <a:gd name="T64" fmla="*/ 10 w 56"/>
                <a:gd name="T65" fmla="*/ 45 h 56"/>
                <a:gd name="T66" fmla="*/ 10 w 56"/>
                <a:gd name="T67" fmla="*/ 45 h 56"/>
                <a:gd name="T68" fmla="*/ 10 w 56"/>
                <a:gd name="T69" fmla="*/ 45 h 56"/>
                <a:gd name="T70" fmla="*/ 10 w 56"/>
                <a:gd name="T71" fmla="*/ 45 h 56"/>
                <a:gd name="T72" fmla="*/ 10 w 56"/>
                <a:gd name="T73" fmla="*/ 45 h 56"/>
                <a:gd name="T74" fmla="*/ 10 w 56"/>
                <a:gd name="T75" fmla="*/ 4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6">
                  <a:moveTo>
                    <a:pt x="56" y="1"/>
                  </a:moveTo>
                  <a:lnTo>
                    <a:pt x="56" y="1"/>
                  </a:lnTo>
                  <a:lnTo>
                    <a:pt x="56" y="1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1"/>
                  </a:lnTo>
                  <a:close/>
                  <a:moveTo>
                    <a:pt x="10" y="45"/>
                  </a:move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close/>
                </a:path>
              </a:pathLst>
            </a:custGeom>
            <a:solidFill>
              <a:srgbClr val="ABAB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8" name="Freeform 46"/>
            <p:cNvSpPr>
              <a:spLocks noEditPoints="1"/>
            </p:cNvSpPr>
            <p:nvPr/>
          </p:nvSpPr>
          <p:spPr bwMode="auto">
            <a:xfrm>
              <a:off x="269" y="340"/>
              <a:ext cx="57" cy="55"/>
            </a:xfrm>
            <a:custGeom>
              <a:avLst/>
              <a:gdLst>
                <a:gd name="T0" fmla="*/ 57 w 57"/>
                <a:gd name="T1" fmla="*/ 1 h 55"/>
                <a:gd name="T2" fmla="*/ 57 w 57"/>
                <a:gd name="T3" fmla="*/ 1 h 55"/>
                <a:gd name="T4" fmla="*/ 57 w 57"/>
                <a:gd name="T5" fmla="*/ 1 h 55"/>
                <a:gd name="T6" fmla="*/ 57 w 57"/>
                <a:gd name="T7" fmla="*/ 1 h 55"/>
                <a:gd name="T8" fmla="*/ 57 w 57"/>
                <a:gd name="T9" fmla="*/ 1 h 55"/>
                <a:gd name="T10" fmla="*/ 57 w 57"/>
                <a:gd name="T11" fmla="*/ 0 h 55"/>
                <a:gd name="T12" fmla="*/ 57 w 57"/>
                <a:gd name="T13" fmla="*/ 0 h 55"/>
                <a:gd name="T14" fmla="*/ 57 w 57"/>
                <a:gd name="T15" fmla="*/ 0 h 55"/>
                <a:gd name="T16" fmla="*/ 57 w 57"/>
                <a:gd name="T17" fmla="*/ 0 h 55"/>
                <a:gd name="T18" fmla="*/ 57 w 57"/>
                <a:gd name="T19" fmla="*/ 0 h 55"/>
                <a:gd name="T20" fmla="*/ 57 w 57"/>
                <a:gd name="T21" fmla="*/ 0 h 55"/>
                <a:gd name="T22" fmla="*/ 57 w 57"/>
                <a:gd name="T23" fmla="*/ 0 h 55"/>
                <a:gd name="T24" fmla="*/ 57 w 57"/>
                <a:gd name="T25" fmla="*/ 0 h 55"/>
                <a:gd name="T26" fmla="*/ 57 w 57"/>
                <a:gd name="T27" fmla="*/ 0 h 55"/>
                <a:gd name="T28" fmla="*/ 57 w 57"/>
                <a:gd name="T29" fmla="*/ 0 h 55"/>
                <a:gd name="T30" fmla="*/ 57 w 57"/>
                <a:gd name="T31" fmla="*/ 0 h 55"/>
                <a:gd name="T32" fmla="*/ 57 w 57"/>
                <a:gd name="T33" fmla="*/ 0 h 55"/>
                <a:gd name="T34" fmla="*/ 57 w 57"/>
                <a:gd name="T35" fmla="*/ 1 h 55"/>
                <a:gd name="T36" fmla="*/ 57 w 57"/>
                <a:gd name="T37" fmla="*/ 1 h 55"/>
                <a:gd name="T38" fmla="*/ 11 w 57"/>
                <a:gd name="T39" fmla="*/ 46 h 55"/>
                <a:gd name="T40" fmla="*/ 1 w 57"/>
                <a:gd name="T41" fmla="*/ 55 h 55"/>
                <a:gd name="T42" fmla="*/ 1 w 57"/>
                <a:gd name="T43" fmla="*/ 55 h 55"/>
                <a:gd name="T44" fmla="*/ 1 w 57"/>
                <a:gd name="T45" fmla="*/ 55 h 55"/>
                <a:gd name="T46" fmla="*/ 1 w 57"/>
                <a:gd name="T47" fmla="*/ 55 h 55"/>
                <a:gd name="T48" fmla="*/ 1 w 57"/>
                <a:gd name="T49" fmla="*/ 55 h 55"/>
                <a:gd name="T50" fmla="*/ 1 w 57"/>
                <a:gd name="T51" fmla="*/ 55 h 55"/>
                <a:gd name="T52" fmla="*/ 1 w 57"/>
                <a:gd name="T53" fmla="*/ 55 h 55"/>
                <a:gd name="T54" fmla="*/ 0 w 57"/>
                <a:gd name="T55" fmla="*/ 55 h 55"/>
                <a:gd name="T56" fmla="*/ 0 w 57"/>
                <a:gd name="T57" fmla="*/ 55 h 55"/>
                <a:gd name="T58" fmla="*/ 10 w 57"/>
                <a:gd name="T59" fmla="*/ 46 h 55"/>
                <a:gd name="T60" fmla="*/ 10 w 57"/>
                <a:gd name="T61" fmla="*/ 46 h 55"/>
                <a:gd name="T62" fmla="*/ 10 w 57"/>
                <a:gd name="T63" fmla="*/ 46 h 55"/>
                <a:gd name="T64" fmla="*/ 10 w 57"/>
                <a:gd name="T65" fmla="*/ 46 h 55"/>
                <a:gd name="T66" fmla="*/ 10 w 57"/>
                <a:gd name="T67" fmla="*/ 46 h 55"/>
                <a:gd name="T68" fmla="*/ 10 w 57"/>
                <a:gd name="T69" fmla="*/ 46 h 55"/>
                <a:gd name="T70" fmla="*/ 10 w 57"/>
                <a:gd name="T71" fmla="*/ 46 h 55"/>
                <a:gd name="T72" fmla="*/ 10 w 57"/>
                <a:gd name="T73" fmla="*/ 46 h 55"/>
                <a:gd name="T74" fmla="*/ 11 w 57"/>
                <a:gd name="T75" fmla="*/ 4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5">
                  <a:moveTo>
                    <a:pt x="57" y="1"/>
                  </a:move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1"/>
                  </a:lnTo>
                  <a:lnTo>
                    <a:pt x="57" y="1"/>
                  </a:lnTo>
                  <a:close/>
                  <a:moveTo>
                    <a:pt x="11" y="46"/>
                  </a:move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1" y="46"/>
                  </a:lnTo>
                  <a:close/>
                </a:path>
              </a:pathLst>
            </a:custGeom>
            <a:solidFill>
              <a:srgbClr val="A9A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9" name="Freeform 47"/>
            <p:cNvSpPr>
              <a:spLocks noEditPoints="1"/>
            </p:cNvSpPr>
            <p:nvPr/>
          </p:nvSpPr>
          <p:spPr bwMode="auto">
            <a:xfrm>
              <a:off x="269" y="339"/>
              <a:ext cx="57" cy="56"/>
            </a:xfrm>
            <a:custGeom>
              <a:avLst/>
              <a:gdLst>
                <a:gd name="T0" fmla="*/ 57 w 57"/>
                <a:gd name="T1" fmla="*/ 1 h 56"/>
                <a:gd name="T2" fmla="*/ 57 w 57"/>
                <a:gd name="T3" fmla="*/ 1 h 56"/>
                <a:gd name="T4" fmla="*/ 57 w 57"/>
                <a:gd name="T5" fmla="*/ 1 h 56"/>
                <a:gd name="T6" fmla="*/ 55 w 57"/>
                <a:gd name="T7" fmla="*/ 1 h 56"/>
                <a:gd name="T8" fmla="*/ 55 w 57"/>
                <a:gd name="T9" fmla="*/ 1 h 56"/>
                <a:gd name="T10" fmla="*/ 55 w 57"/>
                <a:gd name="T11" fmla="*/ 1 h 56"/>
                <a:gd name="T12" fmla="*/ 55 w 57"/>
                <a:gd name="T13" fmla="*/ 1 h 56"/>
                <a:gd name="T14" fmla="*/ 55 w 57"/>
                <a:gd name="T15" fmla="*/ 0 h 56"/>
                <a:gd name="T16" fmla="*/ 55 w 57"/>
                <a:gd name="T17" fmla="*/ 0 h 56"/>
                <a:gd name="T18" fmla="*/ 55 w 57"/>
                <a:gd name="T19" fmla="*/ 0 h 56"/>
                <a:gd name="T20" fmla="*/ 55 w 57"/>
                <a:gd name="T21" fmla="*/ 0 h 56"/>
                <a:gd name="T22" fmla="*/ 55 w 57"/>
                <a:gd name="T23" fmla="*/ 0 h 56"/>
                <a:gd name="T24" fmla="*/ 55 w 57"/>
                <a:gd name="T25" fmla="*/ 0 h 56"/>
                <a:gd name="T26" fmla="*/ 57 w 57"/>
                <a:gd name="T27" fmla="*/ 0 h 56"/>
                <a:gd name="T28" fmla="*/ 57 w 57"/>
                <a:gd name="T29" fmla="*/ 0 h 56"/>
                <a:gd name="T30" fmla="*/ 57 w 57"/>
                <a:gd name="T31" fmla="*/ 1 h 56"/>
                <a:gd name="T32" fmla="*/ 57 w 57"/>
                <a:gd name="T33" fmla="*/ 1 h 56"/>
                <a:gd name="T34" fmla="*/ 57 w 57"/>
                <a:gd name="T35" fmla="*/ 1 h 56"/>
                <a:gd name="T36" fmla="*/ 57 w 57"/>
                <a:gd name="T37" fmla="*/ 1 h 56"/>
                <a:gd name="T38" fmla="*/ 10 w 57"/>
                <a:gd name="T39" fmla="*/ 47 h 56"/>
                <a:gd name="T40" fmla="*/ 0 w 57"/>
                <a:gd name="T41" fmla="*/ 56 h 56"/>
                <a:gd name="T42" fmla="*/ 0 w 57"/>
                <a:gd name="T43" fmla="*/ 56 h 56"/>
                <a:gd name="T44" fmla="*/ 0 w 57"/>
                <a:gd name="T45" fmla="*/ 56 h 56"/>
                <a:gd name="T46" fmla="*/ 0 w 57"/>
                <a:gd name="T47" fmla="*/ 56 h 56"/>
                <a:gd name="T48" fmla="*/ 0 w 57"/>
                <a:gd name="T49" fmla="*/ 56 h 56"/>
                <a:gd name="T50" fmla="*/ 0 w 57"/>
                <a:gd name="T51" fmla="*/ 56 h 56"/>
                <a:gd name="T52" fmla="*/ 0 w 57"/>
                <a:gd name="T53" fmla="*/ 56 h 56"/>
                <a:gd name="T54" fmla="*/ 0 w 57"/>
                <a:gd name="T55" fmla="*/ 56 h 56"/>
                <a:gd name="T56" fmla="*/ 0 w 57"/>
                <a:gd name="T57" fmla="*/ 56 h 56"/>
                <a:gd name="T58" fmla="*/ 9 w 57"/>
                <a:gd name="T59" fmla="*/ 46 h 56"/>
                <a:gd name="T60" fmla="*/ 9 w 57"/>
                <a:gd name="T61" fmla="*/ 46 h 56"/>
                <a:gd name="T62" fmla="*/ 9 w 57"/>
                <a:gd name="T63" fmla="*/ 47 h 56"/>
                <a:gd name="T64" fmla="*/ 9 w 57"/>
                <a:gd name="T65" fmla="*/ 47 h 56"/>
                <a:gd name="T66" fmla="*/ 9 w 57"/>
                <a:gd name="T67" fmla="*/ 47 h 56"/>
                <a:gd name="T68" fmla="*/ 9 w 57"/>
                <a:gd name="T69" fmla="*/ 47 h 56"/>
                <a:gd name="T70" fmla="*/ 10 w 57"/>
                <a:gd name="T71" fmla="*/ 47 h 56"/>
                <a:gd name="T72" fmla="*/ 10 w 57"/>
                <a:gd name="T73" fmla="*/ 47 h 56"/>
                <a:gd name="T74" fmla="*/ 10 w 57"/>
                <a:gd name="T75" fmla="*/ 4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6">
                  <a:moveTo>
                    <a:pt x="57" y="1"/>
                  </a:moveTo>
                  <a:lnTo>
                    <a:pt x="57" y="1"/>
                  </a:lnTo>
                  <a:lnTo>
                    <a:pt x="57" y="1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close/>
                  <a:moveTo>
                    <a:pt x="10" y="47"/>
                  </a:move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9" y="46"/>
                  </a:lnTo>
                  <a:lnTo>
                    <a:pt x="9" y="46"/>
                  </a:lnTo>
                  <a:lnTo>
                    <a:pt x="9" y="47"/>
                  </a:lnTo>
                  <a:lnTo>
                    <a:pt x="9" y="47"/>
                  </a:lnTo>
                  <a:lnTo>
                    <a:pt x="9" y="47"/>
                  </a:lnTo>
                  <a:lnTo>
                    <a:pt x="9" y="47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10" y="47"/>
                  </a:lnTo>
                  <a:close/>
                </a:path>
              </a:pathLst>
            </a:custGeom>
            <a:solidFill>
              <a:srgbClr val="A7A7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0" name="Freeform 48"/>
            <p:cNvSpPr>
              <a:spLocks noEditPoints="1"/>
            </p:cNvSpPr>
            <p:nvPr/>
          </p:nvSpPr>
          <p:spPr bwMode="auto">
            <a:xfrm>
              <a:off x="268" y="337"/>
              <a:ext cx="56" cy="58"/>
            </a:xfrm>
            <a:custGeom>
              <a:avLst/>
              <a:gdLst>
                <a:gd name="T0" fmla="*/ 56 w 56"/>
                <a:gd name="T1" fmla="*/ 2 h 58"/>
                <a:gd name="T2" fmla="*/ 56 w 56"/>
                <a:gd name="T3" fmla="*/ 2 h 58"/>
                <a:gd name="T4" fmla="*/ 56 w 56"/>
                <a:gd name="T5" fmla="*/ 2 h 58"/>
                <a:gd name="T6" fmla="*/ 56 w 56"/>
                <a:gd name="T7" fmla="*/ 2 h 58"/>
                <a:gd name="T8" fmla="*/ 56 w 56"/>
                <a:gd name="T9" fmla="*/ 2 h 58"/>
                <a:gd name="T10" fmla="*/ 56 w 56"/>
                <a:gd name="T11" fmla="*/ 2 h 58"/>
                <a:gd name="T12" fmla="*/ 56 w 56"/>
                <a:gd name="T13" fmla="*/ 2 h 58"/>
                <a:gd name="T14" fmla="*/ 56 w 56"/>
                <a:gd name="T15" fmla="*/ 2 h 58"/>
                <a:gd name="T16" fmla="*/ 56 w 56"/>
                <a:gd name="T17" fmla="*/ 2 h 58"/>
                <a:gd name="T18" fmla="*/ 56 w 56"/>
                <a:gd name="T19" fmla="*/ 0 h 58"/>
                <a:gd name="T20" fmla="*/ 56 w 56"/>
                <a:gd name="T21" fmla="*/ 0 h 58"/>
                <a:gd name="T22" fmla="*/ 56 w 56"/>
                <a:gd name="T23" fmla="*/ 0 h 58"/>
                <a:gd name="T24" fmla="*/ 56 w 56"/>
                <a:gd name="T25" fmla="*/ 0 h 58"/>
                <a:gd name="T26" fmla="*/ 56 w 56"/>
                <a:gd name="T27" fmla="*/ 2 h 58"/>
                <a:gd name="T28" fmla="*/ 56 w 56"/>
                <a:gd name="T29" fmla="*/ 2 h 58"/>
                <a:gd name="T30" fmla="*/ 56 w 56"/>
                <a:gd name="T31" fmla="*/ 2 h 58"/>
                <a:gd name="T32" fmla="*/ 56 w 56"/>
                <a:gd name="T33" fmla="*/ 2 h 58"/>
                <a:gd name="T34" fmla="*/ 56 w 56"/>
                <a:gd name="T35" fmla="*/ 2 h 58"/>
                <a:gd name="T36" fmla="*/ 56 w 56"/>
                <a:gd name="T37" fmla="*/ 2 h 58"/>
                <a:gd name="T38" fmla="*/ 10 w 56"/>
                <a:gd name="T39" fmla="*/ 48 h 58"/>
                <a:gd name="T40" fmla="*/ 1 w 56"/>
                <a:gd name="T41" fmla="*/ 58 h 58"/>
                <a:gd name="T42" fmla="*/ 0 w 56"/>
                <a:gd name="T43" fmla="*/ 58 h 58"/>
                <a:gd name="T44" fmla="*/ 0 w 56"/>
                <a:gd name="T45" fmla="*/ 58 h 58"/>
                <a:gd name="T46" fmla="*/ 0 w 56"/>
                <a:gd name="T47" fmla="*/ 58 h 58"/>
                <a:gd name="T48" fmla="*/ 0 w 56"/>
                <a:gd name="T49" fmla="*/ 58 h 58"/>
                <a:gd name="T50" fmla="*/ 0 w 56"/>
                <a:gd name="T51" fmla="*/ 58 h 58"/>
                <a:gd name="T52" fmla="*/ 0 w 56"/>
                <a:gd name="T53" fmla="*/ 58 h 58"/>
                <a:gd name="T54" fmla="*/ 0 w 56"/>
                <a:gd name="T55" fmla="*/ 58 h 58"/>
                <a:gd name="T56" fmla="*/ 0 w 56"/>
                <a:gd name="T57" fmla="*/ 58 h 58"/>
                <a:gd name="T58" fmla="*/ 9 w 56"/>
                <a:gd name="T59" fmla="*/ 48 h 58"/>
                <a:gd name="T60" fmla="*/ 9 w 56"/>
                <a:gd name="T61" fmla="*/ 48 h 58"/>
                <a:gd name="T62" fmla="*/ 9 w 56"/>
                <a:gd name="T63" fmla="*/ 48 h 58"/>
                <a:gd name="T64" fmla="*/ 9 w 56"/>
                <a:gd name="T65" fmla="*/ 48 h 58"/>
                <a:gd name="T66" fmla="*/ 10 w 56"/>
                <a:gd name="T67" fmla="*/ 48 h 58"/>
                <a:gd name="T68" fmla="*/ 10 w 56"/>
                <a:gd name="T69" fmla="*/ 48 h 58"/>
                <a:gd name="T70" fmla="*/ 10 w 56"/>
                <a:gd name="T71" fmla="*/ 48 h 58"/>
                <a:gd name="T72" fmla="*/ 10 w 56"/>
                <a:gd name="T73" fmla="*/ 48 h 58"/>
                <a:gd name="T74" fmla="*/ 10 w 56"/>
                <a:gd name="T75" fmla="*/ 4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8">
                  <a:moveTo>
                    <a:pt x="56" y="2"/>
                  </a:move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close/>
                  <a:moveTo>
                    <a:pt x="10" y="48"/>
                  </a:moveTo>
                  <a:lnTo>
                    <a:pt x="1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9" y="48"/>
                  </a:lnTo>
                  <a:lnTo>
                    <a:pt x="9" y="48"/>
                  </a:lnTo>
                  <a:lnTo>
                    <a:pt x="9" y="48"/>
                  </a:lnTo>
                  <a:lnTo>
                    <a:pt x="9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close/>
                </a:path>
              </a:pathLst>
            </a:custGeom>
            <a:solidFill>
              <a:srgbClr val="A5A5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1" name="Freeform 49"/>
            <p:cNvSpPr>
              <a:spLocks noEditPoints="1"/>
            </p:cNvSpPr>
            <p:nvPr/>
          </p:nvSpPr>
          <p:spPr bwMode="auto">
            <a:xfrm>
              <a:off x="267" y="337"/>
              <a:ext cx="57" cy="58"/>
            </a:xfrm>
            <a:custGeom>
              <a:avLst/>
              <a:gdLst>
                <a:gd name="T0" fmla="*/ 57 w 57"/>
                <a:gd name="T1" fmla="*/ 0 h 58"/>
                <a:gd name="T2" fmla="*/ 57 w 57"/>
                <a:gd name="T3" fmla="*/ 0 h 58"/>
                <a:gd name="T4" fmla="*/ 57 w 57"/>
                <a:gd name="T5" fmla="*/ 0 h 58"/>
                <a:gd name="T6" fmla="*/ 57 w 57"/>
                <a:gd name="T7" fmla="*/ 0 h 58"/>
                <a:gd name="T8" fmla="*/ 57 w 57"/>
                <a:gd name="T9" fmla="*/ 0 h 58"/>
                <a:gd name="T10" fmla="*/ 57 w 57"/>
                <a:gd name="T11" fmla="*/ 0 h 58"/>
                <a:gd name="T12" fmla="*/ 57 w 57"/>
                <a:gd name="T13" fmla="*/ 0 h 58"/>
                <a:gd name="T14" fmla="*/ 57 w 57"/>
                <a:gd name="T15" fmla="*/ 0 h 58"/>
                <a:gd name="T16" fmla="*/ 57 w 57"/>
                <a:gd name="T17" fmla="*/ 0 h 58"/>
                <a:gd name="T18" fmla="*/ 57 w 57"/>
                <a:gd name="T19" fmla="*/ 0 h 58"/>
                <a:gd name="T20" fmla="*/ 57 w 57"/>
                <a:gd name="T21" fmla="*/ 0 h 58"/>
                <a:gd name="T22" fmla="*/ 57 w 57"/>
                <a:gd name="T23" fmla="*/ 0 h 58"/>
                <a:gd name="T24" fmla="*/ 57 w 57"/>
                <a:gd name="T25" fmla="*/ 0 h 58"/>
                <a:gd name="T26" fmla="*/ 57 w 57"/>
                <a:gd name="T27" fmla="*/ 0 h 58"/>
                <a:gd name="T28" fmla="*/ 57 w 57"/>
                <a:gd name="T29" fmla="*/ 0 h 58"/>
                <a:gd name="T30" fmla="*/ 57 w 57"/>
                <a:gd name="T31" fmla="*/ 0 h 58"/>
                <a:gd name="T32" fmla="*/ 57 w 57"/>
                <a:gd name="T33" fmla="*/ 0 h 58"/>
                <a:gd name="T34" fmla="*/ 57 w 57"/>
                <a:gd name="T35" fmla="*/ 0 h 58"/>
                <a:gd name="T36" fmla="*/ 57 w 57"/>
                <a:gd name="T37" fmla="*/ 0 h 58"/>
                <a:gd name="T38" fmla="*/ 10 w 57"/>
                <a:gd name="T39" fmla="*/ 48 h 58"/>
                <a:gd name="T40" fmla="*/ 1 w 57"/>
                <a:gd name="T41" fmla="*/ 58 h 58"/>
                <a:gd name="T42" fmla="*/ 1 w 57"/>
                <a:gd name="T43" fmla="*/ 58 h 58"/>
                <a:gd name="T44" fmla="*/ 1 w 57"/>
                <a:gd name="T45" fmla="*/ 57 h 58"/>
                <a:gd name="T46" fmla="*/ 0 w 57"/>
                <a:gd name="T47" fmla="*/ 57 h 58"/>
                <a:gd name="T48" fmla="*/ 0 w 57"/>
                <a:gd name="T49" fmla="*/ 57 h 58"/>
                <a:gd name="T50" fmla="*/ 0 w 57"/>
                <a:gd name="T51" fmla="*/ 57 h 58"/>
                <a:gd name="T52" fmla="*/ 0 w 57"/>
                <a:gd name="T53" fmla="*/ 57 h 58"/>
                <a:gd name="T54" fmla="*/ 0 w 57"/>
                <a:gd name="T55" fmla="*/ 57 h 58"/>
                <a:gd name="T56" fmla="*/ 0 w 57"/>
                <a:gd name="T57" fmla="*/ 57 h 58"/>
                <a:gd name="T58" fmla="*/ 8 w 57"/>
                <a:gd name="T59" fmla="*/ 48 h 58"/>
                <a:gd name="T60" fmla="*/ 10 w 57"/>
                <a:gd name="T61" fmla="*/ 48 h 58"/>
                <a:gd name="T62" fmla="*/ 10 w 57"/>
                <a:gd name="T63" fmla="*/ 48 h 58"/>
                <a:gd name="T64" fmla="*/ 10 w 57"/>
                <a:gd name="T65" fmla="*/ 48 h 58"/>
                <a:gd name="T66" fmla="*/ 10 w 57"/>
                <a:gd name="T67" fmla="*/ 48 h 58"/>
                <a:gd name="T68" fmla="*/ 10 w 57"/>
                <a:gd name="T69" fmla="*/ 48 h 58"/>
                <a:gd name="T70" fmla="*/ 10 w 57"/>
                <a:gd name="T71" fmla="*/ 48 h 58"/>
                <a:gd name="T72" fmla="*/ 10 w 57"/>
                <a:gd name="T73" fmla="*/ 48 h 58"/>
                <a:gd name="T74" fmla="*/ 10 w 57"/>
                <a:gd name="T75" fmla="*/ 4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8">
                  <a:moveTo>
                    <a:pt x="57" y="0"/>
                  </a:move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close/>
                  <a:moveTo>
                    <a:pt x="10" y="48"/>
                  </a:moveTo>
                  <a:lnTo>
                    <a:pt x="1" y="58"/>
                  </a:lnTo>
                  <a:lnTo>
                    <a:pt x="1" y="58"/>
                  </a:lnTo>
                  <a:lnTo>
                    <a:pt x="1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8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close/>
                </a:path>
              </a:pathLst>
            </a:custGeom>
            <a:solidFill>
              <a:srgbClr val="A3A3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2" name="Freeform 50"/>
            <p:cNvSpPr>
              <a:spLocks noEditPoints="1"/>
            </p:cNvSpPr>
            <p:nvPr/>
          </p:nvSpPr>
          <p:spPr bwMode="auto">
            <a:xfrm>
              <a:off x="265" y="336"/>
              <a:ext cx="59" cy="58"/>
            </a:xfrm>
            <a:custGeom>
              <a:avLst/>
              <a:gdLst>
                <a:gd name="T0" fmla="*/ 59 w 59"/>
                <a:gd name="T1" fmla="*/ 1 h 58"/>
                <a:gd name="T2" fmla="*/ 59 w 59"/>
                <a:gd name="T3" fmla="*/ 1 h 58"/>
                <a:gd name="T4" fmla="*/ 59 w 59"/>
                <a:gd name="T5" fmla="*/ 1 h 58"/>
                <a:gd name="T6" fmla="*/ 59 w 59"/>
                <a:gd name="T7" fmla="*/ 1 h 58"/>
                <a:gd name="T8" fmla="*/ 58 w 59"/>
                <a:gd name="T9" fmla="*/ 0 h 58"/>
                <a:gd name="T10" fmla="*/ 58 w 59"/>
                <a:gd name="T11" fmla="*/ 0 h 58"/>
                <a:gd name="T12" fmla="*/ 58 w 59"/>
                <a:gd name="T13" fmla="*/ 0 h 58"/>
                <a:gd name="T14" fmla="*/ 58 w 59"/>
                <a:gd name="T15" fmla="*/ 0 h 58"/>
                <a:gd name="T16" fmla="*/ 58 w 59"/>
                <a:gd name="T17" fmla="*/ 0 h 58"/>
                <a:gd name="T18" fmla="*/ 58 w 59"/>
                <a:gd name="T19" fmla="*/ 0 h 58"/>
                <a:gd name="T20" fmla="*/ 58 w 59"/>
                <a:gd name="T21" fmla="*/ 0 h 58"/>
                <a:gd name="T22" fmla="*/ 59 w 59"/>
                <a:gd name="T23" fmla="*/ 0 h 58"/>
                <a:gd name="T24" fmla="*/ 59 w 59"/>
                <a:gd name="T25" fmla="*/ 0 h 58"/>
                <a:gd name="T26" fmla="*/ 59 w 59"/>
                <a:gd name="T27" fmla="*/ 0 h 58"/>
                <a:gd name="T28" fmla="*/ 59 w 59"/>
                <a:gd name="T29" fmla="*/ 0 h 58"/>
                <a:gd name="T30" fmla="*/ 59 w 59"/>
                <a:gd name="T31" fmla="*/ 0 h 58"/>
                <a:gd name="T32" fmla="*/ 59 w 59"/>
                <a:gd name="T33" fmla="*/ 0 h 58"/>
                <a:gd name="T34" fmla="*/ 59 w 59"/>
                <a:gd name="T35" fmla="*/ 0 h 58"/>
                <a:gd name="T36" fmla="*/ 59 w 59"/>
                <a:gd name="T37" fmla="*/ 1 h 58"/>
                <a:gd name="T38" fmla="*/ 10 w 59"/>
                <a:gd name="T39" fmla="*/ 49 h 58"/>
                <a:gd name="T40" fmla="*/ 2 w 59"/>
                <a:gd name="T41" fmla="*/ 58 h 58"/>
                <a:gd name="T42" fmla="*/ 2 w 59"/>
                <a:gd name="T43" fmla="*/ 58 h 58"/>
                <a:gd name="T44" fmla="*/ 2 w 59"/>
                <a:gd name="T45" fmla="*/ 58 h 58"/>
                <a:gd name="T46" fmla="*/ 2 w 59"/>
                <a:gd name="T47" fmla="*/ 58 h 58"/>
                <a:gd name="T48" fmla="*/ 2 w 59"/>
                <a:gd name="T49" fmla="*/ 58 h 58"/>
                <a:gd name="T50" fmla="*/ 2 w 59"/>
                <a:gd name="T51" fmla="*/ 58 h 58"/>
                <a:gd name="T52" fmla="*/ 0 w 59"/>
                <a:gd name="T53" fmla="*/ 58 h 58"/>
                <a:gd name="T54" fmla="*/ 0 w 59"/>
                <a:gd name="T55" fmla="*/ 58 h 58"/>
                <a:gd name="T56" fmla="*/ 0 w 59"/>
                <a:gd name="T57" fmla="*/ 58 h 58"/>
                <a:gd name="T58" fmla="*/ 10 w 59"/>
                <a:gd name="T59" fmla="*/ 48 h 58"/>
                <a:gd name="T60" fmla="*/ 10 w 59"/>
                <a:gd name="T61" fmla="*/ 49 h 58"/>
                <a:gd name="T62" fmla="*/ 10 w 59"/>
                <a:gd name="T63" fmla="*/ 49 h 58"/>
                <a:gd name="T64" fmla="*/ 10 w 59"/>
                <a:gd name="T65" fmla="*/ 49 h 58"/>
                <a:gd name="T66" fmla="*/ 10 w 59"/>
                <a:gd name="T67" fmla="*/ 49 h 58"/>
                <a:gd name="T68" fmla="*/ 10 w 59"/>
                <a:gd name="T69" fmla="*/ 49 h 58"/>
                <a:gd name="T70" fmla="*/ 10 w 59"/>
                <a:gd name="T71" fmla="*/ 49 h 58"/>
                <a:gd name="T72" fmla="*/ 10 w 59"/>
                <a:gd name="T73" fmla="*/ 49 h 58"/>
                <a:gd name="T74" fmla="*/ 10 w 59"/>
                <a:gd name="T75" fmla="*/ 4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58">
                  <a:moveTo>
                    <a:pt x="59" y="1"/>
                  </a:move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close/>
                  <a:moveTo>
                    <a:pt x="10" y="49"/>
                  </a:moveTo>
                  <a:lnTo>
                    <a:pt x="2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10" y="48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close/>
                </a:path>
              </a:pathLst>
            </a:custGeom>
            <a:solidFill>
              <a:srgbClr val="A1A1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3" name="Freeform 51"/>
            <p:cNvSpPr>
              <a:spLocks noEditPoints="1"/>
            </p:cNvSpPr>
            <p:nvPr/>
          </p:nvSpPr>
          <p:spPr bwMode="auto">
            <a:xfrm>
              <a:off x="264" y="335"/>
              <a:ext cx="59" cy="59"/>
            </a:xfrm>
            <a:custGeom>
              <a:avLst/>
              <a:gdLst>
                <a:gd name="T0" fmla="*/ 59 w 59"/>
                <a:gd name="T1" fmla="*/ 1 h 59"/>
                <a:gd name="T2" fmla="*/ 59 w 59"/>
                <a:gd name="T3" fmla="*/ 1 h 59"/>
                <a:gd name="T4" fmla="*/ 59 w 59"/>
                <a:gd name="T5" fmla="*/ 1 h 59"/>
                <a:gd name="T6" fmla="*/ 59 w 59"/>
                <a:gd name="T7" fmla="*/ 1 h 59"/>
                <a:gd name="T8" fmla="*/ 59 w 59"/>
                <a:gd name="T9" fmla="*/ 1 h 59"/>
                <a:gd name="T10" fmla="*/ 59 w 59"/>
                <a:gd name="T11" fmla="*/ 1 h 59"/>
                <a:gd name="T12" fmla="*/ 59 w 59"/>
                <a:gd name="T13" fmla="*/ 0 h 59"/>
                <a:gd name="T14" fmla="*/ 59 w 59"/>
                <a:gd name="T15" fmla="*/ 0 h 59"/>
                <a:gd name="T16" fmla="*/ 59 w 59"/>
                <a:gd name="T17" fmla="*/ 0 h 59"/>
                <a:gd name="T18" fmla="*/ 59 w 59"/>
                <a:gd name="T19" fmla="*/ 0 h 59"/>
                <a:gd name="T20" fmla="*/ 59 w 59"/>
                <a:gd name="T21" fmla="*/ 0 h 59"/>
                <a:gd name="T22" fmla="*/ 59 w 59"/>
                <a:gd name="T23" fmla="*/ 0 h 59"/>
                <a:gd name="T24" fmla="*/ 59 w 59"/>
                <a:gd name="T25" fmla="*/ 0 h 59"/>
                <a:gd name="T26" fmla="*/ 59 w 59"/>
                <a:gd name="T27" fmla="*/ 0 h 59"/>
                <a:gd name="T28" fmla="*/ 59 w 59"/>
                <a:gd name="T29" fmla="*/ 0 h 59"/>
                <a:gd name="T30" fmla="*/ 59 w 59"/>
                <a:gd name="T31" fmla="*/ 0 h 59"/>
                <a:gd name="T32" fmla="*/ 59 w 59"/>
                <a:gd name="T33" fmla="*/ 1 h 59"/>
                <a:gd name="T34" fmla="*/ 59 w 59"/>
                <a:gd name="T35" fmla="*/ 1 h 59"/>
                <a:gd name="T36" fmla="*/ 59 w 59"/>
                <a:gd name="T37" fmla="*/ 1 h 59"/>
                <a:gd name="T38" fmla="*/ 11 w 59"/>
                <a:gd name="T39" fmla="*/ 49 h 59"/>
                <a:gd name="T40" fmla="*/ 1 w 59"/>
                <a:gd name="T41" fmla="*/ 59 h 59"/>
                <a:gd name="T42" fmla="*/ 1 w 59"/>
                <a:gd name="T43" fmla="*/ 59 h 59"/>
                <a:gd name="T44" fmla="*/ 1 w 59"/>
                <a:gd name="T45" fmla="*/ 59 h 59"/>
                <a:gd name="T46" fmla="*/ 1 w 59"/>
                <a:gd name="T47" fmla="*/ 59 h 59"/>
                <a:gd name="T48" fmla="*/ 1 w 59"/>
                <a:gd name="T49" fmla="*/ 59 h 59"/>
                <a:gd name="T50" fmla="*/ 1 w 59"/>
                <a:gd name="T51" fmla="*/ 59 h 59"/>
                <a:gd name="T52" fmla="*/ 1 w 59"/>
                <a:gd name="T53" fmla="*/ 59 h 59"/>
                <a:gd name="T54" fmla="*/ 1 w 59"/>
                <a:gd name="T55" fmla="*/ 59 h 59"/>
                <a:gd name="T56" fmla="*/ 0 w 59"/>
                <a:gd name="T57" fmla="*/ 59 h 59"/>
                <a:gd name="T58" fmla="*/ 10 w 59"/>
                <a:gd name="T59" fmla="*/ 49 h 59"/>
                <a:gd name="T60" fmla="*/ 10 w 59"/>
                <a:gd name="T61" fmla="*/ 49 h 59"/>
                <a:gd name="T62" fmla="*/ 10 w 59"/>
                <a:gd name="T63" fmla="*/ 49 h 59"/>
                <a:gd name="T64" fmla="*/ 10 w 59"/>
                <a:gd name="T65" fmla="*/ 49 h 59"/>
                <a:gd name="T66" fmla="*/ 10 w 59"/>
                <a:gd name="T67" fmla="*/ 49 h 59"/>
                <a:gd name="T68" fmla="*/ 10 w 59"/>
                <a:gd name="T69" fmla="*/ 49 h 59"/>
                <a:gd name="T70" fmla="*/ 10 w 59"/>
                <a:gd name="T71" fmla="*/ 49 h 59"/>
                <a:gd name="T72" fmla="*/ 11 w 59"/>
                <a:gd name="T73" fmla="*/ 49 h 59"/>
                <a:gd name="T74" fmla="*/ 11 w 59"/>
                <a:gd name="T75" fmla="*/ 4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59">
                  <a:moveTo>
                    <a:pt x="59" y="1"/>
                  </a:move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close/>
                  <a:moveTo>
                    <a:pt x="11" y="49"/>
                  </a:move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1" y="49"/>
                  </a:lnTo>
                  <a:lnTo>
                    <a:pt x="11" y="49"/>
                  </a:lnTo>
                  <a:close/>
                </a:path>
              </a:pathLst>
            </a:custGeom>
            <a:solidFill>
              <a:srgbClr val="9F9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4" name="Freeform 52"/>
            <p:cNvSpPr>
              <a:spLocks noEditPoints="1"/>
            </p:cNvSpPr>
            <p:nvPr/>
          </p:nvSpPr>
          <p:spPr bwMode="auto">
            <a:xfrm>
              <a:off x="264" y="334"/>
              <a:ext cx="59" cy="60"/>
            </a:xfrm>
            <a:custGeom>
              <a:avLst/>
              <a:gdLst>
                <a:gd name="T0" fmla="*/ 59 w 59"/>
                <a:gd name="T1" fmla="*/ 1 h 60"/>
                <a:gd name="T2" fmla="*/ 59 w 59"/>
                <a:gd name="T3" fmla="*/ 1 h 60"/>
                <a:gd name="T4" fmla="*/ 59 w 59"/>
                <a:gd name="T5" fmla="*/ 1 h 60"/>
                <a:gd name="T6" fmla="*/ 59 w 59"/>
                <a:gd name="T7" fmla="*/ 1 h 60"/>
                <a:gd name="T8" fmla="*/ 59 w 59"/>
                <a:gd name="T9" fmla="*/ 1 h 60"/>
                <a:gd name="T10" fmla="*/ 59 w 59"/>
                <a:gd name="T11" fmla="*/ 1 h 60"/>
                <a:gd name="T12" fmla="*/ 59 w 59"/>
                <a:gd name="T13" fmla="*/ 1 h 60"/>
                <a:gd name="T14" fmla="*/ 59 w 59"/>
                <a:gd name="T15" fmla="*/ 1 h 60"/>
                <a:gd name="T16" fmla="*/ 59 w 59"/>
                <a:gd name="T17" fmla="*/ 1 h 60"/>
                <a:gd name="T18" fmla="*/ 59 w 59"/>
                <a:gd name="T19" fmla="*/ 1 h 60"/>
                <a:gd name="T20" fmla="*/ 59 w 59"/>
                <a:gd name="T21" fmla="*/ 0 h 60"/>
                <a:gd name="T22" fmla="*/ 59 w 59"/>
                <a:gd name="T23" fmla="*/ 0 h 60"/>
                <a:gd name="T24" fmla="*/ 59 w 59"/>
                <a:gd name="T25" fmla="*/ 0 h 60"/>
                <a:gd name="T26" fmla="*/ 59 w 59"/>
                <a:gd name="T27" fmla="*/ 1 h 60"/>
                <a:gd name="T28" fmla="*/ 59 w 59"/>
                <a:gd name="T29" fmla="*/ 1 h 60"/>
                <a:gd name="T30" fmla="*/ 59 w 59"/>
                <a:gd name="T31" fmla="*/ 1 h 60"/>
                <a:gd name="T32" fmla="*/ 59 w 59"/>
                <a:gd name="T33" fmla="*/ 1 h 60"/>
                <a:gd name="T34" fmla="*/ 59 w 59"/>
                <a:gd name="T35" fmla="*/ 1 h 60"/>
                <a:gd name="T36" fmla="*/ 59 w 59"/>
                <a:gd name="T37" fmla="*/ 1 h 60"/>
                <a:gd name="T38" fmla="*/ 10 w 59"/>
                <a:gd name="T39" fmla="*/ 50 h 60"/>
                <a:gd name="T40" fmla="*/ 0 w 59"/>
                <a:gd name="T41" fmla="*/ 60 h 60"/>
                <a:gd name="T42" fmla="*/ 0 w 59"/>
                <a:gd name="T43" fmla="*/ 60 h 60"/>
                <a:gd name="T44" fmla="*/ 0 w 59"/>
                <a:gd name="T45" fmla="*/ 59 h 60"/>
                <a:gd name="T46" fmla="*/ 0 w 59"/>
                <a:gd name="T47" fmla="*/ 59 h 60"/>
                <a:gd name="T48" fmla="*/ 0 w 59"/>
                <a:gd name="T49" fmla="*/ 59 h 60"/>
                <a:gd name="T50" fmla="*/ 0 w 59"/>
                <a:gd name="T51" fmla="*/ 59 h 60"/>
                <a:gd name="T52" fmla="*/ 0 w 59"/>
                <a:gd name="T53" fmla="*/ 59 h 60"/>
                <a:gd name="T54" fmla="*/ 0 w 59"/>
                <a:gd name="T55" fmla="*/ 59 h 60"/>
                <a:gd name="T56" fmla="*/ 0 w 59"/>
                <a:gd name="T57" fmla="*/ 59 h 60"/>
                <a:gd name="T58" fmla="*/ 9 w 59"/>
                <a:gd name="T59" fmla="*/ 50 h 60"/>
                <a:gd name="T60" fmla="*/ 9 w 59"/>
                <a:gd name="T61" fmla="*/ 50 h 60"/>
                <a:gd name="T62" fmla="*/ 9 w 59"/>
                <a:gd name="T63" fmla="*/ 50 h 60"/>
                <a:gd name="T64" fmla="*/ 10 w 59"/>
                <a:gd name="T65" fmla="*/ 50 h 60"/>
                <a:gd name="T66" fmla="*/ 10 w 59"/>
                <a:gd name="T67" fmla="*/ 50 h 60"/>
                <a:gd name="T68" fmla="*/ 10 w 59"/>
                <a:gd name="T69" fmla="*/ 50 h 60"/>
                <a:gd name="T70" fmla="*/ 10 w 59"/>
                <a:gd name="T71" fmla="*/ 50 h 60"/>
                <a:gd name="T72" fmla="*/ 10 w 59"/>
                <a:gd name="T73" fmla="*/ 50 h 60"/>
                <a:gd name="T74" fmla="*/ 10 w 59"/>
                <a:gd name="T75" fmla="*/ 5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60">
                  <a:moveTo>
                    <a:pt x="59" y="1"/>
                  </a:move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close/>
                  <a:moveTo>
                    <a:pt x="10" y="50"/>
                  </a:moveTo>
                  <a:lnTo>
                    <a:pt x="0" y="60"/>
                  </a:lnTo>
                  <a:lnTo>
                    <a:pt x="0" y="60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9" y="50"/>
                  </a:lnTo>
                  <a:lnTo>
                    <a:pt x="9" y="50"/>
                  </a:lnTo>
                  <a:lnTo>
                    <a:pt x="9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9D9D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5" name="Freeform 53"/>
            <p:cNvSpPr>
              <a:spLocks noEditPoints="1"/>
            </p:cNvSpPr>
            <p:nvPr/>
          </p:nvSpPr>
          <p:spPr bwMode="auto">
            <a:xfrm>
              <a:off x="263" y="334"/>
              <a:ext cx="60" cy="59"/>
            </a:xfrm>
            <a:custGeom>
              <a:avLst/>
              <a:gdLst>
                <a:gd name="T0" fmla="*/ 60 w 60"/>
                <a:gd name="T1" fmla="*/ 0 h 59"/>
                <a:gd name="T2" fmla="*/ 60 w 60"/>
                <a:gd name="T3" fmla="*/ 1 h 59"/>
                <a:gd name="T4" fmla="*/ 59 w 60"/>
                <a:gd name="T5" fmla="*/ 0 h 59"/>
                <a:gd name="T6" fmla="*/ 59 w 60"/>
                <a:gd name="T7" fmla="*/ 0 h 59"/>
                <a:gd name="T8" fmla="*/ 59 w 60"/>
                <a:gd name="T9" fmla="*/ 0 h 59"/>
                <a:gd name="T10" fmla="*/ 59 w 60"/>
                <a:gd name="T11" fmla="*/ 0 h 59"/>
                <a:gd name="T12" fmla="*/ 59 w 60"/>
                <a:gd name="T13" fmla="*/ 0 h 59"/>
                <a:gd name="T14" fmla="*/ 59 w 60"/>
                <a:gd name="T15" fmla="*/ 0 h 59"/>
                <a:gd name="T16" fmla="*/ 59 w 60"/>
                <a:gd name="T17" fmla="*/ 0 h 59"/>
                <a:gd name="T18" fmla="*/ 59 w 60"/>
                <a:gd name="T19" fmla="*/ 0 h 59"/>
                <a:gd name="T20" fmla="*/ 59 w 60"/>
                <a:gd name="T21" fmla="*/ 0 h 59"/>
                <a:gd name="T22" fmla="*/ 59 w 60"/>
                <a:gd name="T23" fmla="*/ 0 h 59"/>
                <a:gd name="T24" fmla="*/ 59 w 60"/>
                <a:gd name="T25" fmla="*/ 0 h 59"/>
                <a:gd name="T26" fmla="*/ 60 w 60"/>
                <a:gd name="T27" fmla="*/ 0 h 59"/>
                <a:gd name="T28" fmla="*/ 60 w 60"/>
                <a:gd name="T29" fmla="*/ 0 h 59"/>
                <a:gd name="T30" fmla="*/ 60 w 60"/>
                <a:gd name="T31" fmla="*/ 0 h 59"/>
                <a:gd name="T32" fmla="*/ 60 w 60"/>
                <a:gd name="T33" fmla="*/ 0 h 59"/>
                <a:gd name="T34" fmla="*/ 60 w 60"/>
                <a:gd name="T35" fmla="*/ 0 h 59"/>
                <a:gd name="T36" fmla="*/ 60 w 60"/>
                <a:gd name="T37" fmla="*/ 0 h 59"/>
                <a:gd name="T38" fmla="*/ 10 w 60"/>
                <a:gd name="T39" fmla="*/ 50 h 59"/>
                <a:gd name="T40" fmla="*/ 1 w 60"/>
                <a:gd name="T41" fmla="*/ 59 h 59"/>
                <a:gd name="T42" fmla="*/ 1 w 60"/>
                <a:gd name="T43" fmla="*/ 59 h 59"/>
                <a:gd name="T44" fmla="*/ 1 w 60"/>
                <a:gd name="T45" fmla="*/ 59 h 59"/>
                <a:gd name="T46" fmla="*/ 0 w 60"/>
                <a:gd name="T47" fmla="*/ 59 h 59"/>
                <a:gd name="T48" fmla="*/ 0 w 60"/>
                <a:gd name="T49" fmla="*/ 59 h 59"/>
                <a:gd name="T50" fmla="*/ 0 w 60"/>
                <a:gd name="T51" fmla="*/ 59 h 59"/>
                <a:gd name="T52" fmla="*/ 0 w 60"/>
                <a:gd name="T53" fmla="*/ 59 h 59"/>
                <a:gd name="T54" fmla="*/ 0 w 60"/>
                <a:gd name="T55" fmla="*/ 59 h 59"/>
                <a:gd name="T56" fmla="*/ 0 w 60"/>
                <a:gd name="T57" fmla="*/ 59 h 59"/>
                <a:gd name="T58" fmla="*/ 10 w 60"/>
                <a:gd name="T59" fmla="*/ 49 h 59"/>
                <a:gd name="T60" fmla="*/ 10 w 60"/>
                <a:gd name="T61" fmla="*/ 49 h 59"/>
                <a:gd name="T62" fmla="*/ 10 w 60"/>
                <a:gd name="T63" fmla="*/ 49 h 59"/>
                <a:gd name="T64" fmla="*/ 10 w 60"/>
                <a:gd name="T65" fmla="*/ 49 h 59"/>
                <a:gd name="T66" fmla="*/ 10 w 60"/>
                <a:gd name="T67" fmla="*/ 50 h 59"/>
                <a:gd name="T68" fmla="*/ 10 w 60"/>
                <a:gd name="T69" fmla="*/ 50 h 59"/>
                <a:gd name="T70" fmla="*/ 10 w 60"/>
                <a:gd name="T71" fmla="*/ 50 h 59"/>
                <a:gd name="T72" fmla="*/ 10 w 60"/>
                <a:gd name="T73" fmla="*/ 50 h 59"/>
                <a:gd name="T74" fmla="*/ 10 w 60"/>
                <a:gd name="T75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59">
                  <a:moveTo>
                    <a:pt x="60" y="0"/>
                  </a:moveTo>
                  <a:lnTo>
                    <a:pt x="60" y="1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close/>
                  <a:moveTo>
                    <a:pt x="10" y="50"/>
                  </a:move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9B9B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6" name="Freeform 54"/>
            <p:cNvSpPr>
              <a:spLocks noEditPoints="1"/>
            </p:cNvSpPr>
            <p:nvPr/>
          </p:nvSpPr>
          <p:spPr bwMode="auto">
            <a:xfrm>
              <a:off x="262" y="332"/>
              <a:ext cx="60" cy="61"/>
            </a:xfrm>
            <a:custGeom>
              <a:avLst/>
              <a:gdLst>
                <a:gd name="T0" fmla="*/ 60 w 60"/>
                <a:gd name="T1" fmla="*/ 2 h 61"/>
                <a:gd name="T2" fmla="*/ 60 w 60"/>
                <a:gd name="T3" fmla="*/ 2 h 61"/>
                <a:gd name="T4" fmla="*/ 60 w 60"/>
                <a:gd name="T5" fmla="*/ 2 h 61"/>
                <a:gd name="T6" fmla="*/ 60 w 60"/>
                <a:gd name="T7" fmla="*/ 2 h 61"/>
                <a:gd name="T8" fmla="*/ 60 w 60"/>
                <a:gd name="T9" fmla="*/ 2 h 61"/>
                <a:gd name="T10" fmla="*/ 60 w 60"/>
                <a:gd name="T11" fmla="*/ 0 h 61"/>
                <a:gd name="T12" fmla="*/ 60 w 60"/>
                <a:gd name="T13" fmla="*/ 0 h 61"/>
                <a:gd name="T14" fmla="*/ 60 w 60"/>
                <a:gd name="T15" fmla="*/ 0 h 61"/>
                <a:gd name="T16" fmla="*/ 60 w 60"/>
                <a:gd name="T17" fmla="*/ 0 h 61"/>
                <a:gd name="T18" fmla="*/ 60 w 60"/>
                <a:gd name="T19" fmla="*/ 0 h 61"/>
                <a:gd name="T20" fmla="*/ 60 w 60"/>
                <a:gd name="T21" fmla="*/ 0 h 61"/>
                <a:gd name="T22" fmla="*/ 60 w 60"/>
                <a:gd name="T23" fmla="*/ 0 h 61"/>
                <a:gd name="T24" fmla="*/ 60 w 60"/>
                <a:gd name="T25" fmla="*/ 0 h 61"/>
                <a:gd name="T26" fmla="*/ 60 w 60"/>
                <a:gd name="T27" fmla="*/ 0 h 61"/>
                <a:gd name="T28" fmla="*/ 60 w 60"/>
                <a:gd name="T29" fmla="*/ 0 h 61"/>
                <a:gd name="T30" fmla="*/ 60 w 60"/>
                <a:gd name="T31" fmla="*/ 0 h 61"/>
                <a:gd name="T32" fmla="*/ 60 w 60"/>
                <a:gd name="T33" fmla="*/ 0 h 61"/>
                <a:gd name="T34" fmla="*/ 60 w 60"/>
                <a:gd name="T35" fmla="*/ 0 h 61"/>
                <a:gd name="T36" fmla="*/ 60 w 60"/>
                <a:gd name="T37" fmla="*/ 2 h 61"/>
                <a:gd name="T38" fmla="*/ 11 w 60"/>
                <a:gd name="T39" fmla="*/ 51 h 61"/>
                <a:gd name="T40" fmla="*/ 1 w 60"/>
                <a:gd name="T41" fmla="*/ 61 h 61"/>
                <a:gd name="T42" fmla="*/ 1 w 60"/>
                <a:gd name="T43" fmla="*/ 61 h 61"/>
                <a:gd name="T44" fmla="*/ 1 w 60"/>
                <a:gd name="T45" fmla="*/ 61 h 61"/>
                <a:gd name="T46" fmla="*/ 1 w 60"/>
                <a:gd name="T47" fmla="*/ 61 h 61"/>
                <a:gd name="T48" fmla="*/ 1 w 60"/>
                <a:gd name="T49" fmla="*/ 61 h 61"/>
                <a:gd name="T50" fmla="*/ 1 w 60"/>
                <a:gd name="T51" fmla="*/ 61 h 61"/>
                <a:gd name="T52" fmla="*/ 1 w 60"/>
                <a:gd name="T53" fmla="*/ 61 h 61"/>
                <a:gd name="T54" fmla="*/ 0 w 60"/>
                <a:gd name="T55" fmla="*/ 60 h 61"/>
                <a:gd name="T56" fmla="*/ 0 w 60"/>
                <a:gd name="T57" fmla="*/ 60 h 61"/>
                <a:gd name="T58" fmla="*/ 10 w 60"/>
                <a:gd name="T59" fmla="*/ 51 h 61"/>
                <a:gd name="T60" fmla="*/ 10 w 60"/>
                <a:gd name="T61" fmla="*/ 51 h 61"/>
                <a:gd name="T62" fmla="*/ 10 w 60"/>
                <a:gd name="T63" fmla="*/ 51 h 61"/>
                <a:gd name="T64" fmla="*/ 10 w 60"/>
                <a:gd name="T65" fmla="*/ 51 h 61"/>
                <a:gd name="T66" fmla="*/ 10 w 60"/>
                <a:gd name="T67" fmla="*/ 51 h 61"/>
                <a:gd name="T68" fmla="*/ 10 w 60"/>
                <a:gd name="T69" fmla="*/ 51 h 61"/>
                <a:gd name="T70" fmla="*/ 10 w 60"/>
                <a:gd name="T71" fmla="*/ 51 h 61"/>
                <a:gd name="T72" fmla="*/ 10 w 60"/>
                <a:gd name="T73" fmla="*/ 51 h 61"/>
                <a:gd name="T74" fmla="*/ 11 w 60"/>
                <a:gd name="T75" fmla="*/ 5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1">
                  <a:moveTo>
                    <a:pt x="60" y="2"/>
                  </a:move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2"/>
                  </a:lnTo>
                  <a:close/>
                  <a:moveTo>
                    <a:pt x="11" y="51"/>
                  </a:move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1" y="51"/>
                  </a:lnTo>
                  <a:close/>
                </a:path>
              </a:pathLst>
            </a:custGeom>
            <a:solidFill>
              <a:srgbClr val="9999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7" name="Freeform 55"/>
            <p:cNvSpPr>
              <a:spLocks noEditPoints="1"/>
            </p:cNvSpPr>
            <p:nvPr/>
          </p:nvSpPr>
          <p:spPr bwMode="auto">
            <a:xfrm>
              <a:off x="262" y="331"/>
              <a:ext cx="60" cy="61"/>
            </a:xfrm>
            <a:custGeom>
              <a:avLst/>
              <a:gdLst>
                <a:gd name="T0" fmla="*/ 60 w 60"/>
                <a:gd name="T1" fmla="*/ 1 h 61"/>
                <a:gd name="T2" fmla="*/ 60 w 60"/>
                <a:gd name="T3" fmla="*/ 1 h 61"/>
                <a:gd name="T4" fmla="*/ 60 w 60"/>
                <a:gd name="T5" fmla="*/ 1 h 61"/>
                <a:gd name="T6" fmla="*/ 60 w 60"/>
                <a:gd name="T7" fmla="*/ 1 h 61"/>
                <a:gd name="T8" fmla="*/ 60 w 60"/>
                <a:gd name="T9" fmla="*/ 1 h 61"/>
                <a:gd name="T10" fmla="*/ 60 w 60"/>
                <a:gd name="T11" fmla="*/ 1 h 61"/>
                <a:gd name="T12" fmla="*/ 59 w 60"/>
                <a:gd name="T13" fmla="*/ 1 h 61"/>
                <a:gd name="T14" fmla="*/ 59 w 60"/>
                <a:gd name="T15" fmla="*/ 1 h 61"/>
                <a:gd name="T16" fmla="*/ 59 w 60"/>
                <a:gd name="T17" fmla="*/ 1 h 61"/>
                <a:gd name="T18" fmla="*/ 59 w 60"/>
                <a:gd name="T19" fmla="*/ 0 h 61"/>
                <a:gd name="T20" fmla="*/ 60 w 60"/>
                <a:gd name="T21" fmla="*/ 0 h 61"/>
                <a:gd name="T22" fmla="*/ 60 w 60"/>
                <a:gd name="T23" fmla="*/ 0 h 61"/>
                <a:gd name="T24" fmla="*/ 60 w 60"/>
                <a:gd name="T25" fmla="*/ 0 h 61"/>
                <a:gd name="T26" fmla="*/ 60 w 60"/>
                <a:gd name="T27" fmla="*/ 0 h 61"/>
                <a:gd name="T28" fmla="*/ 60 w 60"/>
                <a:gd name="T29" fmla="*/ 1 h 61"/>
                <a:gd name="T30" fmla="*/ 60 w 60"/>
                <a:gd name="T31" fmla="*/ 1 h 61"/>
                <a:gd name="T32" fmla="*/ 60 w 60"/>
                <a:gd name="T33" fmla="*/ 1 h 61"/>
                <a:gd name="T34" fmla="*/ 60 w 60"/>
                <a:gd name="T35" fmla="*/ 1 h 61"/>
                <a:gd name="T36" fmla="*/ 60 w 60"/>
                <a:gd name="T37" fmla="*/ 1 h 61"/>
                <a:gd name="T38" fmla="*/ 10 w 60"/>
                <a:gd name="T39" fmla="*/ 52 h 61"/>
                <a:gd name="T40" fmla="*/ 0 w 60"/>
                <a:gd name="T41" fmla="*/ 61 h 61"/>
                <a:gd name="T42" fmla="*/ 0 w 60"/>
                <a:gd name="T43" fmla="*/ 61 h 61"/>
                <a:gd name="T44" fmla="*/ 0 w 60"/>
                <a:gd name="T45" fmla="*/ 61 h 61"/>
                <a:gd name="T46" fmla="*/ 0 w 60"/>
                <a:gd name="T47" fmla="*/ 61 h 61"/>
                <a:gd name="T48" fmla="*/ 0 w 60"/>
                <a:gd name="T49" fmla="*/ 61 h 61"/>
                <a:gd name="T50" fmla="*/ 0 w 60"/>
                <a:gd name="T51" fmla="*/ 61 h 61"/>
                <a:gd name="T52" fmla="*/ 0 w 60"/>
                <a:gd name="T53" fmla="*/ 61 h 61"/>
                <a:gd name="T54" fmla="*/ 0 w 60"/>
                <a:gd name="T55" fmla="*/ 61 h 61"/>
                <a:gd name="T56" fmla="*/ 0 w 60"/>
                <a:gd name="T57" fmla="*/ 61 h 61"/>
                <a:gd name="T58" fmla="*/ 8 w 60"/>
                <a:gd name="T59" fmla="*/ 50 h 61"/>
                <a:gd name="T60" fmla="*/ 8 w 60"/>
                <a:gd name="T61" fmla="*/ 52 h 61"/>
                <a:gd name="T62" fmla="*/ 8 w 60"/>
                <a:gd name="T63" fmla="*/ 52 h 61"/>
                <a:gd name="T64" fmla="*/ 8 w 60"/>
                <a:gd name="T65" fmla="*/ 52 h 61"/>
                <a:gd name="T66" fmla="*/ 10 w 60"/>
                <a:gd name="T67" fmla="*/ 52 h 61"/>
                <a:gd name="T68" fmla="*/ 10 w 60"/>
                <a:gd name="T69" fmla="*/ 52 h 61"/>
                <a:gd name="T70" fmla="*/ 10 w 60"/>
                <a:gd name="T71" fmla="*/ 52 h 61"/>
                <a:gd name="T72" fmla="*/ 10 w 60"/>
                <a:gd name="T73" fmla="*/ 52 h 61"/>
                <a:gd name="T74" fmla="*/ 10 w 60"/>
                <a:gd name="T75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1">
                  <a:moveTo>
                    <a:pt x="60" y="1"/>
                  </a:move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close/>
                  <a:moveTo>
                    <a:pt x="10" y="52"/>
                  </a:move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8" y="50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close/>
                </a:path>
              </a:pathLst>
            </a:custGeom>
            <a:solidFill>
              <a:srgbClr val="9797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8" name="Freeform 56"/>
            <p:cNvSpPr>
              <a:spLocks noEditPoints="1"/>
            </p:cNvSpPr>
            <p:nvPr/>
          </p:nvSpPr>
          <p:spPr bwMode="auto">
            <a:xfrm>
              <a:off x="260" y="330"/>
              <a:ext cx="62" cy="62"/>
            </a:xfrm>
            <a:custGeom>
              <a:avLst/>
              <a:gdLst>
                <a:gd name="T0" fmla="*/ 62 w 62"/>
                <a:gd name="T1" fmla="*/ 1 h 62"/>
                <a:gd name="T2" fmla="*/ 61 w 62"/>
                <a:gd name="T3" fmla="*/ 1 h 62"/>
                <a:gd name="T4" fmla="*/ 61 w 62"/>
                <a:gd name="T5" fmla="*/ 1 h 62"/>
                <a:gd name="T6" fmla="*/ 61 w 62"/>
                <a:gd name="T7" fmla="*/ 1 h 62"/>
                <a:gd name="T8" fmla="*/ 61 w 62"/>
                <a:gd name="T9" fmla="*/ 1 h 62"/>
                <a:gd name="T10" fmla="*/ 61 w 62"/>
                <a:gd name="T11" fmla="*/ 1 h 62"/>
                <a:gd name="T12" fmla="*/ 61 w 62"/>
                <a:gd name="T13" fmla="*/ 1 h 62"/>
                <a:gd name="T14" fmla="*/ 61 w 62"/>
                <a:gd name="T15" fmla="*/ 1 h 62"/>
                <a:gd name="T16" fmla="*/ 61 w 62"/>
                <a:gd name="T17" fmla="*/ 1 h 62"/>
                <a:gd name="T18" fmla="*/ 61 w 62"/>
                <a:gd name="T19" fmla="*/ 1 h 62"/>
                <a:gd name="T20" fmla="*/ 61 w 62"/>
                <a:gd name="T21" fmla="*/ 0 h 62"/>
                <a:gd name="T22" fmla="*/ 61 w 62"/>
                <a:gd name="T23" fmla="*/ 1 h 62"/>
                <a:gd name="T24" fmla="*/ 61 w 62"/>
                <a:gd name="T25" fmla="*/ 1 h 62"/>
                <a:gd name="T26" fmla="*/ 61 w 62"/>
                <a:gd name="T27" fmla="*/ 1 h 62"/>
                <a:gd name="T28" fmla="*/ 61 w 62"/>
                <a:gd name="T29" fmla="*/ 1 h 62"/>
                <a:gd name="T30" fmla="*/ 61 w 62"/>
                <a:gd name="T31" fmla="*/ 1 h 62"/>
                <a:gd name="T32" fmla="*/ 61 w 62"/>
                <a:gd name="T33" fmla="*/ 1 h 62"/>
                <a:gd name="T34" fmla="*/ 62 w 62"/>
                <a:gd name="T35" fmla="*/ 1 h 62"/>
                <a:gd name="T36" fmla="*/ 62 w 62"/>
                <a:gd name="T37" fmla="*/ 1 h 62"/>
                <a:gd name="T38" fmla="*/ 10 w 62"/>
                <a:gd name="T39" fmla="*/ 51 h 62"/>
                <a:gd name="T40" fmla="*/ 2 w 62"/>
                <a:gd name="T41" fmla="*/ 62 h 62"/>
                <a:gd name="T42" fmla="*/ 2 w 62"/>
                <a:gd name="T43" fmla="*/ 62 h 62"/>
                <a:gd name="T44" fmla="*/ 0 w 62"/>
                <a:gd name="T45" fmla="*/ 62 h 62"/>
                <a:gd name="T46" fmla="*/ 0 w 62"/>
                <a:gd name="T47" fmla="*/ 62 h 62"/>
                <a:gd name="T48" fmla="*/ 0 w 62"/>
                <a:gd name="T49" fmla="*/ 62 h 62"/>
                <a:gd name="T50" fmla="*/ 0 w 62"/>
                <a:gd name="T51" fmla="*/ 62 h 62"/>
                <a:gd name="T52" fmla="*/ 0 w 62"/>
                <a:gd name="T53" fmla="*/ 62 h 62"/>
                <a:gd name="T54" fmla="*/ 0 w 62"/>
                <a:gd name="T55" fmla="*/ 62 h 62"/>
                <a:gd name="T56" fmla="*/ 0 w 62"/>
                <a:gd name="T57" fmla="*/ 62 h 62"/>
                <a:gd name="T58" fmla="*/ 10 w 62"/>
                <a:gd name="T59" fmla="*/ 51 h 62"/>
                <a:gd name="T60" fmla="*/ 10 w 62"/>
                <a:gd name="T61" fmla="*/ 51 h 62"/>
                <a:gd name="T62" fmla="*/ 10 w 62"/>
                <a:gd name="T63" fmla="*/ 51 h 62"/>
                <a:gd name="T64" fmla="*/ 10 w 62"/>
                <a:gd name="T65" fmla="*/ 51 h 62"/>
                <a:gd name="T66" fmla="*/ 10 w 62"/>
                <a:gd name="T67" fmla="*/ 51 h 62"/>
                <a:gd name="T68" fmla="*/ 10 w 62"/>
                <a:gd name="T69" fmla="*/ 51 h 62"/>
                <a:gd name="T70" fmla="*/ 10 w 62"/>
                <a:gd name="T71" fmla="*/ 51 h 62"/>
                <a:gd name="T72" fmla="*/ 10 w 62"/>
                <a:gd name="T73" fmla="*/ 51 h 62"/>
                <a:gd name="T74" fmla="*/ 10 w 62"/>
                <a:gd name="T75" fmla="*/ 5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1"/>
                  </a:move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2" y="1"/>
                  </a:lnTo>
                  <a:lnTo>
                    <a:pt x="62" y="1"/>
                  </a:lnTo>
                  <a:close/>
                  <a:moveTo>
                    <a:pt x="10" y="51"/>
                  </a:moveTo>
                  <a:lnTo>
                    <a:pt x="2" y="62"/>
                  </a:lnTo>
                  <a:lnTo>
                    <a:pt x="2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close/>
                </a:path>
              </a:pathLst>
            </a:custGeom>
            <a:solidFill>
              <a:srgbClr val="9595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9" name="Freeform 57"/>
            <p:cNvSpPr>
              <a:spLocks noEditPoints="1"/>
            </p:cNvSpPr>
            <p:nvPr/>
          </p:nvSpPr>
          <p:spPr bwMode="auto">
            <a:xfrm>
              <a:off x="259" y="330"/>
              <a:ext cx="62" cy="62"/>
            </a:xfrm>
            <a:custGeom>
              <a:avLst/>
              <a:gdLst>
                <a:gd name="T0" fmla="*/ 62 w 62"/>
                <a:gd name="T1" fmla="*/ 0 h 62"/>
                <a:gd name="T2" fmla="*/ 62 w 62"/>
                <a:gd name="T3" fmla="*/ 1 h 62"/>
                <a:gd name="T4" fmla="*/ 62 w 62"/>
                <a:gd name="T5" fmla="*/ 1 h 62"/>
                <a:gd name="T6" fmla="*/ 62 w 62"/>
                <a:gd name="T7" fmla="*/ 1 h 62"/>
                <a:gd name="T8" fmla="*/ 62 w 62"/>
                <a:gd name="T9" fmla="*/ 1 h 62"/>
                <a:gd name="T10" fmla="*/ 62 w 62"/>
                <a:gd name="T11" fmla="*/ 1 h 62"/>
                <a:gd name="T12" fmla="*/ 62 w 62"/>
                <a:gd name="T13" fmla="*/ 0 h 62"/>
                <a:gd name="T14" fmla="*/ 60 w 62"/>
                <a:gd name="T15" fmla="*/ 0 h 62"/>
                <a:gd name="T16" fmla="*/ 60 w 62"/>
                <a:gd name="T17" fmla="*/ 0 h 62"/>
                <a:gd name="T18" fmla="*/ 60 w 62"/>
                <a:gd name="T19" fmla="*/ 0 h 62"/>
                <a:gd name="T20" fmla="*/ 62 w 62"/>
                <a:gd name="T21" fmla="*/ 0 h 62"/>
                <a:gd name="T22" fmla="*/ 62 w 62"/>
                <a:gd name="T23" fmla="*/ 0 h 62"/>
                <a:gd name="T24" fmla="*/ 62 w 62"/>
                <a:gd name="T25" fmla="*/ 0 h 62"/>
                <a:gd name="T26" fmla="*/ 62 w 62"/>
                <a:gd name="T27" fmla="*/ 0 h 62"/>
                <a:gd name="T28" fmla="*/ 62 w 62"/>
                <a:gd name="T29" fmla="*/ 0 h 62"/>
                <a:gd name="T30" fmla="*/ 62 w 62"/>
                <a:gd name="T31" fmla="*/ 0 h 62"/>
                <a:gd name="T32" fmla="*/ 62 w 62"/>
                <a:gd name="T33" fmla="*/ 0 h 62"/>
                <a:gd name="T34" fmla="*/ 62 w 62"/>
                <a:gd name="T35" fmla="*/ 0 h 62"/>
                <a:gd name="T36" fmla="*/ 62 w 62"/>
                <a:gd name="T37" fmla="*/ 0 h 62"/>
                <a:gd name="T38" fmla="*/ 11 w 62"/>
                <a:gd name="T39" fmla="*/ 51 h 62"/>
                <a:gd name="T40" fmla="*/ 1 w 62"/>
                <a:gd name="T41" fmla="*/ 62 h 62"/>
                <a:gd name="T42" fmla="*/ 1 w 62"/>
                <a:gd name="T43" fmla="*/ 62 h 62"/>
                <a:gd name="T44" fmla="*/ 1 w 62"/>
                <a:gd name="T45" fmla="*/ 62 h 62"/>
                <a:gd name="T46" fmla="*/ 1 w 62"/>
                <a:gd name="T47" fmla="*/ 60 h 62"/>
                <a:gd name="T48" fmla="*/ 1 w 62"/>
                <a:gd name="T49" fmla="*/ 60 h 62"/>
                <a:gd name="T50" fmla="*/ 1 w 62"/>
                <a:gd name="T51" fmla="*/ 60 h 62"/>
                <a:gd name="T52" fmla="*/ 0 w 62"/>
                <a:gd name="T53" fmla="*/ 60 h 62"/>
                <a:gd name="T54" fmla="*/ 0 w 62"/>
                <a:gd name="T55" fmla="*/ 60 h 62"/>
                <a:gd name="T56" fmla="*/ 0 w 62"/>
                <a:gd name="T57" fmla="*/ 60 h 62"/>
                <a:gd name="T58" fmla="*/ 10 w 62"/>
                <a:gd name="T59" fmla="*/ 51 h 62"/>
                <a:gd name="T60" fmla="*/ 10 w 62"/>
                <a:gd name="T61" fmla="*/ 51 h 62"/>
                <a:gd name="T62" fmla="*/ 10 w 62"/>
                <a:gd name="T63" fmla="*/ 51 h 62"/>
                <a:gd name="T64" fmla="*/ 10 w 62"/>
                <a:gd name="T65" fmla="*/ 51 h 62"/>
                <a:gd name="T66" fmla="*/ 10 w 62"/>
                <a:gd name="T67" fmla="*/ 51 h 62"/>
                <a:gd name="T68" fmla="*/ 10 w 62"/>
                <a:gd name="T69" fmla="*/ 51 h 62"/>
                <a:gd name="T70" fmla="*/ 10 w 62"/>
                <a:gd name="T71" fmla="*/ 51 h 62"/>
                <a:gd name="T72" fmla="*/ 10 w 62"/>
                <a:gd name="T73" fmla="*/ 51 h 62"/>
                <a:gd name="T74" fmla="*/ 11 w 62"/>
                <a:gd name="T75" fmla="*/ 5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0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close/>
                  <a:moveTo>
                    <a:pt x="11" y="51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0"/>
                  </a:lnTo>
                  <a:lnTo>
                    <a:pt x="1" y="60"/>
                  </a:lnTo>
                  <a:lnTo>
                    <a:pt x="1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1" y="51"/>
                  </a:lnTo>
                  <a:close/>
                </a:path>
              </a:pathLst>
            </a:custGeom>
            <a:solidFill>
              <a:srgbClr val="939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0" name="Freeform 58"/>
            <p:cNvSpPr>
              <a:spLocks noEditPoints="1"/>
            </p:cNvSpPr>
            <p:nvPr/>
          </p:nvSpPr>
          <p:spPr bwMode="auto">
            <a:xfrm>
              <a:off x="259" y="329"/>
              <a:ext cx="62" cy="61"/>
            </a:xfrm>
            <a:custGeom>
              <a:avLst/>
              <a:gdLst>
                <a:gd name="T0" fmla="*/ 62 w 62"/>
                <a:gd name="T1" fmla="*/ 1 h 61"/>
                <a:gd name="T2" fmla="*/ 60 w 62"/>
                <a:gd name="T3" fmla="*/ 1 h 61"/>
                <a:gd name="T4" fmla="*/ 60 w 62"/>
                <a:gd name="T5" fmla="*/ 1 h 61"/>
                <a:gd name="T6" fmla="*/ 60 w 62"/>
                <a:gd name="T7" fmla="*/ 1 h 61"/>
                <a:gd name="T8" fmla="*/ 60 w 62"/>
                <a:gd name="T9" fmla="*/ 1 h 61"/>
                <a:gd name="T10" fmla="*/ 60 w 62"/>
                <a:gd name="T11" fmla="*/ 1 h 61"/>
                <a:gd name="T12" fmla="*/ 60 w 62"/>
                <a:gd name="T13" fmla="*/ 1 h 61"/>
                <a:gd name="T14" fmla="*/ 60 w 62"/>
                <a:gd name="T15" fmla="*/ 1 h 61"/>
                <a:gd name="T16" fmla="*/ 60 w 62"/>
                <a:gd name="T17" fmla="*/ 1 h 61"/>
                <a:gd name="T18" fmla="*/ 60 w 62"/>
                <a:gd name="T19" fmla="*/ 1 h 61"/>
                <a:gd name="T20" fmla="*/ 60 w 62"/>
                <a:gd name="T21" fmla="*/ 0 h 61"/>
                <a:gd name="T22" fmla="*/ 60 w 62"/>
                <a:gd name="T23" fmla="*/ 0 h 61"/>
                <a:gd name="T24" fmla="*/ 60 w 62"/>
                <a:gd name="T25" fmla="*/ 0 h 61"/>
                <a:gd name="T26" fmla="*/ 60 w 62"/>
                <a:gd name="T27" fmla="*/ 0 h 61"/>
                <a:gd name="T28" fmla="*/ 62 w 62"/>
                <a:gd name="T29" fmla="*/ 1 h 61"/>
                <a:gd name="T30" fmla="*/ 62 w 62"/>
                <a:gd name="T31" fmla="*/ 1 h 61"/>
                <a:gd name="T32" fmla="*/ 62 w 62"/>
                <a:gd name="T33" fmla="*/ 1 h 61"/>
                <a:gd name="T34" fmla="*/ 62 w 62"/>
                <a:gd name="T35" fmla="*/ 1 h 61"/>
                <a:gd name="T36" fmla="*/ 62 w 62"/>
                <a:gd name="T37" fmla="*/ 1 h 61"/>
                <a:gd name="T38" fmla="*/ 10 w 62"/>
                <a:gd name="T39" fmla="*/ 52 h 61"/>
                <a:gd name="T40" fmla="*/ 0 w 62"/>
                <a:gd name="T41" fmla="*/ 61 h 61"/>
                <a:gd name="T42" fmla="*/ 0 w 62"/>
                <a:gd name="T43" fmla="*/ 61 h 61"/>
                <a:gd name="T44" fmla="*/ 0 w 62"/>
                <a:gd name="T45" fmla="*/ 61 h 61"/>
                <a:gd name="T46" fmla="*/ 0 w 62"/>
                <a:gd name="T47" fmla="*/ 61 h 61"/>
                <a:gd name="T48" fmla="*/ 0 w 62"/>
                <a:gd name="T49" fmla="*/ 61 h 61"/>
                <a:gd name="T50" fmla="*/ 0 w 62"/>
                <a:gd name="T51" fmla="*/ 61 h 61"/>
                <a:gd name="T52" fmla="*/ 0 w 62"/>
                <a:gd name="T53" fmla="*/ 61 h 61"/>
                <a:gd name="T54" fmla="*/ 0 w 62"/>
                <a:gd name="T55" fmla="*/ 61 h 61"/>
                <a:gd name="T56" fmla="*/ 0 w 62"/>
                <a:gd name="T57" fmla="*/ 61 h 61"/>
                <a:gd name="T58" fmla="*/ 9 w 62"/>
                <a:gd name="T59" fmla="*/ 51 h 61"/>
                <a:gd name="T60" fmla="*/ 9 w 62"/>
                <a:gd name="T61" fmla="*/ 51 h 61"/>
                <a:gd name="T62" fmla="*/ 9 w 62"/>
                <a:gd name="T63" fmla="*/ 51 h 61"/>
                <a:gd name="T64" fmla="*/ 10 w 62"/>
                <a:gd name="T65" fmla="*/ 51 h 61"/>
                <a:gd name="T66" fmla="*/ 10 w 62"/>
                <a:gd name="T67" fmla="*/ 51 h 61"/>
                <a:gd name="T68" fmla="*/ 10 w 62"/>
                <a:gd name="T69" fmla="*/ 51 h 61"/>
                <a:gd name="T70" fmla="*/ 10 w 62"/>
                <a:gd name="T71" fmla="*/ 51 h 61"/>
                <a:gd name="T72" fmla="*/ 10 w 62"/>
                <a:gd name="T73" fmla="*/ 52 h 61"/>
                <a:gd name="T74" fmla="*/ 10 w 62"/>
                <a:gd name="T75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1">
                  <a:moveTo>
                    <a:pt x="62" y="1"/>
                  </a:move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close/>
                  <a:moveTo>
                    <a:pt x="10" y="52"/>
                  </a:move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9" y="51"/>
                  </a:lnTo>
                  <a:lnTo>
                    <a:pt x="9" y="51"/>
                  </a:lnTo>
                  <a:lnTo>
                    <a:pt x="9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2"/>
                  </a:lnTo>
                  <a:lnTo>
                    <a:pt x="10" y="52"/>
                  </a:lnTo>
                  <a:close/>
                </a:path>
              </a:pathLst>
            </a:custGeom>
            <a:solidFill>
              <a:srgbClr val="919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1" name="Freeform 59"/>
            <p:cNvSpPr>
              <a:spLocks noEditPoints="1"/>
            </p:cNvSpPr>
            <p:nvPr/>
          </p:nvSpPr>
          <p:spPr bwMode="auto">
            <a:xfrm>
              <a:off x="258" y="329"/>
              <a:ext cx="61" cy="61"/>
            </a:xfrm>
            <a:custGeom>
              <a:avLst/>
              <a:gdLst>
                <a:gd name="T0" fmla="*/ 61 w 61"/>
                <a:gd name="T1" fmla="*/ 0 h 61"/>
                <a:gd name="T2" fmla="*/ 61 w 61"/>
                <a:gd name="T3" fmla="*/ 1 h 61"/>
                <a:gd name="T4" fmla="*/ 61 w 61"/>
                <a:gd name="T5" fmla="*/ 1 h 61"/>
                <a:gd name="T6" fmla="*/ 61 w 61"/>
                <a:gd name="T7" fmla="*/ 0 h 61"/>
                <a:gd name="T8" fmla="*/ 61 w 61"/>
                <a:gd name="T9" fmla="*/ 0 h 61"/>
                <a:gd name="T10" fmla="*/ 61 w 61"/>
                <a:gd name="T11" fmla="*/ 0 h 61"/>
                <a:gd name="T12" fmla="*/ 61 w 61"/>
                <a:gd name="T13" fmla="*/ 0 h 61"/>
                <a:gd name="T14" fmla="*/ 61 w 61"/>
                <a:gd name="T15" fmla="*/ 0 h 61"/>
                <a:gd name="T16" fmla="*/ 60 w 61"/>
                <a:gd name="T17" fmla="*/ 0 h 61"/>
                <a:gd name="T18" fmla="*/ 60 w 61"/>
                <a:gd name="T19" fmla="*/ 0 h 61"/>
                <a:gd name="T20" fmla="*/ 61 w 61"/>
                <a:gd name="T21" fmla="*/ 0 h 61"/>
                <a:gd name="T22" fmla="*/ 61 w 61"/>
                <a:gd name="T23" fmla="*/ 0 h 61"/>
                <a:gd name="T24" fmla="*/ 61 w 61"/>
                <a:gd name="T25" fmla="*/ 0 h 61"/>
                <a:gd name="T26" fmla="*/ 61 w 61"/>
                <a:gd name="T27" fmla="*/ 0 h 61"/>
                <a:gd name="T28" fmla="*/ 61 w 61"/>
                <a:gd name="T29" fmla="*/ 0 h 61"/>
                <a:gd name="T30" fmla="*/ 61 w 61"/>
                <a:gd name="T31" fmla="*/ 0 h 61"/>
                <a:gd name="T32" fmla="*/ 61 w 61"/>
                <a:gd name="T33" fmla="*/ 0 h 61"/>
                <a:gd name="T34" fmla="*/ 61 w 61"/>
                <a:gd name="T35" fmla="*/ 0 h 61"/>
                <a:gd name="T36" fmla="*/ 61 w 61"/>
                <a:gd name="T37" fmla="*/ 0 h 61"/>
                <a:gd name="T38" fmla="*/ 10 w 61"/>
                <a:gd name="T39" fmla="*/ 51 h 61"/>
                <a:gd name="T40" fmla="*/ 1 w 61"/>
                <a:gd name="T41" fmla="*/ 61 h 61"/>
                <a:gd name="T42" fmla="*/ 1 w 61"/>
                <a:gd name="T43" fmla="*/ 61 h 61"/>
                <a:gd name="T44" fmla="*/ 1 w 61"/>
                <a:gd name="T45" fmla="*/ 61 h 61"/>
                <a:gd name="T46" fmla="*/ 0 w 61"/>
                <a:gd name="T47" fmla="*/ 61 h 61"/>
                <a:gd name="T48" fmla="*/ 0 w 61"/>
                <a:gd name="T49" fmla="*/ 61 h 61"/>
                <a:gd name="T50" fmla="*/ 0 w 61"/>
                <a:gd name="T51" fmla="*/ 60 h 61"/>
                <a:gd name="T52" fmla="*/ 0 w 61"/>
                <a:gd name="T53" fmla="*/ 60 h 61"/>
                <a:gd name="T54" fmla="*/ 0 w 61"/>
                <a:gd name="T55" fmla="*/ 60 h 61"/>
                <a:gd name="T56" fmla="*/ 0 w 61"/>
                <a:gd name="T57" fmla="*/ 60 h 61"/>
                <a:gd name="T58" fmla="*/ 10 w 61"/>
                <a:gd name="T59" fmla="*/ 51 h 61"/>
                <a:gd name="T60" fmla="*/ 10 w 61"/>
                <a:gd name="T61" fmla="*/ 51 h 61"/>
                <a:gd name="T62" fmla="*/ 10 w 61"/>
                <a:gd name="T63" fmla="*/ 51 h 61"/>
                <a:gd name="T64" fmla="*/ 10 w 61"/>
                <a:gd name="T65" fmla="*/ 51 h 61"/>
                <a:gd name="T66" fmla="*/ 10 w 61"/>
                <a:gd name="T67" fmla="*/ 51 h 61"/>
                <a:gd name="T68" fmla="*/ 10 w 61"/>
                <a:gd name="T69" fmla="*/ 51 h 61"/>
                <a:gd name="T70" fmla="*/ 10 w 61"/>
                <a:gd name="T71" fmla="*/ 51 h 61"/>
                <a:gd name="T72" fmla="*/ 10 w 61"/>
                <a:gd name="T73" fmla="*/ 51 h 61"/>
                <a:gd name="T74" fmla="*/ 10 w 61"/>
                <a:gd name="T75" fmla="*/ 5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1">
                  <a:moveTo>
                    <a:pt x="61" y="0"/>
                  </a:moveTo>
                  <a:lnTo>
                    <a:pt x="61" y="1"/>
                  </a:lnTo>
                  <a:lnTo>
                    <a:pt x="61" y="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close/>
                  <a:moveTo>
                    <a:pt x="10" y="51"/>
                  </a:move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close/>
                </a:path>
              </a:pathLst>
            </a:custGeom>
            <a:solidFill>
              <a:srgbClr val="8F8F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2" name="Freeform 60"/>
            <p:cNvSpPr>
              <a:spLocks noEditPoints="1"/>
            </p:cNvSpPr>
            <p:nvPr/>
          </p:nvSpPr>
          <p:spPr bwMode="auto">
            <a:xfrm>
              <a:off x="257" y="327"/>
              <a:ext cx="62" cy="62"/>
            </a:xfrm>
            <a:custGeom>
              <a:avLst/>
              <a:gdLst>
                <a:gd name="T0" fmla="*/ 62 w 62"/>
                <a:gd name="T1" fmla="*/ 2 h 62"/>
                <a:gd name="T2" fmla="*/ 61 w 62"/>
                <a:gd name="T3" fmla="*/ 2 h 62"/>
                <a:gd name="T4" fmla="*/ 61 w 62"/>
                <a:gd name="T5" fmla="*/ 2 h 62"/>
                <a:gd name="T6" fmla="*/ 61 w 62"/>
                <a:gd name="T7" fmla="*/ 2 h 62"/>
                <a:gd name="T8" fmla="*/ 61 w 62"/>
                <a:gd name="T9" fmla="*/ 2 h 62"/>
                <a:gd name="T10" fmla="*/ 61 w 62"/>
                <a:gd name="T11" fmla="*/ 2 h 62"/>
                <a:gd name="T12" fmla="*/ 61 w 62"/>
                <a:gd name="T13" fmla="*/ 2 h 62"/>
                <a:gd name="T14" fmla="*/ 61 w 62"/>
                <a:gd name="T15" fmla="*/ 2 h 62"/>
                <a:gd name="T16" fmla="*/ 61 w 62"/>
                <a:gd name="T17" fmla="*/ 0 h 62"/>
                <a:gd name="T18" fmla="*/ 61 w 62"/>
                <a:gd name="T19" fmla="*/ 0 h 62"/>
                <a:gd name="T20" fmla="*/ 61 w 62"/>
                <a:gd name="T21" fmla="*/ 0 h 62"/>
                <a:gd name="T22" fmla="*/ 61 w 62"/>
                <a:gd name="T23" fmla="*/ 0 h 62"/>
                <a:gd name="T24" fmla="*/ 61 w 62"/>
                <a:gd name="T25" fmla="*/ 0 h 62"/>
                <a:gd name="T26" fmla="*/ 62 w 62"/>
                <a:gd name="T27" fmla="*/ 0 h 62"/>
                <a:gd name="T28" fmla="*/ 62 w 62"/>
                <a:gd name="T29" fmla="*/ 0 h 62"/>
                <a:gd name="T30" fmla="*/ 62 w 62"/>
                <a:gd name="T31" fmla="*/ 0 h 62"/>
                <a:gd name="T32" fmla="*/ 62 w 62"/>
                <a:gd name="T33" fmla="*/ 0 h 62"/>
                <a:gd name="T34" fmla="*/ 62 w 62"/>
                <a:gd name="T35" fmla="*/ 0 h 62"/>
                <a:gd name="T36" fmla="*/ 62 w 62"/>
                <a:gd name="T37" fmla="*/ 2 h 62"/>
                <a:gd name="T38" fmla="*/ 11 w 62"/>
                <a:gd name="T39" fmla="*/ 53 h 62"/>
                <a:gd name="T40" fmla="*/ 1 w 62"/>
                <a:gd name="T41" fmla="*/ 62 h 62"/>
                <a:gd name="T42" fmla="*/ 1 w 62"/>
                <a:gd name="T43" fmla="*/ 62 h 62"/>
                <a:gd name="T44" fmla="*/ 1 w 62"/>
                <a:gd name="T45" fmla="*/ 62 h 62"/>
                <a:gd name="T46" fmla="*/ 1 w 62"/>
                <a:gd name="T47" fmla="*/ 62 h 62"/>
                <a:gd name="T48" fmla="*/ 1 w 62"/>
                <a:gd name="T49" fmla="*/ 62 h 62"/>
                <a:gd name="T50" fmla="*/ 1 w 62"/>
                <a:gd name="T51" fmla="*/ 62 h 62"/>
                <a:gd name="T52" fmla="*/ 1 w 62"/>
                <a:gd name="T53" fmla="*/ 62 h 62"/>
                <a:gd name="T54" fmla="*/ 0 w 62"/>
                <a:gd name="T55" fmla="*/ 62 h 62"/>
                <a:gd name="T56" fmla="*/ 0 w 62"/>
                <a:gd name="T57" fmla="*/ 62 h 62"/>
                <a:gd name="T58" fmla="*/ 10 w 62"/>
                <a:gd name="T59" fmla="*/ 52 h 62"/>
                <a:gd name="T60" fmla="*/ 10 w 62"/>
                <a:gd name="T61" fmla="*/ 52 h 62"/>
                <a:gd name="T62" fmla="*/ 10 w 62"/>
                <a:gd name="T63" fmla="*/ 52 h 62"/>
                <a:gd name="T64" fmla="*/ 10 w 62"/>
                <a:gd name="T65" fmla="*/ 52 h 62"/>
                <a:gd name="T66" fmla="*/ 10 w 62"/>
                <a:gd name="T67" fmla="*/ 52 h 62"/>
                <a:gd name="T68" fmla="*/ 10 w 62"/>
                <a:gd name="T69" fmla="*/ 52 h 62"/>
                <a:gd name="T70" fmla="*/ 11 w 62"/>
                <a:gd name="T71" fmla="*/ 53 h 62"/>
                <a:gd name="T72" fmla="*/ 11 w 62"/>
                <a:gd name="T73" fmla="*/ 53 h 62"/>
                <a:gd name="T74" fmla="*/ 11 w 62"/>
                <a:gd name="T75" fmla="*/ 5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2"/>
                  </a:move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2"/>
                  </a:lnTo>
                  <a:close/>
                  <a:moveTo>
                    <a:pt x="11" y="53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1" y="53"/>
                  </a:lnTo>
                  <a:lnTo>
                    <a:pt x="11" y="53"/>
                  </a:lnTo>
                  <a:lnTo>
                    <a:pt x="11" y="53"/>
                  </a:lnTo>
                  <a:close/>
                </a:path>
              </a:pathLst>
            </a:custGeom>
            <a:solidFill>
              <a:srgbClr val="8D8D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3" name="Freeform 61"/>
            <p:cNvSpPr>
              <a:spLocks noEditPoints="1"/>
            </p:cNvSpPr>
            <p:nvPr/>
          </p:nvSpPr>
          <p:spPr bwMode="auto">
            <a:xfrm>
              <a:off x="257" y="326"/>
              <a:ext cx="61" cy="63"/>
            </a:xfrm>
            <a:custGeom>
              <a:avLst/>
              <a:gdLst>
                <a:gd name="T0" fmla="*/ 61 w 61"/>
                <a:gd name="T1" fmla="*/ 1 h 63"/>
                <a:gd name="T2" fmla="*/ 61 w 61"/>
                <a:gd name="T3" fmla="*/ 1 h 63"/>
                <a:gd name="T4" fmla="*/ 61 w 61"/>
                <a:gd name="T5" fmla="*/ 1 h 63"/>
                <a:gd name="T6" fmla="*/ 61 w 61"/>
                <a:gd name="T7" fmla="*/ 1 h 63"/>
                <a:gd name="T8" fmla="*/ 61 w 61"/>
                <a:gd name="T9" fmla="*/ 1 h 63"/>
                <a:gd name="T10" fmla="*/ 61 w 61"/>
                <a:gd name="T11" fmla="*/ 1 h 63"/>
                <a:gd name="T12" fmla="*/ 61 w 61"/>
                <a:gd name="T13" fmla="*/ 1 h 63"/>
                <a:gd name="T14" fmla="*/ 61 w 61"/>
                <a:gd name="T15" fmla="*/ 1 h 63"/>
                <a:gd name="T16" fmla="*/ 60 w 61"/>
                <a:gd name="T17" fmla="*/ 1 h 63"/>
                <a:gd name="T18" fmla="*/ 60 w 61"/>
                <a:gd name="T19" fmla="*/ 1 h 63"/>
                <a:gd name="T20" fmla="*/ 61 w 61"/>
                <a:gd name="T21" fmla="*/ 0 h 63"/>
                <a:gd name="T22" fmla="*/ 61 w 61"/>
                <a:gd name="T23" fmla="*/ 0 h 63"/>
                <a:gd name="T24" fmla="*/ 61 w 61"/>
                <a:gd name="T25" fmla="*/ 0 h 63"/>
                <a:gd name="T26" fmla="*/ 61 w 61"/>
                <a:gd name="T27" fmla="*/ 1 h 63"/>
                <a:gd name="T28" fmla="*/ 61 w 61"/>
                <a:gd name="T29" fmla="*/ 1 h 63"/>
                <a:gd name="T30" fmla="*/ 61 w 61"/>
                <a:gd name="T31" fmla="*/ 1 h 63"/>
                <a:gd name="T32" fmla="*/ 61 w 61"/>
                <a:gd name="T33" fmla="*/ 1 h 63"/>
                <a:gd name="T34" fmla="*/ 61 w 61"/>
                <a:gd name="T35" fmla="*/ 1 h 63"/>
                <a:gd name="T36" fmla="*/ 61 w 61"/>
                <a:gd name="T37" fmla="*/ 1 h 63"/>
                <a:gd name="T38" fmla="*/ 10 w 61"/>
                <a:gd name="T39" fmla="*/ 53 h 63"/>
                <a:gd name="T40" fmla="*/ 0 w 61"/>
                <a:gd name="T41" fmla="*/ 63 h 63"/>
                <a:gd name="T42" fmla="*/ 0 w 61"/>
                <a:gd name="T43" fmla="*/ 63 h 63"/>
                <a:gd name="T44" fmla="*/ 0 w 61"/>
                <a:gd name="T45" fmla="*/ 63 h 63"/>
                <a:gd name="T46" fmla="*/ 0 w 61"/>
                <a:gd name="T47" fmla="*/ 63 h 63"/>
                <a:gd name="T48" fmla="*/ 0 w 61"/>
                <a:gd name="T49" fmla="*/ 63 h 63"/>
                <a:gd name="T50" fmla="*/ 0 w 61"/>
                <a:gd name="T51" fmla="*/ 63 h 63"/>
                <a:gd name="T52" fmla="*/ 0 w 61"/>
                <a:gd name="T53" fmla="*/ 62 h 63"/>
                <a:gd name="T54" fmla="*/ 0 w 61"/>
                <a:gd name="T55" fmla="*/ 62 h 63"/>
                <a:gd name="T56" fmla="*/ 0 w 61"/>
                <a:gd name="T57" fmla="*/ 62 h 63"/>
                <a:gd name="T58" fmla="*/ 10 w 61"/>
                <a:gd name="T59" fmla="*/ 53 h 63"/>
                <a:gd name="T60" fmla="*/ 10 w 61"/>
                <a:gd name="T61" fmla="*/ 53 h 63"/>
                <a:gd name="T62" fmla="*/ 10 w 61"/>
                <a:gd name="T63" fmla="*/ 53 h 63"/>
                <a:gd name="T64" fmla="*/ 10 w 61"/>
                <a:gd name="T65" fmla="*/ 53 h 63"/>
                <a:gd name="T66" fmla="*/ 10 w 61"/>
                <a:gd name="T67" fmla="*/ 53 h 63"/>
                <a:gd name="T68" fmla="*/ 10 w 61"/>
                <a:gd name="T69" fmla="*/ 53 h 63"/>
                <a:gd name="T70" fmla="*/ 10 w 61"/>
                <a:gd name="T71" fmla="*/ 53 h 63"/>
                <a:gd name="T72" fmla="*/ 10 w 61"/>
                <a:gd name="T73" fmla="*/ 53 h 63"/>
                <a:gd name="T74" fmla="*/ 10 w 61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3">
                  <a:moveTo>
                    <a:pt x="61" y="1"/>
                  </a:move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8B8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4" name="Freeform 62"/>
            <p:cNvSpPr>
              <a:spLocks noEditPoints="1"/>
            </p:cNvSpPr>
            <p:nvPr/>
          </p:nvSpPr>
          <p:spPr bwMode="auto">
            <a:xfrm>
              <a:off x="255" y="326"/>
              <a:ext cx="63" cy="62"/>
            </a:xfrm>
            <a:custGeom>
              <a:avLst/>
              <a:gdLst>
                <a:gd name="T0" fmla="*/ 63 w 63"/>
                <a:gd name="T1" fmla="*/ 0 h 62"/>
                <a:gd name="T2" fmla="*/ 62 w 63"/>
                <a:gd name="T3" fmla="*/ 1 h 62"/>
                <a:gd name="T4" fmla="*/ 62 w 63"/>
                <a:gd name="T5" fmla="*/ 1 h 62"/>
                <a:gd name="T6" fmla="*/ 62 w 63"/>
                <a:gd name="T7" fmla="*/ 1 h 62"/>
                <a:gd name="T8" fmla="*/ 62 w 63"/>
                <a:gd name="T9" fmla="*/ 1 h 62"/>
                <a:gd name="T10" fmla="*/ 62 w 63"/>
                <a:gd name="T11" fmla="*/ 1 h 62"/>
                <a:gd name="T12" fmla="*/ 62 w 63"/>
                <a:gd name="T13" fmla="*/ 0 h 62"/>
                <a:gd name="T14" fmla="*/ 62 w 63"/>
                <a:gd name="T15" fmla="*/ 0 h 62"/>
                <a:gd name="T16" fmla="*/ 62 w 63"/>
                <a:gd name="T17" fmla="*/ 0 h 62"/>
                <a:gd name="T18" fmla="*/ 62 w 63"/>
                <a:gd name="T19" fmla="*/ 0 h 62"/>
                <a:gd name="T20" fmla="*/ 62 w 63"/>
                <a:gd name="T21" fmla="*/ 0 h 62"/>
                <a:gd name="T22" fmla="*/ 62 w 63"/>
                <a:gd name="T23" fmla="*/ 0 h 62"/>
                <a:gd name="T24" fmla="*/ 63 w 63"/>
                <a:gd name="T25" fmla="*/ 0 h 62"/>
                <a:gd name="T26" fmla="*/ 63 w 63"/>
                <a:gd name="T27" fmla="*/ 0 h 62"/>
                <a:gd name="T28" fmla="*/ 63 w 63"/>
                <a:gd name="T29" fmla="*/ 0 h 62"/>
                <a:gd name="T30" fmla="*/ 63 w 63"/>
                <a:gd name="T31" fmla="*/ 0 h 62"/>
                <a:gd name="T32" fmla="*/ 63 w 63"/>
                <a:gd name="T33" fmla="*/ 0 h 62"/>
                <a:gd name="T34" fmla="*/ 63 w 63"/>
                <a:gd name="T35" fmla="*/ 0 h 62"/>
                <a:gd name="T36" fmla="*/ 63 w 63"/>
                <a:gd name="T37" fmla="*/ 0 h 62"/>
                <a:gd name="T38" fmla="*/ 12 w 63"/>
                <a:gd name="T39" fmla="*/ 53 h 62"/>
                <a:gd name="T40" fmla="*/ 2 w 63"/>
                <a:gd name="T41" fmla="*/ 62 h 62"/>
                <a:gd name="T42" fmla="*/ 2 w 63"/>
                <a:gd name="T43" fmla="*/ 62 h 62"/>
                <a:gd name="T44" fmla="*/ 2 w 63"/>
                <a:gd name="T45" fmla="*/ 62 h 62"/>
                <a:gd name="T46" fmla="*/ 2 w 63"/>
                <a:gd name="T47" fmla="*/ 62 h 62"/>
                <a:gd name="T48" fmla="*/ 0 w 63"/>
                <a:gd name="T49" fmla="*/ 62 h 62"/>
                <a:gd name="T50" fmla="*/ 0 w 63"/>
                <a:gd name="T51" fmla="*/ 62 h 62"/>
                <a:gd name="T52" fmla="*/ 0 w 63"/>
                <a:gd name="T53" fmla="*/ 62 h 62"/>
                <a:gd name="T54" fmla="*/ 0 w 63"/>
                <a:gd name="T55" fmla="*/ 62 h 62"/>
                <a:gd name="T56" fmla="*/ 0 w 63"/>
                <a:gd name="T57" fmla="*/ 62 h 62"/>
                <a:gd name="T58" fmla="*/ 10 w 63"/>
                <a:gd name="T59" fmla="*/ 52 h 62"/>
                <a:gd name="T60" fmla="*/ 10 w 63"/>
                <a:gd name="T61" fmla="*/ 52 h 62"/>
                <a:gd name="T62" fmla="*/ 10 w 63"/>
                <a:gd name="T63" fmla="*/ 52 h 62"/>
                <a:gd name="T64" fmla="*/ 10 w 63"/>
                <a:gd name="T65" fmla="*/ 52 h 62"/>
                <a:gd name="T66" fmla="*/ 10 w 63"/>
                <a:gd name="T67" fmla="*/ 52 h 62"/>
                <a:gd name="T68" fmla="*/ 10 w 63"/>
                <a:gd name="T69" fmla="*/ 52 h 62"/>
                <a:gd name="T70" fmla="*/ 10 w 63"/>
                <a:gd name="T71" fmla="*/ 52 h 62"/>
                <a:gd name="T72" fmla="*/ 10 w 63"/>
                <a:gd name="T73" fmla="*/ 53 h 62"/>
                <a:gd name="T74" fmla="*/ 12 w 63"/>
                <a:gd name="T75" fmla="*/ 5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2">
                  <a:moveTo>
                    <a:pt x="63" y="0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close/>
                  <a:moveTo>
                    <a:pt x="12" y="53"/>
                  </a:move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3"/>
                  </a:lnTo>
                  <a:lnTo>
                    <a:pt x="12" y="53"/>
                  </a:lnTo>
                  <a:close/>
                </a:path>
              </a:pathLst>
            </a:custGeom>
            <a:solidFill>
              <a:srgbClr val="898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5" name="Freeform 63"/>
            <p:cNvSpPr>
              <a:spLocks noEditPoints="1"/>
            </p:cNvSpPr>
            <p:nvPr/>
          </p:nvSpPr>
          <p:spPr bwMode="auto">
            <a:xfrm>
              <a:off x="255" y="325"/>
              <a:ext cx="62" cy="63"/>
            </a:xfrm>
            <a:custGeom>
              <a:avLst/>
              <a:gdLst>
                <a:gd name="T0" fmla="*/ 62 w 62"/>
                <a:gd name="T1" fmla="*/ 1 h 63"/>
                <a:gd name="T2" fmla="*/ 62 w 62"/>
                <a:gd name="T3" fmla="*/ 1 h 63"/>
                <a:gd name="T4" fmla="*/ 62 w 62"/>
                <a:gd name="T5" fmla="*/ 1 h 63"/>
                <a:gd name="T6" fmla="*/ 62 w 62"/>
                <a:gd name="T7" fmla="*/ 1 h 63"/>
                <a:gd name="T8" fmla="*/ 62 w 62"/>
                <a:gd name="T9" fmla="*/ 1 h 63"/>
                <a:gd name="T10" fmla="*/ 62 w 62"/>
                <a:gd name="T11" fmla="*/ 1 h 63"/>
                <a:gd name="T12" fmla="*/ 62 w 62"/>
                <a:gd name="T13" fmla="*/ 1 h 63"/>
                <a:gd name="T14" fmla="*/ 61 w 62"/>
                <a:gd name="T15" fmla="*/ 1 h 63"/>
                <a:gd name="T16" fmla="*/ 61 w 62"/>
                <a:gd name="T17" fmla="*/ 1 h 63"/>
                <a:gd name="T18" fmla="*/ 61 w 62"/>
                <a:gd name="T19" fmla="*/ 1 h 63"/>
                <a:gd name="T20" fmla="*/ 62 w 62"/>
                <a:gd name="T21" fmla="*/ 0 h 63"/>
                <a:gd name="T22" fmla="*/ 62 w 62"/>
                <a:gd name="T23" fmla="*/ 0 h 63"/>
                <a:gd name="T24" fmla="*/ 62 w 62"/>
                <a:gd name="T25" fmla="*/ 0 h 63"/>
                <a:gd name="T26" fmla="*/ 62 w 62"/>
                <a:gd name="T27" fmla="*/ 0 h 63"/>
                <a:gd name="T28" fmla="*/ 62 w 62"/>
                <a:gd name="T29" fmla="*/ 0 h 63"/>
                <a:gd name="T30" fmla="*/ 62 w 62"/>
                <a:gd name="T31" fmla="*/ 0 h 63"/>
                <a:gd name="T32" fmla="*/ 62 w 62"/>
                <a:gd name="T33" fmla="*/ 1 h 63"/>
                <a:gd name="T34" fmla="*/ 62 w 62"/>
                <a:gd name="T35" fmla="*/ 1 h 63"/>
                <a:gd name="T36" fmla="*/ 62 w 62"/>
                <a:gd name="T37" fmla="*/ 1 h 63"/>
                <a:gd name="T38" fmla="*/ 10 w 62"/>
                <a:gd name="T39" fmla="*/ 53 h 63"/>
                <a:gd name="T40" fmla="*/ 0 w 62"/>
                <a:gd name="T41" fmla="*/ 63 h 63"/>
                <a:gd name="T42" fmla="*/ 0 w 62"/>
                <a:gd name="T43" fmla="*/ 63 h 63"/>
                <a:gd name="T44" fmla="*/ 0 w 62"/>
                <a:gd name="T45" fmla="*/ 63 h 63"/>
                <a:gd name="T46" fmla="*/ 0 w 62"/>
                <a:gd name="T47" fmla="*/ 63 h 63"/>
                <a:gd name="T48" fmla="*/ 0 w 62"/>
                <a:gd name="T49" fmla="*/ 63 h 63"/>
                <a:gd name="T50" fmla="*/ 0 w 62"/>
                <a:gd name="T51" fmla="*/ 63 h 63"/>
                <a:gd name="T52" fmla="*/ 0 w 62"/>
                <a:gd name="T53" fmla="*/ 61 h 63"/>
                <a:gd name="T54" fmla="*/ 0 w 62"/>
                <a:gd name="T55" fmla="*/ 61 h 63"/>
                <a:gd name="T56" fmla="*/ 0 w 62"/>
                <a:gd name="T57" fmla="*/ 61 h 63"/>
                <a:gd name="T58" fmla="*/ 9 w 62"/>
                <a:gd name="T59" fmla="*/ 53 h 63"/>
                <a:gd name="T60" fmla="*/ 10 w 62"/>
                <a:gd name="T61" fmla="*/ 53 h 63"/>
                <a:gd name="T62" fmla="*/ 10 w 62"/>
                <a:gd name="T63" fmla="*/ 53 h 63"/>
                <a:gd name="T64" fmla="*/ 10 w 62"/>
                <a:gd name="T65" fmla="*/ 53 h 63"/>
                <a:gd name="T66" fmla="*/ 10 w 62"/>
                <a:gd name="T67" fmla="*/ 53 h 63"/>
                <a:gd name="T68" fmla="*/ 10 w 62"/>
                <a:gd name="T69" fmla="*/ 53 h 63"/>
                <a:gd name="T70" fmla="*/ 10 w 62"/>
                <a:gd name="T71" fmla="*/ 53 h 63"/>
                <a:gd name="T72" fmla="*/ 10 w 62"/>
                <a:gd name="T73" fmla="*/ 53 h 63"/>
                <a:gd name="T74" fmla="*/ 10 w 62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3">
                  <a:moveTo>
                    <a:pt x="62" y="1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9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878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6" name="Freeform 64"/>
            <p:cNvSpPr>
              <a:spLocks noEditPoints="1"/>
            </p:cNvSpPr>
            <p:nvPr/>
          </p:nvSpPr>
          <p:spPr bwMode="auto">
            <a:xfrm>
              <a:off x="254" y="325"/>
              <a:ext cx="63" cy="61"/>
            </a:xfrm>
            <a:custGeom>
              <a:avLst/>
              <a:gdLst>
                <a:gd name="T0" fmla="*/ 63 w 63"/>
                <a:gd name="T1" fmla="*/ 0 h 61"/>
                <a:gd name="T2" fmla="*/ 62 w 63"/>
                <a:gd name="T3" fmla="*/ 1 h 61"/>
                <a:gd name="T4" fmla="*/ 62 w 63"/>
                <a:gd name="T5" fmla="*/ 1 h 61"/>
                <a:gd name="T6" fmla="*/ 62 w 63"/>
                <a:gd name="T7" fmla="*/ 1 h 61"/>
                <a:gd name="T8" fmla="*/ 62 w 63"/>
                <a:gd name="T9" fmla="*/ 1 h 61"/>
                <a:gd name="T10" fmla="*/ 62 w 63"/>
                <a:gd name="T11" fmla="*/ 0 h 61"/>
                <a:gd name="T12" fmla="*/ 62 w 63"/>
                <a:gd name="T13" fmla="*/ 0 h 61"/>
                <a:gd name="T14" fmla="*/ 62 w 63"/>
                <a:gd name="T15" fmla="*/ 0 h 61"/>
                <a:gd name="T16" fmla="*/ 62 w 63"/>
                <a:gd name="T17" fmla="*/ 0 h 61"/>
                <a:gd name="T18" fmla="*/ 62 w 63"/>
                <a:gd name="T19" fmla="*/ 0 h 61"/>
                <a:gd name="T20" fmla="*/ 62 w 63"/>
                <a:gd name="T21" fmla="*/ 0 h 61"/>
                <a:gd name="T22" fmla="*/ 62 w 63"/>
                <a:gd name="T23" fmla="*/ 0 h 61"/>
                <a:gd name="T24" fmla="*/ 63 w 63"/>
                <a:gd name="T25" fmla="*/ 0 h 61"/>
                <a:gd name="T26" fmla="*/ 63 w 63"/>
                <a:gd name="T27" fmla="*/ 0 h 61"/>
                <a:gd name="T28" fmla="*/ 63 w 63"/>
                <a:gd name="T29" fmla="*/ 0 h 61"/>
                <a:gd name="T30" fmla="*/ 63 w 63"/>
                <a:gd name="T31" fmla="*/ 0 h 61"/>
                <a:gd name="T32" fmla="*/ 63 w 63"/>
                <a:gd name="T33" fmla="*/ 0 h 61"/>
                <a:gd name="T34" fmla="*/ 63 w 63"/>
                <a:gd name="T35" fmla="*/ 0 h 61"/>
                <a:gd name="T36" fmla="*/ 63 w 63"/>
                <a:gd name="T37" fmla="*/ 0 h 61"/>
                <a:gd name="T38" fmla="*/ 10 w 63"/>
                <a:gd name="T39" fmla="*/ 53 h 61"/>
                <a:gd name="T40" fmla="*/ 1 w 63"/>
                <a:gd name="T41" fmla="*/ 61 h 61"/>
                <a:gd name="T42" fmla="*/ 1 w 63"/>
                <a:gd name="T43" fmla="*/ 61 h 61"/>
                <a:gd name="T44" fmla="*/ 0 w 63"/>
                <a:gd name="T45" fmla="*/ 61 h 61"/>
                <a:gd name="T46" fmla="*/ 0 w 63"/>
                <a:gd name="T47" fmla="*/ 61 h 61"/>
                <a:gd name="T48" fmla="*/ 0 w 63"/>
                <a:gd name="T49" fmla="*/ 61 h 61"/>
                <a:gd name="T50" fmla="*/ 0 w 63"/>
                <a:gd name="T51" fmla="*/ 61 h 61"/>
                <a:gd name="T52" fmla="*/ 0 w 63"/>
                <a:gd name="T53" fmla="*/ 61 h 61"/>
                <a:gd name="T54" fmla="*/ 0 w 63"/>
                <a:gd name="T55" fmla="*/ 61 h 61"/>
                <a:gd name="T56" fmla="*/ 0 w 63"/>
                <a:gd name="T57" fmla="*/ 61 h 61"/>
                <a:gd name="T58" fmla="*/ 10 w 63"/>
                <a:gd name="T59" fmla="*/ 51 h 61"/>
                <a:gd name="T60" fmla="*/ 10 w 63"/>
                <a:gd name="T61" fmla="*/ 51 h 61"/>
                <a:gd name="T62" fmla="*/ 10 w 63"/>
                <a:gd name="T63" fmla="*/ 51 h 61"/>
                <a:gd name="T64" fmla="*/ 10 w 63"/>
                <a:gd name="T65" fmla="*/ 51 h 61"/>
                <a:gd name="T66" fmla="*/ 10 w 63"/>
                <a:gd name="T67" fmla="*/ 51 h 61"/>
                <a:gd name="T68" fmla="*/ 10 w 63"/>
                <a:gd name="T69" fmla="*/ 51 h 61"/>
                <a:gd name="T70" fmla="*/ 10 w 63"/>
                <a:gd name="T71" fmla="*/ 51 h 61"/>
                <a:gd name="T72" fmla="*/ 10 w 63"/>
                <a:gd name="T73" fmla="*/ 51 h 61"/>
                <a:gd name="T74" fmla="*/ 10 w 63"/>
                <a:gd name="T75" fmla="*/ 53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1">
                  <a:moveTo>
                    <a:pt x="63" y="0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close/>
                  <a:moveTo>
                    <a:pt x="10" y="53"/>
                  </a:moveTo>
                  <a:lnTo>
                    <a:pt x="1" y="61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858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7" name="Freeform 65"/>
            <p:cNvSpPr>
              <a:spLocks noEditPoints="1"/>
            </p:cNvSpPr>
            <p:nvPr/>
          </p:nvSpPr>
          <p:spPr bwMode="auto">
            <a:xfrm>
              <a:off x="253" y="324"/>
              <a:ext cx="63" cy="62"/>
            </a:xfrm>
            <a:custGeom>
              <a:avLst/>
              <a:gdLst>
                <a:gd name="T0" fmla="*/ 63 w 63"/>
                <a:gd name="T1" fmla="*/ 1 h 62"/>
                <a:gd name="T2" fmla="*/ 63 w 63"/>
                <a:gd name="T3" fmla="*/ 1 h 62"/>
                <a:gd name="T4" fmla="*/ 63 w 63"/>
                <a:gd name="T5" fmla="*/ 1 h 62"/>
                <a:gd name="T6" fmla="*/ 63 w 63"/>
                <a:gd name="T7" fmla="*/ 1 h 62"/>
                <a:gd name="T8" fmla="*/ 63 w 63"/>
                <a:gd name="T9" fmla="*/ 1 h 62"/>
                <a:gd name="T10" fmla="*/ 61 w 63"/>
                <a:gd name="T11" fmla="*/ 1 h 62"/>
                <a:gd name="T12" fmla="*/ 61 w 63"/>
                <a:gd name="T13" fmla="*/ 1 h 62"/>
                <a:gd name="T14" fmla="*/ 61 w 63"/>
                <a:gd name="T15" fmla="*/ 1 h 62"/>
                <a:gd name="T16" fmla="*/ 61 w 63"/>
                <a:gd name="T17" fmla="*/ 1 h 62"/>
                <a:gd name="T18" fmla="*/ 61 w 63"/>
                <a:gd name="T19" fmla="*/ 1 h 62"/>
                <a:gd name="T20" fmla="*/ 63 w 63"/>
                <a:gd name="T21" fmla="*/ 0 h 62"/>
                <a:gd name="T22" fmla="*/ 63 w 63"/>
                <a:gd name="T23" fmla="*/ 0 h 62"/>
                <a:gd name="T24" fmla="*/ 63 w 63"/>
                <a:gd name="T25" fmla="*/ 0 h 62"/>
                <a:gd name="T26" fmla="*/ 63 w 63"/>
                <a:gd name="T27" fmla="*/ 0 h 62"/>
                <a:gd name="T28" fmla="*/ 63 w 63"/>
                <a:gd name="T29" fmla="*/ 0 h 62"/>
                <a:gd name="T30" fmla="*/ 63 w 63"/>
                <a:gd name="T31" fmla="*/ 0 h 62"/>
                <a:gd name="T32" fmla="*/ 63 w 63"/>
                <a:gd name="T33" fmla="*/ 0 h 62"/>
                <a:gd name="T34" fmla="*/ 63 w 63"/>
                <a:gd name="T35" fmla="*/ 0 h 62"/>
                <a:gd name="T36" fmla="*/ 63 w 63"/>
                <a:gd name="T37" fmla="*/ 1 h 62"/>
                <a:gd name="T38" fmla="*/ 11 w 63"/>
                <a:gd name="T39" fmla="*/ 52 h 62"/>
                <a:gd name="T40" fmla="*/ 1 w 63"/>
                <a:gd name="T41" fmla="*/ 62 h 62"/>
                <a:gd name="T42" fmla="*/ 1 w 63"/>
                <a:gd name="T43" fmla="*/ 62 h 62"/>
                <a:gd name="T44" fmla="*/ 1 w 63"/>
                <a:gd name="T45" fmla="*/ 62 h 62"/>
                <a:gd name="T46" fmla="*/ 1 w 63"/>
                <a:gd name="T47" fmla="*/ 62 h 62"/>
                <a:gd name="T48" fmla="*/ 1 w 63"/>
                <a:gd name="T49" fmla="*/ 62 h 62"/>
                <a:gd name="T50" fmla="*/ 1 w 63"/>
                <a:gd name="T51" fmla="*/ 62 h 62"/>
                <a:gd name="T52" fmla="*/ 1 w 63"/>
                <a:gd name="T53" fmla="*/ 61 h 62"/>
                <a:gd name="T54" fmla="*/ 1 w 63"/>
                <a:gd name="T55" fmla="*/ 61 h 62"/>
                <a:gd name="T56" fmla="*/ 0 w 63"/>
                <a:gd name="T57" fmla="*/ 61 h 62"/>
                <a:gd name="T58" fmla="*/ 10 w 63"/>
                <a:gd name="T59" fmla="*/ 51 h 62"/>
                <a:gd name="T60" fmla="*/ 10 w 63"/>
                <a:gd name="T61" fmla="*/ 51 h 62"/>
                <a:gd name="T62" fmla="*/ 11 w 63"/>
                <a:gd name="T63" fmla="*/ 52 h 62"/>
                <a:gd name="T64" fmla="*/ 11 w 63"/>
                <a:gd name="T65" fmla="*/ 52 h 62"/>
                <a:gd name="T66" fmla="*/ 11 w 63"/>
                <a:gd name="T67" fmla="*/ 52 h 62"/>
                <a:gd name="T68" fmla="*/ 11 w 63"/>
                <a:gd name="T69" fmla="*/ 52 h 62"/>
                <a:gd name="T70" fmla="*/ 11 w 63"/>
                <a:gd name="T71" fmla="*/ 52 h 62"/>
                <a:gd name="T72" fmla="*/ 11 w 63"/>
                <a:gd name="T73" fmla="*/ 52 h 62"/>
                <a:gd name="T74" fmla="*/ 11 w 63"/>
                <a:gd name="T75" fmla="*/ 5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2">
                  <a:moveTo>
                    <a:pt x="63" y="1"/>
                  </a:moveTo>
                  <a:lnTo>
                    <a:pt x="63" y="1"/>
                  </a:lnTo>
                  <a:lnTo>
                    <a:pt x="63" y="1"/>
                  </a:lnTo>
                  <a:lnTo>
                    <a:pt x="63" y="1"/>
                  </a:lnTo>
                  <a:lnTo>
                    <a:pt x="63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1"/>
                  </a:lnTo>
                  <a:close/>
                  <a:moveTo>
                    <a:pt x="11" y="52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8383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8" name="Freeform 66"/>
            <p:cNvSpPr>
              <a:spLocks noEditPoints="1"/>
            </p:cNvSpPr>
            <p:nvPr/>
          </p:nvSpPr>
          <p:spPr bwMode="auto">
            <a:xfrm>
              <a:off x="253" y="322"/>
              <a:ext cx="63" cy="63"/>
            </a:xfrm>
            <a:custGeom>
              <a:avLst/>
              <a:gdLst>
                <a:gd name="T0" fmla="*/ 63 w 63"/>
                <a:gd name="T1" fmla="*/ 2 h 63"/>
                <a:gd name="T2" fmla="*/ 61 w 63"/>
                <a:gd name="T3" fmla="*/ 3 h 63"/>
                <a:gd name="T4" fmla="*/ 61 w 63"/>
                <a:gd name="T5" fmla="*/ 3 h 63"/>
                <a:gd name="T6" fmla="*/ 61 w 63"/>
                <a:gd name="T7" fmla="*/ 3 h 63"/>
                <a:gd name="T8" fmla="*/ 61 w 63"/>
                <a:gd name="T9" fmla="*/ 2 h 63"/>
                <a:gd name="T10" fmla="*/ 61 w 63"/>
                <a:gd name="T11" fmla="*/ 2 h 63"/>
                <a:gd name="T12" fmla="*/ 61 w 63"/>
                <a:gd name="T13" fmla="*/ 2 h 63"/>
                <a:gd name="T14" fmla="*/ 61 w 63"/>
                <a:gd name="T15" fmla="*/ 2 h 63"/>
                <a:gd name="T16" fmla="*/ 61 w 63"/>
                <a:gd name="T17" fmla="*/ 2 h 63"/>
                <a:gd name="T18" fmla="*/ 61 w 63"/>
                <a:gd name="T19" fmla="*/ 2 h 63"/>
                <a:gd name="T20" fmla="*/ 61 w 63"/>
                <a:gd name="T21" fmla="*/ 0 h 63"/>
                <a:gd name="T22" fmla="*/ 61 w 63"/>
                <a:gd name="T23" fmla="*/ 2 h 63"/>
                <a:gd name="T24" fmla="*/ 61 w 63"/>
                <a:gd name="T25" fmla="*/ 2 h 63"/>
                <a:gd name="T26" fmla="*/ 63 w 63"/>
                <a:gd name="T27" fmla="*/ 2 h 63"/>
                <a:gd name="T28" fmla="*/ 63 w 63"/>
                <a:gd name="T29" fmla="*/ 2 h 63"/>
                <a:gd name="T30" fmla="*/ 63 w 63"/>
                <a:gd name="T31" fmla="*/ 2 h 63"/>
                <a:gd name="T32" fmla="*/ 63 w 63"/>
                <a:gd name="T33" fmla="*/ 2 h 63"/>
                <a:gd name="T34" fmla="*/ 63 w 63"/>
                <a:gd name="T35" fmla="*/ 2 h 63"/>
                <a:gd name="T36" fmla="*/ 63 w 63"/>
                <a:gd name="T37" fmla="*/ 2 h 63"/>
                <a:gd name="T38" fmla="*/ 10 w 63"/>
                <a:gd name="T39" fmla="*/ 53 h 63"/>
                <a:gd name="T40" fmla="*/ 0 w 63"/>
                <a:gd name="T41" fmla="*/ 63 h 63"/>
                <a:gd name="T42" fmla="*/ 0 w 63"/>
                <a:gd name="T43" fmla="*/ 63 h 63"/>
                <a:gd name="T44" fmla="*/ 0 w 63"/>
                <a:gd name="T45" fmla="*/ 63 h 63"/>
                <a:gd name="T46" fmla="*/ 0 w 63"/>
                <a:gd name="T47" fmla="*/ 63 h 63"/>
                <a:gd name="T48" fmla="*/ 0 w 63"/>
                <a:gd name="T49" fmla="*/ 63 h 63"/>
                <a:gd name="T50" fmla="*/ 0 w 63"/>
                <a:gd name="T51" fmla="*/ 63 h 63"/>
                <a:gd name="T52" fmla="*/ 0 w 63"/>
                <a:gd name="T53" fmla="*/ 63 h 63"/>
                <a:gd name="T54" fmla="*/ 0 w 63"/>
                <a:gd name="T55" fmla="*/ 63 h 63"/>
                <a:gd name="T56" fmla="*/ 0 w 63"/>
                <a:gd name="T57" fmla="*/ 63 h 63"/>
                <a:gd name="T58" fmla="*/ 10 w 63"/>
                <a:gd name="T59" fmla="*/ 53 h 63"/>
                <a:gd name="T60" fmla="*/ 10 w 63"/>
                <a:gd name="T61" fmla="*/ 53 h 63"/>
                <a:gd name="T62" fmla="*/ 10 w 63"/>
                <a:gd name="T63" fmla="*/ 53 h 63"/>
                <a:gd name="T64" fmla="*/ 10 w 63"/>
                <a:gd name="T65" fmla="*/ 53 h 63"/>
                <a:gd name="T66" fmla="*/ 10 w 63"/>
                <a:gd name="T67" fmla="*/ 53 h 63"/>
                <a:gd name="T68" fmla="*/ 10 w 63"/>
                <a:gd name="T69" fmla="*/ 53 h 63"/>
                <a:gd name="T70" fmla="*/ 10 w 63"/>
                <a:gd name="T71" fmla="*/ 53 h 63"/>
                <a:gd name="T72" fmla="*/ 10 w 63"/>
                <a:gd name="T73" fmla="*/ 53 h 63"/>
                <a:gd name="T74" fmla="*/ 10 w 63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2"/>
                  </a:moveTo>
                  <a:lnTo>
                    <a:pt x="61" y="3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0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63" y="2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8181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9" name="Freeform 67"/>
            <p:cNvSpPr>
              <a:spLocks noEditPoints="1"/>
            </p:cNvSpPr>
            <p:nvPr/>
          </p:nvSpPr>
          <p:spPr bwMode="auto">
            <a:xfrm>
              <a:off x="252" y="322"/>
              <a:ext cx="62" cy="63"/>
            </a:xfrm>
            <a:custGeom>
              <a:avLst/>
              <a:gdLst>
                <a:gd name="T0" fmla="*/ 62 w 62"/>
                <a:gd name="T1" fmla="*/ 0 h 63"/>
                <a:gd name="T2" fmla="*/ 62 w 62"/>
                <a:gd name="T3" fmla="*/ 2 h 63"/>
                <a:gd name="T4" fmla="*/ 61 w 62"/>
                <a:gd name="T5" fmla="*/ 2 h 63"/>
                <a:gd name="T6" fmla="*/ 61 w 62"/>
                <a:gd name="T7" fmla="*/ 2 h 63"/>
                <a:gd name="T8" fmla="*/ 61 w 62"/>
                <a:gd name="T9" fmla="*/ 2 h 63"/>
                <a:gd name="T10" fmla="*/ 61 w 62"/>
                <a:gd name="T11" fmla="*/ 2 h 63"/>
                <a:gd name="T12" fmla="*/ 61 w 62"/>
                <a:gd name="T13" fmla="*/ 2 h 63"/>
                <a:gd name="T14" fmla="*/ 61 w 62"/>
                <a:gd name="T15" fmla="*/ 2 h 63"/>
                <a:gd name="T16" fmla="*/ 61 w 62"/>
                <a:gd name="T17" fmla="*/ 2 h 63"/>
                <a:gd name="T18" fmla="*/ 61 w 62"/>
                <a:gd name="T19" fmla="*/ 2 h 63"/>
                <a:gd name="T20" fmla="*/ 62 w 62"/>
                <a:gd name="T21" fmla="*/ 0 h 63"/>
                <a:gd name="T22" fmla="*/ 62 w 62"/>
                <a:gd name="T23" fmla="*/ 0 h 63"/>
                <a:gd name="T24" fmla="*/ 62 w 62"/>
                <a:gd name="T25" fmla="*/ 0 h 63"/>
                <a:gd name="T26" fmla="*/ 62 w 62"/>
                <a:gd name="T27" fmla="*/ 0 h 63"/>
                <a:gd name="T28" fmla="*/ 62 w 62"/>
                <a:gd name="T29" fmla="*/ 0 h 63"/>
                <a:gd name="T30" fmla="*/ 62 w 62"/>
                <a:gd name="T31" fmla="*/ 0 h 63"/>
                <a:gd name="T32" fmla="*/ 62 w 62"/>
                <a:gd name="T33" fmla="*/ 0 h 63"/>
                <a:gd name="T34" fmla="*/ 62 w 62"/>
                <a:gd name="T35" fmla="*/ 0 h 63"/>
                <a:gd name="T36" fmla="*/ 62 w 62"/>
                <a:gd name="T37" fmla="*/ 0 h 63"/>
                <a:gd name="T38" fmla="*/ 11 w 62"/>
                <a:gd name="T39" fmla="*/ 53 h 63"/>
                <a:gd name="T40" fmla="*/ 1 w 62"/>
                <a:gd name="T41" fmla="*/ 63 h 63"/>
                <a:gd name="T42" fmla="*/ 1 w 62"/>
                <a:gd name="T43" fmla="*/ 63 h 63"/>
                <a:gd name="T44" fmla="*/ 1 w 62"/>
                <a:gd name="T45" fmla="*/ 63 h 63"/>
                <a:gd name="T46" fmla="*/ 1 w 62"/>
                <a:gd name="T47" fmla="*/ 63 h 63"/>
                <a:gd name="T48" fmla="*/ 1 w 62"/>
                <a:gd name="T49" fmla="*/ 63 h 63"/>
                <a:gd name="T50" fmla="*/ 1 w 62"/>
                <a:gd name="T51" fmla="*/ 62 h 63"/>
                <a:gd name="T52" fmla="*/ 1 w 62"/>
                <a:gd name="T53" fmla="*/ 62 h 63"/>
                <a:gd name="T54" fmla="*/ 0 w 62"/>
                <a:gd name="T55" fmla="*/ 62 h 63"/>
                <a:gd name="T56" fmla="*/ 0 w 62"/>
                <a:gd name="T57" fmla="*/ 62 h 63"/>
                <a:gd name="T58" fmla="*/ 10 w 62"/>
                <a:gd name="T59" fmla="*/ 52 h 63"/>
                <a:gd name="T60" fmla="*/ 10 w 62"/>
                <a:gd name="T61" fmla="*/ 52 h 63"/>
                <a:gd name="T62" fmla="*/ 11 w 62"/>
                <a:gd name="T63" fmla="*/ 52 h 63"/>
                <a:gd name="T64" fmla="*/ 11 w 62"/>
                <a:gd name="T65" fmla="*/ 52 h 63"/>
                <a:gd name="T66" fmla="*/ 11 w 62"/>
                <a:gd name="T67" fmla="*/ 52 h 63"/>
                <a:gd name="T68" fmla="*/ 11 w 62"/>
                <a:gd name="T69" fmla="*/ 53 h 63"/>
                <a:gd name="T70" fmla="*/ 11 w 62"/>
                <a:gd name="T71" fmla="*/ 53 h 63"/>
                <a:gd name="T72" fmla="*/ 11 w 62"/>
                <a:gd name="T73" fmla="*/ 53 h 63"/>
                <a:gd name="T74" fmla="*/ 11 w 62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3">
                  <a:moveTo>
                    <a:pt x="62" y="0"/>
                  </a:moveTo>
                  <a:lnTo>
                    <a:pt x="62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close/>
                  <a:moveTo>
                    <a:pt x="11" y="53"/>
                  </a:moveTo>
                  <a:lnTo>
                    <a:pt x="1" y="63"/>
                  </a:lnTo>
                  <a:lnTo>
                    <a:pt x="1" y="63"/>
                  </a:lnTo>
                  <a:lnTo>
                    <a:pt x="1" y="63"/>
                  </a:lnTo>
                  <a:lnTo>
                    <a:pt x="1" y="63"/>
                  </a:lnTo>
                  <a:lnTo>
                    <a:pt x="1" y="63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3"/>
                  </a:lnTo>
                  <a:lnTo>
                    <a:pt x="11" y="53"/>
                  </a:lnTo>
                  <a:lnTo>
                    <a:pt x="11" y="53"/>
                  </a:lnTo>
                  <a:lnTo>
                    <a:pt x="11" y="53"/>
                  </a:lnTo>
                  <a:close/>
                </a:path>
              </a:pathLst>
            </a:custGeom>
            <a:solidFill>
              <a:srgbClr val="7F7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0" name="Freeform 68"/>
            <p:cNvSpPr>
              <a:spLocks noEditPoints="1"/>
            </p:cNvSpPr>
            <p:nvPr/>
          </p:nvSpPr>
          <p:spPr bwMode="auto">
            <a:xfrm>
              <a:off x="252" y="321"/>
              <a:ext cx="62" cy="63"/>
            </a:xfrm>
            <a:custGeom>
              <a:avLst/>
              <a:gdLst>
                <a:gd name="T0" fmla="*/ 62 w 62"/>
                <a:gd name="T1" fmla="*/ 1 h 63"/>
                <a:gd name="T2" fmla="*/ 61 w 62"/>
                <a:gd name="T3" fmla="*/ 3 h 63"/>
                <a:gd name="T4" fmla="*/ 61 w 62"/>
                <a:gd name="T5" fmla="*/ 3 h 63"/>
                <a:gd name="T6" fmla="*/ 61 w 62"/>
                <a:gd name="T7" fmla="*/ 3 h 63"/>
                <a:gd name="T8" fmla="*/ 61 w 62"/>
                <a:gd name="T9" fmla="*/ 3 h 63"/>
                <a:gd name="T10" fmla="*/ 61 w 62"/>
                <a:gd name="T11" fmla="*/ 1 h 63"/>
                <a:gd name="T12" fmla="*/ 61 w 62"/>
                <a:gd name="T13" fmla="*/ 1 h 63"/>
                <a:gd name="T14" fmla="*/ 60 w 62"/>
                <a:gd name="T15" fmla="*/ 1 h 63"/>
                <a:gd name="T16" fmla="*/ 60 w 62"/>
                <a:gd name="T17" fmla="*/ 1 h 63"/>
                <a:gd name="T18" fmla="*/ 60 w 62"/>
                <a:gd name="T19" fmla="*/ 1 h 63"/>
                <a:gd name="T20" fmla="*/ 61 w 62"/>
                <a:gd name="T21" fmla="*/ 0 h 63"/>
                <a:gd name="T22" fmla="*/ 61 w 62"/>
                <a:gd name="T23" fmla="*/ 0 h 63"/>
                <a:gd name="T24" fmla="*/ 61 w 62"/>
                <a:gd name="T25" fmla="*/ 1 h 63"/>
                <a:gd name="T26" fmla="*/ 61 w 62"/>
                <a:gd name="T27" fmla="*/ 1 h 63"/>
                <a:gd name="T28" fmla="*/ 61 w 62"/>
                <a:gd name="T29" fmla="*/ 1 h 63"/>
                <a:gd name="T30" fmla="*/ 62 w 62"/>
                <a:gd name="T31" fmla="*/ 1 h 63"/>
                <a:gd name="T32" fmla="*/ 62 w 62"/>
                <a:gd name="T33" fmla="*/ 1 h 63"/>
                <a:gd name="T34" fmla="*/ 62 w 62"/>
                <a:gd name="T35" fmla="*/ 1 h 63"/>
                <a:gd name="T36" fmla="*/ 62 w 62"/>
                <a:gd name="T37" fmla="*/ 1 h 63"/>
                <a:gd name="T38" fmla="*/ 10 w 62"/>
                <a:gd name="T39" fmla="*/ 53 h 63"/>
                <a:gd name="T40" fmla="*/ 0 w 62"/>
                <a:gd name="T41" fmla="*/ 63 h 63"/>
                <a:gd name="T42" fmla="*/ 0 w 62"/>
                <a:gd name="T43" fmla="*/ 63 h 63"/>
                <a:gd name="T44" fmla="*/ 0 w 62"/>
                <a:gd name="T45" fmla="*/ 63 h 63"/>
                <a:gd name="T46" fmla="*/ 0 w 62"/>
                <a:gd name="T47" fmla="*/ 63 h 63"/>
                <a:gd name="T48" fmla="*/ 0 w 62"/>
                <a:gd name="T49" fmla="*/ 63 h 63"/>
                <a:gd name="T50" fmla="*/ 0 w 62"/>
                <a:gd name="T51" fmla="*/ 63 h 63"/>
                <a:gd name="T52" fmla="*/ 0 w 62"/>
                <a:gd name="T53" fmla="*/ 63 h 63"/>
                <a:gd name="T54" fmla="*/ 0 w 62"/>
                <a:gd name="T55" fmla="*/ 63 h 63"/>
                <a:gd name="T56" fmla="*/ 0 w 62"/>
                <a:gd name="T57" fmla="*/ 63 h 63"/>
                <a:gd name="T58" fmla="*/ 10 w 62"/>
                <a:gd name="T59" fmla="*/ 53 h 63"/>
                <a:gd name="T60" fmla="*/ 10 w 62"/>
                <a:gd name="T61" fmla="*/ 53 h 63"/>
                <a:gd name="T62" fmla="*/ 10 w 62"/>
                <a:gd name="T63" fmla="*/ 53 h 63"/>
                <a:gd name="T64" fmla="*/ 10 w 62"/>
                <a:gd name="T65" fmla="*/ 53 h 63"/>
                <a:gd name="T66" fmla="*/ 10 w 62"/>
                <a:gd name="T67" fmla="*/ 53 h 63"/>
                <a:gd name="T68" fmla="*/ 10 w 62"/>
                <a:gd name="T69" fmla="*/ 53 h 63"/>
                <a:gd name="T70" fmla="*/ 10 w 62"/>
                <a:gd name="T71" fmla="*/ 53 h 63"/>
                <a:gd name="T72" fmla="*/ 10 w 62"/>
                <a:gd name="T73" fmla="*/ 53 h 63"/>
                <a:gd name="T74" fmla="*/ 10 w 62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3">
                  <a:moveTo>
                    <a:pt x="62" y="1"/>
                  </a:moveTo>
                  <a:lnTo>
                    <a:pt x="61" y="3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7D7D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1" name="Freeform 69"/>
            <p:cNvSpPr>
              <a:spLocks noEditPoints="1"/>
            </p:cNvSpPr>
            <p:nvPr/>
          </p:nvSpPr>
          <p:spPr bwMode="auto">
            <a:xfrm>
              <a:off x="250" y="321"/>
              <a:ext cx="63" cy="63"/>
            </a:xfrm>
            <a:custGeom>
              <a:avLst/>
              <a:gdLst>
                <a:gd name="T0" fmla="*/ 63 w 63"/>
                <a:gd name="T1" fmla="*/ 0 h 63"/>
                <a:gd name="T2" fmla="*/ 62 w 63"/>
                <a:gd name="T3" fmla="*/ 1 h 63"/>
                <a:gd name="T4" fmla="*/ 62 w 63"/>
                <a:gd name="T5" fmla="*/ 1 h 63"/>
                <a:gd name="T6" fmla="*/ 62 w 63"/>
                <a:gd name="T7" fmla="*/ 1 h 63"/>
                <a:gd name="T8" fmla="*/ 62 w 63"/>
                <a:gd name="T9" fmla="*/ 1 h 63"/>
                <a:gd name="T10" fmla="*/ 62 w 63"/>
                <a:gd name="T11" fmla="*/ 1 h 63"/>
                <a:gd name="T12" fmla="*/ 62 w 63"/>
                <a:gd name="T13" fmla="*/ 1 h 63"/>
                <a:gd name="T14" fmla="*/ 62 w 63"/>
                <a:gd name="T15" fmla="*/ 1 h 63"/>
                <a:gd name="T16" fmla="*/ 62 w 63"/>
                <a:gd name="T17" fmla="*/ 1 h 63"/>
                <a:gd name="T18" fmla="*/ 62 w 63"/>
                <a:gd name="T19" fmla="*/ 1 h 63"/>
                <a:gd name="T20" fmla="*/ 63 w 63"/>
                <a:gd name="T21" fmla="*/ 0 h 63"/>
                <a:gd name="T22" fmla="*/ 63 w 63"/>
                <a:gd name="T23" fmla="*/ 0 h 63"/>
                <a:gd name="T24" fmla="*/ 63 w 63"/>
                <a:gd name="T25" fmla="*/ 0 h 63"/>
                <a:gd name="T26" fmla="*/ 63 w 63"/>
                <a:gd name="T27" fmla="*/ 0 h 63"/>
                <a:gd name="T28" fmla="*/ 63 w 63"/>
                <a:gd name="T29" fmla="*/ 0 h 63"/>
                <a:gd name="T30" fmla="*/ 63 w 63"/>
                <a:gd name="T31" fmla="*/ 0 h 63"/>
                <a:gd name="T32" fmla="*/ 63 w 63"/>
                <a:gd name="T33" fmla="*/ 0 h 63"/>
                <a:gd name="T34" fmla="*/ 63 w 63"/>
                <a:gd name="T35" fmla="*/ 0 h 63"/>
                <a:gd name="T36" fmla="*/ 63 w 63"/>
                <a:gd name="T37" fmla="*/ 0 h 63"/>
                <a:gd name="T38" fmla="*/ 12 w 63"/>
                <a:gd name="T39" fmla="*/ 53 h 63"/>
                <a:gd name="T40" fmla="*/ 2 w 63"/>
                <a:gd name="T41" fmla="*/ 63 h 63"/>
                <a:gd name="T42" fmla="*/ 2 w 63"/>
                <a:gd name="T43" fmla="*/ 63 h 63"/>
                <a:gd name="T44" fmla="*/ 2 w 63"/>
                <a:gd name="T45" fmla="*/ 63 h 63"/>
                <a:gd name="T46" fmla="*/ 2 w 63"/>
                <a:gd name="T47" fmla="*/ 62 h 63"/>
                <a:gd name="T48" fmla="*/ 2 w 63"/>
                <a:gd name="T49" fmla="*/ 62 h 63"/>
                <a:gd name="T50" fmla="*/ 2 w 63"/>
                <a:gd name="T51" fmla="*/ 62 h 63"/>
                <a:gd name="T52" fmla="*/ 0 w 63"/>
                <a:gd name="T53" fmla="*/ 62 h 63"/>
                <a:gd name="T54" fmla="*/ 0 w 63"/>
                <a:gd name="T55" fmla="*/ 62 h 63"/>
                <a:gd name="T56" fmla="*/ 0 w 63"/>
                <a:gd name="T57" fmla="*/ 62 h 63"/>
                <a:gd name="T58" fmla="*/ 10 w 63"/>
                <a:gd name="T59" fmla="*/ 52 h 63"/>
                <a:gd name="T60" fmla="*/ 12 w 63"/>
                <a:gd name="T61" fmla="*/ 52 h 63"/>
                <a:gd name="T62" fmla="*/ 12 w 63"/>
                <a:gd name="T63" fmla="*/ 52 h 63"/>
                <a:gd name="T64" fmla="*/ 12 w 63"/>
                <a:gd name="T65" fmla="*/ 52 h 63"/>
                <a:gd name="T66" fmla="*/ 12 w 63"/>
                <a:gd name="T67" fmla="*/ 52 h 63"/>
                <a:gd name="T68" fmla="*/ 12 w 63"/>
                <a:gd name="T69" fmla="*/ 52 h 63"/>
                <a:gd name="T70" fmla="*/ 12 w 63"/>
                <a:gd name="T71" fmla="*/ 52 h 63"/>
                <a:gd name="T72" fmla="*/ 12 w 63"/>
                <a:gd name="T73" fmla="*/ 52 h 63"/>
                <a:gd name="T74" fmla="*/ 12 w 63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0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close/>
                  <a:moveTo>
                    <a:pt x="12" y="53"/>
                  </a:moveTo>
                  <a:lnTo>
                    <a:pt x="2" y="63"/>
                  </a:lnTo>
                  <a:lnTo>
                    <a:pt x="2" y="63"/>
                  </a:lnTo>
                  <a:lnTo>
                    <a:pt x="2" y="63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3"/>
                  </a:lnTo>
                  <a:close/>
                </a:path>
              </a:pathLst>
            </a:custGeom>
            <a:solidFill>
              <a:srgbClr val="7B7B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2" name="Freeform 70"/>
            <p:cNvSpPr>
              <a:spLocks noEditPoints="1"/>
            </p:cNvSpPr>
            <p:nvPr/>
          </p:nvSpPr>
          <p:spPr bwMode="auto">
            <a:xfrm>
              <a:off x="250" y="320"/>
              <a:ext cx="63" cy="63"/>
            </a:xfrm>
            <a:custGeom>
              <a:avLst/>
              <a:gdLst>
                <a:gd name="T0" fmla="*/ 63 w 63"/>
                <a:gd name="T1" fmla="*/ 1 h 63"/>
                <a:gd name="T2" fmla="*/ 62 w 63"/>
                <a:gd name="T3" fmla="*/ 2 h 63"/>
                <a:gd name="T4" fmla="*/ 62 w 63"/>
                <a:gd name="T5" fmla="*/ 2 h 63"/>
                <a:gd name="T6" fmla="*/ 62 w 63"/>
                <a:gd name="T7" fmla="*/ 2 h 63"/>
                <a:gd name="T8" fmla="*/ 60 w 63"/>
                <a:gd name="T9" fmla="*/ 2 h 63"/>
                <a:gd name="T10" fmla="*/ 60 w 63"/>
                <a:gd name="T11" fmla="*/ 2 h 63"/>
                <a:gd name="T12" fmla="*/ 60 w 63"/>
                <a:gd name="T13" fmla="*/ 2 h 63"/>
                <a:gd name="T14" fmla="*/ 60 w 63"/>
                <a:gd name="T15" fmla="*/ 1 h 63"/>
                <a:gd name="T16" fmla="*/ 60 w 63"/>
                <a:gd name="T17" fmla="*/ 1 h 63"/>
                <a:gd name="T18" fmla="*/ 60 w 63"/>
                <a:gd name="T19" fmla="*/ 1 h 63"/>
                <a:gd name="T20" fmla="*/ 62 w 63"/>
                <a:gd name="T21" fmla="*/ 0 h 63"/>
                <a:gd name="T22" fmla="*/ 62 w 63"/>
                <a:gd name="T23" fmla="*/ 0 h 63"/>
                <a:gd name="T24" fmla="*/ 62 w 63"/>
                <a:gd name="T25" fmla="*/ 0 h 63"/>
                <a:gd name="T26" fmla="*/ 62 w 63"/>
                <a:gd name="T27" fmla="*/ 1 h 63"/>
                <a:gd name="T28" fmla="*/ 62 w 63"/>
                <a:gd name="T29" fmla="*/ 1 h 63"/>
                <a:gd name="T30" fmla="*/ 62 w 63"/>
                <a:gd name="T31" fmla="*/ 1 h 63"/>
                <a:gd name="T32" fmla="*/ 62 w 63"/>
                <a:gd name="T33" fmla="*/ 1 h 63"/>
                <a:gd name="T34" fmla="*/ 63 w 63"/>
                <a:gd name="T35" fmla="*/ 1 h 63"/>
                <a:gd name="T36" fmla="*/ 63 w 63"/>
                <a:gd name="T37" fmla="*/ 1 h 63"/>
                <a:gd name="T38" fmla="*/ 10 w 63"/>
                <a:gd name="T39" fmla="*/ 53 h 63"/>
                <a:gd name="T40" fmla="*/ 0 w 63"/>
                <a:gd name="T41" fmla="*/ 63 h 63"/>
                <a:gd name="T42" fmla="*/ 0 w 63"/>
                <a:gd name="T43" fmla="*/ 63 h 63"/>
                <a:gd name="T44" fmla="*/ 0 w 63"/>
                <a:gd name="T45" fmla="*/ 63 h 63"/>
                <a:gd name="T46" fmla="*/ 0 w 63"/>
                <a:gd name="T47" fmla="*/ 63 h 63"/>
                <a:gd name="T48" fmla="*/ 0 w 63"/>
                <a:gd name="T49" fmla="*/ 63 h 63"/>
                <a:gd name="T50" fmla="*/ 0 w 63"/>
                <a:gd name="T51" fmla="*/ 63 h 63"/>
                <a:gd name="T52" fmla="*/ 0 w 63"/>
                <a:gd name="T53" fmla="*/ 63 h 63"/>
                <a:gd name="T54" fmla="*/ 0 w 63"/>
                <a:gd name="T55" fmla="*/ 63 h 63"/>
                <a:gd name="T56" fmla="*/ 0 w 63"/>
                <a:gd name="T57" fmla="*/ 63 h 63"/>
                <a:gd name="T58" fmla="*/ 10 w 63"/>
                <a:gd name="T59" fmla="*/ 51 h 63"/>
                <a:gd name="T60" fmla="*/ 10 w 63"/>
                <a:gd name="T61" fmla="*/ 51 h 63"/>
                <a:gd name="T62" fmla="*/ 10 w 63"/>
                <a:gd name="T63" fmla="*/ 51 h 63"/>
                <a:gd name="T64" fmla="*/ 10 w 63"/>
                <a:gd name="T65" fmla="*/ 53 h 63"/>
                <a:gd name="T66" fmla="*/ 10 w 63"/>
                <a:gd name="T67" fmla="*/ 53 h 63"/>
                <a:gd name="T68" fmla="*/ 10 w 63"/>
                <a:gd name="T69" fmla="*/ 53 h 63"/>
                <a:gd name="T70" fmla="*/ 10 w 63"/>
                <a:gd name="T71" fmla="*/ 53 h 63"/>
                <a:gd name="T72" fmla="*/ 10 w 63"/>
                <a:gd name="T73" fmla="*/ 53 h 63"/>
                <a:gd name="T74" fmla="*/ 10 w 63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1"/>
                  </a:moveTo>
                  <a:lnTo>
                    <a:pt x="62" y="2"/>
                  </a:lnTo>
                  <a:lnTo>
                    <a:pt x="62" y="2"/>
                  </a:lnTo>
                  <a:lnTo>
                    <a:pt x="62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3" y="1"/>
                  </a:lnTo>
                  <a:lnTo>
                    <a:pt x="63" y="1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797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3" name="Freeform 71"/>
            <p:cNvSpPr>
              <a:spLocks noEditPoints="1"/>
            </p:cNvSpPr>
            <p:nvPr/>
          </p:nvSpPr>
          <p:spPr bwMode="auto">
            <a:xfrm>
              <a:off x="249" y="320"/>
              <a:ext cx="63" cy="63"/>
            </a:xfrm>
            <a:custGeom>
              <a:avLst/>
              <a:gdLst>
                <a:gd name="T0" fmla="*/ 63 w 63"/>
                <a:gd name="T1" fmla="*/ 0 h 63"/>
                <a:gd name="T2" fmla="*/ 61 w 63"/>
                <a:gd name="T3" fmla="*/ 1 h 63"/>
                <a:gd name="T4" fmla="*/ 61 w 63"/>
                <a:gd name="T5" fmla="*/ 1 h 63"/>
                <a:gd name="T6" fmla="*/ 61 w 63"/>
                <a:gd name="T7" fmla="*/ 1 h 63"/>
                <a:gd name="T8" fmla="*/ 61 w 63"/>
                <a:gd name="T9" fmla="*/ 1 h 63"/>
                <a:gd name="T10" fmla="*/ 61 w 63"/>
                <a:gd name="T11" fmla="*/ 1 h 63"/>
                <a:gd name="T12" fmla="*/ 61 w 63"/>
                <a:gd name="T13" fmla="*/ 1 h 63"/>
                <a:gd name="T14" fmla="*/ 61 w 63"/>
                <a:gd name="T15" fmla="*/ 1 h 63"/>
                <a:gd name="T16" fmla="*/ 60 w 63"/>
                <a:gd name="T17" fmla="*/ 1 h 63"/>
                <a:gd name="T18" fmla="*/ 60 w 63"/>
                <a:gd name="T19" fmla="*/ 1 h 63"/>
                <a:gd name="T20" fmla="*/ 61 w 63"/>
                <a:gd name="T21" fmla="*/ 0 h 63"/>
                <a:gd name="T22" fmla="*/ 63 w 63"/>
                <a:gd name="T23" fmla="*/ 0 h 63"/>
                <a:gd name="T24" fmla="*/ 63 w 63"/>
                <a:gd name="T25" fmla="*/ 0 h 63"/>
                <a:gd name="T26" fmla="*/ 63 w 63"/>
                <a:gd name="T27" fmla="*/ 0 h 63"/>
                <a:gd name="T28" fmla="*/ 63 w 63"/>
                <a:gd name="T29" fmla="*/ 0 h 63"/>
                <a:gd name="T30" fmla="*/ 63 w 63"/>
                <a:gd name="T31" fmla="*/ 0 h 63"/>
                <a:gd name="T32" fmla="*/ 63 w 63"/>
                <a:gd name="T33" fmla="*/ 0 h 63"/>
                <a:gd name="T34" fmla="*/ 63 w 63"/>
                <a:gd name="T35" fmla="*/ 0 h 63"/>
                <a:gd name="T36" fmla="*/ 63 w 63"/>
                <a:gd name="T37" fmla="*/ 0 h 63"/>
                <a:gd name="T38" fmla="*/ 11 w 63"/>
                <a:gd name="T39" fmla="*/ 51 h 63"/>
                <a:gd name="T40" fmla="*/ 1 w 63"/>
                <a:gd name="T41" fmla="*/ 63 h 63"/>
                <a:gd name="T42" fmla="*/ 1 w 63"/>
                <a:gd name="T43" fmla="*/ 61 h 63"/>
                <a:gd name="T44" fmla="*/ 1 w 63"/>
                <a:gd name="T45" fmla="*/ 61 h 63"/>
                <a:gd name="T46" fmla="*/ 1 w 63"/>
                <a:gd name="T47" fmla="*/ 61 h 63"/>
                <a:gd name="T48" fmla="*/ 1 w 63"/>
                <a:gd name="T49" fmla="*/ 61 h 63"/>
                <a:gd name="T50" fmla="*/ 1 w 63"/>
                <a:gd name="T51" fmla="*/ 61 h 63"/>
                <a:gd name="T52" fmla="*/ 0 w 63"/>
                <a:gd name="T53" fmla="*/ 61 h 63"/>
                <a:gd name="T54" fmla="*/ 0 w 63"/>
                <a:gd name="T55" fmla="*/ 61 h 63"/>
                <a:gd name="T56" fmla="*/ 0 w 63"/>
                <a:gd name="T57" fmla="*/ 61 h 63"/>
                <a:gd name="T58" fmla="*/ 11 w 63"/>
                <a:gd name="T59" fmla="*/ 51 h 63"/>
                <a:gd name="T60" fmla="*/ 11 w 63"/>
                <a:gd name="T61" fmla="*/ 51 h 63"/>
                <a:gd name="T62" fmla="*/ 11 w 63"/>
                <a:gd name="T63" fmla="*/ 51 h 63"/>
                <a:gd name="T64" fmla="*/ 11 w 63"/>
                <a:gd name="T65" fmla="*/ 51 h 63"/>
                <a:gd name="T66" fmla="*/ 11 w 63"/>
                <a:gd name="T67" fmla="*/ 51 h 63"/>
                <a:gd name="T68" fmla="*/ 11 w 63"/>
                <a:gd name="T69" fmla="*/ 51 h 63"/>
                <a:gd name="T70" fmla="*/ 11 w 63"/>
                <a:gd name="T71" fmla="*/ 51 h 63"/>
                <a:gd name="T72" fmla="*/ 11 w 63"/>
                <a:gd name="T73" fmla="*/ 51 h 63"/>
                <a:gd name="T74" fmla="*/ 11 w 63"/>
                <a:gd name="T75" fmla="*/ 5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0"/>
                  </a:move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close/>
                  <a:moveTo>
                    <a:pt x="11" y="51"/>
                  </a:moveTo>
                  <a:lnTo>
                    <a:pt x="1" y="63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close/>
                </a:path>
              </a:pathLst>
            </a:custGeom>
            <a:solidFill>
              <a:srgbClr val="7777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4" name="Freeform 72"/>
            <p:cNvSpPr>
              <a:spLocks noEditPoints="1"/>
            </p:cNvSpPr>
            <p:nvPr/>
          </p:nvSpPr>
          <p:spPr bwMode="auto">
            <a:xfrm>
              <a:off x="249" y="318"/>
              <a:ext cx="61" cy="63"/>
            </a:xfrm>
            <a:custGeom>
              <a:avLst/>
              <a:gdLst>
                <a:gd name="T0" fmla="*/ 61 w 61"/>
                <a:gd name="T1" fmla="*/ 2 h 63"/>
                <a:gd name="T2" fmla="*/ 60 w 61"/>
                <a:gd name="T3" fmla="*/ 3 h 63"/>
                <a:gd name="T4" fmla="*/ 60 w 61"/>
                <a:gd name="T5" fmla="*/ 3 h 63"/>
                <a:gd name="T6" fmla="*/ 60 w 61"/>
                <a:gd name="T7" fmla="*/ 3 h 63"/>
                <a:gd name="T8" fmla="*/ 60 w 61"/>
                <a:gd name="T9" fmla="*/ 3 h 63"/>
                <a:gd name="T10" fmla="*/ 60 w 61"/>
                <a:gd name="T11" fmla="*/ 3 h 63"/>
                <a:gd name="T12" fmla="*/ 60 w 61"/>
                <a:gd name="T13" fmla="*/ 3 h 63"/>
                <a:gd name="T14" fmla="*/ 60 w 61"/>
                <a:gd name="T15" fmla="*/ 3 h 63"/>
                <a:gd name="T16" fmla="*/ 60 w 61"/>
                <a:gd name="T17" fmla="*/ 3 h 63"/>
                <a:gd name="T18" fmla="*/ 60 w 61"/>
                <a:gd name="T19" fmla="*/ 3 h 63"/>
                <a:gd name="T20" fmla="*/ 61 w 61"/>
                <a:gd name="T21" fmla="*/ 0 h 63"/>
                <a:gd name="T22" fmla="*/ 61 w 61"/>
                <a:gd name="T23" fmla="*/ 0 h 63"/>
                <a:gd name="T24" fmla="*/ 61 w 61"/>
                <a:gd name="T25" fmla="*/ 2 h 63"/>
                <a:gd name="T26" fmla="*/ 61 w 61"/>
                <a:gd name="T27" fmla="*/ 2 h 63"/>
                <a:gd name="T28" fmla="*/ 61 w 61"/>
                <a:gd name="T29" fmla="*/ 2 h 63"/>
                <a:gd name="T30" fmla="*/ 61 w 61"/>
                <a:gd name="T31" fmla="*/ 2 h 63"/>
                <a:gd name="T32" fmla="*/ 61 w 61"/>
                <a:gd name="T33" fmla="*/ 2 h 63"/>
                <a:gd name="T34" fmla="*/ 61 w 61"/>
                <a:gd name="T35" fmla="*/ 2 h 63"/>
                <a:gd name="T36" fmla="*/ 61 w 61"/>
                <a:gd name="T37" fmla="*/ 2 h 63"/>
                <a:gd name="T38" fmla="*/ 11 w 61"/>
                <a:gd name="T39" fmla="*/ 53 h 63"/>
                <a:gd name="T40" fmla="*/ 0 w 61"/>
                <a:gd name="T41" fmla="*/ 63 h 63"/>
                <a:gd name="T42" fmla="*/ 0 w 61"/>
                <a:gd name="T43" fmla="*/ 63 h 63"/>
                <a:gd name="T44" fmla="*/ 0 w 61"/>
                <a:gd name="T45" fmla="*/ 63 h 63"/>
                <a:gd name="T46" fmla="*/ 0 w 61"/>
                <a:gd name="T47" fmla="*/ 63 h 63"/>
                <a:gd name="T48" fmla="*/ 0 w 61"/>
                <a:gd name="T49" fmla="*/ 63 h 63"/>
                <a:gd name="T50" fmla="*/ 0 w 61"/>
                <a:gd name="T51" fmla="*/ 63 h 63"/>
                <a:gd name="T52" fmla="*/ 0 w 61"/>
                <a:gd name="T53" fmla="*/ 62 h 63"/>
                <a:gd name="T54" fmla="*/ 0 w 61"/>
                <a:gd name="T55" fmla="*/ 62 h 63"/>
                <a:gd name="T56" fmla="*/ 0 w 61"/>
                <a:gd name="T57" fmla="*/ 62 h 63"/>
                <a:gd name="T58" fmla="*/ 10 w 61"/>
                <a:gd name="T59" fmla="*/ 52 h 63"/>
                <a:gd name="T60" fmla="*/ 10 w 61"/>
                <a:gd name="T61" fmla="*/ 52 h 63"/>
                <a:gd name="T62" fmla="*/ 10 w 61"/>
                <a:gd name="T63" fmla="*/ 52 h 63"/>
                <a:gd name="T64" fmla="*/ 10 w 61"/>
                <a:gd name="T65" fmla="*/ 52 h 63"/>
                <a:gd name="T66" fmla="*/ 10 w 61"/>
                <a:gd name="T67" fmla="*/ 52 h 63"/>
                <a:gd name="T68" fmla="*/ 10 w 61"/>
                <a:gd name="T69" fmla="*/ 52 h 63"/>
                <a:gd name="T70" fmla="*/ 11 w 61"/>
                <a:gd name="T71" fmla="*/ 52 h 63"/>
                <a:gd name="T72" fmla="*/ 11 w 61"/>
                <a:gd name="T73" fmla="*/ 53 h 63"/>
                <a:gd name="T74" fmla="*/ 11 w 61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3">
                  <a:moveTo>
                    <a:pt x="61" y="2"/>
                  </a:move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close/>
                  <a:moveTo>
                    <a:pt x="11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1" y="52"/>
                  </a:lnTo>
                  <a:lnTo>
                    <a:pt x="11" y="53"/>
                  </a:lnTo>
                  <a:lnTo>
                    <a:pt x="11" y="53"/>
                  </a:lnTo>
                  <a:close/>
                </a:path>
              </a:pathLst>
            </a:custGeom>
            <a:solidFill>
              <a:srgbClr val="7575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5" name="Freeform 73"/>
            <p:cNvSpPr>
              <a:spLocks noEditPoints="1"/>
            </p:cNvSpPr>
            <p:nvPr/>
          </p:nvSpPr>
          <p:spPr bwMode="auto">
            <a:xfrm>
              <a:off x="248" y="318"/>
              <a:ext cx="62" cy="62"/>
            </a:xfrm>
            <a:custGeom>
              <a:avLst/>
              <a:gdLst>
                <a:gd name="T0" fmla="*/ 62 w 62"/>
                <a:gd name="T1" fmla="*/ 0 h 62"/>
                <a:gd name="T2" fmla="*/ 61 w 62"/>
                <a:gd name="T3" fmla="*/ 3 h 62"/>
                <a:gd name="T4" fmla="*/ 61 w 62"/>
                <a:gd name="T5" fmla="*/ 2 h 62"/>
                <a:gd name="T6" fmla="*/ 61 w 62"/>
                <a:gd name="T7" fmla="*/ 2 h 62"/>
                <a:gd name="T8" fmla="*/ 60 w 62"/>
                <a:gd name="T9" fmla="*/ 2 h 62"/>
                <a:gd name="T10" fmla="*/ 60 w 62"/>
                <a:gd name="T11" fmla="*/ 2 h 62"/>
                <a:gd name="T12" fmla="*/ 60 w 62"/>
                <a:gd name="T13" fmla="*/ 2 h 62"/>
                <a:gd name="T14" fmla="*/ 60 w 62"/>
                <a:gd name="T15" fmla="*/ 2 h 62"/>
                <a:gd name="T16" fmla="*/ 60 w 62"/>
                <a:gd name="T17" fmla="*/ 2 h 62"/>
                <a:gd name="T18" fmla="*/ 60 w 62"/>
                <a:gd name="T19" fmla="*/ 2 h 62"/>
                <a:gd name="T20" fmla="*/ 61 w 62"/>
                <a:gd name="T21" fmla="*/ 0 h 62"/>
                <a:gd name="T22" fmla="*/ 61 w 62"/>
                <a:gd name="T23" fmla="*/ 0 h 62"/>
                <a:gd name="T24" fmla="*/ 61 w 62"/>
                <a:gd name="T25" fmla="*/ 0 h 62"/>
                <a:gd name="T26" fmla="*/ 61 w 62"/>
                <a:gd name="T27" fmla="*/ 0 h 62"/>
                <a:gd name="T28" fmla="*/ 62 w 62"/>
                <a:gd name="T29" fmla="*/ 0 h 62"/>
                <a:gd name="T30" fmla="*/ 62 w 62"/>
                <a:gd name="T31" fmla="*/ 0 h 62"/>
                <a:gd name="T32" fmla="*/ 62 w 62"/>
                <a:gd name="T33" fmla="*/ 0 h 62"/>
                <a:gd name="T34" fmla="*/ 62 w 62"/>
                <a:gd name="T35" fmla="*/ 0 h 62"/>
                <a:gd name="T36" fmla="*/ 62 w 62"/>
                <a:gd name="T37" fmla="*/ 0 h 62"/>
                <a:gd name="T38" fmla="*/ 11 w 62"/>
                <a:gd name="T39" fmla="*/ 52 h 62"/>
                <a:gd name="T40" fmla="*/ 1 w 62"/>
                <a:gd name="T41" fmla="*/ 62 h 62"/>
                <a:gd name="T42" fmla="*/ 1 w 62"/>
                <a:gd name="T43" fmla="*/ 62 h 62"/>
                <a:gd name="T44" fmla="*/ 1 w 62"/>
                <a:gd name="T45" fmla="*/ 62 h 62"/>
                <a:gd name="T46" fmla="*/ 1 w 62"/>
                <a:gd name="T47" fmla="*/ 62 h 62"/>
                <a:gd name="T48" fmla="*/ 1 w 62"/>
                <a:gd name="T49" fmla="*/ 62 h 62"/>
                <a:gd name="T50" fmla="*/ 1 w 62"/>
                <a:gd name="T51" fmla="*/ 62 h 62"/>
                <a:gd name="T52" fmla="*/ 0 w 62"/>
                <a:gd name="T53" fmla="*/ 62 h 62"/>
                <a:gd name="T54" fmla="*/ 0 w 62"/>
                <a:gd name="T55" fmla="*/ 62 h 62"/>
                <a:gd name="T56" fmla="*/ 0 w 62"/>
                <a:gd name="T57" fmla="*/ 62 h 62"/>
                <a:gd name="T58" fmla="*/ 11 w 62"/>
                <a:gd name="T59" fmla="*/ 51 h 62"/>
                <a:gd name="T60" fmla="*/ 11 w 62"/>
                <a:gd name="T61" fmla="*/ 51 h 62"/>
                <a:gd name="T62" fmla="*/ 11 w 62"/>
                <a:gd name="T63" fmla="*/ 51 h 62"/>
                <a:gd name="T64" fmla="*/ 11 w 62"/>
                <a:gd name="T65" fmla="*/ 52 h 62"/>
                <a:gd name="T66" fmla="*/ 11 w 62"/>
                <a:gd name="T67" fmla="*/ 52 h 62"/>
                <a:gd name="T68" fmla="*/ 11 w 62"/>
                <a:gd name="T69" fmla="*/ 52 h 62"/>
                <a:gd name="T70" fmla="*/ 11 w 62"/>
                <a:gd name="T71" fmla="*/ 52 h 62"/>
                <a:gd name="T72" fmla="*/ 11 w 62"/>
                <a:gd name="T73" fmla="*/ 52 h 62"/>
                <a:gd name="T74" fmla="*/ 11 w 62"/>
                <a:gd name="T75" fmla="*/ 5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0"/>
                  </a:moveTo>
                  <a:lnTo>
                    <a:pt x="61" y="3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close/>
                  <a:moveTo>
                    <a:pt x="11" y="52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7373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6" name="Freeform 74"/>
            <p:cNvSpPr>
              <a:spLocks noEditPoints="1"/>
            </p:cNvSpPr>
            <p:nvPr/>
          </p:nvSpPr>
          <p:spPr bwMode="auto">
            <a:xfrm>
              <a:off x="248" y="317"/>
              <a:ext cx="61" cy="63"/>
            </a:xfrm>
            <a:custGeom>
              <a:avLst/>
              <a:gdLst>
                <a:gd name="T0" fmla="*/ 61 w 61"/>
                <a:gd name="T1" fmla="*/ 1 h 63"/>
                <a:gd name="T2" fmla="*/ 60 w 61"/>
                <a:gd name="T3" fmla="*/ 3 h 63"/>
                <a:gd name="T4" fmla="*/ 60 w 61"/>
                <a:gd name="T5" fmla="*/ 3 h 63"/>
                <a:gd name="T6" fmla="*/ 60 w 61"/>
                <a:gd name="T7" fmla="*/ 3 h 63"/>
                <a:gd name="T8" fmla="*/ 60 w 61"/>
                <a:gd name="T9" fmla="*/ 3 h 63"/>
                <a:gd name="T10" fmla="*/ 60 w 61"/>
                <a:gd name="T11" fmla="*/ 3 h 63"/>
                <a:gd name="T12" fmla="*/ 60 w 61"/>
                <a:gd name="T13" fmla="*/ 3 h 63"/>
                <a:gd name="T14" fmla="*/ 59 w 61"/>
                <a:gd name="T15" fmla="*/ 3 h 63"/>
                <a:gd name="T16" fmla="*/ 59 w 61"/>
                <a:gd name="T17" fmla="*/ 3 h 63"/>
                <a:gd name="T18" fmla="*/ 59 w 61"/>
                <a:gd name="T19" fmla="*/ 3 h 63"/>
                <a:gd name="T20" fmla="*/ 61 w 61"/>
                <a:gd name="T21" fmla="*/ 0 h 63"/>
                <a:gd name="T22" fmla="*/ 61 w 61"/>
                <a:gd name="T23" fmla="*/ 1 h 63"/>
                <a:gd name="T24" fmla="*/ 61 w 61"/>
                <a:gd name="T25" fmla="*/ 1 h 63"/>
                <a:gd name="T26" fmla="*/ 61 w 61"/>
                <a:gd name="T27" fmla="*/ 1 h 63"/>
                <a:gd name="T28" fmla="*/ 61 w 61"/>
                <a:gd name="T29" fmla="*/ 1 h 63"/>
                <a:gd name="T30" fmla="*/ 61 w 61"/>
                <a:gd name="T31" fmla="*/ 1 h 63"/>
                <a:gd name="T32" fmla="*/ 61 w 61"/>
                <a:gd name="T33" fmla="*/ 1 h 63"/>
                <a:gd name="T34" fmla="*/ 61 w 61"/>
                <a:gd name="T35" fmla="*/ 1 h 63"/>
                <a:gd name="T36" fmla="*/ 61 w 61"/>
                <a:gd name="T37" fmla="*/ 1 h 63"/>
                <a:gd name="T38" fmla="*/ 11 w 61"/>
                <a:gd name="T39" fmla="*/ 52 h 63"/>
                <a:gd name="T40" fmla="*/ 0 w 61"/>
                <a:gd name="T41" fmla="*/ 63 h 63"/>
                <a:gd name="T42" fmla="*/ 0 w 61"/>
                <a:gd name="T43" fmla="*/ 63 h 63"/>
                <a:gd name="T44" fmla="*/ 0 w 61"/>
                <a:gd name="T45" fmla="*/ 63 h 63"/>
                <a:gd name="T46" fmla="*/ 0 w 61"/>
                <a:gd name="T47" fmla="*/ 62 h 63"/>
                <a:gd name="T48" fmla="*/ 0 w 61"/>
                <a:gd name="T49" fmla="*/ 62 h 63"/>
                <a:gd name="T50" fmla="*/ 0 w 61"/>
                <a:gd name="T51" fmla="*/ 62 h 63"/>
                <a:gd name="T52" fmla="*/ 0 w 61"/>
                <a:gd name="T53" fmla="*/ 62 h 63"/>
                <a:gd name="T54" fmla="*/ 0 w 61"/>
                <a:gd name="T55" fmla="*/ 62 h 63"/>
                <a:gd name="T56" fmla="*/ 0 w 61"/>
                <a:gd name="T57" fmla="*/ 62 h 63"/>
                <a:gd name="T58" fmla="*/ 10 w 61"/>
                <a:gd name="T59" fmla="*/ 52 h 63"/>
                <a:gd name="T60" fmla="*/ 10 w 61"/>
                <a:gd name="T61" fmla="*/ 52 h 63"/>
                <a:gd name="T62" fmla="*/ 11 w 61"/>
                <a:gd name="T63" fmla="*/ 52 h 63"/>
                <a:gd name="T64" fmla="*/ 11 w 61"/>
                <a:gd name="T65" fmla="*/ 52 h 63"/>
                <a:gd name="T66" fmla="*/ 11 w 61"/>
                <a:gd name="T67" fmla="*/ 52 h 63"/>
                <a:gd name="T68" fmla="*/ 11 w 61"/>
                <a:gd name="T69" fmla="*/ 52 h 63"/>
                <a:gd name="T70" fmla="*/ 11 w 61"/>
                <a:gd name="T71" fmla="*/ 52 h 63"/>
                <a:gd name="T72" fmla="*/ 11 w 61"/>
                <a:gd name="T73" fmla="*/ 52 h 63"/>
                <a:gd name="T74" fmla="*/ 11 w 61"/>
                <a:gd name="T75" fmla="*/ 5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3">
                  <a:moveTo>
                    <a:pt x="61" y="1"/>
                  </a:move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59" y="3"/>
                  </a:lnTo>
                  <a:lnTo>
                    <a:pt x="59" y="3"/>
                  </a:lnTo>
                  <a:lnTo>
                    <a:pt x="59" y="3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close/>
                  <a:moveTo>
                    <a:pt x="11" y="52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7171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7" name="Freeform 75"/>
            <p:cNvSpPr>
              <a:spLocks noEditPoints="1"/>
            </p:cNvSpPr>
            <p:nvPr/>
          </p:nvSpPr>
          <p:spPr bwMode="auto">
            <a:xfrm>
              <a:off x="247" y="317"/>
              <a:ext cx="62" cy="62"/>
            </a:xfrm>
            <a:custGeom>
              <a:avLst/>
              <a:gdLst>
                <a:gd name="T0" fmla="*/ 62 w 62"/>
                <a:gd name="T1" fmla="*/ 0 h 62"/>
                <a:gd name="T2" fmla="*/ 60 w 62"/>
                <a:gd name="T3" fmla="*/ 3 h 62"/>
                <a:gd name="T4" fmla="*/ 60 w 62"/>
                <a:gd name="T5" fmla="*/ 3 h 62"/>
                <a:gd name="T6" fmla="*/ 60 w 62"/>
                <a:gd name="T7" fmla="*/ 3 h 62"/>
                <a:gd name="T8" fmla="*/ 60 w 62"/>
                <a:gd name="T9" fmla="*/ 3 h 62"/>
                <a:gd name="T10" fmla="*/ 60 w 62"/>
                <a:gd name="T11" fmla="*/ 3 h 62"/>
                <a:gd name="T12" fmla="*/ 60 w 62"/>
                <a:gd name="T13" fmla="*/ 3 h 62"/>
                <a:gd name="T14" fmla="*/ 60 w 62"/>
                <a:gd name="T15" fmla="*/ 1 h 62"/>
                <a:gd name="T16" fmla="*/ 60 w 62"/>
                <a:gd name="T17" fmla="*/ 1 h 62"/>
                <a:gd name="T18" fmla="*/ 60 w 62"/>
                <a:gd name="T19" fmla="*/ 1 h 62"/>
                <a:gd name="T20" fmla="*/ 61 w 62"/>
                <a:gd name="T21" fmla="*/ 0 h 62"/>
                <a:gd name="T22" fmla="*/ 61 w 62"/>
                <a:gd name="T23" fmla="*/ 0 h 62"/>
                <a:gd name="T24" fmla="*/ 61 w 62"/>
                <a:gd name="T25" fmla="*/ 0 h 62"/>
                <a:gd name="T26" fmla="*/ 61 w 62"/>
                <a:gd name="T27" fmla="*/ 0 h 62"/>
                <a:gd name="T28" fmla="*/ 61 w 62"/>
                <a:gd name="T29" fmla="*/ 0 h 62"/>
                <a:gd name="T30" fmla="*/ 61 w 62"/>
                <a:gd name="T31" fmla="*/ 0 h 62"/>
                <a:gd name="T32" fmla="*/ 61 w 62"/>
                <a:gd name="T33" fmla="*/ 0 h 62"/>
                <a:gd name="T34" fmla="*/ 61 w 62"/>
                <a:gd name="T35" fmla="*/ 0 h 62"/>
                <a:gd name="T36" fmla="*/ 62 w 62"/>
                <a:gd name="T37" fmla="*/ 0 h 62"/>
                <a:gd name="T38" fmla="*/ 11 w 62"/>
                <a:gd name="T39" fmla="*/ 52 h 62"/>
                <a:gd name="T40" fmla="*/ 1 w 62"/>
                <a:gd name="T41" fmla="*/ 62 h 62"/>
                <a:gd name="T42" fmla="*/ 1 w 62"/>
                <a:gd name="T43" fmla="*/ 62 h 62"/>
                <a:gd name="T44" fmla="*/ 1 w 62"/>
                <a:gd name="T45" fmla="*/ 62 h 62"/>
                <a:gd name="T46" fmla="*/ 1 w 62"/>
                <a:gd name="T47" fmla="*/ 62 h 62"/>
                <a:gd name="T48" fmla="*/ 1 w 62"/>
                <a:gd name="T49" fmla="*/ 62 h 62"/>
                <a:gd name="T50" fmla="*/ 1 w 62"/>
                <a:gd name="T51" fmla="*/ 62 h 62"/>
                <a:gd name="T52" fmla="*/ 1 w 62"/>
                <a:gd name="T53" fmla="*/ 62 h 62"/>
                <a:gd name="T54" fmla="*/ 1 w 62"/>
                <a:gd name="T55" fmla="*/ 61 h 62"/>
                <a:gd name="T56" fmla="*/ 0 w 62"/>
                <a:gd name="T57" fmla="*/ 61 h 62"/>
                <a:gd name="T58" fmla="*/ 11 w 62"/>
                <a:gd name="T59" fmla="*/ 51 h 62"/>
                <a:gd name="T60" fmla="*/ 11 w 62"/>
                <a:gd name="T61" fmla="*/ 51 h 62"/>
                <a:gd name="T62" fmla="*/ 11 w 62"/>
                <a:gd name="T63" fmla="*/ 51 h 62"/>
                <a:gd name="T64" fmla="*/ 11 w 62"/>
                <a:gd name="T65" fmla="*/ 51 h 62"/>
                <a:gd name="T66" fmla="*/ 11 w 62"/>
                <a:gd name="T67" fmla="*/ 51 h 62"/>
                <a:gd name="T68" fmla="*/ 11 w 62"/>
                <a:gd name="T69" fmla="*/ 51 h 62"/>
                <a:gd name="T70" fmla="*/ 11 w 62"/>
                <a:gd name="T71" fmla="*/ 51 h 62"/>
                <a:gd name="T72" fmla="*/ 11 w 62"/>
                <a:gd name="T73" fmla="*/ 51 h 62"/>
                <a:gd name="T74" fmla="*/ 11 w 62"/>
                <a:gd name="T75" fmla="*/ 5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0"/>
                  </a:move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2" y="0"/>
                  </a:lnTo>
                  <a:close/>
                  <a:moveTo>
                    <a:pt x="11" y="52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6F6F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8" name="Freeform 76"/>
            <p:cNvSpPr>
              <a:spLocks noEditPoints="1"/>
            </p:cNvSpPr>
            <p:nvPr/>
          </p:nvSpPr>
          <p:spPr bwMode="auto">
            <a:xfrm>
              <a:off x="247" y="317"/>
              <a:ext cx="61" cy="61"/>
            </a:xfrm>
            <a:custGeom>
              <a:avLst/>
              <a:gdLst>
                <a:gd name="T0" fmla="*/ 61 w 61"/>
                <a:gd name="T1" fmla="*/ 0 h 61"/>
                <a:gd name="T2" fmla="*/ 60 w 61"/>
                <a:gd name="T3" fmla="*/ 1 h 61"/>
                <a:gd name="T4" fmla="*/ 58 w 61"/>
                <a:gd name="T5" fmla="*/ 1 h 61"/>
                <a:gd name="T6" fmla="*/ 58 w 61"/>
                <a:gd name="T7" fmla="*/ 1 h 61"/>
                <a:gd name="T8" fmla="*/ 58 w 61"/>
                <a:gd name="T9" fmla="*/ 1 h 61"/>
                <a:gd name="T10" fmla="*/ 58 w 61"/>
                <a:gd name="T11" fmla="*/ 1 h 61"/>
                <a:gd name="T12" fmla="*/ 58 w 61"/>
                <a:gd name="T13" fmla="*/ 1 h 61"/>
                <a:gd name="T14" fmla="*/ 58 w 61"/>
                <a:gd name="T15" fmla="*/ 1 h 61"/>
                <a:gd name="T16" fmla="*/ 58 w 61"/>
                <a:gd name="T17" fmla="*/ 1 h 61"/>
                <a:gd name="T18" fmla="*/ 58 w 61"/>
                <a:gd name="T19" fmla="*/ 1 h 61"/>
                <a:gd name="T20" fmla="*/ 60 w 61"/>
                <a:gd name="T21" fmla="*/ 0 h 61"/>
                <a:gd name="T22" fmla="*/ 60 w 61"/>
                <a:gd name="T23" fmla="*/ 0 h 61"/>
                <a:gd name="T24" fmla="*/ 60 w 61"/>
                <a:gd name="T25" fmla="*/ 0 h 61"/>
                <a:gd name="T26" fmla="*/ 60 w 61"/>
                <a:gd name="T27" fmla="*/ 0 h 61"/>
                <a:gd name="T28" fmla="*/ 61 w 61"/>
                <a:gd name="T29" fmla="*/ 0 h 61"/>
                <a:gd name="T30" fmla="*/ 61 w 61"/>
                <a:gd name="T31" fmla="*/ 0 h 61"/>
                <a:gd name="T32" fmla="*/ 61 w 61"/>
                <a:gd name="T33" fmla="*/ 0 h 61"/>
                <a:gd name="T34" fmla="*/ 61 w 61"/>
                <a:gd name="T35" fmla="*/ 0 h 61"/>
                <a:gd name="T36" fmla="*/ 61 w 61"/>
                <a:gd name="T37" fmla="*/ 0 h 61"/>
                <a:gd name="T38" fmla="*/ 11 w 61"/>
                <a:gd name="T39" fmla="*/ 51 h 61"/>
                <a:gd name="T40" fmla="*/ 0 w 61"/>
                <a:gd name="T41" fmla="*/ 61 h 61"/>
                <a:gd name="T42" fmla="*/ 0 w 61"/>
                <a:gd name="T43" fmla="*/ 61 h 61"/>
                <a:gd name="T44" fmla="*/ 0 w 61"/>
                <a:gd name="T45" fmla="*/ 61 h 61"/>
                <a:gd name="T46" fmla="*/ 0 w 61"/>
                <a:gd name="T47" fmla="*/ 61 h 61"/>
                <a:gd name="T48" fmla="*/ 0 w 61"/>
                <a:gd name="T49" fmla="*/ 61 h 61"/>
                <a:gd name="T50" fmla="*/ 0 w 61"/>
                <a:gd name="T51" fmla="*/ 61 h 61"/>
                <a:gd name="T52" fmla="*/ 0 w 61"/>
                <a:gd name="T53" fmla="*/ 61 h 61"/>
                <a:gd name="T54" fmla="*/ 0 w 61"/>
                <a:gd name="T55" fmla="*/ 61 h 61"/>
                <a:gd name="T56" fmla="*/ 0 w 61"/>
                <a:gd name="T57" fmla="*/ 61 h 61"/>
                <a:gd name="T58" fmla="*/ 11 w 61"/>
                <a:gd name="T59" fmla="*/ 49 h 61"/>
                <a:gd name="T60" fmla="*/ 11 w 61"/>
                <a:gd name="T61" fmla="*/ 49 h 61"/>
                <a:gd name="T62" fmla="*/ 11 w 61"/>
                <a:gd name="T63" fmla="*/ 49 h 61"/>
                <a:gd name="T64" fmla="*/ 11 w 61"/>
                <a:gd name="T65" fmla="*/ 49 h 61"/>
                <a:gd name="T66" fmla="*/ 11 w 61"/>
                <a:gd name="T67" fmla="*/ 49 h 61"/>
                <a:gd name="T68" fmla="*/ 11 w 61"/>
                <a:gd name="T69" fmla="*/ 51 h 61"/>
                <a:gd name="T70" fmla="*/ 11 w 61"/>
                <a:gd name="T71" fmla="*/ 51 h 61"/>
                <a:gd name="T72" fmla="*/ 11 w 61"/>
                <a:gd name="T73" fmla="*/ 51 h 61"/>
                <a:gd name="T74" fmla="*/ 11 w 61"/>
                <a:gd name="T75" fmla="*/ 5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1">
                  <a:moveTo>
                    <a:pt x="61" y="0"/>
                  </a:moveTo>
                  <a:lnTo>
                    <a:pt x="60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close/>
                  <a:moveTo>
                    <a:pt x="11" y="51"/>
                  </a:move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close/>
                </a:path>
              </a:pathLst>
            </a:custGeom>
            <a:solidFill>
              <a:srgbClr val="6D6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9" name="Freeform 77"/>
            <p:cNvSpPr>
              <a:spLocks noEditPoints="1"/>
            </p:cNvSpPr>
            <p:nvPr/>
          </p:nvSpPr>
          <p:spPr bwMode="auto">
            <a:xfrm>
              <a:off x="247" y="316"/>
              <a:ext cx="60" cy="62"/>
            </a:xfrm>
            <a:custGeom>
              <a:avLst/>
              <a:gdLst>
                <a:gd name="T0" fmla="*/ 60 w 60"/>
                <a:gd name="T1" fmla="*/ 1 h 62"/>
                <a:gd name="T2" fmla="*/ 58 w 60"/>
                <a:gd name="T3" fmla="*/ 2 h 62"/>
                <a:gd name="T4" fmla="*/ 58 w 60"/>
                <a:gd name="T5" fmla="*/ 2 h 62"/>
                <a:gd name="T6" fmla="*/ 58 w 60"/>
                <a:gd name="T7" fmla="*/ 2 h 62"/>
                <a:gd name="T8" fmla="*/ 58 w 60"/>
                <a:gd name="T9" fmla="*/ 2 h 62"/>
                <a:gd name="T10" fmla="*/ 57 w 60"/>
                <a:gd name="T11" fmla="*/ 2 h 62"/>
                <a:gd name="T12" fmla="*/ 57 w 60"/>
                <a:gd name="T13" fmla="*/ 2 h 62"/>
                <a:gd name="T14" fmla="*/ 57 w 60"/>
                <a:gd name="T15" fmla="*/ 2 h 62"/>
                <a:gd name="T16" fmla="*/ 57 w 60"/>
                <a:gd name="T17" fmla="*/ 2 h 62"/>
                <a:gd name="T18" fmla="*/ 57 w 60"/>
                <a:gd name="T19" fmla="*/ 2 h 62"/>
                <a:gd name="T20" fmla="*/ 60 w 60"/>
                <a:gd name="T21" fmla="*/ 0 h 62"/>
                <a:gd name="T22" fmla="*/ 60 w 60"/>
                <a:gd name="T23" fmla="*/ 0 h 62"/>
                <a:gd name="T24" fmla="*/ 60 w 60"/>
                <a:gd name="T25" fmla="*/ 0 h 62"/>
                <a:gd name="T26" fmla="*/ 60 w 60"/>
                <a:gd name="T27" fmla="*/ 0 h 62"/>
                <a:gd name="T28" fmla="*/ 60 w 60"/>
                <a:gd name="T29" fmla="*/ 0 h 62"/>
                <a:gd name="T30" fmla="*/ 60 w 60"/>
                <a:gd name="T31" fmla="*/ 0 h 62"/>
                <a:gd name="T32" fmla="*/ 60 w 60"/>
                <a:gd name="T33" fmla="*/ 0 h 62"/>
                <a:gd name="T34" fmla="*/ 60 w 60"/>
                <a:gd name="T35" fmla="*/ 1 h 62"/>
                <a:gd name="T36" fmla="*/ 60 w 60"/>
                <a:gd name="T37" fmla="*/ 1 h 62"/>
                <a:gd name="T38" fmla="*/ 11 w 60"/>
                <a:gd name="T39" fmla="*/ 50 h 62"/>
                <a:gd name="T40" fmla="*/ 0 w 60"/>
                <a:gd name="T41" fmla="*/ 62 h 62"/>
                <a:gd name="T42" fmla="*/ 0 w 60"/>
                <a:gd name="T43" fmla="*/ 62 h 62"/>
                <a:gd name="T44" fmla="*/ 0 w 60"/>
                <a:gd name="T45" fmla="*/ 62 h 62"/>
                <a:gd name="T46" fmla="*/ 0 w 60"/>
                <a:gd name="T47" fmla="*/ 60 h 62"/>
                <a:gd name="T48" fmla="*/ 0 w 60"/>
                <a:gd name="T49" fmla="*/ 60 h 62"/>
                <a:gd name="T50" fmla="*/ 0 w 60"/>
                <a:gd name="T51" fmla="*/ 60 h 62"/>
                <a:gd name="T52" fmla="*/ 0 w 60"/>
                <a:gd name="T53" fmla="*/ 60 h 62"/>
                <a:gd name="T54" fmla="*/ 0 w 60"/>
                <a:gd name="T55" fmla="*/ 60 h 62"/>
                <a:gd name="T56" fmla="*/ 0 w 60"/>
                <a:gd name="T57" fmla="*/ 60 h 62"/>
                <a:gd name="T58" fmla="*/ 10 w 60"/>
                <a:gd name="T59" fmla="*/ 49 h 62"/>
                <a:gd name="T60" fmla="*/ 10 w 60"/>
                <a:gd name="T61" fmla="*/ 49 h 62"/>
                <a:gd name="T62" fmla="*/ 11 w 60"/>
                <a:gd name="T63" fmla="*/ 49 h 62"/>
                <a:gd name="T64" fmla="*/ 11 w 60"/>
                <a:gd name="T65" fmla="*/ 50 h 62"/>
                <a:gd name="T66" fmla="*/ 11 w 60"/>
                <a:gd name="T67" fmla="*/ 50 h 62"/>
                <a:gd name="T68" fmla="*/ 11 w 60"/>
                <a:gd name="T69" fmla="*/ 50 h 62"/>
                <a:gd name="T70" fmla="*/ 11 w 60"/>
                <a:gd name="T71" fmla="*/ 50 h 62"/>
                <a:gd name="T72" fmla="*/ 11 w 60"/>
                <a:gd name="T73" fmla="*/ 50 h 62"/>
                <a:gd name="T74" fmla="*/ 11 w 60"/>
                <a:gd name="T75" fmla="*/ 5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2">
                  <a:moveTo>
                    <a:pt x="60" y="1"/>
                  </a:move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1"/>
                  </a:lnTo>
                  <a:lnTo>
                    <a:pt x="60" y="1"/>
                  </a:lnTo>
                  <a:close/>
                  <a:moveTo>
                    <a:pt x="11" y="50"/>
                  </a:move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1" y="49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1" y="50"/>
                  </a:lnTo>
                  <a:close/>
                </a:path>
              </a:pathLst>
            </a:custGeom>
            <a:solidFill>
              <a:srgbClr val="6B6B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0" name="Freeform 78"/>
            <p:cNvSpPr>
              <a:spLocks noEditPoints="1"/>
            </p:cNvSpPr>
            <p:nvPr/>
          </p:nvSpPr>
          <p:spPr bwMode="auto">
            <a:xfrm>
              <a:off x="245" y="316"/>
              <a:ext cx="62" cy="60"/>
            </a:xfrm>
            <a:custGeom>
              <a:avLst/>
              <a:gdLst>
                <a:gd name="T0" fmla="*/ 62 w 62"/>
                <a:gd name="T1" fmla="*/ 0 h 60"/>
                <a:gd name="T2" fmla="*/ 59 w 62"/>
                <a:gd name="T3" fmla="*/ 2 h 60"/>
                <a:gd name="T4" fmla="*/ 59 w 62"/>
                <a:gd name="T5" fmla="*/ 2 h 60"/>
                <a:gd name="T6" fmla="*/ 59 w 62"/>
                <a:gd name="T7" fmla="*/ 2 h 60"/>
                <a:gd name="T8" fmla="*/ 59 w 62"/>
                <a:gd name="T9" fmla="*/ 2 h 60"/>
                <a:gd name="T10" fmla="*/ 59 w 62"/>
                <a:gd name="T11" fmla="*/ 2 h 60"/>
                <a:gd name="T12" fmla="*/ 59 w 62"/>
                <a:gd name="T13" fmla="*/ 2 h 60"/>
                <a:gd name="T14" fmla="*/ 58 w 62"/>
                <a:gd name="T15" fmla="*/ 1 h 60"/>
                <a:gd name="T16" fmla="*/ 58 w 62"/>
                <a:gd name="T17" fmla="*/ 1 h 60"/>
                <a:gd name="T18" fmla="*/ 58 w 62"/>
                <a:gd name="T19" fmla="*/ 1 h 60"/>
                <a:gd name="T20" fmla="*/ 60 w 62"/>
                <a:gd name="T21" fmla="*/ 0 h 60"/>
                <a:gd name="T22" fmla="*/ 60 w 62"/>
                <a:gd name="T23" fmla="*/ 0 h 60"/>
                <a:gd name="T24" fmla="*/ 60 w 62"/>
                <a:gd name="T25" fmla="*/ 0 h 60"/>
                <a:gd name="T26" fmla="*/ 60 w 62"/>
                <a:gd name="T27" fmla="*/ 0 h 60"/>
                <a:gd name="T28" fmla="*/ 60 w 62"/>
                <a:gd name="T29" fmla="*/ 0 h 60"/>
                <a:gd name="T30" fmla="*/ 60 w 62"/>
                <a:gd name="T31" fmla="*/ 0 h 60"/>
                <a:gd name="T32" fmla="*/ 60 w 62"/>
                <a:gd name="T33" fmla="*/ 0 h 60"/>
                <a:gd name="T34" fmla="*/ 60 w 62"/>
                <a:gd name="T35" fmla="*/ 0 h 60"/>
                <a:gd name="T36" fmla="*/ 62 w 62"/>
                <a:gd name="T37" fmla="*/ 0 h 60"/>
                <a:gd name="T38" fmla="*/ 12 w 62"/>
                <a:gd name="T39" fmla="*/ 49 h 60"/>
                <a:gd name="T40" fmla="*/ 2 w 62"/>
                <a:gd name="T41" fmla="*/ 60 h 60"/>
                <a:gd name="T42" fmla="*/ 2 w 62"/>
                <a:gd name="T43" fmla="*/ 60 h 60"/>
                <a:gd name="T44" fmla="*/ 2 w 62"/>
                <a:gd name="T45" fmla="*/ 60 h 60"/>
                <a:gd name="T46" fmla="*/ 0 w 62"/>
                <a:gd name="T47" fmla="*/ 60 h 60"/>
                <a:gd name="T48" fmla="*/ 0 w 62"/>
                <a:gd name="T49" fmla="*/ 60 h 60"/>
                <a:gd name="T50" fmla="*/ 0 w 62"/>
                <a:gd name="T51" fmla="*/ 60 h 60"/>
                <a:gd name="T52" fmla="*/ 0 w 62"/>
                <a:gd name="T53" fmla="*/ 60 h 60"/>
                <a:gd name="T54" fmla="*/ 0 w 62"/>
                <a:gd name="T55" fmla="*/ 59 h 60"/>
                <a:gd name="T56" fmla="*/ 0 w 62"/>
                <a:gd name="T57" fmla="*/ 59 h 60"/>
                <a:gd name="T58" fmla="*/ 12 w 62"/>
                <a:gd name="T59" fmla="*/ 48 h 60"/>
                <a:gd name="T60" fmla="*/ 12 w 62"/>
                <a:gd name="T61" fmla="*/ 49 h 60"/>
                <a:gd name="T62" fmla="*/ 12 w 62"/>
                <a:gd name="T63" fmla="*/ 49 h 60"/>
                <a:gd name="T64" fmla="*/ 12 w 62"/>
                <a:gd name="T65" fmla="*/ 49 h 60"/>
                <a:gd name="T66" fmla="*/ 12 w 62"/>
                <a:gd name="T67" fmla="*/ 49 h 60"/>
                <a:gd name="T68" fmla="*/ 12 w 62"/>
                <a:gd name="T69" fmla="*/ 49 h 60"/>
                <a:gd name="T70" fmla="*/ 12 w 62"/>
                <a:gd name="T71" fmla="*/ 49 h 60"/>
                <a:gd name="T72" fmla="*/ 12 w 62"/>
                <a:gd name="T73" fmla="*/ 49 h 60"/>
                <a:gd name="T74" fmla="*/ 12 w 62"/>
                <a:gd name="T75" fmla="*/ 4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0">
                  <a:moveTo>
                    <a:pt x="62" y="0"/>
                  </a:move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2" y="0"/>
                  </a:lnTo>
                  <a:close/>
                  <a:moveTo>
                    <a:pt x="12" y="49"/>
                  </a:moveTo>
                  <a:lnTo>
                    <a:pt x="2" y="60"/>
                  </a:lnTo>
                  <a:lnTo>
                    <a:pt x="2" y="60"/>
                  </a:lnTo>
                  <a:lnTo>
                    <a:pt x="2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12" y="48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close/>
                </a:path>
              </a:pathLst>
            </a:custGeom>
            <a:solidFill>
              <a:srgbClr val="696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1" name="Freeform 79"/>
            <p:cNvSpPr>
              <a:spLocks noEditPoints="1"/>
            </p:cNvSpPr>
            <p:nvPr/>
          </p:nvSpPr>
          <p:spPr bwMode="auto">
            <a:xfrm>
              <a:off x="245" y="315"/>
              <a:ext cx="60" cy="60"/>
            </a:xfrm>
            <a:custGeom>
              <a:avLst/>
              <a:gdLst>
                <a:gd name="T0" fmla="*/ 60 w 60"/>
                <a:gd name="T1" fmla="*/ 1 h 60"/>
                <a:gd name="T2" fmla="*/ 58 w 60"/>
                <a:gd name="T3" fmla="*/ 2 h 60"/>
                <a:gd name="T4" fmla="*/ 58 w 60"/>
                <a:gd name="T5" fmla="*/ 2 h 60"/>
                <a:gd name="T6" fmla="*/ 58 w 60"/>
                <a:gd name="T7" fmla="*/ 2 h 60"/>
                <a:gd name="T8" fmla="*/ 58 w 60"/>
                <a:gd name="T9" fmla="*/ 2 h 60"/>
                <a:gd name="T10" fmla="*/ 58 w 60"/>
                <a:gd name="T11" fmla="*/ 2 h 60"/>
                <a:gd name="T12" fmla="*/ 58 w 60"/>
                <a:gd name="T13" fmla="*/ 2 h 60"/>
                <a:gd name="T14" fmla="*/ 58 w 60"/>
                <a:gd name="T15" fmla="*/ 2 h 60"/>
                <a:gd name="T16" fmla="*/ 58 w 60"/>
                <a:gd name="T17" fmla="*/ 2 h 60"/>
                <a:gd name="T18" fmla="*/ 57 w 60"/>
                <a:gd name="T19" fmla="*/ 2 h 60"/>
                <a:gd name="T20" fmla="*/ 59 w 60"/>
                <a:gd name="T21" fmla="*/ 0 h 60"/>
                <a:gd name="T22" fmla="*/ 59 w 60"/>
                <a:gd name="T23" fmla="*/ 0 h 60"/>
                <a:gd name="T24" fmla="*/ 59 w 60"/>
                <a:gd name="T25" fmla="*/ 0 h 60"/>
                <a:gd name="T26" fmla="*/ 59 w 60"/>
                <a:gd name="T27" fmla="*/ 1 h 60"/>
                <a:gd name="T28" fmla="*/ 60 w 60"/>
                <a:gd name="T29" fmla="*/ 1 h 60"/>
                <a:gd name="T30" fmla="*/ 60 w 60"/>
                <a:gd name="T31" fmla="*/ 1 h 60"/>
                <a:gd name="T32" fmla="*/ 60 w 60"/>
                <a:gd name="T33" fmla="*/ 1 h 60"/>
                <a:gd name="T34" fmla="*/ 60 w 60"/>
                <a:gd name="T35" fmla="*/ 1 h 60"/>
                <a:gd name="T36" fmla="*/ 60 w 60"/>
                <a:gd name="T37" fmla="*/ 1 h 60"/>
                <a:gd name="T38" fmla="*/ 12 w 60"/>
                <a:gd name="T39" fmla="*/ 49 h 60"/>
                <a:gd name="T40" fmla="*/ 0 w 60"/>
                <a:gd name="T41" fmla="*/ 60 h 60"/>
                <a:gd name="T42" fmla="*/ 0 w 60"/>
                <a:gd name="T43" fmla="*/ 60 h 60"/>
                <a:gd name="T44" fmla="*/ 0 w 60"/>
                <a:gd name="T45" fmla="*/ 60 h 60"/>
                <a:gd name="T46" fmla="*/ 0 w 60"/>
                <a:gd name="T47" fmla="*/ 60 h 60"/>
                <a:gd name="T48" fmla="*/ 0 w 60"/>
                <a:gd name="T49" fmla="*/ 60 h 60"/>
                <a:gd name="T50" fmla="*/ 0 w 60"/>
                <a:gd name="T51" fmla="*/ 60 h 60"/>
                <a:gd name="T52" fmla="*/ 0 w 60"/>
                <a:gd name="T53" fmla="*/ 60 h 60"/>
                <a:gd name="T54" fmla="*/ 0 w 60"/>
                <a:gd name="T55" fmla="*/ 60 h 60"/>
                <a:gd name="T56" fmla="*/ 0 w 60"/>
                <a:gd name="T57" fmla="*/ 60 h 60"/>
                <a:gd name="T58" fmla="*/ 12 w 60"/>
                <a:gd name="T59" fmla="*/ 49 h 60"/>
                <a:gd name="T60" fmla="*/ 12 w 60"/>
                <a:gd name="T61" fmla="*/ 49 h 60"/>
                <a:gd name="T62" fmla="*/ 12 w 60"/>
                <a:gd name="T63" fmla="*/ 49 h 60"/>
                <a:gd name="T64" fmla="*/ 12 w 60"/>
                <a:gd name="T65" fmla="*/ 49 h 60"/>
                <a:gd name="T66" fmla="*/ 12 w 60"/>
                <a:gd name="T67" fmla="*/ 49 h 60"/>
                <a:gd name="T68" fmla="*/ 12 w 60"/>
                <a:gd name="T69" fmla="*/ 49 h 60"/>
                <a:gd name="T70" fmla="*/ 12 w 60"/>
                <a:gd name="T71" fmla="*/ 49 h 60"/>
                <a:gd name="T72" fmla="*/ 12 w 60"/>
                <a:gd name="T73" fmla="*/ 49 h 60"/>
                <a:gd name="T74" fmla="*/ 12 w 60"/>
                <a:gd name="T75" fmla="*/ 4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0">
                  <a:moveTo>
                    <a:pt x="60" y="1"/>
                  </a:move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7" y="2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close/>
                  <a:moveTo>
                    <a:pt x="12" y="49"/>
                  </a:move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close/>
                </a:path>
              </a:pathLst>
            </a:custGeom>
            <a:solidFill>
              <a:srgbClr val="6767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2" name="Freeform 80"/>
            <p:cNvSpPr>
              <a:spLocks noEditPoints="1"/>
            </p:cNvSpPr>
            <p:nvPr/>
          </p:nvSpPr>
          <p:spPr bwMode="auto">
            <a:xfrm>
              <a:off x="244" y="315"/>
              <a:ext cx="60" cy="60"/>
            </a:xfrm>
            <a:custGeom>
              <a:avLst/>
              <a:gdLst>
                <a:gd name="T0" fmla="*/ 60 w 60"/>
                <a:gd name="T1" fmla="*/ 0 h 60"/>
                <a:gd name="T2" fmla="*/ 58 w 60"/>
                <a:gd name="T3" fmla="*/ 2 h 60"/>
                <a:gd name="T4" fmla="*/ 58 w 60"/>
                <a:gd name="T5" fmla="*/ 2 h 60"/>
                <a:gd name="T6" fmla="*/ 58 w 60"/>
                <a:gd name="T7" fmla="*/ 2 h 60"/>
                <a:gd name="T8" fmla="*/ 58 w 60"/>
                <a:gd name="T9" fmla="*/ 2 h 60"/>
                <a:gd name="T10" fmla="*/ 58 w 60"/>
                <a:gd name="T11" fmla="*/ 2 h 60"/>
                <a:gd name="T12" fmla="*/ 58 w 60"/>
                <a:gd name="T13" fmla="*/ 2 h 60"/>
                <a:gd name="T14" fmla="*/ 58 w 60"/>
                <a:gd name="T15" fmla="*/ 2 h 60"/>
                <a:gd name="T16" fmla="*/ 58 w 60"/>
                <a:gd name="T17" fmla="*/ 2 h 60"/>
                <a:gd name="T18" fmla="*/ 58 w 60"/>
                <a:gd name="T19" fmla="*/ 2 h 60"/>
                <a:gd name="T20" fmla="*/ 59 w 60"/>
                <a:gd name="T21" fmla="*/ 0 h 60"/>
                <a:gd name="T22" fmla="*/ 60 w 60"/>
                <a:gd name="T23" fmla="*/ 0 h 60"/>
                <a:gd name="T24" fmla="*/ 60 w 60"/>
                <a:gd name="T25" fmla="*/ 0 h 60"/>
                <a:gd name="T26" fmla="*/ 60 w 60"/>
                <a:gd name="T27" fmla="*/ 0 h 60"/>
                <a:gd name="T28" fmla="*/ 60 w 60"/>
                <a:gd name="T29" fmla="*/ 0 h 60"/>
                <a:gd name="T30" fmla="*/ 60 w 60"/>
                <a:gd name="T31" fmla="*/ 0 h 60"/>
                <a:gd name="T32" fmla="*/ 60 w 60"/>
                <a:gd name="T33" fmla="*/ 0 h 60"/>
                <a:gd name="T34" fmla="*/ 60 w 60"/>
                <a:gd name="T35" fmla="*/ 0 h 60"/>
                <a:gd name="T36" fmla="*/ 60 w 60"/>
                <a:gd name="T37" fmla="*/ 0 h 60"/>
                <a:gd name="T38" fmla="*/ 13 w 60"/>
                <a:gd name="T39" fmla="*/ 49 h 60"/>
                <a:gd name="T40" fmla="*/ 1 w 60"/>
                <a:gd name="T41" fmla="*/ 60 h 60"/>
                <a:gd name="T42" fmla="*/ 1 w 60"/>
                <a:gd name="T43" fmla="*/ 60 h 60"/>
                <a:gd name="T44" fmla="*/ 1 w 60"/>
                <a:gd name="T45" fmla="*/ 59 h 60"/>
                <a:gd name="T46" fmla="*/ 1 w 60"/>
                <a:gd name="T47" fmla="*/ 59 h 60"/>
                <a:gd name="T48" fmla="*/ 1 w 60"/>
                <a:gd name="T49" fmla="*/ 59 h 60"/>
                <a:gd name="T50" fmla="*/ 1 w 60"/>
                <a:gd name="T51" fmla="*/ 59 h 60"/>
                <a:gd name="T52" fmla="*/ 1 w 60"/>
                <a:gd name="T53" fmla="*/ 59 h 60"/>
                <a:gd name="T54" fmla="*/ 1 w 60"/>
                <a:gd name="T55" fmla="*/ 59 h 60"/>
                <a:gd name="T56" fmla="*/ 0 w 60"/>
                <a:gd name="T57" fmla="*/ 59 h 60"/>
                <a:gd name="T58" fmla="*/ 13 w 60"/>
                <a:gd name="T59" fmla="*/ 48 h 60"/>
                <a:gd name="T60" fmla="*/ 13 w 60"/>
                <a:gd name="T61" fmla="*/ 48 h 60"/>
                <a:gd name="T62" fmla="*/ 13 w 60"/>
                <a:gd name="T63" fmla="*/ 48 h 60"/>
                <a:gd name="T64" fmla="*/ 13 w 60"/>
                <a:gd name="T65" fmla="*/ 48 h 60"/>
                <a:gd name="T66" fmla="*/ 13 w 60"/>
                <a:gd name="T67" fmla="*/ 48 h 60"/>
                <a:gd name="T68" fmla="*/ 13 w 60"/>
                <a:gd name="T69" fmla="*/ 48 h 60"/>
                <a:gd name="T70" fmla="*/ 13 w 60"/>
                <a:gd name="T71" fmla="*/ 48 h 60"/>
                <a:gd name="T72" fmla="*/ 13 w 60"/>
                <a:gd name="T73" fmla="*/ 49 h 60"/>
                <a:gd name="T74" fmla="*/ 13 w 60"/>
                <a:gd name="T75" fmla="*/ 4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0">
                  <a:moveTo>
                    <a:pt x="60" y="0"/>
                  </a:move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close/>
                  <a:moveTo>
                    <a:pt x="13" y="49"/>
                  </a:moveTo>
                  <a:lnTo>
                    <a:pt x="1" y="60"/>
                  </a:lnTo>
                  <a:lnTo>
                    <a:pt x="1" y="60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9"/>
                  </a:lnTo>
                  <a:lnTo>
                    <a:pt x="13" y="49"/>
                  </a:lnTo>
                  <a:close/>
                </a:path>
              </a:pathLst>
            </a:custGeom>
            <a:solidFill>
              <a:srgbClr val="656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3" name="Freeform 81"/>
            <p:cNvSpPr>
              <a:spLocks noEditPoints="1"/>
            </p:cNvSpPr>
            <p:nvPr/>
          </p:nvSpPr>
          <p:spPr bwMode="auto">
            <a:xfrm>
              <a:off x="244" y="315"/>
              <a:ext cx="59" cy="59"/>
            </a:xfrm>
            <a:custGeom>
              <a:avLst/>
              <a:gdLst>
                <a:gd name="T0" fmla="*/ 59 w 59"/>
                <a:gd name="T1" fmla="*/ 0 h 59"/>
                <a:gd name="T2" fmla="*/ 58 w 59"/>
                <a:gd name="T3" fmla="*/ 2 h 59"/>
                <a:gd name="T4" fmla="*/ 58 w 59"/>
                <a:gd name="T5" fmla="*/ 2 h 59"/>
                <a:gd name="T6" fmla="*/ 56 w 59"/>
                <a:gd name="T7" fmla="*/ 2 h 59"/>
                <a:gd name="T8" fmla="*/ 56 w 59"/>
                <a:gd name="T9" fmla="*/ 2 h 59"/>
                <a:gd name="T10" fmla="*/ 56 w 59"/>
                <a:gd name="T11" fmla="*/ 2 h 59"/>
                <a:gd name="T12" fmla="*/ 56 w 59"/>
                <a:gd name="T13" fmla="*/ 2 h 59"/>
                <a:gd name="T14" fmla="*/ 56 w 59"/>
                <a:gd name="T15" fmla="*/ 2 h 59"/>
                <a:gd name="T16" fmla="*/ 56 w 59"/>
                <a:gd name="T17" fmla="*/ 2 h 59"/>
                <a:gd name="T18" fmla="*/ 56 w 59"/>
                <a:gd name="T19" fmla="*/ 2 h 59"/>
                <a:gd name="T20" fmla="*/ 59 w 59"/>
                <a:gd name="T21" fmla="*/ 0 h 59"/>
                <a:gd name="T22" fmla="*/ 59 w 59"/>
                <a:gd name="T23" fmla="*/ 0 h 59"/>
                <a:gd name="T24" fmla="*/ 59 w 59"/>
                <a:gd name="T25" fmla="*/ 0 h 59"/>
                <a:gd name="T26" fmla="*/ 59 w 59"/>
                <a:gd name="T27" fmla="*/ 0 h 59"/>
                <a:gd name="T28" fmla="*/ 59 w 59"/>
                <a:gd name="T29" fmla="*/ 0 h 59"/>
                <a:gd name="T30" fmla="*/ 59 w 59"/>
                <a:gd name="T31" fmla="*/ 0 h 59"/>
                <a:gd name="T32" fmla="*/ 59 w 59"/>
                <a:gd name="T33" fmla="*/ 0 h 59"/>
                <a:gd name="T34" fmla="*/ 59 w 59"/>
                <a:gd name="T35" fmla="*/ 0 h 59"/>
                <a:gd name="T36" fmla="*/ 59 w 59"/>
                <a:gd name="T37" fmla="*/ 0 h 59"/>
                <a:gd name="T38" fmla="*/ 13 w 59"/>
                <a:gd name="T39" fmla="*/ 48 h 59"/>
                <a:gd name="T40" fmla="*/ 0 w 59"/>
                <a:gd name="T41" fmla="*/ 59 h 59"/>
                <a:gd name="T42" fmla="*/ 0 w 59"/>
                <a:gd name="T43" fmla="*/ 59 h 59"/>
                <a:gd name="T44" fmla="*/ 0 w 59"/>
                <a:gd name="T45" fmla="*/ 59 h 59"/>
                <a:gd name="T46" fmla="*/ 0 w 59"/>
                <a:gd name="T47" fmla="*/ 59 h 59"/>
                <a:gd name="T48" fmla="*/ 0 w 59"/>
                <a:gd name="T49" fmla="*/ 59 h 59"/>
                <a:gd name="T50" fmla="*/ 0 w 59"/>
                <a:gd name="T51" fmla="*/ 58 h 59"/>
                <a:gd name="T52" fmla="*/ 0 w 59"/>
                <a:gd name="T53" fmla="*/ 58 h 59"/>
                <a:gd name="T54" fmla="*/ 0 w 59"/>
                <a:gd name="T55" fmla="*/ 58 h 59"/>
                <a:gd name="T56" fmla="*/ 0 w 59"/>
                <a:gd name="T57" fmla="*/ 58 h 59"/>
                <a:gd name="T58" fmla="*/ 11 w 59"/>
                <a:gd name="T59" fmla="*/ 46 h 59"/>
                <a:gd name="T60" fmla="*/ 11 w 59"/>
                <a:gd name="T61" fmla="*/ 46 h 59"/>
                <a:gd name="T62" fmla="*/ 11 w 59"/>
                <a:gd name="T63" fmla="*/ 46 h 59"/>
                <a:gd name="T64" fmla="*/ 11 w 59"/>
                <a:gd name="T65" fmla="*/ 46 h 59"/>
                <a:gd name="T66" fmla="*/ 11 w 59"/>
                <a:gd name="T67" fmla="*/ 46 h 59"/>
                <a:gd name="T68" fmla="*/ 11 w 59"/>
                <a:gd name="T69" fmla="*/ 48 h 59"/>
                <a:gd name="T70" fmla="*/ 13 w 59"/>
                <a:gd name="T71" fmla="*/ 48 h 59"/>
                <a:gd name="T72" fmla="*/ 13 w 59"/>
                <a:gd name="T73" fmla="*/ 48 h 59"/>
                <a:gd name="T74" fmla="*/ 13 w 59"/>
                <a:gd name="T75" fmla="*/ 4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59">
                  <a:moveTo>
                    <a:pt x="59" y="0"/>
                  </a:moveTo>
                  <a:lnTo>
                    <a:pt x="58" y="2"/>
                  </a:lnTo>
                  <a:lnTo>
                    <a:pt x="58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close/>
                  <a:moveTo>
                    <a:pt x="13" y="48"/>
                  </a:move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close/>
                </a:path>
              </a:pathLst>
            </a:custGeom>
            <a:solidFill>
              <a:srgbClr val="6363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4" name="Freeform 82"/>
            <p:cNvSpPr>
              <a:spLocks noEditPoints="1"/>
            </p:cNvSpPr>
            <p:nvPr/>
          </p:nvSpPr>
          <p:spPr bwMode="auto">
            <a:xfrm>
              <a:off x="244" y="313"/>
              <a:ext cx="59" cy="60"/>
            </a:xfrm>
            <a:custGeom>
              <a:avLst/>
              <a:gdLst>
                <a:gd name="T0" fmla="*/ 59 w 59"/>
                <a:gd name="T1" fmla="*/ 2 h 60"/>
                <a:gd name="T2" fmla="*/ 56 w 59"/>
                <a:gd name="T3" fmla="*/ 4 h 60"/>
                <a:gd name="T4" fmla="*/ 56 w 59"/>
                <a:gd name="T5" fmla="*/ 4 h 60"/>
                <a:gd name="T6" fmla="*/ 56 w 59"/>
                <a:gd name="T7" fmla="*/ 4 h 60"/>
                <a:gd name="T8" fmla="*/ 55 w 59"/>
                <a:gd name="T9" fmla="*/ 4 h 60"/>
                <a:gd name="T10" fmla="*/ 55 w 59"/>
                <a:gd name="T11" fmla="*/ 4 h 60"/>
                <a:gd name="T12" fmla="*/ 55 w 59"/>
                <a:gd name="T13" fmla="*/ 3 h 60"/>
                <a:gd name="T14" fmla="*/ 55 w 59"/>
                <a:gd name="T15" fmla="*/ 3 h 60"/>
                <a:gd name="T16" fmla="*/ 55 w 59"/>
                <a:gd name="T17" fmla="*/ 3 h 60"/>
                <a:gd name="T18" fmla="*/ 55 w 59"/>
                <a:gd name="T19" fmla="*/ 3 h 60"/>
                <a:gd name="T20" fmla="*/ 58 w 59"/>
                <a:gd name="T21" fmla="*/ 0 h 60"/>
                <a:gd name="T22" fmla="*/ 58 w 59"/>
                <a:gd name="T23" fmla="*/ 0 h 60"/>
                <a:gd name="T24" fmla="*/ 58 w 59"/>
                <a:gd name="T25" fmla="*/ 0 h 60"/>
                <a:gd name="T26" fmla="*/ 58 w 59"/>
                <a:gd name="T27" fmla="*/ 0 h 60"/>
                <a:gd name="T28" fmla="*/ 58 w 59"/>
                <a:gd name="T29" fmla="*/ 0 h 60"/>
                <a:gd name="T30" fmla="*/ 58 w 59"/>
                <a:gd name="T31" fmla="*/ 2 h 60"/>
                <a:gd name="T32" fmla="*/ 59 w 59"/>
                <a:gd name="T33" fmla="*/ 2 h 60"/>
                <a:gd name="T34" fmla="*/ 59 w 59"/>
                <a:gd name="T35" fmla="*/ 2 h 60"/>
                <a:gd name="T36" fmla="*/ 59 w 59"/>
                <a:gd name="T37" fmla="*/ 2 h 60"/>
                <a:gd name="T38" fmla="*/ 11 w 59"/>
                <a:gd name="T39" fmla="*/ 48 h 60"/>
                <a:gd name="T40" fmla="*/ 0 w 59"/>
                <a:gd name="T41" fmla="*/ 60 h 60"/>
                <a:gd name="T42" fmla="*/ 0 w 59"/>
                <a:gd name="T43" fmla="*/ 60 h 60"/>
                <a:gd name="T44" fmla="*/ 0 w 59"/>
                <a:gd name="T45" fmla="*/ 60 h 60"/>
                <a:gd name="T46" fmla="*/ 0 w 59"/>
                <a:gd name="T47" fmla="*/ 60 h 60"/>
                <a:gd name="T48" fmla="*/ 0 w 59"/>
                <a:gd name="T49" fmla="*/ 60 h 60"/>
                <a:gd name="T50" fmla="*/ 0 w 59"/>
                <a:gd name="T51" fmla="*/ 60 h 60"/>
                <a:gd name="T52" fmla="*/ 0 w 59"/>
                <a:gd name="T53" fmla="*/ 60 h 60"/>
                <a:gd name="T54" fmla="*/ 0 w 59"/>
                <a:gd name="T55" fmla="*/ 60 h 60"/>
                <a:gd name="T56" fmla="*/ 0 w 59"/>
                <a:gd name="T57" fmla="*/ 58 h 60"/>
                <a:gd name="T58" fmla="*/ 11 w 59"/>
                <a:gd name="T59" fmla="*/ 47 h 60"/>
                <a:gd name="T60" fmla="*/ 11 w 59"/>
                <a:gd name="T61" fmla="*/ 47 h 60"/>
                <a:gd name="T62" fmla="*/ 11 w 59"/>
                <a:gd name="T63" fmla="*/ 47 h 60"/>
                <a:gd name="T64" fmla="*/ 11 w 59"/>
                <a:gd name="T65" fmla="*/ 47 h 60"/>
                <a:gd name="T66" fmla="*/ 11 w 59"/>
                <a:gd name="T67" fmla="*/ 48 h 60"/>
                <a:gd name="T68" fmla="*/ 11 w 59"/>
                <a:gd name="T69" fmla="*/ 48 h 60"/>
                <a:gd name="T70" fmla="*/ 11 w 59"/>
                <a:gd name="T71" fmla="*/ 48 h 60"/>
                <a:gd name="T72" fmla="*/ 11 w 59"/>
                <a:gd name="T73" fmla="*/ 48 h 60"/>
                <a:gd name="T74" fmla="*/ 11 w 59"/>
                <a:gd name="T75" fmla="*/ 4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60">
                  <a:moveTo>
                    <a:pt x="59" y="2"/>
                  </a:moveTo>
                  <a:lnTo>
                    <a:pt x="56" y="4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55" y="4"/>
                  </a:lnTo>
                  <a:lnTo>
                    <a:pt x="55" y="4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close/>
                  <a:moveTo>
                    <a:pt x="11" y="48"/>
                  </a:move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58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1" y="48"/>
                  </a:lnTo>
                  <a:lnTo>
                    <a:pt x="11" y="48"/>
                  </a:lnTo>
                  <a:lnTo>
                    <a:pt x="11" y="48"/>
                  </a:lnTo>
                  <a:lnTo>
                    <a:pt x="11" y="48"/>
                  </a:lnTo>
                  <a:lnTo>
                    <a:pt x="11" y="48"/>
                  </a:lnTo>
                  <a:close/>
                </a:path>
              </a:pathLst>
            </a:custGeom>
            <a:solidFill>
              <a:srgbClr val="6161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5" name="Freeform 83"/>
            <p:cNvSpPr>
              <a:spLocks noEditPoints="1"/>
            </p:cNvSpPr>
            <p:nvPr/>
          </p:nvSpPr>
          <p:spPr bwMode="auto">
            <a:xfrm>
              <a:off x="243" y="313"/>
              <a:ext cx="59" cy="58"/>
            </a:xfrm>
            <a:custGeom>
              <a:avLst/>
              <a:gdLst>
                <a:gd name="T0" fmla="*/ 59 w 59"/>
                <a:gd name="T1" fmla="*/ 0 h 58"/>
                <a:gd name="T2" fmla="*/ 56 w 59"/>
                <a:gd name="T3" fmla="*/ 3 h 58"/>
                <a:gd name="T4" fmla="*/ 56 w 59"/>
                <a:gd name="T5" fmla="*/ 3 h 58"/>
                <a:gd name="T6" fmla="*/ 56 w 59"/>
                <a:gd name="T7" fmla="*/ 3 h 58"/>
                <a:gd name="T8" fmla="*/ 56 w 59"/>
                <a:gd name="T9" fmla="*/ 3 h 58"/>
                <a:gd name="T10" fmla="*/ 55 w 59"/>
                <a:gd name="T11" fmla="*/ 3 h 58"/>
                <a:gd name="T12" fmla="*/ 55 w 59"/>
                <a:gd name="T13" fmla="*/ 3 h 58"/>
                <a:gd name="T14" fmla="*/ 55 w 59"/>
                <a:gd name="T15" fmla="*/ 3 h 58"/>
                <a:gd name="T16" fmla="*/ 55 w 59"/>
                <a:gd name="T17" fmla="*/ 3 h 58"/>
                <a:gd name="T18" fmla="*/ 55 w 59"/>
                <a:gd name="T19" fmla="*/ 3 h 58"/>
                <a:gd name="T20" fmla="*/ 57 w 59"/>
                <a:gd name="T21" fmla="*/ 0 h 58"/>
                <a:gd name="T22" fmla="*/ 57 w 59"/>
                <a:gd name="T23" fmla="*/ 0 h 58"/>
                <a:gd name="T24" fmla="*/ 57 w 59"/>
                <a:gd name="T25" fmla="*/ 0 h 58"/>
                <a:gd name="T26" fmla="*/ 59 w 59"/>
                <a:gd name="T27" fmla="*/ 0 h 58"/>
                <a:gd name="T28" fmla="*/ 59 w 59"/>
                <a:gd name="T29" fmla="*/ 0 h 58"/>
                <a:gd name="T30" fmla="*/ 59 w 59"/>
                <a:gd name="T31" fmla="*/ 0 h 58"/>
                <a:gd name="T32" fmla="*/ 59 w 59"/>
                <a:gd name="T33" fmla="*/ 0 h 58"/>
                <a:gd name="T34" fmla="*/ 59 w 59"/>
                <a:gd name="T35" fmla="*/ 0 h 58"/>
                <a:gd name="T36" fmla="*/ 59 w 59"/>
                <a:gd name="T37" fmla="*/ 0 h 58"/>
                <a:gd name="T38" fmla="*/ 12 w 59"/>
                <a:gd name="T39" fmla="*/ 47 h 58"/>
                <a:gd name="T40" fmla="*/ 1 w 59"/>
                <a:gd name="T41" fmla="*/ 58 h 58"/>
                <a:gd name="T42" fmla="*/ 1 w 59"/>
                <a:gd name="T43" fmla="*/ 58 h 58"/>
                <a:gd name="T44" fmla="*/ 1 w 59"/>
                <a:gd name="T45" fmla="*/ 58 h 58"/>
                <a:gd name="T46" fmla="*/ 1 w 59"/>
                <a:gd name="T47" fmla="*/ 58 h 58"/>
                <a:gd name="T48" fmla="*/ 1 w 59"/>
                <a:gd name="T49" fmla="*/ 58 h 58"/>
                <a:gd name="T50" fmla="*/ 1 w 59"/>
                <a:gd name="T51" fmla="*/ 58 h 58"/>
                <a:gd name="T52" fmla="*/ 1 w 59"/>
                <a:gd name="T53" fmla="*/ 58 h 58"/>
                <a:gd name="T54" fmla="*/ 0 w 59"/>
                <a:gd name="T55" fmla="*/ 58 h 58"/>
                <a:gd name="T56" fmla="*/ 0 w 59"/>
                <a:gd name="T57" fmla="*/ 58 h 58"/>
                <a:gd name="T58" fmla="*/ 12 w 59"/>
                <a:gd name="T59" fmla="*/ 46 h 58"/>
                <a:gd name="T60" fmla="*/ 12 w 59"/>
                <a:gd name="T61" fmla="*/ 46 h 58"/>
                <a:gd name="T62" fmla="*/ 12 w 59"/>
                <a:gd name="T63" fmla="*/ 46 h 58"/>
                <a:gd name="T64" fmla="*/ 12 w 59"/>
                <a:gd name="T65" fmla="*/ 47 h 58"/>
                <a:gd name="T66" fmla="*/ 12 w 59"/>
                <a:gd name="T67" fmla="*/ 47 h 58"/>
                <a:gd name="T68" fmla="*/ 12 w 59"/>
                <a:gd name="T69" fmla="*/ 47 h 58"/>
                <a:gd name="T70" fmla="*/ 12 w 59"/>
                <a:gd name="T71" fmla="*/ 47 h 58"/>
                <a:gd name="T72" fmla="*/ 12 w 59"/>
                <a:gd name="T73" fmla="*/ 47 h 58"/>
                <a:gd name="T74" fmla="*/ 12 w 59"/>
                <a:gd name="T75" fmla="*/ 4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58">
                  <a:moveTo>
                    <a:pt x="59" y="0"/>
                  </a:moveTo>
                  <a:lnTo>
                    <a:pt x="56" y="3"/>
                  </a:lnTo>
                  <a:lnTo>
                    <a:pt x="56" y="3"/>
                  </a:lnTo>
                  <a:lnTo>
                    <a:pt x="56" y="3"/>
                  </a:lnTo>
                  <a:lnTo>
                    <a:pt x="56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close/>
                  <a:moveTo>
                    <a:pt x="12" y="47"/>
                  </a:move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close/>
                </a:path>
              </a:pathLst>
            </a:custGeom>
            <a:solidFill>
              <a:srgbClr val="5F5F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6" name="Freeform 84"/>
            <p:cNvSpPr>
              <a:spLocks noEditPoints="1"/>
            </p:cNvSpPr>
            <p:nvPr/>
          </p:nvSpPr>
          <p:spPr bwMode="auto">
            <a:xfrm>
              <a:off x="243" y="313"/>
              <a:ext cx="57" cy="58"/>
            </a:xfrm>
            <a:custGeom>
              <a:avLst/>
              <a:gdLst>
                <a:gd name="T0" fmla="*/ 57 w 57"/>
                <a:gd name="T1" fmla="*/ 0 h 58"/>
                <a:gd name="T2" fmla="*/ 55 w 57"/>
                <a:gd name="T3" fmla="*/ 3 h 58"/>
                <a:gd name="T4" fmla="*/ 55 w 57"/>
                <a:gd name="T5" fmla="*/ 3 h 58"/>
                <a:gd name="T6" fmla="*/ 55 w 57"/>
                <a:gd name="T7" fmla="*/ 3 h 58"/>
                <a:gd name="T8" fmla="*/ 55 w 57"/>
                <a:gd name="T9" fmla="*/ 3 h 58"/>
                <a:gd name="T10" fmla="*/ 55 w 57"/>
                <a:gd name="T11" fmla="*/ 3 h 58"/>
                <a:gd name="T12" fmla="*/ 54 w 57"/>
                <a:gd name="T13" fmla="*/ 3 h 58"/>
                <a:gd name="T14" fmla="*/ 54 w 57"/>
                <a:gd name="T15" fmla="*/ 3 h 58"/>
                <a:gd name="T16" fmla="*/ 54 w 57"/>
                <a:gd name="T17" fmla="*/ 3 h 58"/>
                <a:gd name="T18" fmla="*/ 54 w 57"/>
                <a:gd name="T19" fmla="*/ 3 h 58"/>
                <a:gd name="T20" fmla="*/ 56 w 57"/>
                <a:gd name="T21" fmla="*/ 0 h 58"/>
                <a:gd name="T22" fmla="*/ 57 w 57"/>
                <a:gd name="T23" fmla="*/ 0 h 58"/>
                <a:gd name="T24" fmla="*/ 57 w 57"/>
                <a:gd name="T25" fmla="*/ 0 h 58"/>
                <a:gd name="T26" fmla="*/ 57 w 57"/>
                <a:gd name="T27" fmla="*/ 0 h 58"/>
                <a:gd name="T28" fmla="*/ 57 w 57"/>
                <a:gd name="T29" fmla="*/ 0 h 58"/>
                <a:gd name="T30" fmla="*/ 57 w 57"/>
                <a:gd name="T31" fmla="*/ 0 h 58"/>
                <a:gd name="T32" fmla="*/ 57 w 57"/>
                <a:gd name="T33" fmla="*/ 0 h 58"/>
                <a:gd name="T34" fmla="*/ 57 w 57"/>
                <a:gd name="T35" fmla="*/ 0 h 58"/>
                <a:gd name="T36" fmla="*/ 57 w 57"/>
                <a:gd name="T37" fmla="*/ 0 h 58"/>
                <a:gd name="T38" fmla="*/ 12 w 57"/>
                <a:gd name="T39" fmla="*/ 46 h 58"/>
                <a:gd name="T40" fmla="*/ 0 w 57"/>
                <a:gd name="T41" fmla="*/ 58 h 58"/>
                <a:gd name="T42" fmla="*/ 0 w 57"/>
                <a:gd name="T43" fmla="*/ 58 h 58"/>
                <a:gd name="T44" fmla="*/ 0 w 57"/>
                <a:gd name="T45" fmla="*/ 58 h 58"/>
                <a:gd name="T46" fmla="*/ 0 w 57"/>
                <a:gd name="T47" fmla="*/ 57 h 58"/>
                <a:gd name="T48" fmla="*/ 0 w 57"/>
                <a:gd name="T49" fmla="*/ 57 h 58"/>
                <a:gd name="T50" fmla="*/ 0 w 57"/>
                <a:gd name="T51" fmla="*/ 57 h 58"/>
                <a:gd name="T52" fmla="*/ 0 w 57"/>
                <a:gd name="T53" fmla="*/ 57 h 58"/>
                <a:gd name="T54" fmla="*/ 0 w 57"/>
                <a:gd name="T55" fmla="*/ 57 h 58"/>
                <a:gd name="T56" fmla="*/ 0 w 57"/>
                <a:gd name="T57" fmla="*/ 57 h 58"/>
                <a:gd name="T58" fmla="*/ 12 w 57"/>
                <a:gd name="T59" fmla="*/ 45 h 58"/>
                <a:gd name="T60" fmla="*/ 12 w 57"/>
                <a:gd name="T61" fmla="*/ 45 h 58"/>
                <a:gd name="T62" fmla="*/ 12 w 57"/>
                <a:gd name="T63" fmla="*/ 46 h 58"/>
                <a:gd name="T64" fmla="*/ 12 w 57"/>
                <a:gd name="T65" fmla="*/ 46 h 58"/>
                <a:gd name="T66" fmla="*/ 12 w 57"/>
                <a:gd name="T67" fmla="*/ 46 h 58"/>
                <a:gd name="T68" fmla="*/ 12 w 57"/>
                <a:gd name="T69" fmla="*/ 46 h 58"/>
                <a:gd name="T70" fmla="*/ 12 w 57"/>
                <a:gd name="T71" fmla="*/ 46 h 58"/>
                <a:gd name="T72" fmla="*/ 12 w 57"/>
                <a:gd name="T73" fmla="*/ 46 h 58"/>
                <a:gd name="T74" fmla="*/ 12 w 57"/>
                <a:gd name="T75" fmla="*/ 4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8">
                  <a:moveTo>
                    <a:pt x="57" y="0"/>
                  </a:move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6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close/>
                  <a:moveTo>
                    <a:pt x="12" y="46"/>
                  </a:move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2" y="45"/>
                  </a:lnTo>
                  <a:lnTo>
                    <a:pt x="12" y="45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close/>
                </a:path>
              </a:pathLst>
            </a:custGeom>
            <a:solidFill>
              <a:srgbClr val="5D5D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7" name="Freeform 85"/>
            <p:cNvSpPr>
              <a:spLocks noEditPoints="1"/>
            </p:cNvSpPr>
            <p:nvPr/>
          </p:nvSpPr>
          <p:spPr bwMode="auto">
            <a:xfrm>
              <a:off x="243" y="312"/>
              <a:ext cx="56" cy="58"/>
            </a:xfrm>
            <a:custGeom>
              <a:avLst/>
              <a:gdLst>
                <a:gd name="T0" fmla="*/ 56 w 56"/>
                <a:gd name="T1" fmla="*/ 1 h 58"/>
                <a:gd name="T2" fmla="*/ 54 w 56"/>
                <a:gd name="T3" fmla="*/ 4 h 58"/>
                <a:gd name="T4" fmla="*/ 54 w 56"/>
                <a:gd name="T5" fmla="*/ 4 h 58"/>
                <a:gd name="T6" fmla="*/ 54 w 56"/>
                <a:gd name="T7" fmla="*/ 4 h 58"/>
                <a:gd name="T8" fmla="*/ 54 w 56"/>
                <a:gd name="T9" fmla="*/ 4 h 58"/>
                <a:gd name="T10" fmla="*/ 54 w 56"/>
                <a:gd name="T11" fmla="*/ 4 h 58"/>
                <a:gd name="T12" fmla="*/ 52 w 56"/>
                <a:gd name="T13" fmla="*/ 4 h 58"/>
                <a:gd name="T14" fmla="*/ 52 w 56"/>
                <a:gd name="T15" fmla="*/ 4 h 58"/>
                <a:gd name="T16" fmla="*/ 52 w 56"/>
                <a:gd name="T17" fmla="*/ 4 h 58"/>
                <a:gd name="T18" fmla="*/ 52 w 56"/>
                <a:gd name="T19" fmla="*/ 4 h 58"/>
                <a:gd name="T20" fmla="*/ 56 w 56"/>
                <a:gd name="T21" fmla="*/ 0 h 58"/>
                <a:gd name="T22" fmla="*/ 56 w 56"/>
                <a:gd name="T23" fmla="*/ 0 h 58"/>
                <a:gd name="T24" fmla="*/ 56 w 56"/>
                <a:gd name="T25" fmla="*/ 0 h 58"/>
                <a:gd name="T26" fmla="*/ 56 w 56"/>
                <a:gd name="T27" fmla="*/ 0 h 58"/>
                <a:gd name="T28" fmla="*/ 56 w 56"/>
                <a:gd name="T29" fmla="*/ 0 h 58"/>
                <a:gd name="T30" fmla="*/ 56 w 56"/>
                <a:gd name="T31" fmla="*/ 1 h 58"/>
                <a:gd name="T32" fmla="*/ 56 w 56"/>
                <a:gd name="T33" fmla="*/ 1 h 58"/>
                <a:gd name="T34" fmla="*/ 56 w 56"/>
                <a:gd name="T35" fmla="*/ 1 h 58"/>
                <a:gd name="T36" fmla="*/ 56 w 56"/>
                <a:gd name="T37" fmla="*/ 1 h 58"/>
                <a:gd name="T38" fmla="*/ 12 w 56"/>
                <a:gd name="T39" fmla="*/ 46 h 58"/>
                <a:gd name="T40" fmla="*/ 0 w 56"/>
                <a:gd name="T41" fmla="*/ 58 h 58"/>
                <a:gd name="T42" fmla="*/ 0 w 56"/>
                <a:gd name="T43" fmla="*/ 58 h 58"/>
                <a:gd name="T44" fmla="*/ 0 w 56"/>
                <a:gd name="T45" fmla="*/ 58 h 58"/>
                <a:gd name="T46" fmla="*/ 0 w 56"/>
                <a:gd name="T47" fmla="*/ 58 h 58"/>
                <a:gd name="T48" fmla="*/ 0 w 56"/>
                <a:gd name="T49" fmla="*/ 58 h 58"/>
                <a:gd name="T50" fmla="*/ 0 w 56"/>
                <a:gd name="T51" fmla="*/ 57 h 58"/>
                <a:gd name="T52" fmla="*/ 0 w 56"/>
                <a:gd name="T53" fmla="*/ 57 h 58"/>
                <a:gd name="T54" fmla="*/ 0 w 56"/>
                <a:gd name="T55" fmla="*/ 57 h 58"/>
                <a:gd name="T56" fmla="*/ 0 w 56"/>
                <a:gd name="T57" fmla="*/ 57 h 58"/>
                <a:gd name="T58" fmla="*/ 12 w 56"/>
                <a:gd name="T59" fmla="*/ 44 h 58"/>
                <a:gd name="T60" fmla="*/ 12 w 56"/>
                <a:gd name="T61" fmla="*/ 44 h 58"/>
                <a:gd name="T62" fmla="*/ 12 w 56"/>
                <a:gd name="T63" fmla="*/ 46 h 58"/>
                <a:gd name="T64" fmla="*/ 12 w 56"/>
                <a:gd name="T65" fmla="*/ 46 h 58"/>
                <a:gd name="T66" fmla="*/ 12 w 56"/>
                <a:gd name="T67" fmla="*/ 46 h 58"/>
                <a:gd name="T68" fmla="*/ 12 w 56"/>
                <a:gd name="T69" fmla="*/ 46 h 58"/>
                <a:gd name="T70" fmla="*/ 12 w 56"/>
                <a:gd name="T71" fmla="*/ 46 h 58"/>
                <a:gd name="T72" fmla="*/ 12 w 56"/>
                <a:gd name="T73" fmla="*/ 46 h 58"/>
                <a:gd name="T74" fmla="*/ 12 w 56"/>
                <a:gd name="T75" fmla="*/ 4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8">
                  <a:moveTo>
                    <a:pt x="56" y="1"/>
                  </a:moveTo>
                  <a:lnTo>
                    <a:pt x="54" y="4"/>
                  </a:lnTo>
                  <a:lnTo>
                    <a:pt x="54" y="4"/>
                  </a:lnTo>
                  <a:lnTo>
                    <a:pt x="54" y="4"/>
                  </a:lnTo>
                  <a:lnTo>
                    <a:pt x="54" y="4"/>
                  </a:lnTo>
                  <a:lnTo>
                    <a:pt x="54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1"/>
                  </a:lnTo>
                  <a:lnTo>
                    <a:pt x="56" y="1"/>
                  </a:lnTo>
                  <a:lnTo>
                    <a:pt x="56" y="1"/>
                  </a:lnTo>
                  <a:lnTo>
                    <a:pt x="56" y="1"/>
                  </a:lnTo>
                  <a:close/>
                  <a:moveTo>
                    <a:pt x="12" y="46"/>
                  </a:move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close/>
                </a:path>
              </a:pathLst>
            </a:custGeom>
            <a:solidFill>
              <a:srgbClr val="5B5B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8" name="Freeform 86"/>
            <p:cNvSpPr>
              <a:spLocks noEditPoints="1"/>
            </p:cNvSpPr>
            <p:nvPr/>
          </p:nvSpPr>
          <p:spPr bwMode="auto">
            <a:xfrm>
              <a:off x="243" y="312"/>
              <a:ext cx="56" cy="57"/>
            </a:xfrm>
            <a:custGeom>
              <a:avLst/>
              <a:gdLst>
                <a:gd name="T0" fmla="*/ 56 w 56"/>
                <a:gd name="T1" fmla="*/ 0 h 57"/>
                <a:gd name="T2" fmla="*/ 52 w 56"/>
                <a:gd name="T3" fmla="*/ 4 h 57"/>
                <a:gd name="T4" fmla="*/ 52 w 56"/>
                <a:gd name="T5" fmla="*/ 4 h 57"/>
                <a:gd name="T6" fmla="*/ 52 w 56"/>
                <a:gd name="T7" fmla="*/ 4 h 57"/>
                <a:gd name="T8" fmla="*/ 52 w 56"/>
                <a:gd name="T9" fmla="*/ 4 h 57"/>
                <a:gd name="T10" fmla="*/ 52 w 56"/>
                <a:gd name="T11" fmla="*/ 4 h 57"/>
                <a:gd name="T12" fmla="*/ 52 w 56"/>
                <a:gd name="T13" fmla="*/ 4 h 57"/>
                <a:gd name="T14" fmla="*/ 51 w 56"/>
                <a:gd name="T15" fmla="*/ 4 h 57"/>
                <a:gd name="T16" fmla="*/ 51 w 56"/>
                <a:gd name="T17" fmla="*/ 4 h 57"/>
                <a:gd name="T18" fmla="*/ 51 w 56"/>
                <a:gd name="T19" fmla="*/ 4 h 57"/>
                <a:gd name="T20" fmla="*/ 55 w 56"/>
                <a:gd name="T21" fmla="*/ 0 h 57"/>
                <a:gd name="T22" fmla="*/ 55 w 56"/>
                <a:gd name="T23" fmla="*/ 0 h 57"/>
                <a:gd name="T24" fmla="*/ 55 w 56"/>
                <a:gd name="T25" fmla="*/ 0 h 57"/>
                <a:gd name="T26" fmla="*/ 55 w 56"/>
                <a:gd name="T27" fmla="*/ 0 h 57"/>
                <a:gd name="T28" fmla="*/ 55 w 56"/>
                <a:gd name="T29" fmla="*/ 0 h 57"/>
                <a:gd name="T30" fmla="*/ 55 w 56"/>
                <a:gd name="T31" fmla="*/ 0 h 57"/>
                <a:gd name="T32" fmla="*/ 55 w 56"/>
                <a:gd name="T33" fmla="*/ 0 h 57"/>
                <a:gd name="T34" fmla="*/ 56 w 56"/>
                <a:gd name="T35" fmla="*/ 0 h 57"/>
                <a:gd name="T36" fmla="*/ 56 w 56"/>
                <a:gd name="T37" fmla="*/ 0 h 57"/>
                <a:gd name="T38" fmla="*/ 12 w 56"/>
                <a:gd name="T39" fmla="*/ 44 h 57"/>
                <a:gd name="T40" fmla="*/ 0 w 56"/>
                <a:gd name="T41" fmla="*/ 57 h 57"/>
                <a:gd name="T42" fmla="*/ 0 w 56"/>
                <a:gd name="T43" fmla="*/ 57 h 57"/>
                <a:gd name="T44" fmla="*/ 0 w 56"/>
                <a:gd name="T45" fmla="*/ 57 h 57"/>
                <a:gd name="T46" fmla="*/ 0 w 56"/>
                <a:gd name="T47" fmla="*/ 57 h 57"/>
                <a:gd name="T48" fmla="*/ 0 w 56"/>
                <a:gd name="T49" fmla="*/ 57 h 57"/>
                <a:gd name="T50" fmla="*/ 0 w 56"/>
                <a:gd name="T51" fmla="*/ 57 h 57"/>
                <a:gd name="T52" fmla="*/ 0 w 56"/>
                <a:gd name="T53" fmla="*/ 57 h 57"/>
                <a:gd name="T54" fmla="*/ 0 w 56"/>
                <a:gd name="T55" fmla="*/ 56 h 57"/>
                <a:gd name="T56" fmla="*/ 0 w 56"/>
                <a:gd name="T57" fmla="*/ 56 h 57"/>
                <a:gd name="T58" fmla="*/ 11 w 56"/>
                <a:gd name="T59" fmla="*/ 43 h 57"/>
                <a:gd name="T60" fmla="*/ 11 w 56"/>
                <a:gd name="T61" fmla="*/ 44 h 57"/>
                <a:gd name="T62" fmla="*/ 11 w 56"/>
                <a:gd name="T63" fmla="*/ 44 h 57"/>
                <a:gd name="T64" fmla="*/ 12 w 56"/>
                <a:gd name="T65" fmla="*/ 44 h 57"/>
                <a:gd name="T66" fmla="*/ 12 w 56"/>
                <a:gd name="T67" fmla="*/ 44 h 57"/>
                <a:gd name="T68" fmla="*/ 12 w 56"/>
                <a:gd name="T69" fmla="*/ 44 h 57"/>
                <a:gd name="T70" fmla="*/ 12 w 56"/>
                <a:gd name="T71" fmla="*/ 44 h 57"/>
                <a:gd name="T72" fmla="*/ 12 w 56"/>
                <a:gd name="T73" fmla="*/ 44 h 57"/>
                <a:gd name="T74" fmla="*/ 12 w 56"/>
                <a:gd name="T75" fmla="*/ 4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6" y="0"/>
                  </a:lnTo>
                  <a:lnTo>
                    <a:pt x="56" y="0"/>
                  </a:lnTo>
                  <a:close/>
                  <a:moveTo>
                    <a:pt x="12" y="44"/>
                  </a:move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11" y="43"/>
                  </a:lnTo>
                  <a:lnTo>
                    <a:pt x="11" y="44"/>
                  </a:lnTo>
                  <a:lnTo>
                    <a:pt x="11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close/>
                </a:path>
              </a:pathLst>
            </a:custGeom>
            <a:solidFill>
              <a:srgbClr val="5959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9" name="Freeform 87"/>
            <p:cNvSpPr>
              <a:spLocks noEditPoints="1"/>
            </p:cNvSpPr>
            <p:nvPr/>
          </p:nvSpPr>
          <p:spPr bwMode="auto">
            <a:xfrm>
              <a:off x="242" y="312"/>
              <a:ext cx="56" cy="56"/>
            </a:xfrm>
            <a:custGeom>
              <a:avLst/>
              <a:gdLst>
                <a:gd name="T0" fmla="*/ 56 w 56"/>
                <a:gd name="T1" fmla="*/ 0 h 56"/>
                <a:gd name="T2" fmla="*/ 52 w 56"/>
                <a:gd name="T3" fmla="*/ 4 h 56"/>
                <a:gd name="T4" fmla="*/ 52 w 56"/>
                <a:gd name="T5" fmla="*/ 4 h 56"/>
                <a:gd name="T6" fmla="*/ 52 w 56"/>
                <a:gd name="T7" fmla="*/ 4 h 56"/>
                <a:gd name="T8" fmla="*/ 52 w 56"/>
                <a:gd name="T9" fmla="*/ 4 h 56"/>
                <a:gd name="T10" fmla="*/ 52 w 56"/>
                <a:gd name="T11" fmla="*/ 4 h 56"/>
                <a:gd name="T12" fmla="*/ 52 w 56"/>
                <a:gd name="T13" fmla="*/ 4 h 56"/>
                <a:gd name="T14" fmla="*/ 51 w 56"/>
                <a:gd name="T15" fmla="*/ 4 h 56"/>
                <a:gd name="T16" fmla="*/ 51 w 56"/>
                <a:gd name="T17" fmla="*/ 4 h 56"/>
                <a:gd name="T18" fmla="*/ 51 w 56"/>
                <a:gd name="T19" fmla="*/ 4 h 56"/>
                <a:gd name="T20" fmla="*/ 55 w 56"/>
                <a:gd name="T21" fmla="*/ 0 h 56"/>
                <a:gd name="T22" fmla="*/ 55 w 56"/>
                <a:gd name="T23" fmla="*/ 0 h 56"/>
                <a:gd name="T24" fmla="*/ 55 w 56"/>
                <a:gd name="T25" fmla="*/ 0 h 56"/>
                <a:gd name="T26" fmla="*/ 55 w 56"/>
                <a:gd name="T27" fmla="*/ 0 h 56"/>
                <a:gd name="T28" fmla="*/ 55 w 56"/>
                <a:gd name="T29" fmla="*/ 0 h 56"/>
                <a:gd name="T30" fmla="*/ 56 w 56"/>
                <a:gd name="T31" fmla="*/ 0 h 56"/>
                <a:gd name="T32" fmla="*/ 56 w 56"/>
                <a:gd name="T33" fmla="*/ 0 h 56"/>
                <a:gd name="T34" fmla="*/ 56 w 56"/>
                <a:gd name="T35" fmla="*/ 0 h 56"/>
                <a:gd name="T36" fmla="*/ 56 w 56"/>
                <a:gd name="T37" fmla="*/ 0 h 56"/>
                <a:gd name="T38" fmla="*/ 12 w 56"/>
                <a:gd name="T39" fmla="*/ 43 h 56"/>
                <a:gd name="T40" fmla="*/ 1 w 56"/>
                <a:gd name="T41" fmla="*/ 56 h 56"/>
                <a:gd name="T42" fmla="*/ 0 w 56"/>
                <a:gd name="T43" fmla="*/ 56 h 56"/>
                <a:gd name="T44" fmla="*/ 0 w 56"/>
                <a:gd name="T45" fmla="*/ 56 h 56"/>
                <a:gd name="T46" fmla="*/ 0 w 56"/>
                <a:gd name="T47" fmla="*/ 56 h 56"/>
                <a:gd name="T48" fmla="*/ 0 w 56"/>
                <a:gd name="T49" fmla="*/ 56 h 56"/>
                <a:gd name="T50" fmla="*/ 0 w 56"/>
                <a:gd name="T51" fmla="*/ 56 h 56"/>
                <a:gd name="T52" fmla="*/ 0 w 56"/>
                <a:gd name="T53" fmla="*/ 56 h 56"/>
                <a:gd name="T54" fmla="*/ 0 w 56"/>
                <a:gd name="T55" fmla="*/ 56 h 56"/>
                <a:gd name="T56" fmla="*/ 0 w 56"/>
                <a:gd name="T57" fmla="*/ 56 h 56"/>
                <a:gd name="T58" fmla="*/ 12 w 56"/>
                <a:gd name="T59" fmla="*/ 42 h 56"/>
                <a:gd name="T60" fmla="*/ 12 w 56"/>
                <a:gd name="T61" fmla="*/ 43 h 56"/>
                <a:gd name="T62" fmla="*/ 12 w 56"/>
                <a:gd name="T63" fmla="*/ 43 h 56"/>
                <a:gd name="T64" fmla="*/ 12 w 56"/>
                <a:gd name="T65" fmla="*/ 43 h 56"/>
                <a:gd name="T66" fmla="*/ 12 w 56"/>
                <a:gd name="T67" fmla="*/ 43 h 56"/>
                <a:gd name="T68" fmla="*/ 12 w 56"/>
                <a:gd name="T69" fmla="*/ 43 h 56"/>
                <a:gd name="T70" fmla="*/ 12 w 56"/>
                <a:gd name="T71" fmla="*/ 43 h 56"/>
                <a:gd name="T72" fmla="*/ 12 w 56"/>
                <a:gd name="T73" fmla="*/ 43 h 56"/>
                <a:gd name="T74" fmla="*/ 12 w 56"/>
                <a:gd name="T75" fmla="*/ 4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close/>
                  <a:moveTo>
                    <a:pt x="12" y="43"/>
                  </a:moveTo>
                  <a:lnTo>
                    <a:pt x="1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12" y="42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close/>
                </a:path>
              </a:pathLst>
            </a:custGeom>
            <a:solidFill>
              <a:srgbClr val="575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60" name="Freeform 88"/>
            <p:cNvSpPr>
              <a:spLocks noEditPoints="1"/>
            </p:cNvSpPr>
            <p:nvPr/>
          </p:nvSpPr>
          <p:spPr bwMode="auto">
            <a:xfrm>
              <a:off x="242" y="312"/>
              <a:ext cx="55" cy="56"/>
            </a:xfrm>
            <a:custGeom>
              <a:avLst/>
              <a:gdLst>
                <a:gd name="T0" fmla="*/ 55 w 55"/>
                <a:gd name="T1" fmla="*/ 0 h 56"/>
                <a:gd name="T2" fmla="*/ 51 w 55"/>
                <a:gd name="T3" fmla="*/ 4 h 56"/>
                <a:gd name="T4" fmla="*/ 51 w 55"/>
                <a:gd name="T5" fmla="*/ 4 h 56"/>
                <a:gd name="T6" fmla="*/ 51 w 55"/>
                <a:gd name="T7" fmla="*/ 4 h 56"/>
                <a:gd name="T8" fmla="*/ 51 w 55"/>
                <a:gd name="T9" fmla="*/ 4 h 56"/>
                <a:gd name="T10" fmla="*/ 51 w 55"/>
                <a:gd name="T11" fmla="*/ 4 h 56"/>
                <a:gd name="T12" fmla="*/ 50 w 55"/>
                <a:gd name="T13" fmla="*/ 4 h 56"/>
                <a:gd name="T14" fmla="*/ 50 w 55"/>
                <a:gd name="T15" fmla="*/ 4 h 56"/>
                <a:gd name="T16" fmla="*/ 50 w 55"/>
                <a:gd name="T17" fmla="*/ 4 h 56"/>
                <a:gd name="T18" fmla="*/ 50 w 55"/>
                <a:gd name="T19" fmla="*/ 4 h 56"/>
                <a:gd name="T20" fmla="*/ 53 w 55"/>
                <a:gd name="T21" fmla="*/ 0 h 56"/>
                <a:gd name="T22" fmla="*/ 53 w 55"/>
                <a:gd name="T23" fmla="*/ 0 h 56"/>
                <a:gd name="T24" fmla="*/ 53 w 55"/>
                <a:gd name="T25" fmla="*/ 0 h 56"/>
                <a:gd name="T26" fmla="*/ 55 w 55"/>
                <a:gd name="T27" fmla="*/ 0 h 56"/>
                <a:gd name="T28" fmla="*/ 55 w 55"/>
                <a:gd name="T29" fmla="*/ 0 h 56"/>
                <a:gd name="T30" fmla="*/ 55 w 55"/>
                <a:gd name="T31" fmla="*/ 0 h 56"/>
                <a:gd name="T32" fmla="*/ 55 w 55"/>
                <a:gd name="T33" fmla="*/ 0 h 56"/>
                <a:gd name="T34" fmla="*/ 55 w 55"/>
                <a:gd name="T35" fmla="*/ 0 h 56"/>
                <a:gd name="T36" fmla="*/ 55 w 55"/>
                <a:gd name="T37" fmla="*/ 0 h 56"/>
                <a:gd name="T38" fmla="*/ 12 w 55"/>
                <a:gd name="T39" fmla="*/ 42 h 56"/>
                <a:gd name="T40" fmla="*/ 0 w 55"/>
                <a:gd name="T41" fmla="*/ 56 h 56"/>
                <a:gd name="T42" fmla="*/ 0 w 55"/>
                <a:gd name="T43" fmla="*/ 54 h 56"/>
                <a:gd name="T44" fmla="*/ 0 w 55"/>
                <a:gd name="T45" fmla="*/ 54 h 56"/>
                <a:gd name="T46" fmla="*/ 0 w 55"/>
                <a:gd name="T47" fmla="*/ 54 h 56"/>
                <a:gd name="T48" fmla="*/ 0 w 55"/>
                <a:gd name="T49" fmla="*/ 54 h 56"/>
                <a:gd name="T50" fmla="*/ 0 w 55"/>
                <a:gd name="T51" fmla="*/ 54 h 56"/>
                <a:gd name="T52" fmla="*/ 0 w 55"/>
                <a:gd name="T53" fmla="*/ 54 h 56"/>
                <a:gd name="T54" fmla="*/ 0 w 55"/>
                <a:gd name="T55" fmla="*/ 54 h 56"/>
                <a:gd name="T56" fmla="*/ 0 w 55"/>
                <a:gd name="T57" fmla="*/ 54 h 56"/>
                <a:gd name="T58" fmla="*/ 12 w 55"/>
                <a:gd name="T59" fmla="*/ 40 h 56"/>
                <a:gd name="T60" fmla="*/ 12 w 55"/>
                <a:gd name="T61" fmla="*/ 40 h 56"/>
                <a:gd name="T62" fmla="*/ 12 w 55"/>
                <a:gd name="T63" fmla="*/ 42 h 56"/>
                <a:gd name="T64" fmla="*/ 12 w 55"/>
                <a:gd name="T65" fmla="*/ 42 h 56"/>
                <a:gd name="T66" fmla="*/ 12 w 55"/>
                <a:gd name="T67" fmla="*/ 42 h 56"/>
                <a:gd name="T68" fmla="*/ 12 w 55"/>
                <a:gd name="T69" fmla="*/ 42 h 56"/>
                <a:gd name="T70" fmla="*/ 12 w 55"/>
                <a:gd name="T71" fmla="*/ 42 h 56"/>
                <a:gd name="T72" fmla="*/ 12 w 55"/>
                <a:gd name="T73" fmla="*/ 42 h 56"/>
                <a:gd name="T74" fmla="*/ 12 w 55"/>
                <a:gd name="T75" fmla="*/ 4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close/>
                  <a:moveTo>
                    <a:pt x="12" y="42"/>
                  </a:moveTo>
                  <a:lnTo>
                    <a:pt x="0" y="56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close/>
                </a:path>
              </a:pathLst>
            </a:custGeom>
            <a:solidFill>
              <a:srgbClr val="555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61" name="Freeform 89"/>
            <p:cNvSpPr>
              <a:spLocks noEditPoints="1"/>
            </p:cNvSpPr>
            <p:nvPr/>
          </p:nvSpPr>
          <p:spPr bwMode="auto">
            <a:xfrm>
              <a:off x="242" y="311"/>
              <a:ext cx="53" cy="55"/>
            </a:xfrm>
            <a:custGeom>
              <a:avLst/>
              <a:gdLst>
                <a:gd name="T0" fmla="*/ 53 w 53"/>
                <a:gd name="T1" fmla="*/ 1 h 55"/>
                <a:gd name="T2" fmla="*/ 50 w 53"/>
                <a:gd name="T3" fmla="*/ 5 h 55"/>
                <a:gd name="T4" fmla="*/ 50 w 53"/>
                <a:gd name="T5" fmla="*/ 5 h 55"/>
                <a:gd name="T6" fmla="*/ 50 w 53"/>
                <a:gd name="T7" fmla="*/ 5 h 55"/>
                <a:gd name="T8" fmla="*/ 50 w 53"/>
                <a:gd name="T9" fmla="*/ 5 h 55"/>
                <a:gd name="T10" fmla="*/ 50 w 53"/>
                <a:gd name="T11" fmla="*/ 5 h 55"/>
                <a:gd name="T12" fmla="*/ 48 w 53"/>
                <a:gd name="T13" fmla="*/ 5 h 55"/>
                <a:gd name="T14" fmla="*/ 48 w 53"/>
                <a:gd name="T15" fmla="*/ 5 h 55"/>
                <a:gd name="T16" fmla="*/ 48 w 53"/>
                <a:gd name="T17" fmla="*/ 5 h 55"/>
                <a:gd name="T18" fmla="*/ 48 w 53"/>
                <a:gd name="T19" fmla="*/ 5 h 55"/>
                <a:gd name="T20" fmla="*/ 48 w 53"/>
                <a:gd name="T21" fmla="*/ 5 h 55"/>
                <a:gd name="T22" fmla="*/ 48 w 53"/>
                <a:gd name="T23" fmla="*/ 5 h 55"/>
                <a:gd name="T24" fmla="*/ 48 w 53"/>
                <a:gd name="T25" fmla="*/ 5 h 55"/>
                <a:gd name="T26" fmla="*/ 48 w 53"/>
                <a:gd name="T27" fmla="*/ 5 h 55"/>
                <a:gd name="T28" fmla="*/ 48 w 53"/>
                <a:gd name="T29" fmla="*/ 5 h 55"/>
                <a:gd name="T30" fmla="*/ 48 w 53"/>
                <a:gd name="T31" fmla="*/ 5 h 55"/>
                <a:gd name="T32" fmla="*/ 48 w 53"/>
                <a:gd name="T33" fmla="*/ 5 h 55"/>
                <a:gd name="T34" fmla="*/ 48 w 53"/>
                <a:gd name="T35" fmla="*/ 5 h 55"/>
                <a:gd name="T36" fmla="*/ 52 w 53"/>
                <a:gd name="T37" fmla="*/ 0 h 55"/>
                <a:gd name="T38" fmla="*/ 52 w 53"/>
                <a:gd name="T39" fmla="*/ 0 h 55"/>
                <a:gd name="T40" fmla="*/ 53 w 53"/>
                <a:gd name="T41" fmla="*/ 0 h 55"/>
                <a:gd name="T42" fmla="*/ 53 w 53"/>
                <a:gd name="T43" fmla="*/ 0 h 55"/>
                <a:gd name="T44" fmla="*/ 53 w 53"/>
                <a:gd name="T45" fmla="*/ 0 h 55"/>
                <a:gd name="T46" fmla="*/ 53 w 53"/>
                <a:gd name="T47" fmla="*/ 0 h 55"/>
                <a:gd name="T48" fmla="*/ 53 w 53"/>
                <a:gd name="T49" fmla="*/ 0 h 55"/>
                <a:gd name="T50" fmla="*/ 53 w 53"/>
                <a:gd name="T51" fmla="*/ 1 h 55"/>
                <a:gd name="T52" fmla="*/ 53 w 53"/>
                <a:gd name="T53" fmla="*/ 1 h 55"/>
                <a:gd name="T54" fmla="*/ 12 w 53"/>
                <a:gd name="T55" fmla="*/ 41 h 55"/>
                <a:gd name="T56" fmla="*/ 0 w 53"/>
                <a:gd name="T57" fmla="*/ 55 h 55"/>
                <a:gd name="T58" fmla="*/ 0 w 53"/>
                <a:gd name="T59" fmla="*/ 55 h 55"/>
                <a:gd name="T60" fmla="*/ 0 w 53"/>
                <a:gd name="T61" fmla="*/ 54 h 55"/>
                <a:gd name="T62" fmla="*/ 0 w 53"/>
                <a:gd name="T63" fmla="*/ 54 h 55"/>
                <a:gd name="T64" fmla="*/ 0 w 53"/>
                <a:gd name="T65" fmla="*/ 54 h 55"/>
                <a:gd name="T66" fmla="*/ 0 w 53"/>
                <a:gd name="T67" fmla="*/ 54 h 55"/>
                <a:gd name="T68" fmla="*/ 0 w 53"/>
                <a:gd name="T69" fmla="*/ 54 h 55"/>
                <a:gd name="T70" fmla="*/ 0 w 53"/>
                <a:gd name="T71" fmla="*/ 54 h 55"/>
                <a:gd name="T72" fmla="*/ 0 w 53"/>
                <a:gd name="T73" fmla="*/ 54 h 55"/>
                <a:gd name="T74" fmla="*/ 12 w 53"/>
                <a:gd name="T75" fmla="*/ 40 h 55"/>
                <a:gd name="T76" fmla="*/ 12 w 53"/>
                <a:gd name="T77" fmla="*/ 40 h 55"/>
                <a:gd name="T78" fmla="*/ 12 w 53"/>
                <a:gd name="T79" fmla="*/ 40 h 55"/>
                <a:gd name="T80" fmla="*/ 12 w 53"/>
                <a:gd name="T81" fmla="*/ 40 h 55"/>
                <a:gd name="T82" fmla="*/ 12 w 53"/>
                <a:gd name="T83" fmla="*/ 40 h 55"/>
                <a:gd name="T84" fmla="*/ 12 w 53"/>
                <a:gd name="T85" fmla="*/ 40 h 55"/>
                <a:gd name="T86" fmla="*/ 12 w 53"/>
                <a:gd name="T87" fmla="*/ 40 h 55"/>
                <a:gd name="T88" fmla="*/ 12 w 53"/>
                <a:gd name="T89" fmla="*/ 40 h 55"/>
                <a:gd name="T90" fmla="*/ 12 w 53"/>
                <a:gd name="T91" fmla="*/ 40 h 55"/>
                <a:gd name="T92" fmla="*/ 12 w 53"/>
                <a:gd name="T93" fmla="*/ 41 h 55"/>
                <a:gd name="T94" fmla="*/ 12 w 53"/>
                <a:gd name="T95" fmla="*/ 41 h 55"/>
                <a:gd name="T96" fmla="*/ 12 w 53"/>
                <a:gd name="T97" fmla="*/ 41 h 55"/>
                <a:gd name="T98" fmla="*/ 12 w 53"/>
                <a:gd name="T99" fmla="*/ 41 h 55"/>
                <a:gd name="T100" fmla="*/ 12 w 53"/>
                <a:gd name="T101" fmla="*/ 41 h 55"/>
                <a:gd name="T102" fmla="*/ 12 w 53"/>
                <a:gd name="T103" fmla="*/ 41 h 55"/>
                <a:gd name="T104" fmla="*/ 12 w 53"/>
                <a:gd name="T105" fmla="*/ 41 h 55"/>
                <a:gd name="T106" fmla="*/ 12 w 53"/>
                <a:gd name="T107" fmla="*/ 4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3" h="55">
                  <a:moveTo>
                    <a:pt x="53" y="1"/>
                  </a:moveTo>
                  <a:lnTo>
                    <a:pt x="50" y="5"/>
                  </a:lnTo>
                  <a:lnTo>
                    <a:pt x="50" y="5"/>
                  </a:lnTo>
                  <a:lnTo>
                    <a:pt x="50" y="5"/>
                  </a:lnTo>
                  <a:lnTo>
                    <a:pt x="50" y="5"/>
                  </a:lnTo>
                  <a:lnTo>
                    <a:pt x="50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1"/>
                  </a:lnTo>
                  <a:lnTo>
                    <a:pt x="53" y="1"/>
                  </a:lnTo>
                  <a:close/>
                  <a:moveTo>
                    <a:pt x="12" y="41"/>
                  </a:moveTo>
                  <a:lnTo>
                    <a:pt x="0" y="55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close/>
                </a:path>
              </a:pathLst>
            </a:custGeom>
            <a:solidFill>
              <a:srgbClr val="535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62" name="Freeform 90"/>
            <p:cNvSpPr>
              <a:spLocks noEditPoints="1"/>
            </p:cNvSpPr>
            <p:nvPr/>
          </p:nvSpPr>
          <p:spPr bwMode="auto">
            <a:xfrm>
              <a:off x="242" y="311"/>
              <a:ext cx="52" cy="54"/>
            </a:xfrm>
            <a:custGeom>
              <a:avLst/>
              <a:gdLst>
                <a:gd name="T0" fmla="*/ 52 w 52"/>
                <a:gd name="T1" fmla="*/ 0 h 54"/>
                <a:gd name="T2" fmla="*/ 48 w 52"/>
                <a:gd name="T3" fmla="*/ 5 h 54"/>
                <a:gd name="T4" fmla="*/ 48 w 52"/>
                <a:gd name="T5" fmla="*/ 5 h 54"/>
                <a:gd name="T6" fmla="*/ 48 w 52"/>
                <a:gd name="T7" fmla="*/ 5 h 54"/>
                <a:gd name="T8" fmla="*/ 48 w 52"/>
                <a:gd name="T9" fmla="*/ 5 h 54"/>
                <a:gd name="T10" fmla="*/ 47 w 52"/>
                <a:gd name="T11" fmla="*/ 5 h 54"/>
                <a:gd name="T12" fmla="*/ 47 w 52"/>
                <a:gd name="T13" fmla="*/ 5 h 54"/>
                <a:gd name="T14" fmla="*/ 47 w 52"/>
                <a:gd name="T15" fmla="*/ 5 h 54"/>
                <a:gd name="T16" fmla="*/ 47 w 52"/>
                <a:gd name="T17" fmla="*/ 5 h 54"/>
                <a:gd name="T18" fmla="*/ 47 w 52"/>
                <a:gd name="T19" fmla="*/ 5 h 54"/>
                <a:gd name="T20" fmla="*/ 51 w 52"/>
                <a:gd name="T21" fmla="*/ 0 h 54"/>
                <a:gd name="T22" fmla="*/ 52 w 52"/>
                <a:gd name="T23" fmla="*/ 0 h 54"/>
                <a:gd name="T24" fmla="*/ 52 w 52"/>
                <a:gd name="T25" fmla="*/ 0 h 54"/>
                <a:gd name="T26" fmla="*/ 52 w 52"/>
                <a:gd name="T27" fmla="*/ 0 h 54"/>
                <a:gd name="T28" fmla="*/ 52 w 52"/>
                <a:gd name="T29" fmla="*/ 0 h 54"/>
                <a:gd name="T30" fmla="*/ 52 w 52"/>
                <a:gd name="T31" fmla="*/ 0 h 54"/>
                <a:gd name="T32" fmla="*/ 52 w 52"/>
                <a:gd name="T33" fmla="*/ 0 h 54"/>
                <a:gd name="T34" fmla="*/ 52 w 52"/>
                <a:gd name="T35" fmla="*/ 0 h 54"/>
                <a:gd name="T36" fmla="*/ 52 w 52"/>
                <a:gd name="T37" fmla="*/ 0 h 54"/>
                <a:gd name="T38" fmla="*/ 12 w 52"/>
                <a:gd name="T39" fmla="*/ 40 h 54"/>
                <a:gd name="T40" fmla="*/ 0 w 52"/>
                <a:gd name="T41" fmla="*/ 54 h 54"/>
                <a:gd name="T42" fmla="*/ 0 w 52"/>
                <a:gd name="T43" fmla="*/ 54 h 54"/>
                <a:gd name="T44" fmla="*/ 0 w 52"/>
                <a:gd name="T45" fmla="*/ 54 h 54"/>
                <a:gd name="T46" fmla="*/ 0 w 52"/>
                <a:gd name="T47" fmla="*/ 53 h 54"/>
                <a:gd name="T48" fmla="*/ 0 w 52"/>
                <a:gd name="T49" fmla="*/ 53 h 54"/>
                <a:gd name="T50" fmla="*/ 0 w 52"/>
                <a:gd name="T51" fmla="*/ 53 h 54"/>
                <a:gd name="T52" fmla="*/ 0 w 52"/>
                <a:gd name="T53" fmla="*/ 53 h 54"/>
                <a:gd name="T54" fmla="*/ 0 w 52"/>
                <a:gd name="T55" fmla="*/ 53 h 54"/>
                <a:gd name="T56" fmla="*/ 0 w 52"/>
                <a:gd name="T57" fmla="*/ 53 h 54"/>
                <a:gd name="T58" fmla="*/ 12 w 52"/>
                <a:gd name="T59" fmla="*/ 39 h 54"/>
                <a:gd name="T60" fmla="*/ 12 w 52"/>
                <a:gd name="T61" fmla="*/ 39 h 54"/>
                <a:gd name="T62" fmla="*/ 12 w 52"/>
                <a:gd name="T63" fmla="*/ 39 h 54"/>
                <a:gd name="T64" fmla="*/ 12 w 52"/>
                <a:gd name="T65" fmla="*/ 40 h 54"/>
                <a:gd name="T66" fmla="*/ 12 w 52"/>
                <a:gd name="T67" fmla="*/ 40 h 54"/>
                <a:gd name="T68" fmla="*/ 12 w 52"/>
                <a:gd name="T69" fmla="*/ 40 h 54"/>
                <a:gd name="T70" fmla="*/ 12 w 52"/>
                <a:gd name="T71" fmla="*/ 40 h 54"/>
                <a:gd name="T72" fmla="*/ 12 w 52"/>
                <a:gd name="T73" fmla="*/ 40 h 54"/>
                <a:gd name="T74" fmla="*/ 12 w 52"/>
                <a:gd name="T75" fmla="*/ 4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" h="54">
                  <a:moveTo>
                    <a:pt x="52" y="0"/>
                  </a:move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51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  <a:moveTo>
                    <a:pt x="12" y="40"/>
                  </a:move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close/>
                </a:path>
              </a:pathLst>
            </a:custGeom>
            <a:solidFill>
              <a:srgbClr val="51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63" name="Freeform 91"/>
            <p:cNvSpPr>
              <a:spLocks noEditPoints="1"/>
            </p:cNvSpPr>
            <p:nvPr/>
          </p:nvSpPr>
          <p:spPr bwMode="auto">
            <a:xfrm>
              <a:off x="240" y="311"/>
              <a:ext cx="53" cy="53"/>
            </a:xfrm>
            <a:custGeom>
              <a:avLst/>
              <a:gdLst>
                <a:gd name="T0" fmla="*/ 53 w 53"/>
                <a:gd name="T1" fmla="*/ 0 h 53"/>
                <a:gd name="T2" fmla="*/ 49 w 53"/>
                <a:gd name="T3" fmla="*/ 5 h 53"/>
                <a:gd name="T4" fmla="*/ 49 w 53"/>
                <a:gd name="T5" fmla="*/ 5 h 53"/>
                <a:gd name="T6" fmla="*/ 49 w 53"/>
                <a:gd name="T7" fmla="*/ 5 h 53"/>
                <a:gd name="T8" fmla="*/ 48 w 53"/>
                <a:gd name="T9" fmla="*/ 5 h 53"/>
                <a:gd name="T10" fmla="*/ 48 w 53"/>
                <a:gd name="T11" fmla="*/ 5 h 53"/>
                <a:gd name="T12" fmla="*/ 48 w 53"/>
                <a:gd name="T13" fmla="*/ 5 h 53"/>
                <a:gd name="T14" fmla="*/ 48 w 53"/>
                <a:gd name="T15" fmla="*/ 5 h 53"/>
                <a:gd name="T16" fmla="*/ 48 w 53"/>
                <a:gd name="T17" fmla="*/ 5 h 53"/>
                <a:gd name="T18" fmla="*/ 48 w 53"/>
                <a:gd name="T19" fmla="*/ 5 h 53"/>
                <a:gd name="T20" fmla="*/ 53 w 53"/>
                <a:gd name="T21" fmla="*/ 0 h 53"/>
                <a:gd name="T22" fmla="*/ 53 w 53"/>
                <a:gd name="T23" fmla="*/ 0 h 53"/>
                <a:gd name="T24" fmla="*/ 53 w 53"/>
                <a:gd name="T25" fmla="*/ 0 h 53"/>
                <a:gd name="T26" fmla="*/ 53 w 53"/>
                <a:gd name="T27" fmla="*/ 0 h 53"/>
                <a:gd name="T28" fmla="*/ 53 w 53"/>
                <a:gd name="T29" fmla="*/ 0 h 53"/>
                <a:gd name="T30" fmla="*/ 53 w 53"/>
                <a:gd name="T31" fmla="*/ 0 h 53"/>
                <a:gd name="T32" fmla="*/ 53 w 53"/>
                <a:gd name="T33" fmla="*/ 0 h 53"/>
                <a:gd name="T34" fmla="*/ 53 w 53"/>
                <a:gd name="T35" fmla="*/ 0 h 53"/>
                <a:gd name="T36" fmla="*/ 53 w 53"/>
                <a:gd name="T37" fmla="*/ 0 h 53"/>
                <a:gd name="T38" fmla="*/ 14 w 53"/>
                <a:gd name="T39" fmla="*/ 39 h 53"/>
                <a:gd name="T40" fmla="*/ 2 w 53"/>
                <a:gd name="T41" fmla="*/ 53 h 53"/>
                <a:gd name="T42" fmla="*/ 2 w 53"/>
                <a:gd name="T43" fmla="*/ 53 h 53"/>
                <a:gd name="T44" fmla="*/ 2 w 53"/>
                <a:gd name="T45" fmla="*/ 53 h 53"/>
                <a:gd name="T46" fmla="*/ 0 w 53"/>
                <a:gd name="T47" fmla="*/ 53 h 53"/>
                <a:gd name="T48" fmla="*/ 0 w 53"/>
                <a:gd name="T49" fmla="*/ 52 h 53"/>
                <a:gd name="T50" fmla="*/ 0 w 53"/>
                <a:gd name="T51" fmla="*/ 52 h 53"/>
                <a:gd name="T52" fmla="*/ 0 w 53"/>
                <a:gd name="T53" fmla="*/ 52 h 53"/>
                <a:gd name="T54" fmla="*/ 0 w 53"/>
                <a:gd name="T55" fmla="*/ 52 h 53"/>
                <a:gd name="T56" fmla="*/ 0 w 53"/>
                <a:gd name="T57" fmla="*/ 52 h 53"/>
                <a:gd name="T58" fmla="*/ 14 w 53"/>
                <a:gd name="T59" fmla="*/ 38 h 53"/>
                <a:gd name="T60" fmla="*/ 14 w 53"/>
                <a:gd name="T61" fmla="*/ 38 h 53"/>
                <a:gd name="T62" fmla="*/ 14 w 53"/>
                <a:gd name="T63" fmla="*/ 38 h 53"/>
                <a:gd name="T64" fmla="*/ 14 w 53"/>
                <a:gd name="T65" fmla="*/ 38 h 53"/>
                <a:gd name="T66" fmla="*/ 14 w 53"/>
                <a:gd name="T67" fmla="*/ 39 h 53"/>
                <a:gd name="T68" fmla="*/ 14 w 53"/>
                <a:gd name="T69" fmla="*/ 39 h 53"/>
                <a:gd name="T70" fmla="*/ 14 w 53"/>
                <a:gd name="T71" fmla="*/ 39 h 53"/>
                <a:gd name="T72" fmla="*/ 14 w 53"/>
                <a:gd name="T73" fmla="*/ 39 h 53"/>
                <a:gd name="T74" fmla="*/ 14 w 53"/>
                <a:gd name="T75" fmla="*/ 3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" h="53">
                  <a:moveTo>
                    <a:pt x="53" y="0"/>
                  </a:moveTo>
                  <a:lnTo>
                    <a:pt x="49" y="5"/>
                  </a:lnTo>
                  <a:lnTo>
                    <a:pt x="49" y="5"/>
                  </a:lnTo>
                  <a:lnTo>
                    <a:pt x="49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close/>
                  <a:moveTo>
                    <a:pt x="14" y="39"/>
                  </a:moveTo>
                  <a:lnTo>
                    <a:pt x="2" y="53"/>
                  </a:lnTo>
                  <a:lnTo>
                    <a:pt x="2" y="53"/>
                  </a:lnTo>
                  <a:lnTo>
                    <a:pt x="2" y="53"/>
                  </a:lnTo>
                  <a:lnTo>
                    <a:pt x="0" y="53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close/>
                </a:path>
              </a:pathLst>
            </a:custGeom>
            <a:solidFill>
              <a:srgbClr val="4F4F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64" name="Freeform 92"/>
            <p:cNvSpPr>
              <a:spLocks noEditPoints="1"/>
            </p:cNvSpPr>
            <p:nvPr/>
          </p:nvSpPr>
          <p:spPr bwMode="auto">
            <a:xfrm>
              <a:off x="240" y="311"/>
              <a:ext cx="53" cy="52"/>
            </a:xfrm>
            <a:custGeom>
              <a:avLst/>
              <a:gdLst>
                <a:gd name="T0" fmla="*/ 53 w 53"/>
                <a:gd name="T1" fmla="*/ 0 h 52"/>
                <a:gd name="T2" fmla="*/ 48 w 53"/>
                <a:gd name="T3" fmla="*/ 5 h 52"/>
                <a:gd name="T4" fmla="*/ 48 w 53"/>
                <a:gd name="T5" fmla="*/ 5 h 52"/>
                <a:gd name="T6" fmla="*/ 47 w 53"/>
                <a:gd name="T7" fmla="*/ 5 h 52"/>
                <a:gd name="T8" fmla="*/ 47 w 53"/>
                <a:gd name="T9" fmla="*/ 5 h 52"/>
                <a:gd name="T10" fmla="*/ 47 w 53"/>
                <a:gd name="T11" fmla="*/ 5 h 52"/>
                <a:gd name="T12" fmla="*/ 47 w 53"/>
                <a:gd name="T13" fmla="*/ 5 h 52"/>
                <a:gd name="T14" fmla="*/ 47 w 53"/>
                <a:gd name="T15" fmla="*/ 5 h 52"/>
                <a:gd name="T16" fmla="*/ 47 w 53"/>
                <a:gd name="T17" fmla="*/ 5 h 52"/>
                <a:gd name="T18" fmla="*/ 47 w 53"/>
                <a:gd name="T19" fmla="*/ 5 h 52"/>
                <a:gd name="T20" fmla="*/ 52 w 53"/>
                <a:gd name="T21" fmla="*/ 0 h 52"/>
                <a:gd name="T22" fmla="*/ 52 w 53"/>
                <a:gd name="T23" fmla="*/ 0 h 52"/>
                <a:gd name="T24" fmla="*/ 52 w 53"/>
                <a:gd name="T25" fmla="*/ 0 h 52"/>
                <a:gd name="T26" fmla="*/ 52 w 53"/>
                <a:gd name="T27" fmla="*/ 0 h 52"/>
                <a:gd name="T28" fmla="*/ 52 w 53"/>
                <a:gd name="T29" fmla="*/ 0 h 52"/>
                <a:gd name="T30" fmla="*/ 52 w 53"/>
                <a:gd name="T31" fmla="*/ 0 h 52"/>
                <a:gd name="T32" fmla="*/ 52 w 53"/>
                <a:gd name="T33" fmla="*/ 0 h 52"/>
                <a:gd name="T34" fmla="*/ 52 w 53"/>
                <a:gd name="T35" fmla="*/ 0 h 52"/>
                <a:gd name="T36" fmla="*/ 53 w 53"/>
                <a:gd name="T37" fmla="*/ 0 h 52"/>
                <a:gd name="T38" fmla="*/ 14 w 53"/>
                <a:gd name="T39" fmla="*/ 38 h 52"/>
                <a:gd name="T40" fmla="*/ 0 w 53"/>
                <a:gd name="T41" fmla="*/ 52 h 52"/>
                <a:gd name="T42" fmla="*/ 0 w 53"/>
                <a:gd name="T43" fmla="*/ 52 h 52"/>
                <a:gd name="T44" fmla="*/ 0 w 53"/>
                <a:gd name="T45" fmla="*/ 52 h 52"/>
                <a:gd name="T46" fmla="*/ 0 w 53"/>
                <a:gd name="T47" fmla="*/ 52 h 52"/>
                <a:gd name="T48" fmla="*/ 0 w 53"/>
                <a:gd name="T49" fmla="*/ 52 h 52"/>
                <a:gd name="T50" fmla="*/ 0 w 53"/>
                <a:gd name="T51" fmla="*/ 50 h 52"/>
                <a:gd name="T52" fmla="*/ 0 w 53"/>
                <a:gd name="T53" fmla="*/ 50 h 52"/>
                <a:gd name="T54" fmla="*/ 0 w 53"/>
                <a:gd name="T55" fmla="*/ 50 h 52"/>
                <a:gd name="T56" fmla="*/ 0 w 53"/>
                <a:gd name="T57" fmla="*/ 50 h 52"/>
                <a:gd name="T58" fmla="*/ 15 w 53"/>
                <a:gd name="T59" fmla="*/ 36 h 52"/>
                <a:gd name="T60" fmla="*/ 15 w 53"/>
                <a:gd name="T61" fmla="*/ 36 h 52"/>
                <a:gd name="T62" fmla="*/ 15 w 53"/>
                <a:gd name="T63" fmla="*/ 36 h 52"/>
                <a:gd name="T64" fmla="*/ 14 w 53"/>
                <a:gd name="T65" fmla="*/ 36 h 52"/>
                <a:gd name="T66" fmla="*/ 14 w 53"/>
                <a:gd name="T67" fmla="*/ 36 h 52"/>
                <a:gd name="T68" fmla="*/ 14 w 53"/>
                <a:gd name="T69" fmla="*/ 38 h 52"/>
                <a:gd name="T70" fmla="*/ 14 w 53"/>
                <a:gd name="T71" fmla="*/ 38 h 52"/>
                <a:gd name="T72" fmla="*/ 14 w 53"/>
                <a:gd name="T73" fmla="*/ 38 h 52"/>
                <a:gd name="T74" fmla="*/ 14 w 53"/>
                <a:gd name="T75" fmla="*/ 3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" h="52">
                  <a:moveTo>
                    <a:pt x="53" y="0"/>
                  </a:moveTo>
                  <a:lnTo>
                    <a:pt x="48" y="5"/>
                  </a:lnTo>
                  <a:lnTo>
                    <a:pt x="48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3" y="0"/>
                  </a:lnTo>
                  <a:close/>
                  <a:moveTo>
                    <a:pt x="14" y="38"/>
                  </a:move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close/>
                </a:path>
              </a:pathLst>
            </a:custGeom>
            <a:solidFill>
              <a:srgbClr val="4D4D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65" name="Freeform 93"/>
            <p:cNvSpPr>
              <a:spLocks noEditPoints="1"/>
            </p:cNvSpPr>
            <p:nvPr/>
          </p:nvSpPr>
          <p:spPr bwMode="auto">
            <a:xfrm>
              <a:off x="240" y="311"/>
              <a:ext cx="52" cy="50"/>
            </a:xfrm>
            <a:custGeom>
              <a:avLst/>
              <a:gdLst>
                <a:gd name="T0" fmla="*/ 52 w 52"/>
                <a:gd name="T1" fmla="*/ 0 h 50"/>
                <a:gd name="T2" fmla="*/ 47 w 52"/>
                <a:gd name="T3" fmla="*/ 5 h 50"/>
                <a:gd name="T4" fmla="*/ 45 w 52"/>
                <a:gd name="T5" fmla="*/ 5 h 50"/>
                <a:gd name="T6" fmla="*/ 45 w 52"/>
                <a:gd name="T7" fmla="*/ 5 h 50"/>
                <a:gd name="T8" fmla="*/ 45 w 52"/>
                <a:gd name="T9" fmla="*/ 5 h 50"/>
                <a:gd name="T10" fmla="*/ 45 w 52"/>
                <a:gd name="T11" fmla="*/ 5 h 50"/>
                <a:gd name="T12" fmla="*/ 45 w 52"/>
                <a:gd name="T13" fmla="*/ 5 h 50"/>
                <a:gd name="T14" fmla="*/ 45 w 52"/>
                <a:gd name="T15" fmla="*/ 5 h 50"/>
                <a:gd name="T16" fmla="*/ 44 w 52"/>
                <a:gd name="T17" fmla="*/ 5 h 50"/>
                <a:gd name="T18" fmla="*/ 44 w 52"/>
                <a:gd name="T19" fmla="*/ 5 h 50"/>
                <a:gd name="T20" fmla="*/ 50 w 52"/>
                <a:gd name="T21" fmla="*/ 0 h 50"/>
                <a:gd name="T22" fmla="*/ 50 w 52"/>
                <a:gd name="T23" fmla="*/ 0 h 50"/>
                <a:gd name="T24" fmla="*/ 50 w 52"/>
                <a:gd name="T25" fmla="*/ 0 h 50"/>
                <a:gd name="T26" fmla="*/ 50 w 52"/>
                <a:gd name="T27" fmla="*/ 0 h 50"/>
                <a:gd name="T28" fmla="*/ 50 w 52"/>
                <a:gd name="T29" fmla="*/ 0 h 50"/>
                <a:gd name="T30" fmla="*/ 50 w 52"/>
                <a:gd name="T31" fmla="*/ 0 h 50"/>
                <a:gd name="T32" fmla="*/ 50 w 52"/>
                <a:gd name="T33" fmla="*/ 0 h 50"/>
                <a:gd name="T34" fmla="*/ 52 w 52"/>
                <a:gd name="T35" fmla="*/ 0 h 50"/>
                <a:gd name="T36" fmla="*/ 52 w 52"/>
                <a:gd name="T37" fmla="*/ 0 h 50"/>
                <a:gd name="T38" fmla="*/ 15 w 52"/>
                <a:gd name="T39" fmla="*/ 36 h 50"/>
                <a:gd name="T40" fmla="*/ 0 w 52"/>
                <a:gd name="T41" fmla="*/ 50 h 50"/>
                <a:gd name="T42" fmla="*/ 0 w 52"/>
                <a:gd name="T43" fmla="*/ 50 h 50"/>
                <a:gd name="T44" fmla="*/ 0 w 52"/>
                <a:gd name="T45" fmla="*/ 50 h 50"/>
                <a:gd name="T46" fmla="*/ 0 w 52"/>
                <a:gd name="T47" fmla="*/ 50 h 50"/>
                <a:gd name="T48" fmla="*/ 0 w 52"/>
                <a:gd name="T49" fmla="*/ 50 h 50"/>
                <a:gd name="T50" fmla="*/ 0 w 52"/>
                <a:gd name="T51" fmla="*/ 50 h 50"/>
                <a:gd name="T52" fmla="*/ 0 w 52"/>
                <a:gd name="T53" fmla="*/ 49 h 50"/>
                <a:gd name="T54" fmla="*/ 0 w 52"/>
                <a:gd name="T55" fmla="*/ 49 h 50"/>
                <a:gd name="T56" fmla="*/ 0 w 52"/>
                <a:gd name="T57" fmla="*/ 49 h 50"/>
                <a:gd name="T58" fmla="*/ 15 w 52"/>
                <a:gd name="T59" fmla="*/ 35 h 50"/>
                <a:gd name="T60" fmla="*/ 15 w 52"/>
                <a:gd name="T61" fmla="*/ 35 h 50"/>
                <a:gd name="T62" fmla="*/ 15 w 52"/>
                <a:gd name="T63" fmla="*/ 35 h 50"/>
                <a:gd name="T64" fmla="*/ 15 w 52"/>
                <a:gd name="T65" fmla="*/ 35 h 50"/>
                <a:gd name="T66" fmla="*/ 15 w 52"/>
                <a:gd name="T67" fmla="*/ 35 h 50"/>
                <a:gd name="T68" fmla="*/ 15 w 52"/>
                <a:gd name="T69" fmla="*/ 35 h 50"/>
                <a:gd name="T70" fmla="*/ 15 w 52"/>
                <a:gd name="T71" fmla="*/ 35 h 50"/>
                <a:gd name="T72" fmla="*/ 15 w 52"/>
                <a:gd name="T73" fmla="*/ 36 h 50"/>
                <a:gd name="T74" fmla="*/ 15 w 52"/>
                <a:gd name="T75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" h="50">
                  <a:moveTo>
                    <a:pt x="52" y="0"/>
                  </a:moveTo>
                  <a:lnTo>
                    <a:pt x="47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4" y="5"/>
                  </a:lnTo>
                  <a:lnTo>
                    <a:pt x="44" y="5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2" y="0"/>
                  </a:lnTo>
                  <a:lnTo>
                    <a:pt x="52" y="0"/>
                  </a:lnTo>
                  <a:close/>
                  <a:moveTo>
                    <a:pt x="15" y="36"/>
                  </a:move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6"/>
                  </a:lnTo>
                  <a:lnTo>
                    <a:pt x="15" y="36"/>
                  </a:lnTo>
                  <a:close/>
                </a:path>
              </a:pathLst>
            </a:custGeom>
            <a:solidFill>
              <a:srgbClr val="4B4B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66" name="Freeform 94"/>
            <p:cNvSpPr>
              <a:spLocks noEditPoints="1"/>
            </p:cNvSpPr>
            <p:nvPr/>
          </p:nvSpPr>
          <p:spPr bwMode="auto">
            <a:xfrm>
              <a:off x="240" y="310"/>
              <a:ext cx="50" cy="50"/>
            </a:xfrm>
            <a:custGeom>
              <a:avLst/>
              <a:gdLst>
                <a:gd name="T0" fmla="*/ 50 w 50"/>
                <a:gd name="T1" fmla="*/ 1 h 50"/>
                <a:gd name="T2" fmla="*/ 44 w 50"/>
                <a:gd name="T3" fmla="*/ 6 h 50"/>
                <a:gd name="T4" fmla="*/ 44 w 50"/>
                <a:gd name="T5" fmla="*/ 6 h 50"/>
                <a:gd name="T6" fmla="*/ 44 w 50"/>
                <a:gd name="T7" fmla="*/ 6 h 50"/>
                <a:gd name="T8" fmla="*/ 44 w 50"/>
                <a:gd name="T9" fmla="*/ 6 h 50"/>
                <a:gd name="T10" fmla="*/ 44 w 50"/>
                <a:gd name="T11" fmla="*/ 6 h 50"/>
                <a:gd name="T12" fmla="*/ 43 w 50"/>
                <a:gd name="T13" fmla="*/ 6 h 50"/>
                <a:gd name="T14" fmla="*/ 43 w 50"/>
                <a:gd name="T15" fmla="*/ 6 h 50"/>
                <a:gd name="T16" fmla="*/ 43 w 50"/>
                <a:gd name="T17" fmla="*/ 6 h 50"/>
                <a:gd name="T18" fmla="*/ 43 w 50"/>
                <a:gd name="T19" fmla="*/ 6 h 50"/>
                <a:gd name="T20" fmla="*/ 49 w 50"/>
                <a:gd name="T21" fmla="*/ 0 h 50"/>
                <a:gd name="T22" fmla="*/ 49 w 50"/>
                <a:gd name="T23" fmla="*/ 0 h 50"/>
                <a:gd name="T24" fmla="*/ 49 w 50"/>
                <a:gd name="T25" fmla="*/ 0 h 50"/>
                <a:gd name="T26" fmla="*/ 49 w 50"/>
                <a:gd name="T27" fmla="*/ 0 h 50"/>
                <a:gd name="T28" fmla="*/ 49 w 50"/>
                <a:gd name="T29" fmla="*/ 1 h 50"/>
                <a:gd name="T30" fmla="*/ 49 w 50"/>
                <a:gd name="T31" fmla="*/ 1 h 50"/>
                <a:gd name="T32" fmla="*/ 49 w 50"/>
                <a:gd name="T33" fmla="*/ 1 h 50"/>
                <a:gd name="T34" fmla="*/ 50 w 50"/>
                <a:gd name="T35" fmla="*/ 1 h 50"/>
                <a:gd name="T36" fmla="*/ 50 w 50"/>
                <a:gd name="T37" fmla="*/ 1 h 50"/>
                <a:gd name="T38" fmla="*/ 15 w 50"/>
                <a:gd name="T39" fmla="*/ 36 h 50"/>
                <a:gd name="T40" fmla="*/ 0 w 50"/>
                <a:gd name="T41" fmla="*/ 50 h 50"/>
                <a:gd name="T42" fmla="*/ 0 w 50"/>
                <a:gd name="T43" fmla="*/ 50 h 50"/>
                <a:gd name="T44" fmla="*/ 0 w 50"/>
                <a:gd name="T45" fmla="*/ 50 h 50"/>
                <a:gd name="T46" fmla="*/ 0 w 50"/>
                <a:gd name="T47" fmla="*/ 50 h 50"/>
                <a:gd name="T48" fmla="*/ 0 w 50"/>
                <a:gd name="T49" fmla="*/ 50 h 50"/>
                <a:gd name="T50" fmla="*/ 0 w 50"/>
                <a:gd name="T51" fmla="*/ 50 h 50"/>
                <a:gd name="T52" fmla="*/ 0 w 50"/>
                <a:gd name="T53" fmla="*/ 49 h 50"/>
                <a:gd name="T54" fmla="*/ 0 w 50"/>
                <a:gd name="T55" fmla="*/ 49 h 50"/>
                <a:gd name="T56" fmla="*/ 0 w 50"/>
                <a:gd name="T57" fmla="*/ 49 h 50"/>
                <a:gd name="T58" fmla="*/ 15 w 50"/>
                <a:gd name="T59" fmla="*/ 34 h 50"/>
                <a:gd name="T60" fmla="*/ 15 w 50"/>
                <a:gd name="T61" fmla="*/ 34 h 50"/>
                <a:gd name="T62" fmla="*/ 15 w 50"/>
                <a:gd name="T63" fmla="*/ 35 h 50"/>
                <a:gd name="T64" fmla="*/ 15 w 50"/>
                <a:gd name="T65" fmla="*/ 35 h 50"/>
                <a:gd name="T66" fmla="*/ 15 w 50"/>
                <a:gd name="T67" fmla="*/ 35 h 50"/>
                <a:gd name="T68" fmla="*/ 15 w 50"/>
                <a:gd name="T69" fmla="*/ 35 h 50"/>
                <a:gd name="T70" fmla="*/ 15 w 50"/>
                <a:gd name="T71" fmla="*/ 35 h 50"/>
                <a:gd name="T72" fmla="*/ 15 w 50"/>
                <a:gd name="T73" fmla="*/ 35 h 50"/>
                <a:gd name="T74" fmla="*/ 15 w 50"/>
                <a:gd name="T75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" h="50">
                  <a:moveTo>
                    <a:pt x="50" y="1"/>
                  </a:move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50" y="1"/>
                  </a:lnTo>
                  <a:lnTo>
                    <a:pt x="50" y="1"/>
                  </a:lnTo>
                  <a:close/>
                  <a:moveTo>
                    <a:pt x="15" y="36"/>
                  </a:move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6"/>
                  </a:lnTo>
                  <a:close/>
                </a:path>
              </a:pathLst>
            </a:custGeom>
            <a:solidFill>
              <a:srgbClr val="4949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67" name="Freeform 95"/>
            <p:cNvSpPr>
              <a:spLocks noEditPoints="1"/>
            </p:cNvSpPr>
            <p:nvPr/>
          </p:nvSpPr>
          <p:spPr bwMode="auto">
            <a:xfrm>
              <a:off x="240" y="310"/>
              <a:ext cx="49" cy="49"/>
            </a:xfrm>
            <a:custGeom>
              <a:avLst/>
              <a:gdLst>
                <a:gd name="T0" fmla="*/ 49 w 49"/>
                <a:gd name="T1" fmla="*/ 0 h 49"/>
                <a:gd name="T2" fmla="*/ 43 w 49"/>
                <a:gd name="T3" fmla="*/ 6 h 49"/>
                <a:gd name="T4" fmla="*/ 43 w 49"/>
                <a:gd name="T5" fmla="*/ 6 h 49"/>
                <a:gd name="T6" fmla="*/ 43 w 49"/>
                <a:gd name="T7" fmla="*/ 6 h 49"/>
                <a:gd name="T8" fmla="*/ 42 w 49"/>
                <a:gd name="T9" fmla="*/ 6 h 49"/>
                <a:gd name="T10" fmla="*/ 42 w 49"/>
                <a:gd name="T11" fmla="*/ 6 h 49"/>
                <a:gd name="T12" fmla="*/ 42 w 49"/>
                <a:gd name="T13" fmla="*/ 6 h 49"/>
                <a:gd name="T14" fmla="*/ 42 w 49"/>
                <a:gd name="T15" fmla="*/ 7 h 49"/>
                <a:gd name="T16" fmla="*/ 42 w 49"/>
                <a:gd name="T17" fmla="*/ 7 h 49"/>
                <a:gd name="T18" fmla="*/ 40 w 49"/>
                <a:gd name="T19" fmla="*/ 7 h 49"/>
                <a:gd name="T20" fmla="*/ 48 w 49"/>
                <a:gd name="T21" fmla="*/ 0 h 49"/>
                <a:gd name="T22" fmla="*/ 48 w 49"/>
                <a:gd name="T23" fmla="*/ 0 h 49"/>
                <a:gd name="T24" fmla="*/ 48 w 49"/>
                <a:gd name="T25" fmla="*/ 0 h 49"/>
                <a:gd name="T26" fmla="*/ 48 w 49"/>
                <a:gd name="T27" fmla="*/ 0 h 49"/>
                <a:gd name="T28" fmla="*/ 48 w 49"/>
                <a:gd name="T29" fmla="*/ 0 h 49"/>
                <a:gd name="T30" fmla="*/ 48 w 49"/>
                <a:gd name="T31" fmla="*/ 0 h 49"/>
                <a:gd name="T32" fmla="*/ 48 w 49"/>
                <a:gd name="T33" fmla="*/ 0 h 49"/>
                <a:gd name="T34" fmla="*/ 49 w 49"/>
                <a:gd name="T35" fmla="*/ 0 h 49"/>
                <a:gd name="T36" fmla="*/ 49 w 49"/>
                <a:gd name="T37" fmla="*/ 0 h 49"/>
                <a:gd name="T38" fmla="*/ 15 w 49"/>
                <a:gd name="T39" fmla="*/ 34 h 49"/>
                <a:gd name="T40" fmla="*/ 0 w 49"/>
                <a:gd name="T41" fmla="*/ 49 h 49"/>
                <a:gd name="T42" fmla="*/ 0 w 49"/>
                <a:gd name="T43" fmla="*/ 49 h 49"/>
                <a:gd name="T44" fmla="*/ 0 w 49"/>
                <a:gd name="T45" fmla="*/ 49 h 49"/>
                <a:gd name="T46" fmla="*/ 0 w 49"/>
                <a:gd name="T47" fmla="*/ 49 h 49"/>
                <a:gd name="T48" fmla="*/ 0 w 49"/>
                <a:gd name="T49" fmla="*/ 49 h 49"/>
                <a:gd name="T50" fmla="*/ 0 w 49"/>
                <a:gd name="T51" fmla="*/ 49 h 49"/>
                <a:gd name="T52" fmla="*/ 0 w 49"/>
                <a:gd name="T53" fmla="*/ 48 h 49"/>
                <a:gd name="T54" fmla="*/ 0 w 49"/>
                <a:gd name="T55" fmla="*/ 48 h 49"/>
                <a:gd name="T56" fmla="*/ 0 w 49"/>
                <a:gd name="T57" fmla="*/ 48 h 49"/>
                <a:gd name="T58" fmla="*/ 15 w 49"/>
                <a:gd name="T59" fmla="*/ 32 h 49"/>
                <a:gd name="T60" fmla="*/ 15 w 49"/>
                <a:gd name="T61" fmla="*/ 32 h 49"/>
                <a:gd name="T62" fmla="*/ 15 w 49"/>
                <a:gd name="T63" fmla="*/ 32 h 49"/>
                <a:gd name="T64" fmla="*/ 15 w 49"/>
                <a:gd name="T65" fmla="*/ 32 h 49"/>
                <a:gd name="T66" fmla="*/ 15 w 49"/>
                <a:gd name="T67" fmla="*/ 32 h 49"/>
                <a:gd name="T68" fmla="*/ 15 w 49"/>
                <a:gd name="T69" fmla="*/ 34 h 49"/>
                <a:gd name="T70" fmla="*/ 15 w 49"/>
                <a:gd name="T71" fmla="*/ 34 h 49"/>
                <a:gd name="T72" fmla="*/ 15 w 49"/>
                <a:gd name="T73" fmla="*/ 34 h 49"/>
                <a:gd name="T74" fmla="*/ 15 w 49"/>
                <a:gd name="T75" fmla="*/ 3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" h="49">
                  <a:moveTo>
                    <a:pt x="49" y="0"/>
                  </a:moveTo>
                  <a:lnTo>
                    <a:pt x="43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2" y="7"/>
                  </a:lnTo>
                  <a:lnTo>
                    <a:pt x="40" y="7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49" y="0"/>
                  </a:lnTo>
                  <a:close/>
                  <a:moveTo>
                    <a:pt x="15" y="34"/>
                  </a:move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4"/>
                  </a:lnTo>
                  <a:close/>
                </a:path>
              </a:pathLst>
            </a:custGeom>
            <a:solidFill>
              <a:srgbClr val="4747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68" name="Freeform 96"/>
            <p:cNvSpPr>
              <a:spLocks noEditPoints="1"/>
            </p:cNvSpPr>
            <p:nvPr/>
          </p:nvSpPr>
          <p:spPr bwMode="auto">
            <a:xfrm>
              <a:off x="240" y="310"/>
              <a:ext cx="48" cy="48"/>
            </a:xfrm>
            <a:custGeom>
              <a:avLst/>
              <a:gdLst>
                <a:gd name="T0" fmla="*/ 48 w 48"/>
                <a:gd name="T1" fmla="*/ 0 h 48"/>
                <a:gd name="T2" fmla="*/ 40 w 48"/>
                <a:gd name="T3" fmla="*/ 7 h 48"/>
                <a:gd name="T4" fmla="*/ 40 w 48"/>
                <a:gd name="T5" fmla="*/ 7 h 48"/>
                <a:gd name="T6" fmla="*/ 40 w 48"/>
                <a:gd name="T7" fmla="*/ 7 h 48"/>
                <a:gd name="T8" fmla="*/ 40 w 48"/>
                <a:gd name="T9" fmla="*/ 7 h 48"/>
                <a:gd name="T10" fmla="*/ 40 w 48"/>
                <a:gd name="T11" fmla="*/ 7 h 48"/>
                <a:gd name="T12" fmla="*/ 39 w 48"/>
                <a:gd name="T13" fmla="*/ 7 h 48"/>
                <a:gd name="T14" fmla="*/ 39 w 48"/>
                <a:gd name="T15" fmla="*/ 7 h 48"/>
                <a:gd name="T16" fmla="*/ 39 w 48"/>
                <a:gd name="T17" fmla="*/ 7 h 48"/>
                <a:gd name="T18" fmla="*/ 39 w 48"/>
                <a:gd name="T19" fmla="*/ 7 h 48"/>
                <a:gd name="T20" fmla="*/ 47 w 48"/>
                <a:gd name="T21" fmla="*/ 0 h 48"/>
                <a:gd name="T22" fmla="*/ 47 w 48"/>
                <a:gd name="T23" fmla="*/ 0 h 48"/>
                <a:gd name="T24" fmla="*/ 47 w 48"/>
                <a:gd name="T25" fmla="*/ 0 h 48"/>
                <a:gd name="T26" fmla="*/ 47 w 48"/>
                <a:gd name="T27" fmla="*/ 0 h 48"/>
                <a:gd name="T28" fmla="*/ 47 w 48"/>
                <a:gd name="T29" fmla="*/ 0 h 48"/>
                <a:gd name="T30" fmla="*/ 47 w 48"/>
                <a:gd name="T31" fmla="*/ 0 h 48"/>
                <a:gd name="T32" fmla="*/ 47 w 48"/>
                <a:gd name="T33" fmla="*/ 0 h 48"/>
                <a:gd name="T34" fmla="*/ 48 w 48"/>
                <a:gd name="T35" fmla="*/ 0 h 48"/>
                <a:gd name="T36" fmla="*/ 48 w 48"/>
                <a:gd name="T37" fmla="*/ 0 h 48"/>
                <a:gd name="T38" fmla="*/ 15 w 48"/>
                <a:gd name="T39" fmla="*/ 32 h 48"/>
                <a:gd name="T40" fmla="*/ 0 w 48"/>
                <a:gd name="T41" fmla="*/ 48 h 48"/>
                <a:gd name="T42" fmla="*/ 0 w 48"/>
                <a:gd name="T43" fmla="*/ 48 h 48"/>
                <a:gd name="T44" fmla="*/ 0 w 48"/>
                <a:gd name="T45" fmla="*/ 48 h 48"/>
                <a:gd name="T46" fmla="*/ 0 w 48"/>
                <a:gd name="T47" fmla="*/ 48 h 48"/>
                <a:gd name="T48" fmla="*/ 0 w 48"/>
                <a:gd name="T49" fmla="*/ 48 h 48"/>
                <a:gd name="T50" fmla="*/ 0 w 48"/>
                <a:gd name="T51" fmla="*/ 48 h 48"/>
                <a:gd name="T52" fmla="*/ 0 w 48"/>
                <a:gd name="T53" fmla="*/ 46 h 48"/>
                <a:gd name="T54" fmla="*/ 0 w 48"/>
                <a:gd name="T55" fmla="*/ 46 h 48"/>
                <a:gd name="T56" fmla="*/ 0 w 48"/>
                <a:gd name="T57" fmla="*/ 46 h 48"/>
                <a:gd name="T58" fmla="*/ 17 w 48"/>
                <a:gd name="T59" fmla="*/ 30 h 48"/>
                <a:gd name="T60" fmla="*/ 17 w 48"/>
                <a:gd name="T61" fmla="*/ 30 h 48"/>
                <a:gd name="T62" fmla="*/ 17 w 48"/>
                <a:gd name="T63" fmla="*/ 31 h 48"/>
                <a:gd name="T64" fmla="*/ 17 w 48"/>
                <a:gd name="T65" fmla="*/ 31 h 48"/>
                <a:gd name="T66" fmla="*/ 17 w 48"/>
                <a:gd name="T67" fmla="*/ 31 h 48"/>
                <a:gd name="T68" fmla="*/ 17 w 48"/>
                <a:gd name="T69" fmla="*/ 31 h 48"/>
                <a:gd name="T70" fmla="*/ 15 w 48"/>
                <a:gd name="T71" fmla="*/ 31 h 48"/>
                <a:gd name="T72" fmla="*/ 15 w 48"/>
                <a:gd name="T73" fmla="*/ 32 h 48"/>
                <a:gd name="T74" fmla="*/ 15 w 48"/>
                <a:gd name="T75" fmla="*/ 3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8" h="48">
                  <a:moveTo>
                    <a:pt x="48" y="0"/>
                  </a:moveTo>
                  <a:lnTo>
                    <a:pt x="40" y="7"/>
                  </a:lnTo>
                  <a:lnTo>
                    <a:pt x="40" y="7"/>
                  </a:lnTo>
                  <a:lnTo>
                    <a:pt x="40" y="7"/>
                  </a:lnTo>
                  <a:lnTo>
                    <a:pt x="40" y="7"/>
                  </a:lnTo>
                  <a:lnTo>
                    <a:pt x="40" y="7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8" y="0"/>
                  </a:lnTo>
                  <a:lnTo>
                    <a:pt x="48" y="0"/>
                  </a:lnTo>
                  <a:close/>
                  <a:moveTo>
                    <a:pt x="15" y="32"/>
                  </a:move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17" y="30"/>
                  </a:lnTo>
                  <a:lnTo>
                    <a:pt x="17" y="30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15" y="31"/>
                  </a:lnTo>
                  <a:lnTo>
                    <a:pt x="15" y="32"/>
                  </a:lnTo>
                  <a:lnTo>
                    <a:pt x="15" y="32"/>
                  </a:lnTo>
                  <a:close/>
                </a:path>
              </a:pathLst>
            </a:custGeom>
            <a:solidFill>
              <a:srgbClr val="4545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69" name="Freeform 97"/>
            <p:cNvSpPr>
              <a:spLocks noEditPoints="1"/>
            </p:cNvSpPr>
            <p:nvPr/>
          </p:nvSpPr>
          <p:spPr bwMode="auto">
            <a:xfrm>
              <a:off x="240" y="310"/>
              <a:ext cx="47" cy="46"/>
            </a:xfrm>
            <a:custGeom>
              <a:avLst/>
              <a:gdLst>
                <a:gd name="T0" fmla="*/ 47 w 47"/>
                <a:gd name="T1" fmla="*/ 0 h 46"/>
                <a:gd name="T2" fmla="*/ 39 w 47"/>
                <a:gd name="T3" fmla="*/ 7 h 46"/>
                <a:gd name="T4" fmla="*/ 39 w 47"/>
                <a:gd name="T5" fmla="*/ 7 h 46"/>
                <a:gd name="T6" fmla="*/ 38 w 47"/>
                <a:gd name="T7" fmla="*/ 7 h 46"/>
                <a:gd name="T8" fmla="*/ 38 w 47"/>
                <a:gd name="T9" fmla="*/ 7 h 46"/>
                <a:gd name="T10" fmla="*/ 38 w 47"/>
                <a:gd name="T11" fmla="*/ 7 h 46"/>
                <a:gd name="T12" fmla="*/ 38 w 47"/>
                <a:gd name="T13" fmla="*/ 8 h 46"/>
                <a:gd name="T14" fmla="*/ 38 w 47"/>
                <a:gd name="T15" fmla="*/ 8 h 46"/>
                <a:gd name="T16" fmla="*/ 37 w 47"/>
                <a:gd name="T17" fmla="*/ 8 h 46"/>
                <a:gd name="T18" fmla="*/ 37 w 47"/>
                <a:gd name="T19" fmla="*/ 8 h 46"/>
                <a:gd name="T20" fmla="*/ 45 w 47"/>
                <a:gd name="T21" fmla="*/ 0 h 46"/>
                <a:gd name="T22" fmla="*/ 45 w 47"/>
                <a:gd name="T23" fmla="*/ 0 h 46"/>
                <a:gd name="T24" fmla="*/ 45 w 47"/>
                <a:gd name="T25" fmla="*/ 0 h 46"/>
                <a:gd name="T26" fmla="*/ 45 w 47"/>
                <a:gd name="T27" fmla="*/ 0 h 46"/>
                <a:gd name="T28" fmla="*/ 45 w 47"/>
                <a:gd name="T29" fmla="*/ 0 h 46"/>
                <a:gd name="T30" fmla="*/ 45 w 47"/>
                <a:gd name="T31" fmla="*/ 0 h 46"/>
                <a:gd name="T32" fmla="*/ 45 w 47"/>
                <a:gd name="T33" fmla="*/ 0 h 46"/>
                <a:gd name="T34" fmla="*/ 47 w 47"/>
                <a:gd name="T35" fmla="*/ 0 h 46"/>
                <a:gd name="T36" fmla="*/ 47 w 47"/>
                <a:gd name="T37" fmla="*/ 0 h 46"/>
                <a:gd name="T38" fmla="*/ 17 w 47"/>
                <a:gd name="T39" fmla="*/ 30 h 46"/>
                <a:gd name="T40" fmla="*/ 0 w 47"/>
                <a:gd name="T41" fmla="*/ 46 h 46"/>
                <a:gd name="T42" fmla="*/ 0 w 47"/>
                <a:gd name="T43" fmla="*/ 46 h 46"/>
                <a:gd name="T44" fmla="*/ 0 w 47"/>
                <a:gd name="T45" fmla="*/ 46 h 46"/>
                <a:gd name="T46" fmla="*/ 0 w 47"/>
                <a:gd name="T47" fmla="*/ 46 h 46"/>
                <a:gd name="T48" fmla="*/ 0 w 47"/>
                <a:gd name="T49" fmla="*/ 46 h 46"/>
                <a:gd name="T50" fmla="*/ 0 w 47"/>
                <a:gd name="T51" fmla="*/ 46 h 46"/>
                <a:gd name="T52" fmla="*/ 0 w 47"/>
                <a:gd name="T53" fmla="*/ 45 h 46"/>
                <a:gd name="T54" fmla="*/ 0 w 47"/>
                <a:gd name="T55" fmla="*/ 45 h 46"/>
                <a:gd name="T56" fmla="*/ 0 w 47"/>
                <a:gd name="T57" fmla="*/ 45 h 46"/>
                <a:gd name="T58" fmla="*/ 17 w 47"/>
                <a:gd name="T59" fmla="*/ 27 h 46"/>
                <a:gd name="T60" fmla="*/ 17 w 47"/>
                <a:gd name="T61" fmla="*/ 29 h 46"/>
                <a:gd name="T62" fmla="*/ 17 w 47"/>
                <a:gd name="T63" fmla="*/ 29 h 46"/>
                <a:gd name="T64" fmla="*/ 17 w 47"/>
                <a:gd name="T65" fmla="*/ 29 h 46"/>
                <a:gd name="T66" fmla="*/ 17 w 47"/>
                <a:gd name="T67" fmla="*/ 29 h 46"/>
                <a:gd name="T68" fmla="*/ 17 w 47"/>
                <a:gd name="T69" fmla="*/ 30 h 46"/>
                <a:gd name="T70" fmla="*/ 17 w 47"/>
                <a:gd name="T71" fmla="*/ 30 h 46"/>
                <a:gd name="T72" fmla="*/ 17 w 47"/>
                <a:gd name="T73" fmla="*/ 30 h 46"/>
                <a:gd name="T74" fmla="*/ 17 w 47"/>
                <a:gd name="T75" fmla="*/ 3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" h="46">
                  <a:moveTo>
                    <a:pt x="47" y="0"/>
                  </a:moveTo>
                  <a:lnTo>
                    <a:pt x="39" y="7"/>
                  </a:lnTo>
                  <a:lnTo>
                    <a:pt x="39" y="7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37" y="8"/>
                  </a:lnTo>
                  <a:lnTo>
                    <a:pt x="37" y="8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47" y="0"/>
                  </a:lnTo>
                  <a:close/>
                  <a:moveTo>
                    <a:pt x="17" y="30"/>
                  </a:move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17" y="27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7" y="30"/>
                  </a:lnTo>
                  <a:lnTo>
                    <a:pt x="17" y="30"/>
                  </a:lnTo>
                  <a:lnTo>
                    <a:pt x="17" y="30"/>
                  </a:lnTo>
                  <a:lnTo>
                    <a:pt x="17" y="30"/>
                  </a:lnTo>
                  <a:close/>
                </a:path>
              </a:pathLst>
            </a:custGeom>
            <a:solidFill>
              <a:srgbClr val="4343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70" name="Freeform 98"/>
            <p:cNvSpPr>
              <a:spLocks noEditPoints="1"/>
            </p:cNvSpPr>
            <p:nvPr/>
          </p:nvSpPr>
          <p:spPr bwMode="auto">
            <a:xfrm>
              <a:off x="240" y="310"/>
              <a:ext cx="45" cy="45"/>
            </a:xfrm>
            <a:custGeom>
              <a:avLst/>
              <a:gdLst>
                <a:gd name="T0" fmla="*/ 45 w 45"/>
                <a:gd name="T1" fmla="*/ 0 h 45"/>
                <a:gd name="T2" fmla="*/ 37 w 45"/>
                <a:gd name="T3" fmla="*/ 8 h 45"/>
                <a:gd name="T4" fmla="*/ 37 w 45"/>
                <a:gd name="T5" fmla="*/ 8 h 45"/>
                <a:gd name="T6" fmla="*/ 37 w 45"/>
                <a:gd name="T7" fmla="*/ 8 h 45"/>
                <a:gd name="T8" fmla="*/ 35 w 45"/>
                <a:gd name="T9" fmla="*/ 8 h 45"/>
                <a:gd name="T10" fmla="*/ 35 w 45"/>
                <a:gd name="T11" fmla="*/ 8 h 45"/>
                <a:gd name="T12" fmla="*/ 35 w 45"/>
                <a:gd name="T13" fmla="*/ 8 h 45"/>
                <a:gd name="T14" fmla="*/ 35 w 45"/>
                <a:gd name="T15" fmla="*/ 8 h 45"/>
                <a:gd name="T16" fmla="*/ 34 w 45"/>
                <a:gd name="T17" fmla="*/ 10 h 45"/>
                <a:gd name="T18" fmla="*/ 34 w 45"/>
                <a:gd name="T19" fmla="*/ 10 h 45"/>
                <a:gd name="T20" fmla="*/ 44 w 45"/>
                <a:gd name="T21" fmla="*/ 0 h 45"/>
                <a:gd name="T22" fmla="*/ 44 w 45"/>
                <a:gd name="T23" fmla="*/ 0 h 45"/>
                <a:gd name="T24" fmla="*/ 44 w 45"/>
                <a:gd name="T25" fmla="*/ 0 h 45"/>
                <a:gd name="T26" fmla="*/ 44 w 45"/>
                <a:gd name="T27" fmla="*/ 0 h 45"/>
                <a:gd name="T28" fmla="*/ 44 w 45"/>
                <a:gd name="T29" fmla="*/ 0 h 45"/>
                <a:gd name="T30" fmla="*/ 44 w 45"/>
                <a:gd name="T31" fmla="*/ 0 h 45"/>
                <a:gd name="T32" fmla="*/ 44 w 45"/>
                <a:gd name="T33" fmla="*/ 0 h 45"/>
                <a:gd name="T34" fmla="*/ 45 w 45"/>
                <a:gd name="T35" fmla="*/ 0 h 45"/>
                <a:gd name="T36" fmla="*/ 45 w 45"/>
                <a:gd name="T37" fmla="*/ 0 h 45"/>
                <a:gd name="T38" fmla="*/ 17 w 45"/>
                <a:gd name="T39" fmla="*/ 27 h 45"/>
                <a:gd name="T40" fmla="*/ 0 w 45"/>
                <a:gd name="T41" fmla="*/ 45 h 45"/>
                <a:gd name="T42" fmla="*/ 0 w 45"/>
                <a:gd name="T43" fmla="*/ 45 h 45"/>
                <a:gd name="T44" fmla="*/ 0 w 45"/>
                <a:gd name="T45" fmla="*/ 45 h 45"/>
                <a:gd name="T46" fmla="*/ 0 w 45"/>
                <a:gd name="T47" fmla="*/ 45 h 45"/>
                <a:gd name="T48" fmla="*/ 0 w 45"/>
                <a:gd name="T49" fmla="*/ 45 h 45"/>
                <a:gd name="T50" fmla="*/ 0 w 45"/>
                <a:gd name="T51" fmla="*/ 45 h 45"/>
                <a:gd name="T52" fmla="*/ 0 w 45"/>
                <a:gd name="T53" fmla="*/ 44 h 45"/>
                <a:gd name="T54" fmla="*/ 0 w 45"/>
                <a:gd name="T55" fmla="*/ 44 h 45"/>
                <a:gd name="T56" fmla="*/ 0 w 45"/>
                <a:gd name="T57" fmla="*/ 44 h 45"/>
                <a:gd name="T58" fmla="*/ 18 w 45"/>
                <a:gd name="T59" fmla="*/ 25 h 45"/>
                <a:gd name="T60" fmla="*/ 18 w 45"/>
                <a:gd name="T61" fmla="*/ 26 h 45"/>
                <a:gd name="T62" fmla="*/ 18 w 45"/>
                <a:gd name="T63" fmla="*/ 26 h 45"/>
                <a:gd name="T64" fmla="*/ 18 w 45"/>
                <a:gd name="T65" fmla="*/ 26 h 45"/>
                <a:gd name="T66" fmla="*/ 18 w 45"/>
                <a:gd name="T67" fmla="*/ 26 h 45"/>
                <a:gd name="T68" fmla="*/ 18 w 45"/>
                <a:gd name="T69" fmla="*/ 27 h 45"/>
                <a:gd name="T70" fmla="*/ 18 w 45"/>
                <a:gd name="T71" fmla="*/ 27 h 45"/>
                <a:gd name="T72" fmla="*/ 18 w 45"/>
                <a:gd name="T73" fmla="*/ 27 h 45"/>
                <a:gd name="T74" fmla="*/ 17 w 45"/>
                <a:gd name="T75" fmla="*/ 2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5" h="45">
                  <a:moveTo>
                    <a:pt x="45" y="0"/>
                  </a:moveTo>
                  <a:lnTo>
                    <a:pt x="37" y="8"/>
                  </a:lnTo>
                  <a:lnTo>
                    <a:pt x="37" y="8"/>
                  </a:lnTo>
                  <a:lnTo>
                    <a:pt x="37" y="8"/>
                  </a:lnTo>
                  <a:lnTo>
                    <a:pt x="35" y="8"/>
                  </a:lnTo>
                  <a:lnTo>
                    <a:pt x="35" y="8"/>
                  </a:lnTo>
                  <a:lnTo>
                    <a:pt x="35" y="8"/>
                  </a:lnTo>
                  <a:lnTo>
                    <a:pt x="35" y="8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5" y="0"/>
                  </a:lnTo>
                  <a:lnTo>
                    <a:pt x="45" y="0"/>
                  </a:lnTo>
                  <a:close/>
                  <a:moveTo>
                    <a:pt x="17" y="27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8" y="25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7" y="27"/>
                  </a:lnTo>
                  <a:close/>
                </a:path>
              </a:pathLst>
            </a:custGeom>
            <a:solidFill>
              <a:srgbClr val="4141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71" name="Freeform 99"/>
            <p:cNvSpPr>
              <a:spLocks noEditPoints="1"/>
            </p:cNvSpPr>
            <p:nvPr/>
          </p:nvSpPr>
          <p:spPr bwMode="auto">
            <a:xfrm>
              <a:off x="240" y="310"/>
              <a:ext cx="44" cy="44"/>
            </a:xfrm>
            <a:custGeom>
              <a:avLst/>
              <a:gdLst>
                <a:gd name="T0" fmla="*/ 44 w 44"/>
                <a:gd name="T1" fmla="*/ 0 h 44"/>
                <a:gd name="T2" fmla="*/ 34 w 44"/>
                <a:gd name="T3" fmla="*/ 10 h 44"/>
                <a:gd name="T4" fmla="*/ 34 w 44"/>
                <a:gd name="T5" fmla="*/ 10 h 44"/>
                <a:gd name="T6" fmla="*/ 33 w 44"/>
                <a:gd name="T7" fmla="*/ 10 h 44"/>
                <a:gd name="T8" fmla="*/ 33 w 44"/>
                <a:gd name="T9" fmla="*/ 10 h 44"/>
                <a:gd name="T10" fmla="*/ 33 w 44"/>
                <a:gd name="T11" fmla="*/ 10 h 44"/>
                <a:gd name="T12" fmla="*/ 33 w 44"/>
                <a:gd name="T13" fmla="*/ 11 h 44"/>
                <a:gd name="T14" fmla="*/ 32 w 44"/>
                <a:gd name="T15" fmla="*/ 11 h 44"/>
                <a:gd name="T16" fmla="*/ 32 w 44"/>
                <a:gd name="T17" fmla="*/ 11 h 44"/>
                <a:gd name="T18" fmla="*/ 32 w 44"/>
                <a:gd name="T19" fmla="*/ 11 h 44"/>
                <a:gd name="T20" fmla="*/ 43 w 44"/>
                <a:gd name="T21" fmla="*/ 0 h 44"/>
                <a:gd name="T22" fmla="*/ 43 w 44"/>
                <a:gd name="T23" fmla="*/ 0 h 44"/>
                <a:gd name="T24" fmla="*/ 43 w 44"/>
                <a:gd name="T25" fmla="*/ 0 h 44"/>
                <a:gd name="T26" fmla="*/ 43 w 44"/>
                <a:gd name="T27" fmla="*/ 0 h 44"/>
                <a:gd name="T28" fmla="*/ 43 w 44"/>
                <a:gd name="T29" fmla="*/ 0 h 44"/>
                <a:gd name="T30" fmla="*/ 43 w 44"/>
                <a:gd name="T31" fmla="*/ 0 h 44"/>
                <a:gd name="T32" fmla="*/ 43 w 44"/>
                <a:gd name="T33" fmla="*/ 0 h 44"/>
                <a:gd name="T34" fmla="*/ 43 w 44"/>
                <a:gd name="T35" fmla="*/ 0 h 44"/>
                <a:gd name="T36" fmla="*/ 44 w 44"/>
                <a:gd name="T37" fmla="*/ 0 h 44"/>
                <a:gd name="T38" fmla="*/ 18 w 44"/>
                <a:gd name="T39" fmla="*/ 25 h 44"/>
                <a:gd name="T40" fmla="*/ 0 w 44"/>
                <a:gd name="T41" fmla="*/ 44 h 44"/>
                <a:gd name="T42" fmla="*/ 0 w 44"/>
                <a:gd name="T43" fmla="*/ 44 h 44"/>
                <a:gd name="T44" fmla="*/ 0 w 44"/>
                <a:gd name="T45" fmla="*/ 44 h 44"/>
                <a:gd name="T46" fmla="*/ 0 w 44"/>
                <a:gd name="T47" fmla="*/ 44 h 44"/>
                <a:gd name="T48" fmla="*/ 0 w 44"/>
                <a:gd name="T49" fmla="*/ 44 h 44"/>
                <a:gd name="T50" fmla="*/ 0 w 44"/>
                <a:gd name="T51" fmla="*/ 42 h 44"/>
                <a:gd name="T52" fmla="*/ 0 w 44"/>
                <a:gd name="T53" fmla="*/ 42 h 44"/>
                <a:gd name="T54" fmla="*/ 0 w 44"/>
                <a:gd name="T55" fmla="*/ 42 h 44"/>
                <a:gd name="T56" fmla="*/ 0 w 44"/>
                <a:gd name="T57" fmla="*/ 42 h 44"/>
                <a:gd name="T58" fmla="*/ 20 w 44"/>
                <a:gd name="T59" fmla="*/ 22 h 44"/>
                <a:gd name="T60" fmla="*/ 20 w 44"/>
                <a:gd name="T61" fmla="*/ 22 h 44"/>
                <a:gd name="T62" fmla="*/ 19 w 44"/>
                <a:gd name="T63" fmla="*/ 24 h 44"/>
                <a:gd name="T64" fmla="*/ 19 w 44"/>
                <a:gd name="T65" fmla="*/ 24 h 44"/>
                <a:gd name="T66" fmla="*/ 19 w 44"/>
                <a:gd name="T67" fmla="*/ 24 h 44"/>
                <a:gd name="T68" fmla="*/ 19 w 44"/>
                <a:gd name="T69" fmla="*/ 24 h 44"/>
                <a:gd name="T70" fmla="*/ 19 w 44"/>
                <a:gd name="T71" fmla="*/ 25 h 44"/>
                <a:gd name="T72" fmla="*/ 19 w 44"/>
                <a:gd name="T73" fmla="*/ 25 h 44"/>
                <a:gd name="T74" fmla="*/ 18 w 44"/>
                <a:gd name="T75" fmla="*/ 25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" h="44">
                  <a:moveTo>
                    <a:pt x="44" y="0"/>
                  </a:moveTo>
                  <a:lnTo>
                    <a:pt x="34" y="10"/>
                  </a:lnTo>
                  <a:lnTo>
                    <a:pt x="34" y="10"/>
                  </a:lnTo>
                  <a:lnTo>
                    <a:pt x="33" y="10"/>
                  </a:lnTo>
                  <a:lnTo>
                    <a:pt x="33" y="10"/>
                  </a:lnTo>
                  <a:lnTo>
                    <a:pt x="33" y="10"/>
                  </a:lnTo>
                  <a:lnTo>
                    <a:pt x="33" y="11"/>
                  </a:lnTo>
                  <a:lnTo>
                    <a:pt x="32" y="11"/>
                  </a:lnTo>
                  <a:lnTo>
                    <a:pt x="32" y="11"/>
                  </a:lnTo>
                  <a:lnTo>
                    <a:pt x="32" y="11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4" y="0"/>
                  </a:lnTo>
                  <a:close/>
                  <a:moveTo>
                    <a:pt x="18" y="25"/>
                  </a:move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18" y="25"/>
                  </a:lnTo>
                  <a:close/>
                </a:path>
              </a:pathLst>
            </a:custGeom>
            <a:solidFill>
              <a:srgbClr val="3F3F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72" name="Freeform 100"/>
            <p:cNvSpPr>
              <a:spLocks/>
            </p:cNvSpPr>
            <p:nvPr/>
          </p:nvSpPr>
          <p:spPr bwMode="auto">
            <a:xfrm>
              <a:off x="240" y="310"/>
              <a:ext cx="43" cy="42"/>
            </a:xfrm>
            <a:custGeom>
              <a:avLst/>
              <a:gdLst>
                <a:gd name="T0" fmla="*/ 43 w 43"/>
                <a:gd name="T1" fmla="*/ 0 h 42"/>
                <a:gd name="T2" fmla="*/ 32 w 43"/>
                <a:gd name="T3" fmla="*/ 11 h 42"/>
                <a:gd name="T4" fmla="*/ 29 w 43"/>
                <a:gd name="T5" fmla="*/ 12 h 42"/>
                <a:gd name="T6" fmla="*/ 28 w 43"/>
                <a:gd name="T7" fmla="*/ 14 h 42"/>
                <a:gd name="T8" fmla="*/ 27 w 43"/>
                <a:gd name="T9" fmla="*/ 15 h 42"/>
                <a:gd name="T10" fmla="*/ 25 w 43"/>
                <a:gd name="T11" fmla="*/ 16 h 42"/>
                <a:gd name="T12" fmla="*/ 24 w 43"/>
                <a:gd name="T13" fmla="*/ 17 h 42"/>
                <a:gd name="T14" fmla="*/ 23 w 43"/>
                <a:gd name="T15" fmla="*/ 19 h 42"/>
                <a:gd name="T16" fmla="*/ 22 w 43"/>
                <a:gd name="T17" fmla="*/ 21 h 42"/>
                <a:gd name="T18" fmla="*/ 20 w 43"/>
                <a:gd name="T19" fmla="*/ 22 h 42"/>
                <a:gd name="T20" fmla="*/ 0 w 43"/>
                <a:gd name="T21" fmla="*/ 42 h 42"/>
                <a:gd name="T22" fmla="*/ 0 w 43"/>
                <a:gd name="T23" fmla="*/ 42 h 42"/>
                <a:gd name="T24" fmla="*/ 0 w 43"/>
                <a:gd name="T25" fmla="*/ 42 h 42"/>
                <a:gd name="T26" fmla="*/ 0 w 43"/>
                <a:gd name="T27" fmla="*/ 42 h 42"/>
                <a:gd name="T28" fmla="*/ 0 w 43"/>
                <a:gd name="T29" fmla="*/ 41 h 42"/>
                <a:gd name="T30" fmla="*/ 0 w 43"/>
                <a:gd name="T31" fmla="*/ 41 h 42"/>
                <a:gd name="T32" fmla="*/ 0 w 43"/>
                <a:gd name="T33" fmla="*/ 41 h 42"/>
                <a:gd name="T34" fmla="*/ 0 w 43"/>
                <a:gd name="T35" fmla="*/ 41 h 42"/>
                <a:gd name="T36" fmla="*/ 0 w 43"/>
                <a:gd name="T37" fmla="*/ 41 h 42"/>
                <a:gd name="T38" fmla="*/ 40 w 43"/>
                <a:gd name="T39" fmla="*/ 0 h 42"/>
                <a:gd name="T40" fmla="*/ 40 w 43"/>
                <a:gd name="T41" fmla="*/ 0 h 42"/>
                <a:gd name="T42" fmla="*/ 42 w 43"/>
                <a:gd name="T43" fmla="*/ 0 h 42"/>
                <a:gd name="T44" fmla="*/ 42 w 43"/>
                <a:gd name="T45" fmla="*/ 0 h 42"/>
                <a:gd name="T46" fmla="*/ 42 w 43"/>
                <a:gd name="T47" fmla="*/ 0 h 42"/>
                <a:gd name="T48" fmla="*/ 42 w 43"/>
                <a:gd name="T49" fmla="*/ 0 h 42"/>
                <a:gd name="T50" fmla="*/ 42 w 43"/>
                <a:gd name="T51" fmla="*/ 0 h 42"/>
                <a:gd name="T52" fmla="*/ 42 w 43"/>
                <a:gd name="T53" fmla="*/ 0 h 42"/>
                <a:gd name="T54" fmla="*/ 43 w 43"/>
                <a:gd name="T5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3" h="42">
                  <a:moveTo>
                    <a:pt x="43" y="0"/>
                  </a:moveTo>
                  <a:lnTo>
                    <a:pt x="32" y="11"/>
                  </a:lnTo>
                  <a:lnTo>
                    <a:pt x="29" y="12"/>
                  </a:lnTo>
                  <a:lnTo>
                    <a:pt x="28" y="14"/>
                  </a:lnTo>
                  <a:lnTo>
                    <a:pt x="27" y="15"/>
                  </a:lnTo>
                  <a:lnTo>
                    <a:pt x="25" y="16"/>
                  </a:lnTo>
                  <a:lnTo>
                    <a:pt x="24" y="17"/>
                  </a:lnTo>
                  <a:lnTo>
                    <a:pt x="23" y="19"/>
                  </a:lnTo>
                  <a:lnTo>
                    <a:pt x="22" y="21"/>
                  </a:lnTo>
                  <a:lnTo>
                    <a:pt x="20" y="2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3D3D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73" name="Freeform 101"/>
            <p:cNvSpPr>
              <a:spLocks/>
            </p:cNvSpPr>
            <p:nvPr/>
          </p:nvSpPr>
          <p:spPr bwMode="auto">
            <a:xfrm>
              <a:off x="240" y="310"/>
              <a:ext cx="40" cy="41"/>
            </a:xfrm>
            <a:custGeom>
              <a:avLst/>
              <a:gdLst>
                <a:gd name="T0" fmla="*/ 40 w 40"/>
                <a:gd name="T1" fmla="*/ 0 h 41"/>
                <a:gd name="T2" fmla="*/ 0 w 40"/>
                <a:gd name="T3" fmla="*/ 41 h 41"/>
                <a:gd name="T4" fmla="*/ 0 w 40"/>
                <a:gd name="T5" fmla="*/ 41 h 41"/>
                <a:gd name="T6" fmla="*/ 0 w 40"/>
                <a:gd name="T7" fmla="*/ 41 h 41"/>
                <a:gd name="T8" fmla="*/ 0 w 40"/>
                <a:gd name="T9" fmla="*/ 40 h 41"/>
                <a:gd name="T10" fmla="*/ 0 w 40"/>
                <a:gd name="T11" fmla="*/ 40 h 41"/>
                <a:gd name="T12" fmla="*/ 0 w 40"/>
                <a:gd name="T13" fmla="*/ 40 h 41"/>
                <a:gd name="T14" fmla="*/ 0 w 40"/>
                <a:gd name="T15" fmla="*/ 40 h 41"/>
                <a:gd name="T16" fmla="*/ 0 w 40"/>
                <a:gd name="T17" fmla="*/ 40 h 41"/>
                <a:gd name="T18" fmla="*/ 0 w 40"/>
                <a:gd name="T19" fmla="*/ 40 h 41"/>
                <a:gd name="T20" fmla="*/ 39 w 40"/>
                <a:gd name="T21" fmla="*/ 0 h 41"/>
                <a:gd name="T22" fmla="*/ 39 w 40"/>
                <a:gd name="T23" fmla="*/ 0 h 41"/>
                <a:gd name="T24" fmla="*/ 39 w 40"/>
                <a:gd name="T25" fmla="*/ 0 h 41"/>
                <a:gd name="T26" fmla="*/ 40 w 40"/>
                <a:gd name="T27" fmla="*/ 0 h 41"/>
                <a:gd name="T28" fmla="*/ 40 w 40"/>
                <a:gd name="T29" fmla="*/ 0 h 41"/>
                <a:gd name="T30" fmla="*/ 40 w 40"/>
                <a:gd name="T31" fmla="*/ 0 h 41"/>
                <a:gd name="T32" fmla="*/ 40 w 40"/>
                <a:gd name="T33" fmla="*/ 0 h 41"/>
                <a:gd name="T34" fmla="*/ 40 w 40"/>
                <a:gd name="T35" fmla="*/ 0 h 41"/>
                <a:gd name="T36" fmla="*/ 40 w 40"/>
                <a:gd name="T3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41">
                  <a:moveTo>
                    <a:pt x="40" y="0"/>
                  </a:move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3B3B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74" name="Freeform 102"/>
            <p:cNvSpPr>
              <a:spLocks/>
            </p:cNvSpPr>
            <p:nvPr/>
          </p:nvSpPr>
          <p:spPr bwMode="auto">
            <a:xfrm>
              <a:off x="240" y="310"/>
              <a:ext cx="39" cy="40"/>
            </a:xfrm>
            <a:custGeom>
              <a:avLst/>
              <a:gdLst>
                <a:gd name="T0" fmla="*/ 39 w 39"/>
                <a:gd name="T1" fmla="*/ 0 h 40"/>
                <a:gd name="T2" fmla="*/ 0 w 39"/>
                <a:gd name="T3" fmla="*/ 40 h 40"/>
                <a:gd name="T4" fmla="*/ 0 w 39"/>
                <a:gd name="T5" fmla="*/ 40 h 40"/>
                <a:gd name="T6" fmla="*/ 0 w 39"/>
                <a:gd name="T7" fmla="*/ 39 h 40"/>
                <a:gd name="T8" fmla="*/ 0 w 39"/>
                <a:gd name="T9" fmla="*/ 39 h 40"/>
                <a:gd name="T10" fmla="*/ 0 w 39"/>
                <a:gd name="T11" fmla="*/ 39 h 40"/>
                <a:gd name="T12" fmla="*/ 0 w 39"/>
                <a:gd name="T13" fmla="*/ 39 h 40"/>
                <a:gd name="T14" fmla="*/ 0 w 39"/>
                <a:gd name="T15" fmla="*/ 39 h 40"/>
                <a:gd name="T16" fmla="*/ 0 w 39"/>
                <a:gd name="T17" fmla="*/ 39 h 40"/>
                <a:gd name="T18" fmla="*/ 0 w 39"/>
                <a:gd name="T19" fmla="*/ 37 h 40"/>
                <a:gd name="T20" fmla="*/ 38 w 39"/>
                <a:gd name="T21" fmla="*/ 1 h 40"/>
                <a:gd name="T22" fmla="*/ 38 w 39"/>
                <a:gd name="T23" fmla="*/ 1 h 40"/>
                <a:gd name="T24" fmla="*/ 38 w 39"/>
                <a:gd name="T25" fmla="*/ 0 h 40"/>
                <a:gd name="T26" fmla="*/ 38 w 39"/>
                <a:gd name="T27" fmla="*/ 0 h 40"/>
                <a:gd name="T28" fmla="*/ 39 w 39"/>
                <a:gd name="T29" fmla="*/ 0 h 40"/>
                <a:gd name="T30" fmla="*/ 39 w 39"/>
                <a:gd name="T31" fmla="*/ 0 h 40"/>
                <a:gd name="T32" fmla="*/ 39 w 39"/>
                <a:gd name="T33" fmla="*/ 0 h 40"/>
                <a:gd name="T34" fmla="*/ 39 w 39"/>
                <a:gd name="T35" fmla="*/ 0 h 40"/>
                <a:gd name="T36" fmla="*/ 39 w 39"/>
                <a:gd name="T3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40">
                  <a:moveTo>
                    <a:pt x="39" y="0"/>
                  </a:moveTo>
                  <a:lnTo>
                    <a:pt x="0" y="40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7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3939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75" name="Freeform 103"/>
            <p:cNvSpPr>
              <a:spLocks/>
            </p:cNvSpPr>
            <p:nvPr/>
          </p:nvSpPr>
          <p:spPr bwMode="auto">
            <a:xfrm>
              <a:off x="240" y="311"/>
              <a:ext cx="38" cy="36"/>
            </a:xfrm>
            <a:custGeom>
              <a:avLst/>
              <a:gdLst>
                <a:gd name="T0" fmla="*/ 38 w 38"/>
                <a:gd name="T1" fmla="*/ 0 h 36"/>
                <a:gd name="T2" fmla="*/ 0 w 38"/>
                <a:gd name="T3" fmla="*/ 36 h 36"/>
                <a:gd name="T4" fmla="*/ 0 w 38"/>
                <a:gd name="T5" fmla="*/ 36 h 36"/>
                <a:gd name="T6" fmla="*/ 0 w 38"/>
                <a:gd name="T7" fmla="*/ 36 h 36"/>
                <a:gd name="T8" fmla="*/ 0 w 38"/>
                <a:gd name="T9" fmla="*/ 36 h 36"/>
                <a:gd name="T10" fmla="*/ 0 w 38"/>
                <a:gd name="T11" fmla="*/ 36 h 36"/>
                <a:gd name="T12" fmla="*/ 0 w 38"/>
                <a:gd name="T13" fmla="*/ 36 h 36"/>
                <a:gd name="T14" fmla="*/ 0 w 38"/>
                <a:gd name="T15" fmla="*/ 35 h 36"/>
                <a:gd name="T16" fmla="*/ 0 w 38"/>
                <a:gd name="T17" fmla="*/ 35 h 36"/>
                <a:gd name="T18" fmla="*/ 0 w 38"/>
                <a:gd name="T19" fmla="*/ 35 h 36"/>
                <a:gd name="T20" fmla="*/ 37 w 38"/>
                <a:gd name="T21" fmla="*/ 0 h 36"/>
                <a:gd name="T22" fmla="*/ 37 w 38"/>
                <a:gd name="T23" fmla="*/ 0 h 36"/>
                <a:gd name="T24" fmla="*/ 37 w 38"/>
                <a:gd name="T25" fmla="*/ 0 h 36"/>
                <a:gd name="T26" fmla="*/ 37 w 38"/>
                <a:gd name="T27" fmla="*/ 0 h 36"/>
                <a:gd name="T28" fmla="*/ 37 w 38"/>
                <a:gd name="T29" fmla="*/ 0 h 36"/>
                <a:gd name="T30" fmla="*/ 37 w 38"/>
                <a:gd name="T31" fmla="*/ 0 h 36"/>
                <a:gd name="T32" fmla="*/ 38 w 38"/>
                <a:gd name="T33" fmla="*/ 0 h 36"/>
                <a:gd name="T34" fmla="*/ 38 w 38"/>
                <a:gd name="T35" fmla="*/ 0 h 36"/>
                <a:gd name="T36" fmla="*/ 38 w 38"/>
                <a:gd name="T3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36">
                  <a:moveTo>
                    <a:pt x="38" y="0"/>
                  </a:move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373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76" name="Freeform 104"/>
            <p:cNvSpPr>
              <a:spLocks/>
            </p:cNvSpPr>
            <p:nvPr/>
          </p:nvSpPr>
          <p:spPr bwMode="auto">
            <a:xfrm>
              <a:off x="240" y="311"/>
              <a:ext cx="37" cy="35"/>
            </a:xfrm>
            <a:custGeom>
              <a:avLst/>
              <a:gdLst>
                <a:gd name="T0" fmla="*/ 37 w 37"/>
                <a:gd name="T1" fmla="*/ 0 h 35"/>
                <a:gd name="T2" fmla="*/ 0 w 37"/>
                <a:gd name="T3" fmla="*/ 35 h 35"/>
                <a:gd name="T4" fmla="*/ 0 w 37"/>
                <a:gd name="T5" fmla="*/ 35 h 35"/>
                <a:gd name="T6" fmla="*/ 0 w 37"/>
                <a:gd name="T7" fmla="*/ 35 h 35"/>
                <a:gd name="T8" fmla="*/ 0 w 37"/>
                <a:gd name="T9" fmla="*/ 35 h 35"/>
                <a:gd name="T10" fmla="*/ 0 w 37"/>
                <a:gd name="T11" fmla="*/ 34 h 35"/>
                <a:gd name="T12" fmla="*/ 0 w 37"/>
                <a:gd name="T13" fmla="*/ 34 h 35"/>
                <a:gd name="T14" fmla="*/ 0 w 37"/>
                <a:gd name="T15" fmla="*/ 34 h 35"/>
                <a:gd name="T16" fmla="*/ 0 w 37"/>
                <a:gd name="T17" fmla="*/ 34 h 35"/>
                <a:gd name="T18" fmla="*/ 0 w 37"/>
                <a:gd name="T19" fmla="*/ 34 h 35"/>
                <a:gd name="T20" fmla="*/ 34 w 37"/>
                <a:gd name="T21" fmla="*/ 0 h 35"/>
                <a:gd name="T22" fmla="*/ 34 w 37"/>
                <a:gd name="T23" fmla="*/ 0 h 35"/>
                <a:gd name="T24" fmla="*/ 35 w 37"/>
                <a:gd name="T25" fmla="*/ 0 h 35"/>
                <a:gd name="T26" fmla="*/ 35 w 37"/>
                <a:gd name="T27" fmla="*/ 0 h 35"/>
                <a:gd name="T28" fmla="*/ 35 w 37"/>
                <a:gd name="T29" fmla="*/ 0 h 35"/>
                <a:gd name="T30" fmla="*/ 35 w 37"/>
                <a:gd name="T31" fmla="*/ 0 h 35"/>
                <a:gd name="T32" fmla="*/ 35 w 37"/>
                <a:gd name="T33" fmla="*/ 0 h 35"/>
                <a:gd name="T34" fmla="*/ 35 w 37"/>
                <a:gd name="T35" fmla="*/ 0 h 35"/>
                <a:gd name="T36" fmla="*/ 37 w 37"/>
                <a:gd name="T3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5">
                  <a:moveTo>
                    <a:pt x="37" y="0"/>
                  </a:move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3535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77" name="Freeform 105"/>
            <p:cNvSpPr>
              <a:spLocks/>
            </p:cNvSpPr>
            <p:nvPr/>
          </p:nvSpPr>
          <p:spPr bwMode="auto">
            <a:xfrm>
              <a:off x="240" y="311"/>
              <a:ext cx="34" cy="34"/>
            </a:xfrm>
            <a:custGeom>
              <a:avLst/>
              <a:gdLst>
                <a:gd name="T0" fmla="*/ 34 w 34"/>
                <a:gd name="T1" fmla="*/ 0 h 34"/>
                <a:gd name="T2" fmla="*/ 0 w 34"/>
                <a:gd name="T3" fmla="*/ 34 h 34"/>
                <a:gd name="T4" fmla="*/ 0 w 34"/>
                <a:gd name="T5" fmla="*/ 34 h 34"/>
                <a:gd name="T6" fmla="*/ 2 w 34"/>
                <a:gd name="T7" fmla="*/ 33 h 34"/>
                <a:gd name="T8" fmla="*/ 2 w 34"/>
                <a:gd name="T9" fmla="*/ 33 h 34"/>
                <a:gd name="T10" fmla="*/ 2 w 34"/>
                <a:gd name="T11" fmla="*/ 33 h 34"/>
                <a:gd name="T12" fmla="*/ 2 w 34"/>
                <a:gd name="T13" fmla="*/ 33 h 34"/>
                <a:gd name="T14" fmla="*/ 2 w 34"/>
                <a:gd name="T15" fmla="*/ 33 h 34"/>
                <a:gd name="T16" fmla="*/ 2 w 34"/>
                <a:gd name="T17" fmla="*/ 33 h 34"/>
                <a:gd name="T18" fmla="*/ 2 w 34"/>
                <a:gd name="T19" fmla="*/ 31 h 34"/>
                <a:gd name="T20" fmla="*/ 33 w 34"/>
                <a:gd name="T21" fmla="*/ 0 h 34"/>
                <a:gd name="T22" fmla="*/ 33 w 34"/>
                <a:gd name="T23" fmla="*/ 0 h 34"/>
                <a:gd name="T24" fmla="*/ 33 w 34"/>
                <a:gd name="T25" fmla="*/ 0 h 34"/>
                <a:gd name="T26" fmla="*/ 33 w 34"/>
                <a:gd name="T27" fmla="*/ 0 h 34"/>
                <a:gd name="T28" fmla="*/ 34 w 34"/>
                <a:gd name="T29" fmla="*/ 0 h 34"/>
                <a:gd name="T30" fmla="*/ 34 w 34"/>
                <a:gd name="T31" fmla="*/ 0 h 34"/>
                <a:gd name="T32" fmla="*/ 34 w 34"/>
                <a:gd name="T33" fmla="*/ 0 h 34"/>
                <a:gd name="T34" fmla="*/ 34 w 34"/>
                <a:gd name="T35" fmla="*/ 0 h 34"/>
                <a:gd name="T36" fmla="*/ 34 w 34"/>
                <a:gd name="T3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34">
                  <a:moveTo>
                    <a:pt x="34" y="0"/>
                  </a:moveTo>
                  <a:lnTo>
                    <a:pt x="0" y="34"/>
                  </a:lnTo>
                  <a:lnTo>
                    <a:pt x="0" y="34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1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3333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78" name="Freeform 106"/>
            <p:cNvSpPr>
              <a:spLocks/>
            </p:cNvSpPr>
            <p:nvPr/>
          </p:nvSpPr>
          <p:spPr bwMode="auto">
            <a:xfrm>
              <a:off x="242" y="311"/>
              <a:ext cx="31" cy="31"/>
            </a:xfrm>
            <a:custGeom>
              <a:avLst/>
              <a:gdLst>
                <a:gd name="T0" fmla="*/ 31 w 31"/>
                <a:gd name="T1" fmla="*/ 0 h 31"/>
                <a:gd name="T2" fmla="*/ 0 w 31"/>
                <a:gd name="T3" fmla="*/ 31 h 31"/>
                <a:gd name="T4" fmla="*/ 0 w 31"/>
                <a:gd name="T5" fmla="*/ 31 h 31"/>
                <a:gd name="T6" fmla="*/ 0 w 31"/>
                <a:gd name="T7" fmla="*/ 31 h 31"/>
                <a:gd name="T8" fmla="*/ 0 w 31"/>
                <a:gd name="T9" fmla="*/ 31 h 31"/>
                <a:gd name="T10" fmla="*/ 0 w 31"/>
                <a:gd name="T11" fmla="*/ 31 h 31"/>
                <a:gd name="T12" fmla="*/ 0 w 31"/>
                <a:gd name="T13" fmla="*/ 30 h 31"/>
                <a:gd name="T14" fmla="*/ 0 w 31"/>
                <a:gd name="T15" fmla="*/ 30 h 31"/>
                <a:gd name="T16" fmla="*/ 0 w 31"/>
                <a:gd name="T17" fmla="*/ 30 h 31"/>
                <a:gd name="T18" fmla="*/ 0 w 31"/>
                <a:gd name="T19" fmla="*/ 30 h 31"/>
                <a:gd name="T20" fmla="*/ 28 w 31"/>
                <a:gd name="T21" fmla="*/ 1 h 31"/>
                <a:gd name="T22" fmla="*/ 30 w 31"/>
                <a:gd name="T23" fmla="*/ 1 h 31"/>
                <a:gd name="T24" fmla="*/ 30 w 31"/>
                <a:gd name="T25" fmla="*/ 1 h 31"/>
                <a:gd name="T26" fmla="*/ 30 w 31"/>
                <a:gd name="T27" fmla="*/ 1 h 31"/>
                <a:gd name="T28" fmla="*/ 30 w 31"/>
                <a:gd name="T29" fmla="*/ 1 h 31"/>
                <a:gd name="T30" fmla="*/ 30 w 31"/>
                <a:gd name="T31" fmla="*/ 0 h 31"/>
                <a:gd name="T32" fmla="*/ 30 w 31"/>
                <a:gd name="T33" fmla="*/ 0 h 31"/>
                <a:gd name="T34" fmla="*/ 31 w 31"/>
                <a:gd name="T35" fmla="*/ 0 h 31"/>
                <a:gd name="T36" fmla="*/ 31 w 31"/>
                <a:gd name="T3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31">
                  <a:moveTo>
                    <a:pt x="31" y="0"/>
                  </a:move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8" y="1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131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79" name="Freeform 107"/>
            <p:cNvSpPr>
              <a:spLocks/>
            </p:cNvSpPr>
            <p:nvPr/>
          </p:nvSpPr>
          <p:spPr bwMode="auto">
            <a:xfrm>
              <a:off x="242" y="312"/>
              <a:ext cx="28" cy="29"/>
            </a:xfrm>
            <a:custGeom>
              <a:avLst/>
              <a:gdLst>
                <a:gd name="T0" fmla="*/ 28 w 28"/>
                <a:gd name="T1" fmla="*/ 0 h 29"/>
                <a:gd name="T2" fmla="*/ 0 w 28"/>
                <a:gd name="T3" fmla="*/ 29 h 29"/>
                <a:gd name="T4" fmla="*/ 0 w 28"/>
                <a:gd name="T5" fmla="*/ 29 h 29"/>
                <a:gd name="T6" fmla="*/ 0 w 28"/>
                <a:gd name="T7" fmla="*/ 28 h 29"/>
                <a:gd name="T8" fmla="*/ 0 w 28"/>
                <a:gd name="T9" fmla="*/ 28 h 29"/>
                <a:gd name="T10" fmla="*/ 0 w 28"/>
                <a:gd name="T11" fmla="*/ 28 h 29"/>
                <a:gd name="T12" fmla="*/ 1 w 28"/>
                <a:gd name="T13" fmla="*/ 28 h 29"/>
                <a:gd name="T14" fmla="*/ 1 w 28"/>
                <a:gd name="T15" fmla="*/ 28 h 29"/>
                <a:gd name="T16" fmla="*/ 1 w 28"/>
                <a:gd name="T17" fmla="*/ 27 h 29"/>
                <a:gd name="T18" fmla="*/ 1 w 28"/>
                <a:gd name="T19" fmla="*/ 27 h 29"/>
                <a:gd name="T20" fmla="*/ 27 w 28"/>
                <a:gd name="T21" fmla="*/ 0 h 29"/>
                <a:gd name="T22" fmla="*/ 27 w 28"/>
                <a:gd name="T23" fmla="*/ 0 h 29"/>
                <a:gd name="T24" fmla="*/ 27 w 28"/>
                <a:gd name="T25" fmla="*/ 0 h 29"/>
                <a:gd name="T26" fmla="*/ 27 w 28"/>
                <a:gd name="T27" fmla="*/ 0 h 29"/>
                <a:gd name="T28" fmla="*/ 28 w 28"/>
                <a:gd name="T29" fmla="*/ 0 h 29"/>
                <a:gd name="T30" fmla="*/ 28 w 28"/>
                <a:gd name="T31" fmla="*/ 0 h 29"/>
                <a:gd name="T32" fmla="*/ 28 w 28"/>
                <a:gd name="T33" fmla="*/ 0 h 29"/>
                <a:gd name="T34" fmla="*/ 28 w 28"/>
                <a:gd name="T35" fmla="*/ 0 h 29"/>
                <a:gd name="T36" fmla="*/ 28 w 28"/>
                <a:gd name="T3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" h="29">
                  <a:moveTo>
                    <a:pt x="28" y="0"/>
                  </a:moveTo>
                  <a:lnTo>
                    <a:pt x="0" y="29"/>
                  </a:lnTo>
                  <a:lnTo>
                    <a:pt x="0" y="29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1" y="28"/>
                  </a:lnTo>
                  <a:lnTo>
                    <a:pt x="1" y="28"/>
                  </a:lnTo>
                  <a:lnTo>
                    <a:pt x="1" y="27"/>
                  </a:lnTo>
                  <a:lnTo>
                    <a:pt x="1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2F2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80" name="Freeform 108"/>
            <p:cNvSpPr>
              <a:spLocks/>
            </p:cNvSpPr>
            <p:nvPr/>
          </p:nvSpPr>
          <p:spPr bwMode="auto">
            <a:xfrm>
              <a:off x="243" y="312"/>
              <a:ext cx="26" cy="27"/>
            </a:xfrm>
            <a:custGeom>
              <a:avLst/>
              <a:gdLst>
                <a:gd name="T0" fmla="*/ 26 w 26"/>
                <a:gd name="T1" fmla="*/ 0 h 27"/>
                <a:gd name="T2" fmla="*/ 0 w 26"/>
                <a:gd name="T3" fmla="*/ 27 h 27"/>
                <a:gd name="T4" fmla="*/ 0 w 26"/>
                <a:gd name="T5" fmla="*/ 27 h 27"/>
                <a:gd name="T6" fmla="*/ 0 w 26"/>
                <a:gd name="T7" fmla="*/ 27 h 27"/>
                <a:gd name="T8" fmla="*/ 0 w 26"/>
                <a:gd name="T9" fmla="*/ 27 h 27"/>
                <a:gd name="T10" fmla="*/ 0 w 26"/>
                <a:gd name="T11" fmla="*/ 25 h 27"/>
                <a:gd name="T12" fmla="*/ 0 w 26"/>
                <a:gd name="T13" fmla="*/ 25 h 27"/>
                <a:gd name="T14" fmla="*/ 0 w 26"/>
                <a:gd name="T15" fmla="*/ 25 h 27"/>
                <a:gd name="T16" fmla="*/ 0 w 26"/>
                <a:gd name="T17" fmla="*/ 25 h 27"/>
                <a:gd name="T18" fmla="*/ 0 w 26"/>
                <a:gd name="T19" fmla="*/ 24 h 27"/>
                <a:gd name="T20" fmla="*/ 24 w 26"/>
                <a:gd name="T21" fmla="*/ 1 h 27"/>
                <a:gd name="T22" fmla="*/ 24 w 26"/>
                <a:gd name="T23" fmla="*/ 1 h 27"/>
                <a:gd name="T24" fmla="*/ 24 w 26"/>
                <a:gd name="T25" fmla="*/ 1 h 27"/>
                <a:gd name="T26" fmla="*/ 25 w 26"/>
                <a:gd name="T27" fmla="*/ 1 h 27"/>
                <a:gd name="T28" fmla="*/ 25 w 26"/>
                <a:gd name="T29" fmla="*/ 1 h 27"/>
                <a:gd name="T30" fmla="*/ 25 w 26"/>
                <a:gd name="T31" fmla="*/ 1 h 27"/>
                <a:gd name="T32" fmla="*/ 25 w 26"/>
                <a:gd name="T33" fmla="*/ 0 h 27"/>
                <a:gd name="T34" fmla="*/ 25 w 26"/>
                <a:gd name="T35" fmla="*/ 0 h 27"/>
                <a:gd name="T36" fmla="*/ 26 w 26"/>
                <a:gd name="T3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" h="27">
                  <a:moveTo>
                    <a:pt x="26" y="0"/>
                  </a:move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4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2D2D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81" name="Freeform 109"/>
            <p:cNvSpPr>
              <a:spLocks/>
            </p:cNvSpPr>
            <p:nvPr/>
          </p:nvSpPr>
          <p:spPr bwMode="auto">
            <a:xfrm>
              <a:off x="243" y="313"/>
              <a:ext cx="24" cy="23"/>
            </a:xfrm>
            <a:custGeom>
              <a:avLst/>
              <a:gdLst>
                <a:gd name="T0" fmla="*/ 24 w 24"/>
                <a:gd name="T1" fmla="*/ 0 h 23"/>
                <a:gd name="T2" fmla="*/ 0 w 24"/>
                <a:gd name="T3" fmla="*/ 23 h 23"/>
                <a:gd name="T4" fmla="*/ 1 w 24"/>
                <a:gd name="T5" fmla="*/ 23 h 23"/>
                <a:gd name="T6" fmla="*/ 1 w 24"/>
                <a:gd name="T7" fmla="*/ 23 h 23"/>
                <a:gd name="T8" fmla="*/ 1 w 24"/>
                <a:gd name="T9" fmla="*/ 23 h 23"/>
                <a:gd name="T10" fmla="*/ 1 w 24"/>
                <a:gd name="T11" fmla="*/ 22 h 23"/>
                <a:gd name="T12" fmla="*/ 1 w 24"/>
                <a:gd name="T13" fmla="*/ 22 h 23"/>
                <a:gd name="T14" fmla="*/ 1 w 24"/>
                <a:gd name="T15" fmla="*/ 22 h 23"/>
                <a:gd name="T16" fmla="*/ 1 w 24"/>
                <a:gd name="T17" fmla="*/ 22 h 23"/>
                <a:gd name="T18" fmla="*/ 1 w 24"/>
                <a:gd name="T19" fmla="*/ 21 h 23"/>
                <a:gd name="T20" fmla="*/ 21 w 24"/>
                <a:gd name="T21" fmla="*/ 2 h 23"/>
                <a:gd name="T22" fmla="*/ 21 w 24"/>
                <a:gd name="T23" fmla="*/ 2 h 23"/>
                <a:gd name="T24" fmla="*/ 21 w 24"/>
                <a:gd name="T25" fmla="*/ 2 h 23"/>
                <a:gd name="T26" fmla="*/ 22 w 24"/>
                <a:gd name="T27" fmla="*/ 2 h 23"/>
                <a:gd name="T28" fmla="*/ 22 w 24"/>
                <a:gd name="T29" fmla="*/ 0 h 23"/>
                <a:gd name="T30" fmla="*/ 22 w 24"/>
                <a:gd name="T31" fmla="*/ 0 h 23"/>
                <a:gd name="T32" fmla="*/ 22 w 24"/>
                <a:gd name="T33" fmla="*/ 0 h 23"/>
                <a:gd name="T34" fmla="*/ 24 w 24"/>
                <a:gd name="T35" fmla="*/ 0 h 23"/>
                <a:gd name="T36" fmla="*/ 24 w 24"/>
                <a:gd name="T3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" h="23">
                  <a:moveTo>
                    <a:pt x="24" y="0"/>
                  </a:moveTo>
                  <a:lnTo>
                    <a:pt x="0" y="23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2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2B2B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82" name="Freeform 110"/>
            <p:cNvSpPr>
              <a:spLocks/>
            </p:cNvSpPr>
            <p:nvPr/>
          </p:nvSpPr>
          <p:spPr bwMode="auto">
            <a:xfrm>
              <a:off x="244" y="315"/>
              <a:ext cx="20" cy="19"/>
            </a:xfrm>
            <a:custGeom>
              <a:avLst/>
              <a:gdLst>
                <a:gd name="T0" fmla="*/ 20 w 20"/>
                <a:gd name="T1" fmla="*/ 0 h 19"/>
                <a:gd name="T2" fmla="*/ 0 w 20"/>
                <a:gd name="T3" fmla="*/ 19 h 19"/>
                <a:gd name="T4" fmla="*/ 1 w 20"/>
                <a:gd name="T5" fmla="*/ 19 h 19"/>
                <a:gd name="T6" fmla="*/ 1 w 20"/>
                <a:gd name="T7" fmla="*/ 19 h 19"/>
                <a:gd name="T8" fmla="*/ 1 w 20"/>
                <a:gd name="T9" fmla="*/ 17 h 19"/>
                <a:gd name="T10" fmla="*/ 1 w 20"/>
                <a:gd name="T11" fmla="*/ 17 h 19"/>
                <a:gd name="T12" fmla="*/ 1 w 20"/>
                <a:gd name="T13" fmla="*/ 17 h 19"/>
                <a:gd name="T14" fmla="*/ 1 w 20"/>
                <a:gd name="T15" fmla="*/ 16 h 19"/>
                <a:gd name="T16" fmla="*/ 3 w 20"/>
                <a:gd name="T17" fmla="*/ 16 h 19"/>
                <a:gd name="T18" fmla="*/ 3 w 20"/>
                <a:gd name="T19" fmla="*/ 16 h 19"/>
                <a:gd name="T20" fmla="*/ 16 w 20"/>
                <a:gd name="T21" fmla="*/ 1 h 19"/>
                <a:gd name="T22" fmla="*/ 18 w 20"/>
                <a:gd name="T23" fmla="*/ 1 h 19"/>
                <a:gd name="T24" fmla="*/ 18 w 20"/>
                <a:gd name="T25" fmla="*/ 1 h 19"/>
                <a:gd name="T26" fmla="*/ 18 w 20"/>
                <a:gd name="T27" fmla="*/ 1 h 19"/>
                <a:gd name="T28" fmla="*/ 19 w 20"/>
                <a:gd name="T29" fmla="*/ 1 h 19"/>
                <a:gd name="T30" fmla="*/ 19 w 20"/>
                <a:gd name="T31" fmla="*/ 0 h 19"/>
                <a:gd name="T32" fmla="*/ 19 w 20"/>
                <a:gd name="T33" fmla="*/ 0 h 19"/>
                <a:gd name="T34" fmla="*/ 20 w 20"/>
                <a:gd name="T35" fmla="*/ 0 h 19"/>
                <a:gd name="T36" fmla="*/ 20 w 20"/>
                <a:gd name="T3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" h="19">
                  <a:moveTo>
                    <a:pt x="20" y="0"/>
                  </a:moveTo>
                  <a:lnTo>
                    <a:pt x="0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16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16" y="1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9" y="1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2929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83" name="Freeform 111"/>
            <p:cNvSpPr>
              <a:spLocks/>
            </p:cNvSpPr>
            <p:nvPr/>
          </p:nvSpPr>
          <p:spPr bwMode="auto">
            <a:xfrm>
              <a:off x="247" y="316"/>
              <a:ext cx="13" cy="15"/>
            </a:xfrm>
            <a:custGeom>
              <a:avLst/>
              <a:gdLst>
                <a:gd name="T0" fmla="*/ 13 w 13"/>
                <a:gd name="T1" fmla="*/ 0 h 15"/>
                <a:gd name="T2" fmla="*/ 0 w 13"/>
                <a:gd name="T3" fmla="*/ 15 h 15"/>
                <a:gd name="T4" fmla="*/ 0 w 13"/>
                <a:gd name="T5" fmla="*/ 14 h 15"/>
                <a:gd name="T6" fmla="*/ 0 w 13"/>
                <a:gd name="T7" fmla="*/ 14 h 15"/>
                <a:gd name="T8" fmla="*/ 1 w 13"/>
                <a:gd name="T9" fmla="*/ 13 h 15"/>
                <a:gd name="T10" fmla="*/ 1 w 13"/>
                <a:gd name="T11" fmla="*/ 13 h 15"/>
                <a:gd name="T12" fmla="*/ 1 w 13"/>
                <a:gd name="T13" fmla="*/ 11 h 15"/>
                <a:gd name="T14" fmla="*/ 2 w 13"/>
                <a:gd name="T15" fmla="*/ 11 h 15"/>
                <a:gd name="T16" fmla="*/ 2 w 13"/>
                <a:gd name="T17" fmla="*/ 11 h 15"/>
                <a:gd name="T18" fmla="*/ 3 w 13"/>
                <a:gd name="T19" fmla="*/ 10 h 15"/>
                <a:gd name="T20" fmla="*/ 10 w 13"/>
                <a:gd name="T21" fmla="*/ 4 h 15"/>
                <a:gd name="T22" fmla="*/ 10 w 13"/>
                <a:gd name="T23" fmla="*/ 4 h 15"/>
                <a:gd name="T24" fmla="*/ 10 w 13"/>
                <a:gd name="T25" fmla="*/ 2 h 15"/>
                <a:gd name="T26" fmla="*/ 11 w 13"/>
                <a:gd name="T27" fmla="*/ 2 h 15"/>
                <a:gd name="T28" fmla="*/ 11 w 13"/>
                <a:gd name="T29" fmla="*/ 2 h 15"/>
                <a:gd name="T30" fmla="*/ 12 w 13"/>
                <a:gd name="T31" fmla="*/ 1 h 15"/>
                <a:gd name="T32" fmla="*/ 12 w 13"/>
                <a:gd name="T33" fmla="*/ 1 h 15"/>
                <a:gd name="T34" fmla="*/ 13 w 13"/>
                <a:gd name="T35" fmla="*/ 1 h 15"/>
                <a:gd name="T36" fmla="*/ 13 w 13"/>
                <a:gd name="T3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" h="15">
                  <a:moveTo>
                    <a:pt x="13" y="0"/>
                  </a:moveTo>
                  <a:lnTo>
                    <a:pt x="0" y="15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3" y="10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2727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84" name="Freeform 112"/>
            <p:cNvSpPr>
              <a:spLocks/>
            </p:cNvSpPr>
            <p:nvPr/>
          </p:nvSpPr>
          <p:spPr bwMode="auto">
            <a:xfrm>
              <a:off x="250" y="320"/>
              <a:ext cx="7" cy="6"/>
            </a:xfrm>
            <a:custGeom>
              <a:avLst/>
              <a:gdLst>
                <a:gd name="T0" fmla="*/ 7 w 7"/>
                <a:gd name="T1" fmla="*/ 0 h 6"/>
                <a:gd name="T2" fmla="*/ 0 w 7"/>
                <a:gd name="T3" fmla="*/ 6 h 6"/>
                <a:gd name="T4" fmla="*/ 0 w 7"/>
                <a:gd name="T5" fmla="*/ 5 h 6"/>
                <a:gd name="T6" fmla="*/ 2 w 7"/>
                <a:gd name="T7" fmla="*/ 5 h 6"/>
                <a:gd name="T8" fmla="*/ 2 w 7"/>
                <a:gd name="T9" fmla="*/ 4 h 6"/>
                <a:gd name="T10" fmla="*/ 3 w 7"/>
                <a:gd name="T11" fmla="*/ 2 h 6"/>
                <a:gd name="T12" fmla="*/ 4 w 7"/>
                <a:gd name="T13" fmla="*/ 2 h 6"/>
                <a:gd name="T14" fmla="*/ 4 w 7"/>
                <a:gd name="T15" fmla="*/ 1 h 6"/>
                <a:gd name="T16" fmla="*/ 5 w 7"/>
                <a:gd name="T17" fmla="*/ 1 h 6"/>
                <a:gd name="T18" fmla="*/ 7 w 7"/>
                <a:gd name="T1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6">
                  <a:moveTo>
                    <a:pt x="7" y="0"/>
                  </a:moveTo>
                  <a:lnTo>
                    <a:pt x="0" y="6"/>
                  </a:lnTo>
                  <a:lnTo>
                    <a:pt x="0" y="5"/>
                  </a:lnTo>
                  <a:lnTo>
                    <a:pt x="2" y="5"/>
                  </a:lnTo>
                  <a:lnTo>
                    <a:pt x="2" y="4"/>
                  </a:lnTo>
                  <a:lnTo>
                    <a:pt x="3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52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85" name="Freeform 113"/>
            <p:cNvSpPr>
              <a:spLocks/>
            </p:cNvSpPr>
            <p:nvPr/>
          </p:nvSpPr>
          <p:spPr bwMode="auto">
            <a:xfrm>
              <a:off x="240" y="310"/>
              <a:ext cx="88" cy="88"/>
            </a:xfrm>
            <a:custGeom>
              <a:avLst/>
              <a:gdLst>
                <a:gd name="T0" fmla="*/ 44 w 88"/>
                <a:gd name="T1" fmla="*/ 0 h 88"/>
                <a:gd name="T2" fmla="*/ 53 w 88"/>
                <a:gd name="T3" fmla="*/ 1 h 88"/>
                <a:gd name="T4" fmla="*/ 60 w 88"/>
                <a:gd name="T5" fmla="*/ 3 h 88"/>
                <a:gd name="T6" fmla="*/ 68 w 88"/>
                <a:gd name="T7" fmla="*/ 7 h 88"/>
                <a:gd name="T8" fmla="*/ 74 w 88"/>
                <a:gd name="T9" fmla="*/ 12 h 88"/>
                <a:gd name="T10" fmla="*/ 81 w 88"/>
                <a:gd name="T11" fmla="*/ 20 h 88"/>
                <a:gd name="T12" fmla="*/ 84 w 88"/>
                <a:gd name="T13" fmla="*/ 26 h 88"/>
                <a:gd name="T14" fmla="*/ 87 w 88"/>
                <a:gd name="T15" fmla="*/ 35 h 88"/>
                <a:gd name="T16" fmla="*/ 88 w 88"/>
                <a:gd name="T17" fmla="*/ 44 h 88"/>
                <a:gd name="T18" fmla="*/ 87 w 88"/>
                <a:gd name="T19" fmla="*/ 53 h 88"/>
                <a:gd name="T20" fmla="*/ 84 w 88"/>
                <a:gd name="T21" fmla="*/ 61 h 88"/>
                <a:gd name="T22" fmla="*/ 81 w 88"/>
                <a:gd name="T23" fmla="*/ 69 h 88"/>
                <a:gd name="T24" fmla="*/ 74 w 88"/>
                <a:gd name="T25" fmla="*/ 75 h 88"/>
                <a:gd name="T26" fmla="*/ 68 w 88"/>
                <a:gd name="T27" fmla="*/ 80 h 88"/>
                <a:gd name="T28" fmla="*/ 60 w 88"/>
                <a:gd name="T29" fmla="*/ 84 h 88"/>
                <a:gd name="T30" fmla="*/ 53 w 88"/>
                <a:gd name="T31" fmla="*/ 87 h 88"/>
                <a:gd name="T32" fmla="*/ 44 w 88"/>
                <a:gd name="T33" fmla="*/ 88 h 88"/>
                <a:gd name="T34" fmla="*/ 35 w 88"/>
                <a:gd name="T35" fmla="*/ 87 h 88"/>
                <a:gd name="T36" fmla="*/ 27 w 88"/>
                <a:gd name="T37" fmla="*/ 84 h 88"/>
                <a:gd name="T38" fmla="*/ 19 w 88"/>
                <a:gd name="T39" fmla="*/ 80 h 88"/>
                <a:gd name="T40" fmla="*/ 13 w 88"/>
                <a:gd name="T41" fmla="*/ 75 h 88"/>
                <a:gd name="T42" fmla="*/ 8 w 88"/>
                <a:gd name="T43" fmla="*/ 69 h 88"/>
                <a:gd name="T44" fmla="*/ 3 w 88"/>
                <a:gd name="T45" fmla="*/ 61 h 88"/>
                <a:gd name="T46" fmla="*/ 0 w 88"/>
                <a:gd name="T47" fmla="*/ 53 h 88"/>
                <a:gd name="T48" fmla="*/ 0 w 88"/>
                <a:gd name="T49" fmla="*/ 44 h 88"/>
                <a:gd name="T50" fmla="*/ 0 w 88"/>
                <a:gd name="T51" fmla="*/ 35 h 88"/>
                <a:gd name="T52" fmla="*/ 3 w 88"/>
                <a:gd name="T53" fmla="*/ 26 h 88"/>
                <a:gd name="T54" fmla="*/ 8 w 88"/>
                <a:gd name="T55" fmla="*/ 20 h 88"/>
                <a:gd name="T56" fmla="*/ 13 w 88"/>
                <a:gd name="T57" fmla="*/ 12 h 88"/>
                <a:gd name="T58" fmla="*/ 19 w 88"/>
                <a:gd name="T59" fmla="*/ 7 h 88"/>
                <a:gd name="T60" fmla="*/ 27 w 88"/>
                <a:gd name="T61" fmla="*/ 3 h 88"/>
                <a:gd name="T62" fmla="*/ 35 w 88"/>
                <a:gd name="T63" fmla="*/ 1 h 88"/>
                <a:gd name="T64" fmla="*/ 44 w 88"/>
                <a:gd name="T65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8" h="88">
                  <a:moveTo>
                    <a:pt x="44" y="0"/>
                  </a:moveTo>
                  <a:lnTo>
                    <a:pt x="53" y="1"/>
                  </a:lnTo>
                  <a:lnTo>
                    <a:pt x="60" y="3"/>
                  </a:lnTo>
                  <a:lnTo>
                    <a:pt x="68" y="7"/>
                  </a:lnTo>
                  <a:lnTo>
                    <a:pt x="74" y="12"/>
                  </a:lnTo>
                  <a:lnTo>
                    <a:pt x="81" y="20"/>
                  </a:lnTo>
                  <a:lnTo>
                    <a:pt x="84" y="26"/>
                  </a:lnTo>
                  <a:lnTo>
                    <a:pt x="87" y="35"/>
                  </a:lnTo>
                  <a:lnTo>
                    <a:pt x="88" y="44"/>
                  </a:lnTo>
                  <a:lnTo>
                    <a:pt x="87" y="53"/>
                  </a:lnTo>
                  <a:lnTo>
                    <a:pt x="84" y="61"/>
                  </a:lnTo>
                  <a:lnTo>
                    <a:pt x="81" y="69"/>
                  </a:lnTo>
                  <a:lnTo>
                    <a:pt x="74" y="75"/>
                  </a:lnTo>
                  <a:lnTo>
                    <a:pt x="68" y="80"/>
                  </a:lnTo>
                  <a:lnTo>
                    <a:pt x="60" y="84"/>
                  </a:lnTo>
                  <a:lnTo>
                    <a:pt x="53" y="87"/>
                  </a:lnTo>
                  <a:lnTo>
                    <a:pt x="44" y="88"/>
                  </a:lnTo>
                  <a:lnTo>
                    <a:pt x="35" y="87"/>
                  </a:lnTo>
                  <a:lnTo>
                    <a:pt x="27" y="84"/>
                  </a:lnTo>
                  <a:lnTo>
                    <a:pt x="19" y="80"/>
                  </a:lnTo>
                  <a:lnTo>
                    <a:pt x="13" y="75"/>
                  </a:lnTo>
                  <a:lnTo>
                    <a:pt x="8" y="69"/>
                  </a:lnTo>
                  <a:lnTo>
                    <a:pt x="3" y="61"/>
                  </a:lnTo>
                  <a:lnTo>
                    <a:pt x="0" y="53"/>
                  </a:lnTo>
                  <a:lnTo>
                    <a:pt x="0" y="44"/>
                  </a:lnTo>
                  <a:lnTo>
                    <a:pt x="0" y="35"/>
                  </a:lnTo>
                  <a:lnTo>
                    <a:pt x="3" y="26"/>
                  </a:lnTo>
                  <a:lnTo>
                    <a:pt x="8" y="20"/>
                  </a:lnTo>
                  <a:lnTo>
                    <a:pt x="13" y="12"/>
                  </a:lnTo>
                  <a:lnTo>
                    <a:pt x="19" y="7"/>
                  </a:lnTo>
                  <a:lnTo>
                    <a:pt x="27" y="3"/>
                  </a:lnTo>
                  <a:lnTo>
                    <a:pt x="35" y="1"/>
                  </a:lnTo>
                  <a:lnTo>
                    <a:pt x="44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86" name="Freeform 114"/>
            <p:cNvSpPr>
              <a:spLocks/>
            </p:cNvSpPr>
            <p:nvPr/>
          </p:nvSpPr>
          <p:spPr bwMode="auto">
            <a:xfrm>
              <a:off x="254" y="316"/>
              <a:ext cx="73" cy="72"/>
            </a:xfrm>
            <a:custGeom>
              <a:avLst/>
              <a:gdLst>
                <a:gd name="T0" fmla="*/ 36 w 73"/>
                <a:gd name="T1" fmla="*/ 0 h 72"/>
                <a:gd name="T2" fmla="*/ 44 w 73"/>
                <a:gd name="T3" fmla="*/ 0 h 72"/>
                <a:gd name="T4" fmla="*/ 50 w 73"/>
                <a:gd name="T5" fmla="*/ 2 h 72"/>
                <a:gd name="T6" fmla="*/ 56 w 73"/>
                <a:gd name="T7" fmla="*/ 5 h 72"/>
                <a:gd name="T8" fmla="*/ 63 w 73"/>
                <a:gd name="T9" fmla="*/ 10 h 72"/>
                <a:gd name="T10" fmla="*/ 67 w 73"/>
                <a:gd name="T11" fmla="*/ 15 h 72"/>
                <a:gd name="T12" fmla="*/ 70 w 73"/>
                <a:gd name="T13" fmla="*/ 21 h 72"/>
                <a:gd name="T14" fmla="*/ 72 w 73"/>
                <a:gd name="T15" fmla="*/ 29 h 72"/>
                <a:gd name="T16" fmla="*/ 73 w 73"/>
                <a:gd name="T17" fmla="*/ 35 h 72"/>
                <a:gd name="T18" fmla="*/ 72 w 73"/>
                <a:gd name="T19" fmla="*/ 43 h 72"/>
                <a:gd name="T20" fmla="*/ 70 w 73"/>
                <a:gd name="T21" fmla="*/ 50 h 72"/>
                <a:gd name="T22" fmla="*/ 67 w 73"/>
                <a:gd name="T23" fmla="*/ 57 h 72"/>
                <a:gd name="T24" fmla="*/ 63 w 73"/>
                <a:gd name="T25" fmla="*/ 62 h 72"/>
                <a:gd name="T26" fmla="*/ 56 w 73"/>
                <a:gd name="T27" fmla="*/ 65 h 72"/>
                <a:gd name="T28" fmla="*/ 50 w 73"/>
                <a:gd name="T29" fmla="*/ 69 h 72"/>
                <a:gd name="T30" fmla="*/ 44 w 73"/>
                <a:gd name="T31" fmla="*/ 72 h 72"/>
                <a:gd name="T32" fmla="*/ 36 w 73"/>
                <a:gd name="T33" fmla="*/ 72 h 72"/>
                <a:gd name="T34" fmla="*/ 29 w 73"/>
                <a:gd name="T35" fmla="*/ 72 h 72"/>
                <a:gd name="T36" fmla="*/ 23 w 73"/>
                <a:gd name="T37" fmla="*/ 69 h 72"/>
                <a:gd name="T38" fmla="*/ 16 w 73"/>
                <a:gd name="T39" fmla="*/ 65 h 72"/>
                <a:gd name="T40" fmla="*/ 11 w 73"/>
                <a:gd name="T41" fmla="*/ 62 h 72"/>
                <a:gd name="T42" fmla="*/ 6 w 73"/>
                <a:gd name="T43" fmla="*/ 57 h 72"/>
                <a:gd name="T44" fmla="*/ 4 w 73"/>
                <a:gd name="T45" fmla="*/ 50 h 72"/>
                <a:gd name="T46" fmla="*/ 1 w 73"/>
                <a:gd name="T47" fmla="*/ 43 h 72"/>
                <a:gd name="T48" fmla="*/ 0 w 73"/>
                <a:gd name="T49" fmla="*/ 35 h 72"/>
                <a:gd name="T50" fmla="*/ 1 w 73"/>
                <a:gd name="T51" fmla="*/ 29 h 72"/>
                <a:gd name="T52" fmla="*/ 4 w 73"/>
                <a:gd name="T53" fmla="*/ 21 h 72"/>
                <a:gd name="T54" fmla="*/ 6 w 73"/>
                <a:gd name="T55" fmla="*/ 15 h 72"/>
                <a:gd name="T56" fmla="*/ 11 w 73"/>
                <a:gd name="T57" fmla="*/ 10 h 72"/>
                <a:gd name="T58" fmla="*/ 16 w 73"/>
                <a:gd name="T59" fmla="*/ 5 h 72"/>
                <a:gd name="T60" fmla="*/ 23 w 73"/>
                <a:gd name="T61" fmla="*/ 2 h 72"/>
                <a:gd name="T62" fmla="*/ 29 w 73"/>
                <a:gd name="T63" fmla="*/ 0 h 72"/>
                <a:gd name="T64" fmla="*/ 36 w 73"/>
                <a:gd name="T6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" h="72">
                  <a:moveTo>
                    <a:pt x="36" y="0"/>
                  </a:moveTo>
                  <a:lnTo>
                    <a:pt x="44" y="0"/>
                  </a:lnTo>
                  <a:lnTo>
                    <a:pt x="50" y="2"/>
                  </a:lnTo>
                  <a:lnTo>
                    <a:pt x="56" y="5"/>
                  </a:lnTo>
                  <a:lnTo>
                    <a:pt x="63" y="10"/>
                  </a:lnTo>
                  <a:lnTo>
                    <a:pt x="67" y="15"/>
                  </a:lnTo>
                  <a:lnTo>
                    <a:pt x="70" y="21"/>
                  </a:lnTo>
                  <a:lnTo>
                    <a:pt x="72" y="29"/>
                  </a:lnTo>
                  <a:lnTo>
                    <a:pt x="73" y="35"/>
                  </a:lnTo>
                  <a:lnTo>
                    <a:pt x="72" y="43"/>
                  </a:lnTo>
                  <a:lnTo>
                    <a:pt x="70" y="50"/>
                  </a:lnTo>
                  <a:lnTo>
                    <a:pt x="67" y="57"/>
                  </a:lnTo>
                  <a:lnTo>
                    <a:pt x="63" y="62"/>
                  </a:lnTo>
                  <a:lnTo>
                    <a:pt x="56" y="65"/>
                  </a:lnTo>
                  <a:lnTo>
                    <a:pt x="50" y="69"/>
                  </a:lnTo>
                  <a:lnTo>
                    <a:pt x="44" y="72"/>
                  </a:lnTo>
                  <a:lnTo>
                    <a:pt x="36" y="72"/>
                  </a:lnTo>
                  <a:lnTo>
                    <a:pt x="29" y="72"/>
                  </a:lnTo>
                  <a:lnTo>
                    <a:pt x="23" y="69"/>
                  </a:lnTo>
                  <a:lnTo>
                    <a:pt x="16" y="65"/>
                  </a:lnTo>
                  <a:lnTo>
                    <a:pt x="11" y="62"/>
                  </a:lnTo>
                  <a:lnTo>
                    <a:pt x="6" y="57"/>
                  </a:lnTo>
                  <a:lnTo>
                    <a:pt x="4" y="50"/>
                  </a:lnTo>
                  <a:lnTo>
                    <a:pt x="1" y="43"/>
                  </a:lnTo>
                  <a:lnTo>
                    <a:pt x="0" y="35"/>
                  </a:lnTo>
                  <a:lnTo>
                    <a:pt x="1" y="29"/>
                  </a:lnTo>
                  <a:lnTo>
                    <a:pt x="4" y="21"/>
                  </a:lnTo>
                  <a:lnTo>
                    <a:pt x="6" y="15"/>
                  </a:lnTo>
                  <a:lnTo>
                    <a:pt x="11" y="10"/>
                  </a:lnTo>
                  <a:lnTo>
                    <a:pt x="16" y="5"/>
                  </a:lnTo>
                  <a:lnTo>
                    <a:pt x="23" y="2"/>
                  </a:lnTo>
                  <a:lnTo>
                    <a:pt x="29" y="0"/>
                  </a:lnTo>
                  <a:lnTo>
                    <a:pt x="36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87" name="Freeform 115"/>
            <p:cNvSpPr>
              <a:spLocks/>
            </p:cNvSpPr>
            <p:nvPr/>
          </p:nvSpPr>
          <p:spPr bwMode="auto">
            <a:xfrm>
              <a:off x="240" y="310"/>
              <a:ext cx="87" cy="88"/>
            </a:xfrm>
            <a:custGeom>
              <a:avLst/>
              <a:gdLst>
                <a:gd name="T0" fmla="*/ 17 w 87"/>
                <a:gd name="T1" fmla="*/ 8 h 88"/>
                <a:gd name="T2" fmla="*/ 24 w 87"/>
                <a:gd name="T3" fmla="*/ 5 h 88"/>
                <a:gd name="T4" fmla="*/ 33 w 87"/>
                <a:gd name="T5" fmla="*/ 1 h 88"/>
                <a:gd name="T6" fmla="*/ 42 w 87"/>
                <a:gd name="T7" fmla="*/ 0 h 88"/>
                <a:gd name="T8" fmla="*/ 49 w 87"/>
                <a:gd name="T9" fmla="*/ 1 h 88"/>
                <a:gd name="T10" fmla="*/ 58 w 87"/>
                <a:gd name="T11" fmla="*/ 2 h 88"/>
                <a:gd name="T12" fmla="*/ 65 w 87"/>
                <a:gd name="T13" fmla="*/ 6 h 88"/>
                <a:gd name="T14" fmla="*/ 72 w 87"/>
                <a:gd name="T15" fmla="*/ 11 h 88"/>
                <a:gd name="T16" fmla="*/ 78 w 87"/>
                <a:gd name="T17" fmla="*/ 17 h 88"/>
                <a:gd name="T18" fmla="*/ 83 w 87"/>
                <a:gd name="T19" fmla="*/ 25 h 88"/>
                <a:gd name="T20" fmla="*/ 86 w 87"/>
                <a:gd name="T21" fmla="*/ 34 h 88"/>
                <a:gd name="T22" fmla="*/ 87 w 87"/>
                <a:gd name="T23" fmla="*/ 41 h 88"/>
                <a:gd name="T24" fmla="*/ 87 w 87"/>
                <a:gd name="T25" fmla="*/ 50 h 88"/>
                <a:gd name="T26" fmla="*/ 84 w 87"/>
                <a:gd name="T27" fmla="*/ 59 h 88"/>
                <a:gd name="T28" fmla="*/ 82 w 87"/>
                <a:gd name="T29" fmla="*/ 66 h 88"/>
                <a:gd name="T30" fmla="*/ 77 w 87"/>
                <a:gd name="T31" fmla="*/ 73 h 88"/>
                <a:gd name="T32" fmla="*/ 69 w 87"/>
                <a:gd name="T33" fmla="*/ 79 h 88"/>
                <a:gd name="T34" fmla="*/ 62 w 87"/>
                <a:gd name="T35" fmla="*/ 84 h 88"/>
                <a:gd name="T36" fmla="*/ 54 w 87"/>
                <a:gd name="T37" fmla="*/ 87 h 88"/>
                <a:gd name="T38" fmla="*/ 45 w 87"/>
                <a:gd name="T39" fmla="*/ 88 h 88"/>
                <a:gd name="T40" fmla="*/ 38 w 87"/>
                <a:gd name="T41" fmla="*/ 88 h 88"/>
                <a:gd name="T42" fmla="*/ 29 w 87"/>
                <a:gd name="T43" fmla="*/ 85 h 88"/>
                <a:gd name="T44" fmla="*/ 22 w 87"/>
                <a:gd name="T45" fmla="*/ 82 h 88"/>
                <a:gd name="T46" fmla="*/ 14 w 87"/>
                <a:gd name="T47" fmla="*/ 76 h 88"/>
                <a:gd name="T48" fmla="*/ 8 w 87"/>
                <a:gd name="T49" fmla="*/ 70 h 88"/>
                <a:gd name="T50" fmla="*/ 4 w 87"/>
                <a:gd name="T51" fmla="*/ 63 h 88"/>
                <a:gd name="T52" fmla="*/ 2 w 87"/>
                <a:gd name="T53" fmla="*/ 55 h 88"/>
                <a:gd name="T54" fmla="*/ 0 w 87"/>
                <a:gd name="T55" fmla="*/ 46 h 88"/>
                <a:gd name="T56" fmla="*/ 0 w 87"/>
                <a:gd name="T57" fmla="*/ 37 h 88"/>
                <a:gd name="T58" fmla="*/ 2 w 87"/>
                <a:gd name="T59" fmla="*/ 30 h 88"/>
                <a:gd name="T60" fmla="*/ 5 w 87"/>
                <a:gd name="T61" fmla="*/ 22 h 88"/>
                <a:gd name="T62" fmla="*/ 10 w 87"/>
                <a:gd name="T63" fmla="*/ 15 h 88"/>
                <a:gd name="T64" fmla="*/ 17 w 87"/>
                <a:gd name="T65" fmla="*/ 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7" h="88">
                  <a:moveTo>
                    <a:pt x="17" y="8"/>
                  </a:moveTo>
                  <a:lnTo>
                    <a:pt x="24" y="5"/>
                  </a:lnTo>
                  <a:lnTo>
                    <a:pt x="33" y="1"/>
                  </a:lnTo>
                  <a:lnTo>
                    <a:pt x="42" y="0"/>
                  </a:lnTo>
                  <a:lnTo>
                    <a:pt x="49" y="1"/>
                  </a:lnTo>
                  <a:lnTo>
                    <a:pt x="58" y="2"/>
                  </a:lnTo>
                  <a:lnTo>
                    <a:pt x="65" y="6"/>
                  </a:lnTo>
                  <a:lnTo>
                    <a:pt x="72" y="11"/>
                  </a:lnTo>
                  <a:lnTo>
                    <a:pt x="78" y="17"/>
                  </a:lnTo>
                  <a:lnTo>
                    <a:pt x="83" y="25"/>
                  </a:lnTo>
                  <a:lnTo>
                    <a:pt x="86" y="34"/>
                  </a:lnTo>
                  <a:lnTo>
                    <a:pt x="87" y="41"/>
                  </a:lnTo>
                  <a:lnTo>
                    <a:pt x="87" y="50"/>
                  </a:lnTo>
                  <a:lnTo>
                    <a:pt x="84" y="59"/>
                  </a:lnTo>
                  <a:lnTo>
                    <a:pt x="82" y="66"/>
                  </a:lnTo>
                  <a:lnTo>
                    <a:pt x="77" y="73"/>
                  </a:lnTo>
                  <a:lnTo>
                    <a:pt x="69" y="79"/>
                  </a:lnTo>
                  <a:lnTo>
                    <a:pt x="62" y="84"/>
                  </a:lnTo>
                  <a:lnTo>
                    <a:pt x="54" y="87"/>
                  </a:lnTo>
                  <a:lnTo>
                    <a:pt x="45" y="88"/>
                  </a:lnTo>
                  <a:lnTo>
                    <a:pt x="38" y="88"/>
                  </a:lnTo>
                  <a:lnTo>
                    <a:pt x="29" y="85"/>
                  </a:lnTo>
                  <a:lnTo>
                    <a:pt x="22" y="82"/>
                  </a:lnTo>
                  <a:lnTo>
                    <a:pt x="14" y="76"/>
                  </a:lnTo>
                  <a:lnTo>
                    <a:pt x="8" y="70"/>
                  </a:lnTo>
                  <a:lnTo>
                    <a:pt x="4" y="63"/>
                  </a:lnTo>
                  <a:lnTo>
                    <a:pt x="2" y="55"/>
                  </a:lnTo>
                  <a:lnTo>
                    <a:pt x="0" y="46"/>
                  </a:lnTo>
                  <a:lnTo>
                    <a:pt x="0" y="37"/>
                  </a:lnTo>
                  <a:lnTo>
                    <a:pt x="2" y="30"/>
                  </a:lnTo>
                  <a:lnTo>
                    <a:pt x="5" y="22"/>
                  </a:lnTo>
                  <a:lnTo>
                    <a:pt x="10" y="15"/>
                  </a:lnTo>
                  <a:lnTo>
                    <a:pt x="17" y="8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88" name="Freeform 116"/>
            <p:cNvSpPr>
              <a:spLocks noEditPoints="1"/>
            </p:cNvSpPr>
            <p:nvPr/>
          </p:nvSpPr>
          <p:spPr bwMode="auto">
            <a:xfrm>
              <a:off x="250" y="536"/>
              <a:ext cx="252" cy="91"/>
            </a:xfrm>
            <a:custGeom>
              <a:avLst/>
              <a:gdLst>
                <a:gd name="T0" fmla="*/ 0 w 252"/>
                <a:gd name="T1" fmla="*/ 88 h 91"/>
                <a:gd name="T2" fmla="*/ 82 w 252"/>
                <a:gd name="T3" fmla="*/ 38 h 91"/>
                <a:gd name="T4" fmla="*/ 86 w 252"/>
                <a:gd name="T5" fmla="*/ 38 h 91"/>
                <a:gd name="T6" fmla="*/ 91 w 252"/>
                <a:gd name="T7" fmla="*/ 41 h 91"/>
                <a:gd name="T8" fmla="*/ 97 w 252"/>
                <a:gd name="T9" fmla="*/ 51 h 91"/>
                <a:gd name="T10" fmla="*/ 99 w 252"/>
                <a:gd name="T11" fmla="*/ 65 h 91"/>
                <a:gd name="T12" fmla="*/ 99 w 252"/>
                <a:gd name="T13" fmla="*/ 68 h 91"/>
                <a:gd name="T14" fmla="*/ 97 w 252"/>
                <a:gd name="T15" fmla="*/ 76 h 91"/>
                <a:gd name="T16" fmla="*/ 91 w 252"/>
                <a:gd name="T17" fmla="*/ 86 h 91"/>
                <a:gd name="T18" fmla="*/ 57 w 252"/>
                <a:gd name="T19" fmla="*/ 3 h 91"/>
                <a:gd name="T20" fmla="*/ 82 w 252"/>
                <a:gd name="T21" fmla="*/ 78 h 91"/>
                <a:gd name="T22" fmla="*/ 89 w 252"/>
                <a:gd name="T23" fmla="*/ 73 h 91"/>
                <a:gd name="T24" fmla="*/ 92 w 252"/>
                <a:gd name="T25" fmla="*/ 61 h 91"/>
                <a:gd name="T26" fmla="*/ 88 w 252"/>
                <a:gd name="T27" fmla="*/ 52 h 91"/>
                <a:gd name="T28" fmla="*/ 84 w 252"/>
                <a:gd name="T29" fmla="*/ 49 h 91"/>
                <a:gd name="T30" fmla="*/ 81 w 252"/>
                <a:gd name="T31" fmla="*/ 48 h 91"/>
                <a:gd name="T32" fmla="*/ 109 w 252"/>
                <a:gd name="T33" fmla="*/ 3 h 91"/>
                <a:gd name="T34" fmla="*/ 142 w 252"/>
                <a:gd name="T35" fmla="*/ 7 h 91"/>
                <a:gd name="T36" fmla="*/ 148 w 252"/>
                <a:gd name="T37" fmla="*/ 24 h 91"/>
                <a:gd name="T38" fmla="*/ 148 w 252"/>
                <a:gd name="T39" fmla="*/ 28 h 91"/>
                <a:gd name="T40" fmla="*/ 148 w 252"/>
                <a:gd name="T41" fmla="*/ 29 h 91"/>
                <a:gd name="T42" fmla="*/ 146 w 252"/>
                <a:gd name="T43" fmla="*/ 43 h 91"/>
                <a:gd name="T44" fmla="*/ 133 w 252"/>
                <a:gd name="T45" fmla="*/ 53 h 91"/>
                <a:gd name="T46" fmla="*/ 129 w 252"/>
                <a:gd name="T47" fmla="*/ 44 h 91"/>
                <a:gd name="T48" fmla="*/ 138 w 252"/>
                <a:gd name="T49" fmla="*/ 41 h 91"/>
                <a:gd name="T50" fmla="*/ 142 w 252"/>
                <a:gd name="T51" fmla="*/ 28 h 91"/>
                <a:gd name="T52" fmla="*/ 138 w 252"/>
                <a:gd name="T53" fmla="*/ 15 h 91"/>
                <a:gd name="T54" fmla="*/ 129 w 252"/>
                <a:gd name="T55" fmla="*/ 12 h 91"/>
                <a:gd name="T56" fmla="*/ 192 w 252"/>
                <a:gd name="T57" fmla="*/ 88 h 91"/>
                <a:gd name="T58" fmla="*/ 166 w 252"/>
                <a:gd name="T59" fmla="*/ 56 h 91"/>
                <a:gd name="T60" fmla="*/ 205 w 252"/>
                <a:gd name="T61" fmla="*/ 26 h 91"/>
                <a:gd name="T62" fmla="*/ 205 w 252"/>
                <a:gd name="T63" fmla="*/ 24 h 91"/>
                <a:gd name="T64" fmla="*/ 209 w 252"/>
                <a:gd name="T65" fmla="*/ 12 h 91"/>
                <a:gd name="T66" fmla="*/ 222 w 252"/>
                <a:gd name="T67" fmla="*/ 0 h 91"/>
                <a:gd name="T68" fmla="*/ 241 w 252"/>
                <a:gd name="T69" fmla="*/ 5 h 91"/>
                <a:gd name="T70" fmla="*/ 250 w 252"/>
                <a:gd name="T71" fmla="*/ 23 h 91"/>
                <a:gd name="T72" fmla="*/ 252 w 252"/>
                <a:gd name="T73" fmla="*/ 36 h 91"/>
                <a:gd name="T74" fmla="*/ 252 w 252"/>
                <a:gd name="T75" fmla="*/ 43 h 91"/>
                <a:gd name="T76" fmla="*/ 252 w 252"/>
                <a:gd name="T77" fmla="*/ 51 h 91"/>
                <a:gd name="T78" fmla="*/ 252 w 252"/>
                <a:gd name="T79" fmla="*/ 61 h 91"/>
                <a:gd name="T80" fmla="*/ 247 w 252"/>
                <a:gd name="T81" fmla="*/ 77 h 91"/>
                <a:gd name="T82" fmla="*/ 232 w 252"/>
                <a:gd name="T83" fmla="*/ 91 h 91"/>
                <a:gd name="T84" fmla="*/ 215 w 252"/>
                <a:gd name="T85" fmla="*/ 87 h 91"/>
                <a:gd name="T86" fmla="*/ 206 w 252"/>
                <a:gd name="T87" fmla="*/ 73 h 91"/>
                <a:gd name="T88" fmla="*/ 205 w 252"/>
                <a:gd name="T89" fmla="*/ 66 h 91"/>
                <a:gd name="T90" fmla="*/ 203 w 252"/>
                <a:gd name="T91" fmla="*/ 61 h 91"/>
                <a:gd name="T92" fmla="*/ 211 w 252"/>
                <a:gd name="T93" fmla="*/ 62 h 91"/>
                <a:gd name="T94" fmla="*/ 212 w 252"/>
                <a:gd name="T95" fmla="*/ 66 h 91"/>
                <a:gd name="T96" fmla="*/ 216 w 252"/>
                <a:gd name="T97" fmla="*/ 73 h 91"/>
                <a:gd name="T98" fmla="*/ 222 w 252"/>
                <a:gd name="T99" fmla="*/ 81 h 91"/>
                <a:gd name="T100" fmla="*/ 236 w 252"/>
                <a:gd name="T101" fmla="*/ 78 h 91"/>
                <a:gd name="T102" fmla="*/ 244 w 252"/>
                <a:gd name="T103" fmla="*/ 62 h 91"/>
                <a:gd name="T104" fmla="*/ 245 w 252"/>
                <a:gd name="T105" fmla="*/ 53 h 91"/>
                <a:gd name="T106" fmla="*/ 245 w 252"/>
                <a:gd name="T107" fmla="*/ 52 h 91"/>
                <a:gd name="T108" fmla="*/ 245 w 252"/>
                <a:gd name="T109" fmla="*/ 51 h 91"/>
                <a:gd name="T110" fmla="*/ 245 w 252"/>
                <a:gd name="T111" fmla="*/ 51 h 91"/>
                <a:gd name="T112" fmla="*/ 245 w 252"/>
                <a:gd name="T113" fmla="*/ 49 h 91"/>
                <a:gd name="T114" fmla="*/ 245 w 252"/>
                <a:gd name="T115" fmla="*/ 33 h 91"/>
                <a:gd name="T116" fmla="*/ 240 w 252"/>
                <a:gd name="T117" fmla="*/ 17 h 91"/>
                <a:gd name="T118" fmla="*/ 234 w 252"/>
                <a:gd name="T119" fmla="*/ 12 h 91"/>
                <a:gd name="T120" fmla="*/ 230 w 252"/>
                <a:gd name="T121" fmla="*/ 10 h 91"/>
                <a:gd name="T122" fmla="*/ 225 w 252"/>
                <a:gd name="T123" fmla="*/ 10 h 91"/>
                <a:gd name="T124" fmla="*/ 215 w 252"/>
                <a:gd name="T125" fmla="*/ 1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2" h="91">
                  <a:moveTo>
                    <a:pt x="8" y="71"/>
                  </a:moveTo>
                  <a:lnTo>
                    <a:pt x="37" y="3"/>
                  </a:lnTo>
                  <a:lnTo>
                    <a:pt x="43" y="3"/>
                  </a:lnTo>
                  <a:lnTo>
                    <a:pt x="43" y="88"/>
                  </a:lnTo>
                  <a:lnTo>
                    <a:pt x="37" y="88"/>
                  </a:lnTo>
                  <a:lnTo>
                    <a:pt x="37" y="19"/>
                  </a:lnTo>
                  <a:lnTo>
                    <a:pt x="8" y="88"/>
                  </a:lnTo>
                  <a:lnTo>
                    <a:pt x="0" y="88"/>
                  </a:lnTo>
                  <a:lnTo>
                    <a:pt x="0" y="3"/>
                  </a:lnTo>
                  <a:lnTo>
                    <a:pt x="8" y="3"/>
                  </a:lnTo>
                  <a:lnTo>
                    <a:pt x="8" y="71"/>
                  </a:lnTo>
                  <a:close/>
                  <a:moveTo>
                    <a:pt x="64" y="12"/>
                  </a:moveTo>
                  <a:lnTo>
                    <a:pt x="64" y="38"/>
                  </a:lnTo>
                  <a:lnTo>
                    <a:pt x="81" y="38"/>
                  </a:lnTo>
                  <a:lnTo>
                    <a:pt x="81" y="38"/>
                  </a:lnTo>
                  <a:lnTo>
                    <a:pt x="82" y="38"/>
                  </a:lnTo>
                  <a:lnTo>
                    <a:pt x="82" y="38"/>
                  </a:lnTo>
                  <a:lnTo>
                    <a:pt x="82" y="38"/>
                  </a:lnTo>
                  <a:lnTo>
                    <a:pt x="83" y="38"/>
                  </a:lnTo>
                  <a:lnTo>
                    <a:pt x="83" y="38"/>
                  </a:lnTo>
                  <a:lnTo>
                    <a:pt x="83" y="38"/>
                  </a:lnTo>
                  <a:lnTo>
                    <a:pt x="84" y="38"/>
                  </a:lnTo>
                  <a:lnTo>
                    <a:pt x="84" y="38"/>
                  </a:lnTo>
                  <a:lnTo>
                    <a:pt x="86" y="38"/>
                  </a:lnTo>
                  <a:lnTo>
                    <a:pt x="86" y="39"/>
                  </a:lnTo>
                  <a:lnTo>
                    <a:pt x="87" y="39"/>
                  </a:lnTo>
                  <a:lnTo>
                    <a:pt x="87" y="39"/>
                  </a:lnTo>
                  <a:lnTo>
                    <a:pt x="88" y="39"/>
                  </a:lnTo>
                  <a:lnTo>
                    <a:pt x="88" y="39"/>
                  </a:lnTo>
                  <a:lnTo>
                    <a:pt x="89" y="41"/>
                  </a:lnTo>
                  <a:lnTo>
                    <a:pt x="89" y="41"/>
                  </a:lnTo>
                  <a:lnTo>
                    <a:pt x="91" y="41"/>
                  </a:lnTo>
                  <a:lnTo>
                    <a:pt x="92" y="42"/>
                  </a:lnTo>
                  <a:lnTo>
                    <a:pt x="93" y="43"/>
                  </a:lnTo>
                  <a:lnTo>
                    <a:pt x="93" y="43"/>
                  </a:lnTo>
                  <a:lnTo>
                    <a:pt x="94" y="44"/>
                  </a:lnTo>
                  <a:lnTo>
                    <a:pt x="96" y="46"/>
                  </a:lnTo>
                  <a:lnTo>
                    <a:pt x="96" y="47"/>
                  </a:lnTo>
                  <a:lnTo>
                    <a:pt x="97" y="48"/>
                  </a:lnTo>
                  <a:lnTo>
                    <a:pt x="97" y="51"/>
                  </a:lnTo>
                  <a:lnTo>
                    <a:pt x="98" y="52"/>
                  </a:lnTo>
                  <a:lnTo>
                    <a:pt x="98" y="54"/>
                  </a:lnTo>
                  <a:lnTo>
                    <a:pt x="99" y="56"/>
                  </a:lnTo>
                  <a:lnTo>
                    <a:pt x="99" y="58"/>
                  </a:lnTo>
                  <a:lnTo>
                    <a:pt x="99" y="61"/>
                  </a:lnTo>
                  <a:lnTo>
                    <a:pt x="99" y="63"/>
                  </a:lnTo>
                  <a:lnTo>
                    <a:pt x="99" y="63"/>
                  </a:lnTo>
                  <a:lnTo>
                    <a:pt x="99" y="65"/>
                  </a:lnTo>
                  <a:lnTo>
                    <a:pt x="99" y="65"/>
                  </a:lnTo>
                  <a:lnTo>
                    <a:pt x="99" y="66"/>
                  </a:lnTo>
                  <a:lnTo>
                    <a:pt x="99" y="66"/>
                  </a:lnTo>
                  <a:lnTo>
                    <a:pt x="99" y="67"/>
                  </a:lnTo>
                  <a:lnTo>
                    <a:pt x="99" y="67"/>
                  </a:lnTo>
                  <a:lnTo>
                    <a:pt x="99" y="67"/>
                  </a:lnTo>
                  <a:lnTo>
                    <a:pt x="99" y="68"/>
                  </a:lnTo>
                  <a:lnTo>
                    <a:pt x="99" y="68"/>
                  </a:lnTo>
                  <a:lnTo>
                    <a:pt x="99" y="70"/>
                  </a:lnTo>
                  <a:lnTo>
                    <a:pt x="99" y="71"/>
                  </a:lnTo>
                  <a:lnTo>
                    <a:pt x="98" y="71"/>
                  </a:lnTo>
                  <a:lnTo>
                    <a:pt x="98" y="72"/>
                  </a:lnTo>
                  <a:lnTo>
                    <a:pt x="98" y="72"/>
                  </a:lnTo>
                  <a:lnTo>
                    <a:pt x="98" y="73"/>
                  </a:lnTo>
                  <a:lnTo>
                    <a:pt x="98" y="75"/>
                  </a:lnTo>
                  <a:lnTo>
                    <a:pt x="97" y="76"/>
                  </a:lnTo>
                  <a:lnTo>
                    <a:pt x="97" y="77"/>
                  </a:lnTo>
                  <a:lnTo>
                    <a:pt x="96" y="78"/>
                  </a:lnTo>
                  <a:lnTo>
                    <a:pt x="96" y="80"/>
                  </a:lnTo>
                  <a:lnTo>
                    <a:pt x="94" y="81"/>
                  </a:lnTo>
                  <a:lnTo>
                    <a:pt x="94" y="82"/>
                  </a:lnTo>
                  <a:lnTo>
                    <a:pt x="93" y="83"/>
                  </a:lnTo>
                  <a:lnTo>
                    <a:pt x="92" y="85"/>
                  </a:lnTo>
                  <a:lnTo>
                    <a:pt x="91" y="86"/>
                  </a:lnTo>
                  <a:lnTo>
                    <a:pt x="89" y="86"/>
                  </a:lnTo>
                  <a:lnTo>
                    <a:pt x="88" y="87"/>
                  </a:lnTo>
                  <a:lnTo>
                    <a:pt x="86" y="87"/>
                  </a:lnTo>
                  <a:lnTo>
                    <a:pt x="84" y="87"/>
                  </a:lnTo>
                  <a:lnTo>
                    <a:pt x="83" y="88"/>
                  </a:lnTo>
                  <a:lnTo>
                    <a:pt x="81" y="88"/>
                  </a:lnTo>
                  <a:lnTo>
                    <a:pt x="57" y="88"/>
                  </a:lnTo>
                  <a:lnTo>
                    <a:pt x="57" y="3"/>
                  </a:lnTo>
                  <a:lnTo>
                    <a:pt x="96" y="3"/>
                  </a:lnTo>
                  <a:lnTo>
                    <a:pt x="96" y="12"/>
                  </a:lnTo>
                  <a:lnTo>
                    <a:pt x="64" y="12"/>
                  </a:lnTo>
                  <a:close/>
                  <a:moveTo>
                    <a:pt x="64" y="48"/>
                  </a:moveTo>
                  <a:lnTo>
                    <a:pt x="64" y="78"/>
                  </a:lnTo>
                  <a:lnTo>
                    <a:pt x="79" y="78"/>
                  </a:lnTo>
                  <a:lnTo>
                    <a:pt x="81" y="78"/>
                  </a:lnTo>
                  <a:lnTo>
                    <a:pt x="82" y="78"/>
                  </a:lnTo>
                  <a:lnTo>
                    <a:pt x="83" y="78"/>
                  </a:lnTo>
                  <a:lnTo>
                    <a:pt x="84" y="78"/>
                  </a:lnTo>
                  <a:lnTo>
                    <a:pt x="86" y="77"/>
                  </a:lnTo>
                  <a:lnTo>
                    <a:pt x="86" y="77"/>
                  </a:lnTo>
                  <a:lnTo>
                    <a:pt x="87" y="76"/>
                  </a:lnTo>
                  <a:lnTo>
                    <a:pt x="88" y="76"/>
                  </a:lnTo>
                  <a:lnTo>
                    <a:pt x="88" y="75"/>
                  </a:lnTo>
                  <a:lnTo>
                    <a:pt x="89" y="73"/>
                  </a:lnTo>
                  <a:lnTo>
                    <a:pt x="91" y="72"/>
                  </a:lnTo>
                  <a:lnTo>
                    <a:pt x="91" y="71"/>
                  </a:lnTo>
                  <a:lnTo>
                    <a:pt x="91" y="70"/>
                  </a:lnTo>
                  <a:lnTo>
                    <a:pt x="92" y="67"/>
                  </a:lnTo>
                  <a:lnTo>
                    <a:pt x="92" y="66"/>
                  </a:lnTo>
                  <a:lnTo>
                    <a:pt x="92" y="63"/>
                  </a:lnTo>
                  <a:lnTo>
                    <a:pt x="92" y="62"/>
                  </a:lnTo>
                  <a:lnTo>
                    <a:pt x="92" y="61"/>
                  </a:lnTo>
                  <a:lnTo>
                    <a:pt x="92" y="60"/>
                  </a:lnTo>
                  <a:lnTo>
                    <a:pt x="91" y="58"/>
                  </a:lnTo>
                  <a:lnTo>
                    <a:pt x="91" y="57"/>
                  </a:lnTo>
                  <a:lnTo>
                    <a:pt x="91" y="56"/>
                  </a:lnTo>
                  <a:lnTo>
                    <a:pt x="91" y="54"/>
                  </a:lnTo>
                  <a:lnTo>
                    <a:pt x="89" y="53"/>
                  </a:lnTo>
                  <a:lnTo>
                    <a:pt x="89" y="53"/>
                  </a:lnTo>
                  <a:lnTo>
                    <a:pt x="88" y="52"/>
                  </a:lnTo>
                  <a:lnTo>
                    <a:pt x="88" y="52"/>
                  </a:lnTo>
                  <a:lnTo>
                    <a:pt x="87" y="51"/>
                  </a:lnTo>
                  <a:lnTo>
                    <a:pt x="87" y="51"/>
                  </a:lnTo>
                  <a:lnTo>
                    <a:pt x="86" y="49"/>
                  </a:lnTo>
                  <a:lnTo>
                    <a:pt x="86" y="49"/>
                  </a:lnTo>
                  <a:lnTo>
                    <a:pt x="86" y="49"/>
                  </a:lnTo>
                  <a:lnTo>
                    <a:pt x="84" y="49"/>
                  </a:lnTo>
                  <a:lnTo>
                    <a:pt x="84" y="49"/>
                  </a:lnTo>
                  <a:lnTo>
                    <a:pt x="84" y="49"/>
                  </a:lnTo>
                  <a:lnTo>
                    <a:pt x="83" y="48"/>
                  </a:lnTo>
                  <a:lnTo>
                    <a:pt x="83" y="48"/>
                  </a:lnTo>
                  <a:lnTo>
                    <a:pt x="83" y="48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81" y="48"/>
                  </a:lnTo>
                  <a:lnTo>
                    <a:pt x="81" y="48"/>
                  </a:lnTo>
                  <a:lnTo>
                    <a:pt x="81" y="48"/>
                  </a:lnTo>
                  <a:lnTo>
                    <a:pt x="81" y="48"/>
                  </a:lnTo>
                  <a:lnTo>
                    <a:pt x="79" y="48"/>
                  </a:lnTo>
                  <a:lnTo>
                    <a:pt x="79" y="48"/>
                  </a:lnTo>
                  <a:lnTo>
                    <a:pt x="79" y="48"/>
                  </a:lnTo>
                  <a:lnTo>
                    <a:pt x="64" y="48"/>
                  </a:lnTo>
                  <a:close/>
                  <a:moveTo>
                    <a:pt x="109" y="3"/>
                  </a:moveTo>
                  <a:lnTo>
                    <a:pt x="131" y="3"/>
                  </a:lnTo>
                  <a:lnTo>
                    <a:pt x="133" y="3"/>
                  </a:lnTo>
                  <a:lnTo>
                    <a:pt x="135" y="3"/>
                  </a:lnTo>
                  <a:lnTo>
                    <a:pt x="136" y="4"/>
                  </a:lnTo>
                  <a:lnTo>
                    <a:pt x="138" y="4"/>
                  </a:lnTo>
                  <a:lnTo>
                    <a:pt x="140" y="5"/>
                  </a:lnTo>
                  <a:lnTo>
                    <a:pt x="141" y="5"/>
                  </a:lnTo>
                  <a:lnTo>
                    <a:pt x="142" y="7"/>
                  </a:lnTo>
                  <a:lnTo>
                    <a:pt x="143" y="8"/>
                  </a:lnTo>
                  <a:lnTo>
                    <a:pt x="145" y="9"/>
                  </a:lnTo>
                  <a:lnTo>
                    <a:pt x="146" y="12"/>
                  </a:lnTo>
                  <a:lnTo>
                    <a:pt x="147" y="13"/>
                  </a:lnTo>
                  <a:lnTo>
                    <a:pt x="147" y="15"/>
                  </a:lnTo>
                  <a:lnTo>
                    <a:pt x="148" y="18"/>
                  </a:lnTo>
                  <a:lnTo>
                    <a:pt x="148" y="20"/>
                  </a:lnTo>
                  <a:lnTo>
                    <a:pt x="148" y="24"/>
                  </a:lnTo>
                  <a:lnTo>
                    <a:pt x="148" y="27"/>
                  </a:lnTo>
                  <a:lnTo>
                    <a:pt x="148" y="27"/>
                  </a:lnTo>
                  <a:lnTo>
                    <a:pt x="148" y="27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9"/>
                  </a:lnTo>
                  <a:lnTo>
                    <a:pt x="148" y="29"/>
                  </a:lnTo>
                  <a:lnTo>
                    <a:pt x="148" y="29"/>
                  </a:lnTo>
                  <a:lnTo>
                    <a:pt x="148" y="31"/>
                  </a:lnTo>
                  <a:lnTo>
                    <a:pt x="148" y="33"/>
                  </a:lnTo>
                  <a:lnTo>
                    <a:pt x="148" y="36"/>
                  </a:lnTo>
                  <a:lnTo>
                    <a:pt x="148" y="38"/>
                  </a:lnTo>
                  <a:lnTo>
                    <a:pt x="147" y="39"/>
                  </a:lnTo>
                  <a:lnTo>
                    <a:pt x="147" y="42"/>
                  </a:lnTo>
                  <a:lnTo>
                    <a:pt x="146" y="43"/>
                  </a:lnTo>
                  <a:lnTo>
                    <a:pt x="145" y="46"/>
                  </a:lnTo>
                  <a:lnTo>
                    <a:pt x="145" y="47"/>
                  </a:lnTo>
                  <a:lnTo>
                    <a:pt x="143" y="49"/>
                  </a:lnTo>
                  <a:lnTo>
                    <a:pt x="141" y="51"/>
                  </a:lnTo>
                  <a:lnTo>
                    <a:pt x="140" y="52"/>
                  </a:lnTo>
                  <a:lnTo>
                    <a:pt x="137" y="52"/>
                  </a:lnTo>
                  <a:lnTo>
                    <a:pt x="136" y="53"/>
                  </a:lnTo>
                  <a:lnTo>
                    <a:pt x="133" y="53"/>
                  </a:lnTo>
                  <a:lnTo>
                    <a:pt x="129" y="53"/>
                  </a:lnTo>
                  <a:lnTo>
                    <a:pt x="116" y="53"/>
                  </a:lnTo>
                  <a:lnTo>
                    <a:pt x="116" y="88"/>
                  </a:lnTo>
                  <a:lnTo>
                    <a:pt x="109" y="88"/>
                  </a:lnTo>
                  <a:lnTo>
                    <a:pt x="109" y="3"/>
                  </a:lnTo>
                  <a:close/>
                  <a:moveTo>
                    <a:pt x="116" y="12"/>
                  </a:moveTo>
                  <a:lnTo>
                    <a:pt x="116" y="44"/>
                  </a:lnTo>
                  <a:lnTo>
                    <a:pt x="129" y="44"/>
                  </a:lnTo>
                  <a:lnTo>
                    <a:pt x="131" y="44"/>
                  </a:lnTo>
                  <a:lnTo>
                    <a:pt x="132" y="44"/>
                  </a:lnTo>
                  <a:lnTo>
                    <a:pt x="133" y="44"/>
                  </a:lnTo>
                  <a:lnTo>
                    <a:pt x="135" y="43"/>
                  </a:lnTo>
                  <a:lnTo>
                    <a:pt x="136" y="43"/>
                  </a:lnTo>
                  <a:lnTo>
                    <a:pt x="137" y="42"/>
                  </a:lnTo>
                  <a:lnTo>
                    <a:pt x="138" y="42"/>
                  </a:lnTo>
                  <a:lnTo>
                    <a:pt x="138" y="41"/>
                  </a:lnTo>
                  <a:lnTo>
                    <a:pt x="140" y="39"/>
                  </a:lnTo>
                  <a:lnTo>
                    <a:pt x="140" y="39"/>
                  </a:lnTo>
                  <a:lnTo>
                    <a:pt x="141" y="37"/>
                  </a:lnTo>
                  <a:lnTo>
                    <a:pt x="141" y="36"/>
                  </a:lnTo>
                  <a:lnTo>
                    <a:pt x="141" y="34"/>
                  </a:lnTo>
                  <a:lnTo>
                    <a:pt x="141" y="32"/>
                  </a:lnTo>
                  <a:lnTo>
                    <a:pt x="142" y="31"/>
                  </a:lnTo>
                  <a:lnTo>
                    <a:pt x="142" y="28"/>
                  </a:lnTo>
                  <a:lnTo>
                    <a:pt x="142" y="26"/>
                  </a:lnTo>
                  <a:lnTo>
                    <a:pt x="141" y="24"/>
                  </a:lnTo>
                  <a:lnTo>
                    <a:pt x="141" y="22"/>
                  </a:lnTo>
                  <a:lnTo>
                    <a:pt x="141" y="20"/>
                  </a:lnTo>
                  <a:lnTo>
                    <a:pt x="141" y="19"/>
                  </a:lnTo>
                  <a:lnTo>
                    <a:pt x="140" y="18"/>
                  </a:lnTo>
                  <a:lnTo>
                    <a:pt x="140" y="17"/>
                  </a:lnTo>
                  <a:lnTo>
                    <a:pt x="138" y="15"/>
                  </a:lnTo>
                  <a:lnTo>
                    <a:pt x="137" y="15"/>
                  </a:lnTo>
                  <a:lnTo>
                    <a:pt x="137" y="14"/>
                  </a:lnTo>
                  <a:lnTo>
                    <a:pt x="136" y="14"/>
                  </a:lnTo>
                  <a:lnTo>
                    <a:pt x="135" y="13"/>
                  </a:lnTo>
                  <a:lnTo>
                    <a:pt x="133" y="13"/>
                  </a:lnTo>
                  <a:lnTo>
                    <a:pt x="132" y="13"/>
                  </a:lnTo>
                  <a:lnTo>
                    <a:pt x="131" y="12"/>
                  </a:lnTo>
                  <a:lnTo>
                    <a:pt x="129" y="12"/>
                  </a:lnTo>
                  <a:lnTo>
                    <a:pt x="116" y="12"/>
                  </a:lnTo>
                  <a:close/>
                  <a:moveTo>
                    <a:pt x="165" y="66"/>
                  </a:moveTo>
                  <a:lnTo>
                    <a:pt x="158" y="88"/>
                  </a:lnTo>
                  <a:lnTo>
                    <a:pt x="151" y="88"/>
                  </a:lnTo>
                  <a:lnTo>
                    <a:pt x="172" y="3"/>
                  </a:lnTo>
                  <a:lnTo>
                    <a:pt x="180" y="3"/>
                  </a:lnTo>
                  <a:lnTo>
                    <a:pt x="200" y="88"/>
                  </a:lnTo>
                  <a:lnTo>
                    <a:pt x="192" y="88"/>
                  </a:lnTo>
                  <a:lnTo>
                    <a:pt x="187" y="66"/>
                  </a:lnTo>
                  <a:lnTo>
                    <a:pt x="165" y="66"/>
                  </a:lnTo>
                  <a:lnTo>
                    <a:pt x="165" y="66"/>
                  </a:lnTo>
                  <a:close/>
                  <a:moveTo>
                    <a:pt x="166" y="56"/>
                  </a:moveTo>
                  <a:lnTo>
                    <a:pt x="185" y="57"/>
                  </a:lnTo>
                  <a:lnTo>
                    <a:pt x="176" y="14"/>
                  </a:lnTo>
                  <a:lnTo>
                    <a:pt x="166" y="57"/>
                  </a:lnTo>
                  <a:lnTo>
                    <a:pt x="166" y="56"/>
                  </a:lnTo>
                  <a:close/>
                  <a:moveTo>
                    <a:pt x="212" y="27"/>
                  </a:moveTo>
                  <a:lnTo>
                    <a:pt x="205" y="27"/>
                  </a:lnTo>
                  <a:lnTo>
                    <a:pt x="205" y="27"/>
                  </a:lnTo>
                  <a:lnTo>
                    <a:pt x="205" y="27"/>
                  </a:lnTo>
                  <a:lnTo>
                    <a:pt x="205" y="27"/>
                  </a:lnTo>
                  <a:lnTo>
                    <a:pt x="205" y="27"/>
                  </a:lnTo>
                  <a:lnTo>
                    <a:pt x="205" y="27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4"/>
                  </a:lnTo>
                  <a:lnTo>
                    <a:pt x="205" y="24"/>
                  </a:lnTo>
                  <a:lnTo>
                    <a:pt x="205" y="24"/>
                  </a:lnTo>
                  <a:lnTo>
                    <a:pt x="205" y="24"/>
                  </a:lnTo>
                  <a:lnTo>
                    <a:pt x="205" y="22"/>
                  </a:lnTo>
                  <a:lnTo>
                    <a:pt x="206" y="19"/>
                  </a:lnTo>
                  <a:lnTo>
                    <a:pt x="206" y="18"/>
                  </a:lnTo>
                  <a:lnTo>
                    <a:pt x="207" y="15"/>
                  </a:lnTo>
                  <a:lnTo>
                    <a:pt x="209" y="13"/>
                  </a:lnTo>
                  <a:lnTo>
                    <a:pt x="209" y="12"/>
                  </a:lnTo>
                  <a:lnTo>
                    <a:pt x="210" y="9"/>
                  </a:lnTo>
                  <a:lnTo>
                    <a:pt x="211" y="8"/>
                  </a:lnTo>
                  <a:lnTo>
                    <a:pt x="212" y="7"/>
                  </a:lnTo>
                  <a:lnTo>
                    <a:pt x="214" y="4"/>
                  </a:lnTo>
                  <a:lnTo>
                    <a:pt x="216" y="3"/>
                  </a:lnTo>
                  <a:lnTo>
                    <a:pt x="217" y="2"/>
                  </a:lnTo>
                  <a:lnTo>
                    <a:pt x="220" y="2"/>
                  </a:lnTo>
                  <a:lnTo>
                    <a:pt x="222" y="0"/>
                  </a:lnTo>
                  <a:lnTo>
                    <a:pt x="224" y="0"/>
                  </a:lnTo>
                  <a:lnTo>
                    <a:pt x="226" y="0"/>
                  </a:lnTo>
                  <a:lnTo>
                    <a:pt x="230" y="0"/>
                  </a:lnTo>
                  <a:lnTo>
                    <a:pt x="232" y="0"/>
                  </a:lnTo>
                  <a:lnTo>
                    <a:pt x="235" y="2"/>
                  </a:lnTo>
                  <a:lnTo>
                    <a:pt x="237" y="2"/>
                  </a:lnTo>
                  <a:lnTo>
                    <a:pt x="239" y="3"/>
                  </a:lnTo>
                  <a:lnTo>
                    <a:pt x="241" y="5"/>
                  </a:lnTo>
                  <a:lnTo>
                    <a:pt x="242" y="7"/>
                  </a:lnTo>
                  <a:lnTo>
                    <a:pt x="244" y="9"/>
                  </a:lnTo>
                  <a:lnTo>
                    <a:pt x="245" y="10"/>
                  </a:lnTo>
                  <a:lnTo>
                    <a:pt x="246" y="13"/>
                  </a:lnTo>
                  <a:lnTo>
                    <a:pt x="247" y="15"/>
                  </a:lnTo>
                  <a:lnTo>
                    <a:pt x="249" y="18"/>
                  </a:lnTo>
                  <a:lnTo>
                    <a:pt x="250" y="20"/>
                  </a:lnTo>
                  <a:lnTo>
                    <a:pt x="250" y="23"/>
                  </a:lnTo>
                  <a:lnTo>
                    <a:pt x="251" y="27"/>
                  </a:lnTo>
                  <a:lnTo>
                    <a:pt x="251" y="29"/>
                  </a:lnTo>
                  <a:lnTo>
                    <a:pt x="251" y="29"/>
                  </a:lnTo>
                  <a:lnTo>
                    <a:pt x="251" y="31"/>
                  </a:lnTo>
                  <a:lnTo>
                    <a:pt x="252" y="32"/>
                  </a:lnTo>
                  <a:lnTo>
                    <a:pt x="252" y="33"/>
                  </a:lnTo>
                  <a:lnTo>
                    <a:pt x="252" y="34"/>
                  </a:lnTo>
                  <a:lnTo>
                    <a:pt x="252" y="36"/>
                  </a:lnTo>
                  <a:lnTo>
                    <a:pt x="252" y="36"/>
                  </a:lnTo>
                  <a:lnTo>
                    <a:pt x="252" y="37"/>
                  </a:lnTo>
                  <a:lnTo>
                    <a:pt x="252" y="38"/>
                  </a:lnTo>
                  <a:lnTo>
                    <a:pt x="252" y="39"/>
                  </a:lnTo>
                  <a:lnTo>
                    <a:pt x="252" y="41"/>
                  </a:lnTo>
                  <a:lnTo>
                    <a:pt x="252" y="42"/>
                  </a:lnTo>
                  <a:lnTo>
                    <a:pt x="252" y="42"/>
                  </a:lnTo>
                  <a:lnTo>
                    <a:pt x="252" y="43"/>
                  </a:lnTo>
                  <a:lnTo>
                    <a:pt x="252" y="44"/>
                  </a:lnTo>
                  <a:lnTo>
                    <a:pt x="252" y="44"/>
                  </a:lnTo>
                  <a:lnTo>
                    <a:pt x="252" y="46"/>
                  </a:lnTo>
                  <a:lnTo>
                    <a:pt x="252" y="47"/>
                  </a:lnTo>
                  <a:lnTo>
                    <a:pt x="252" y="47"/>
                  </a:lnTo>
                  <a:lnTo>
                    <a:pt x="252" y="48"/>
                  </a:lnTo>
                  <a:lnTo>
                    <a:pt x="252" y="49"/>
                  </a:lnTo>
                  <a:lnTo>
                    <a:pt x="252" y="51"/>
                  </a:lnTo>
                  <a:lnTo>
                    <a:pt x="252" y="52"/>
                  </a:lnTo>
                  <a:lnTo>
                    <a:pt x="252" y="53"/>
                  </a:lnTo>
                  <a:lnTo>
                    <a:pt x="252" y="54"/>
                  </a:lnTo>
                  <a:lnTo>
                    <a:pt x="252" y="56"/>
                  </a:lnTo>
                  <a:lnTo>
                    <a:pt x="252" y="57"/>
                  </a:lnTo>
                  <a:lnTo>
                    <a:pt x="252" y="58"/>
                  </a:lnTo>
                  <a:lnTo>
                    <a:pt x="252" y="60"/>
                  </a:lnTo>
                  <a:lnTo>
                    <a:pt x="252" y="61"/>
                  </a:lnTo>
                  <a:lnTo>
                    <a:pt x="251" y="62"/>
                  </a:lnTo>
                  <a:lnTo>
                    <a:pt x="251" y="63"/>
                  </a:lnTo>
                  <a:lnTo>
                    <a:pt x="251" y="65"/>
                  </a:lnTo>
                  <a:lnTo>
                    <a:pt x="250" y="67"/>
                  </a:lnTo>
                  <a:lnTo>
                    <a:pt x="250" y="70"/>
                  </a:lnTo>
                  <a:lnTo>
                    <a:pt x="249" y="72"/>
                  </a:lnTo>
                  <a:lnTo>
                    <a:pt x="249" y="75"/>
                  </a:lnTo>
                  <a:lnTo>
                    <a:pt x="247" y="77"/>
                  </a:lnTo>
                  <a:lnTo>
                    <a:pt x="246" y="80"/>
                  </a:lnTo>
                  <a:lnTo>
                    <a:pt x="245" y="82"/>
                  </a:lnTo>
                  <a:lnTo>
                    <a:pt x="244" y="85"/>
                  </a:lnTo>
                  <a:lnTo>
                    <a:pt x="241" y="86"/>
                  </a:lnTo>
                  <a:lnTo>
                    <a:pt x="240" y="87"/>
                  </a:lnTo>
                  <a:lnTo>
                    <a:pt x="237" y="88"/>
                  </a:lnTo>
                  <a:lnTo>
                    <a:pt x="235" y="90"/>
                  </a:lnTo>
                  <a:lnTo>
                    <a:pt x="232" y="91"/>
                  </a:lnTo>
                  <a:lnTo>
                    <a:pt x="230" y="91"/>
                  </a:lnTo>
                  <a:lnTo>
                    <a:pt x="227" y="91"/>
                  </a:lnTo>
                  <a:lnTo>
                    <a:pt x="225" y="91"/>
                  </a:lnTo>
                  <a:lnTo>
                    <a:pt x="222" y="91"/>
                  </a:lnTo>
                  <a:lnTo>
                    <a:pt x="221" y="90"/>
                  </a:lnTo>
                  <a:lnTo>
                    <a:pt x="219" y="90"/>
                  </a:lnTo>
                  <a:lnTo>
                    <a:pt x="217" y="88"/>
                  </a:lnTo>
                  <a:lnTo>
                    <a:pt x="215" y="87"/>
                  </a:lnTo>
                  <a:lnTo>
                    <a:pt x="214" y="86"/>
                  </a:lnTo>
                  <a:lnTo>
                    <a:pt x="212" y="85"/>
                  </a:lnTo>
                  <a:lnTo>
                    <a:pt x="211" y="83"/>
                  </a:lnTo>
                  <a:lnTo>
                    <a:pt x="210" y="81"/>
                  </a:lnTo>
                  <a:lnTo>
                    <a:pt x="209" y="80"/>
                  </a:lnTo>
                  <a:lnTo>
                    <a:pt x="209" y="77"/>
                  </a:lnTo>
                  <a:lnTo>
                    <a:pt x="207" y="76"/>
                  </a:lnTo>
                  <a:lnTo>
                    <a:pt x="206" y="73"/>
                  </a:lnTo>
                  <a:lnTo>
                    <a:pt x="206" y="72"/>
                  </a:lnTo>
                  <a:lnTo>
                    <a:pt x="205" y="70"/>
                  </a:lnTo>
                  <a:lnTo>
                    <a:pt x="205" y="70"/>
                  </a:lnTo>
                  <a:lnTo>
                    <a:pt x="205" y="68"/>
                  </a:lnTo>
                  <a:lnTo>
                    <a:pt x="205" y="68"/>
                  </a:lnTo>
                  <a:lnTo>
                    <a:pt x="205" y="67"/>
                  </a:lnTo>
                  <a:lnTo>
                    <a:pt x="205" y="67"/>
                  </a:lnTo>
                  <a:lnTo>
                    <a:pt x="205" y="66"/>
                  </a:lnTo>
                  <a:lnTo>
                    <a:pt x="205" y="66"/>
                  </a:lnTo>
                  <a:lnTo>
                    <a:pt x="205" y="65"/>
                  </a:lnTo>
                  <a:lnTo>
                    <a:pt x="205" y="65"/>
                  </a:lnTo>
                  <a:lnTo>
                    <a:pt x="205" y="63"/>
                  </a:lnTo>
                  <a:lnTo>
                    <a:pt x="205" y="62"/>
                  </a:lnTo>
                  <a:lnTo>
                    <a:pt x="203" y="62"/>
                  </a:lnTo>
                  <a:lnTo>
                    <a:pt x="203" y="61"/>
                  </a:lnTo>
                  <a:lnTo>
                    <a:pt x="203" y="61"/>
                  </a:lnTo>
                  <a:lnTo>
                    <a:pt x="203" y="60"/>
                  </a:lnTo>
                  <a:lnTo>
                    <a:pt x="203" y="60"/>
                  </a:lnTo>
                  <a:lnTo>
                    <a:pt x="211" y="60"/>
                  </a:lnTo>
                  <a:lnTo>
                    <a:pt x="211" y="60"/>
                  </a:lnTo>
                  <a:lnTo>
                    <a:pt x="211" y="60"/>
                  </a:lnTo>
                  <a:lnTo>
                    <a:pt x="211" y="61"/>
                  </a:lnTo>
                  <a:lnTo>
                    <a:pt x="211" y="61"/>
                  </a:lnTo>
                  <a:lnTo>
                    <a:pt x="211" y="62"/>
                  </a:lnTo>
                  <a:lnTo>
                    <a:pt x="211" y="62"/>
                  </a:lnTo>
                  <a:lnTo>
                    <a:pt x="211" y="62"/>
                  </a:lnTo>
                  <a:lnTo>
                    <a:pt x="211" y="63"/>
                  </a:lnTo>
                  <a:lnTo>
                    <a:pt x="211" y="63"/>
                  </a:lnTo>
                  <a:lnTo>
                    <a:pt x="212" y="65"/>
                  </a:lnTo>
                  <a:lnTo>
                    <a:pt x="212" y="65"/>
                  </a:lnTo>
                  <a:lnTo>
                    <a:pt x="212" y="66"/>
                  </a:lnTo>
                  <a:lnTo>
                    <a:pt x="212" y="66"/>
                  </a:lnTo>
                  <a:lnTo>
                    <a:pt x="212" y="67"/>
                  </a:lnTo>
                  <a:lnTo>
                    <a:pt x="212" y="67"/>
                  </a:lnTo>
                  <a:lnTo>
                    <a:pt x="212" y="67"/>
                  </a:lnTo>
                  <a:lnTo>
                    <a:pt x="214" y="68"/>
                  </a:lnTo>
                  <a:lnTo>
                    <a:pt x="214" y="70"/>
                  </a:lnTo>
                  <a:lnTo>
                    <a:pt x="215" y="71"/>
                  </a:lnTo>
                  <a:lnTo>
                    <a:pt x="215" y="72"/>
                  </a:lnTo>
                  <a:lnTo>
                    <a:pt x="216" y="73"/>
                  </a:lnTo>
                  <a:lnTo>
                    <a:pt x="216" y="75"/>
                  </a:lnTo>
                  <a:lnTo>
                    <a:pt x="217" y="76"/>
                  </a:lnTo>
                  <a:lnTo>
                    <a:pt x="217" y="77"/>
                  </a:lnTo>
                  <a:lnTo>
                    <a:pt x="219" y="78"/>
                  </a:lnTo>
                  <a:lnTo>
                    <a:pt x="220" y="80"/>
                  </a:lnTo>
                  <a:lnTo>
                    <a:pt x="220" y="80"/>
                  </a:lnTo>
                  <a:lnTo>
                    <a:pt x="221" y="81"/>
                  </a:lnTo>
                  <a:lnTo>
                    <a:pt x="222" y="81"/>
                  </a:lnTo>
                  <a:lnTo>
                    <a:pt x="224" y="82"/>
                  </a:lnTo>
                  <a:lnTo>
                    <a:pt x="226" y="82"/>
                  </a:lnTo>
                  <a:lnTo>
                    <a:pt x="227" y="82"/>
                  </a:lnTo>
                  <a:lnTo>
                    <a:pt x="229" y="82"/>
                  </a:lnTo>
                  <a:lnTo>
                    <a:pt x="231" y="81"/>
                  </a:lnTo>
                  <a:lnTo>
                    <a:pt x="234" y="81"/>
                  </a:lnTo>
                  <a:lnTo>
                    <a:pt x="235" y="80"/>
                  </a:lnTo>
                  <a:lnTo>
                    <a:pt x="236" y="78"/>
                  </a:lnTo>
                  <a:lnTo>
                    <a:pt x="237" y="77"/>
                  </a:lnTo>
                  <a:lnTo>
                    <a:pt x="239" y="76"/>
                  </a:lnTo>
                  <a:lnTo>
                    <a:pt x="240" y="73"/>
                  </a:lnTo>
                  <a:lnTo>
                    <a:pt x="241" y="71"/>
                  </a:lnTo>
                  <a:lnTo>
                    <a:pt x="242" y="70"/>
                  </a:lnTo>
                  <a:lnTo>
                    <a:pt x="242" y="67"/>
                  </a:lnTo>
                  <a:lnTo>
                    <a:pt x="244" y="65"/>
                  </a:lnTo>
                  <a:lnTo>
                    <a:pt x="244" y="62"/>
                  </a:lnTo>
                  <a:lnTo>
                    <a:pt x="245" y="60"/>
                  </a:lnTo>
                  <a:lnTo>
                    <a:pt x="245" y="57"/>
                  </a:lnTo>
                  <a:lnTo>
                    <a:pt x="245" y="56"/>
                  </a:lnTo>
                  <a:lnTo>
                    <a:pt x="245" y="54"/>
                  </a:lnTo>
                  <a:lnTo>
                    <a:pt x="245" y="54"/>
                  </a:lnTo>
                  <a:lnTo>
                    <a:pt x="245" y="54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8"/>
                  </a:lnTo>
                  <a:lnTo>
                    <a:pt x="245" y="48"/>
                  </a:lnTo>
                  <a:lnTo>
                    <a:pt x="245" y="48"/>
                  </a:lnTo>
                  <a:lnTo>
                    <a:pt x="220" y="48"/>
                  </a:lnTo>
                  <a:lnTo>
                    <a:pt x="220" y="39"/>
                  </a:lnTo>
                  <a:lnTo>
                    <a:pt x="245" y="39"/>
                  </a:lnTo>
                  <a:lnTo>
                    <a:pt x="245" y="36"/>
                  </a:lnTo>
                  <a:lnTo>
                    <a:pt x="245" y="33"/>
                  </a:lnTo>
                  <a:lnTo>
                    <a:pt x="245" y="31"/>
                  </a:lnTo>
                  <a:lnTo>
                    <a:pt x="244" y="28"/>
                  </a:lnTo>
                  <a:lnTo>
                    <a:pt x="244" y="26"/>
                  </a:lnTo>
                  <a:lnTo>
                    <a:pt x="242" y="23"/>
                  </a:lnTo>
                  <a:lnTo>
                    <a:pt x="242" y="22"/>
                  </a:lnTo>
                  <a:lnTo>
                    <a:pt x="241" y="19"/>
                  </a:lnTo>
                  <a:lnTo>
                    <a:pt x="241" y="18"/>
                  </a:lnTo>
                  <a:lnTo>
                    <a:pt x="240" y="17"/>
                  </a:lnTo>
                  <a:lnTo>
                    <a:pt x="239" y="15"/>
                  </a:lnTo>
                  <a:lnTo>
                    <a:pt x="239" y="14"/>
                  </a:lnTo>
                  <a:lnTo>
                    <a:pt x="237" y="14"/>
                  </a:lnTo>
                  <a:lnTo>
                    <a:pt x="236" y="13"/>
                  </a:lnTo>
                  <a:lnTo>
                    <a:pt x="236" y="13"/>
                  </a:lnTo>
                  <a:lnTo>
                    <a:pt x="235" y="12"/>
                  </a:lnTo>
                  <a:lnTo>
                    <a:pt x="235" y="12"/>
                  </a:lnTo>
                  <a:lnTo>
                    <a:pt x="234" y="12"/>
                  </a:lnTo>
                  <a:lnTo>
                    <a:pt x="234" y="10"/>
                  </a:lnTo>
                  <a:lnTo>
                    <a:pt x="232" y="10"/>
                  </a:lnTo>
                  <a:lnTo>
                    <a:pt x="232" y="10"/>
                  </a:lnTo>
                  <a:lnTo>
                    <a:pt x="232" y="10"/>
                  </a:lnTo>
                  <a:lnTo>
                    <a:pt x="231" y="10"/>
                  </a:lnTo>
                  <a:lnTo>
                    <a:pt x="231" y="10"/>
                  </a:lnTo>
                  <a:lnTo>
                    <a:pt x="231" y="10"/>
                  </a:lnTo>
                  <a:lnTo>
                    <a:pt x="230" y="10"/>
                  </a:lnTo>
                  <a:lnTo>
                    <a:pt x="230" y="10"/>
                  </a:lnTo>
                  <a:lnTo>
                    <a:pt x="230" y="10"/>
                  </a:lnTo>
                  <a:lnTo>
                    <a:pt x="229" y="10"/>
                  </a:lnTo>
                  <a:lnTo>
                    <a:pt x="229" y="9"/>
                  </a:lnTo>
                  <a:lnTo>
                    <a:pt x="229" y="9"/>
                  </a:lnTo>
                  <a:lnTo>
                    <a:pt x="227" y="9"/>
                  </a:lnTo>
                  <a:lnTo>
                    <a:pt x="226" y="9"/>
                  </a:lnTo>
                  <a:lnTo>
                    <a:pt x="225" y="10"/>
                  </a:lnTo>
                  <a:lnTo>
                    <a:pt x="222" y="10"/>
                  </a:lnTo>
                  <a:lnTo>
                    <a:pt x="221" y="10"/>
                  </a:lnTo>
                  <a:lnTo>
                    <a:pt x="220" y="12"/>
                  </a:lnTo>
                  <a:lnTo>
                    <a:pt x="219" y="13"/>
                  </a:lnTo>
                  <a:lnTo>
                    <a:pt x="217" y="13"/>
                  </a:lnTo>
                  <a:lnTo>
                    <a:pt x="217" y="14"/>
                  </a:lnTo>
                  <a:lnTo>
                    <a:pt x="216" y="15"/>
                  </a:lnTo>
                  <a:lnTo>
                    <a:pt x="215" y="17"/>
                  </a:lnTo>
                  <a:lnTo>
                    <a:pt x="214" y="19"/>
                  </a:lnTo>
                  <a:lnTo>
                    <a:pt x="214" y="20"/>
                  </a:lnTo>
                  <a:lnTo>
                    <a:pt x="212" y="22"/>
                  </a:lnTo>
                  <a:lnTo>
                    <a:pt x="212" y="24"/>
                  </a:lnTo>
                  <a:lnTo>
                    <a:pt x="212" y="26"/>
                  </a:lnTo>
                  <a:lnTo>
                    <a:pt x="212" y="27"/>
                  </a:lnTo>
                  <a:lnTo>
                    <a:pt x="212" y="27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191" name="Rectangle 1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fld id="{1FEC2732-69EE-47B2-BC58-9EB0A3095288}" type="slidenum">
              <a:rPr lang="ru-RU"/>
              <a:pPr/>
              <a:t>‹Nr.›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charset="2"/>
        <a:buChar char="n"/>
        <a:defRPr sz="2400" b="1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charset="2"/>
        <a:buChar char="l"/>
        <a:defRPr sz="2000" b="1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0000"/>
        <a:buFont typeface="Monotype Sorts" charset="2"/>
        <a:buChar char="n"/>
        <a:defRPr b="1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0000"/>
        <a:buFont typeface="Monotype Sorts" charset="2"/>
        <a:buChar char="l"/>
        <a:defRPr sz="1600" b="1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charset="2"/>
        <a:buChar char="n"/>
        <a:defRPr sz="1400" b="1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charset="2"/>
        <a:buChar char="n"/>
        <a:defRPr sz="1400" b="1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charset="2"/>
        <a:buChar char="n"/>
        <a:defRPr sz="1400" b="1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charset="2"/>
        <a:buChar char="n"/>
        <a:defRPr sz="1400" b="1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charset="2"/>
        <a:buChar char="n"/>
        <a:defRPr sz="1400" b="1">
          <a:solidFill>
            <a:schemeClr val="bg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2060575"/>
            <a:ext cx="8653463" cy="1160463"/>
          </a:xfrm>
        </p:spPr>
        <p:txBody>
          <a:bodyPr/>
          <a:lstStyle/>
          <a:p>
            <a:r>
              <a:rPr lang="en-US"/>
              <a:t>DEVELOPMENT OF A DATA BASE FOR </a:t>
            </a:r>
            <a:r>
              <a:rPr lang="en-GB"/>
              <a:t>THERMO-PHYSICAL PROPERTIES OF CORIUM</a:t>
            </a:r>
            <a:endParaRPr lang="ru-RU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Presented  by </a:t>
            </a:r>
            <a:br>
              <a:rPr lang="en-US"/>
            </a:br>
            <a:r>
              <a:rPr lang="en-US"/>
              <a:t>Valery Strizhov </a:t>
            </a:r>
          </a:p>
          <a:p>
            <a:r>
              <a:rPr lang="en-US"/>
              <a:t>5-th CGE-CM Meeting </a:t>
            </a:r>
            <a:br>
              <a:rPr lang="en-US"/>
            </a:br>
            <a:r>
              <a:rPr lang="en-US"/>
              <a:t>February 9 – 13, 2004</a:t>
            </a:r>
            <a:br>
              <a:rPr lang="en-US"/>
            </a:br>
            <a:r>
              <a:rPr lang="en-US"/>
              <a:t>Paris</a:t>
            </a:r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36552-5FB9-4FDA-B152-C56DC250107F}" type="slidenum">
              <a:rPr lang="ru-RU"/>
              <a:pPr/>
              <a:t>10</a:t>
            </a:fld>
            <a:endParaRPr lang="ru-RU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Characteristics</a:t>
            </a:r>
            <a:endParaRPr lang="ru-RU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Project Duration: 36 months</a:t>
            </a:r>
          </a:p>
          <a:p>
            <a:r>
              <a:rPr lang="en-US"/>
              <a:t>Number of participants: 14</a:t>
            </a:r>
          </a:p>
          <a:p>
            <a:r>
              <a:rPr lang="en-US"/>
              <a:t>Efforts: about 2600 person days 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A98FD-E8EF-4D61-8E5D-F7DA8A05F29F}" type="slidenum">
              <a:rPr lang="ru-RU"/>
              <a:pPr/>
              <a:t>2</a:t>
            </a:fld>
            <a:endParaRPr lang="ru-RU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 and Introduction</a:t>
            </a:r>
            <a:endParaRPr lang="ru-RU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safety related information falls into various categories such as:</a:t>
            </a:r>
          </a:p>
          <a:p>
            <a:pPr lvl="1"/>
            <a:r>
              <a:rPr lang="en-GB"/>
              <a:t>generic and plant specific data;</a:t>
            </a:r>
          </a:p>
          <a:p>
            <a:pPr lvl="1"/>
            <a:r>
              <a:rPr lang="en-GB"/>
              <a:t>materials and properties;</a:t>
            </a:r>
          </a:p>
          <a:p>
            <a:pPr lvl="1"/>
            <a:r>
              <a:rPr lang="en-GB"/>
              <a:t>documentation of the computer codes and input data.</a:t>
            </a:r>
          </a:p>
          <a:p>
            <a:r>
              <a:rPr lang="en-GB"/>
              <a:t>Properties required:</a:t>
            </a:r>
          </a:p>
          <a:p>
            <a:pPr lvl="1"/>
            <a:r>
              <a:rPr lang="en-GB"/>
              <a:t>Thermodynamic properties</a:t>
            </a:r>
          </a:p>
          <a:p>
            <a:pPr lvl="1"/>
            <a:r>
              <a:rPr lang="en-GB"/>
              <a:t>Thermophysical properties</a:t>
            </a:r>
          </a:p>
          <a:p>
            <a:pPr lvl="1"/>
            <a:r>
              <a:rPr lang="en-GB"/>
              <a:t>Mechanical properties  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2A789-FA9E-4F56-B147-2C371102623B}" type="slidenum">
              <a:rPr lang="ru-RU"/>
              <a:pPr/>
              <a:t>3</a:t>
            </a:fld>
            <a:endParaRPr lang="ru-RU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Status of databases</a:t>
            </a:r>
            <a:endParaRPr lang="ru-RU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Thermodynamic properties for pure species:</a:t>
            </a:r>
          </a:p>
          <a:p>
            <a:pPr lvl="1"/>
            <a:r>
              <a:rPr lang="en-US"/>
              <a:t>Available through different databases (JANAF Tables, IVT Database, etc.)</a:t>
            </a:r>
          </a:p>
          <a:p>
            <a:pPr lvl="1"/>
            <a:r>
              <a:rPr lang="en-US"/>
              <a:t>For mixtures typically the averaging procedure is used</a:t>
            </a:r>
          </a:p>
          <a:p>
            <a:r>
              <a:rPr lang="en-US"/>
              <a:t>Thermophysical properties:</a:t>
            </a:r>
          </a:p>
          <a:p>
            <a:pPr lvl="1"/>
            <a:r>
              <a:rPr lang="en-US"/>
              <a:t>Available data for reactor materials below melting point</a:t>
            </a:r>
          </a:p>
          <a:p>
            <a:pPr lvl="1"/>
            <a:r>
              <a:rPr lang="en-US"/>
              <a:t>Little data are known for the temperatures above melting point;</a:t>
            </a:r>
          </a:p>
          <a:p>
            <a:pPr lvl="1"/>
            <a:r>
              <a:rPr lang="en-US"/>
              <a:t>Very limited data are known for mixtures relevant to melt progression</a:t>
            </a:r>
          </a:p>
          <a:p>
            <a:r>
              <a:rPr lang="en-GB"/>
              <a:t>Mechanical properties</a:t>
            </a:r>
          </a:p>
          <a:p>
            <a:pPr lvl="1"/>
            <a:r>
              <a:rPr lang="en-US"/>
              <a:t>Some data for reactor materials are available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34802-6A5A-4472-9C6D-8E3566608457}" type="slidenum">
              <a:rPr lang="ru-RU"/>
              <a:pPr/>
              <a:t>4</a:t>
            </a:fld>
            <a:endParaRPr lang="ru-RU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objectives</a:t>
            </a:r>
            <a:endParaRPr lang="ru-RU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GB"/>
              <a:t>State of the art review on available thermo-physical properties and databases;</a:t>
            </a:r>
          </a:p>
          <a:p>
            <a:pPr marL="457200" indent="-457200"/>
            <a:r>
              <a:rPr lang="en-GB"/>
              <a:t>Joint assessment of existing data on properties of liquids and liquid and/or solid mixtures relevant to severe accidents studies; </a:t>
            </a:r>
          </a:p>
          <a:p>
            <a:pPr marL="457200" indent="-457200"/>
            <a:r>
              <a:rPr lang="en-GB"/>
              <a:t>Identification of lack of knowledge and development of proposals for property measurements</a:t>
            </a:r>
            <a:r>
              <a:rPr lang="ru-RU"/>
              <a:t> </a:t>
            </a:r>
            <a:r>
              <a:rPr lang="en-US"/>
              <a:t>Properties for accident conditions 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20B0CE-CFF7-4C34-A28C-14D4465A9392}" type="slidenum">
              <a:rPr lang="ru-RU"/>
              <a:pPr/>
              <a:t>5</a:t>
            </a:fld>
            <a:endParaRPr lang="ru-RU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Participants</a:t>
            </a:r>
            <a:endParaRPr lang="ru-RU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Participating institutions:</a:t>
            </a:r>
          </a:p>
          <a:p>
            <a:pPr lvl="1"/>
            <a:r>
              <a:rPr lang="en-US"/>
              <a:t>IBRAE</a:t>
            </a:r>
          </a:p>
          <a:p>
            <a:pPr lvl="1"/>
            <a:r>
              <a:rPr lang="en-US"/>
              <a:t>Institute of High Temperatures </a:t>
            </a:r>
          </a:p>
          <a:p>
            <a:pPr lvl="1"/>
            <a:endParaRPr lang="en-US"/>
          </a:p>
          <a:p>
            <a:r>
              <a:rPr lang="en-US"/>
              <a:t>Partner:</a:t>
            </a:r>
          </a:p>
          <a:p>
            <a:pPr lvl="1"/>
            <a:r>
              <a:rPr lang="en-US"/>
              <a:t>Commissariat on Atomic Energy (Nuclear Energy Direction) 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8541E-E990-46D6-A954-88308599478B}" type="slidenum">
              <a:rPr lang="ru-RU"/>
              <a:pPr/>
              <a:t>6</a:t>
            </a:fld>
            <a:endParaRPr lang="ru-RU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Scope of Activities</a:t>
            </a:r>
            <a:endParaRPr lang="ru-RU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The thermo-physical properties addressed by this project for pure components and relevant mixtures of components:</a:t>
            </a:r>
          </a:p>
          <a:p>
            <a:pPr lvl="1">
              <a:lnSpc>
                <a:spcPct val="90000"/>
              </a:lnSpc>
            </a:pPr>
            <a:r>
              <a:rPr lang="en-GB"/>
              <a:t>density, </a:t>
            </a:r>
          </a:p>
          <a:p>
            <a:pPr lvl="1">
              <a:lnSpc>
                <a:spcPct val="90000"/>
              </a:lnSpc>
            </a:pPr>
            <a:r>
              <a:rPr lang="en-GB"/>
              <a:t>thermal expansion, </a:t>
            </a:r>
          </a:p>
          <a:p>
            <a:pPr lvl="1">
              <a:lnSpc>
                <a:spcPct val="90000"/>
              </a:lnSpc>
            </a:pPr>
            <a:r>
              <a:rPr lang="en-GB"/>
              <a:t>thermal conductivity, </a:t>
            </a:r>
          </a:p>
          <a:p>
            <a:pPr lvl="1">
              <a:lnSpc>
                <a:spcPct val="90000"/>
              </a:lnSpc>
            </a:pPr>
            <a:r>
              <a:rPr lang="en-GB"/>
              <a:t>thermal diffusivity </a:t>
            </a:r>
          </a:p>
          <a:p>
            <a:pPr lvl="1">
              <a:lnSpc>
                <a:spcPct val="90000"/>
              </a:lnSpc>
            </a:pPr>
            <a:r>
              <a:rPr lang="en-GB"/>
              <a:t>viscosity,</a:t>
            </a:r>
          </a:p>
          <a:p>
            <a:pPr lvl="1">
              <a:lnSpc>
                <a:spcPct val="90000"/>
              </a:lnSpc>
            </a:pPr>
            <a:r>
              <a:rPr lang="en-GB"/>
              <a:t>total emissivity, </a:t>
            </a:r>
          </a:p>
          <a:p>
            <a:pPr lvl="1">
              <a:lnSpc>
                <a:spcPct val="90000"/>
              </a:lnSpc>
            </a:pPr>
            <a:r>
              <a:rPr lang="en-GB"/>
              <a:t>surface tension</a:t>
            </a:r>
          </a:p>
          <a:p>
            <a:pPr>
              <a:lnSpc>
                <a:spcPct val="90000"/>
              </a:lnSpc>
            </a:pPr>
            <a:r>
              <a:rPr lang="en-GB"/>
              <a:t>The following components of nuclear reactors will be considered: U, UO</a:t>
            </a:r>
            <a:r>
              <a:rPr lang="en-GB" baseline="-25000"/>
              <a:t>2</a:t>
            </a:r>
            <a:r>
              <a:rPr lang="en-GB"/>
              <a:t>, U</a:t>
            </a:r>
            <a:r>
              <a:rPr lang="en-GB" baseline="-25000"/>
              <a:t>3</a:t>
            </a:r>
            <a:r>
              <a:rPr lang="en-GB"/>
              <a:t>O</a:t>
            </a:r>
            <a:r>
              <a:rPr lang="en-GB" baseline="-25000"/>
              <a:t>8</a:t>
            </a:r>
            <a:r>
              <a:rPr lang="en-GB"/>
              <a:t>, U</a:t>
            </a:r>
            <a:r>
              <a:rPr lang="en-GB" baseline="-25000"/>
              <a:t>4</a:t>
            </a:r>
            <a:r>
              <a:rPr lang="en-GB"/>
              <a:t>O</a:t>
            </a:r>
            <a:r>
              <a:rPr lang="en-GB" baseline="-25000"/>
              <a:t>9</a:t>
            </a:r>
            <a:r>
              <a:rPr lang="en-GB"/>
              <a:t>, Ni, NiO, Zr, ZrO</a:t>
            </a:r>
            <a:r>
              <a:rPr lang="en-GB" baseline="-25000"/>
              <a:t>2</a:t>
            </a:r>
            <a:r>
              <a:rPr lang="en-GB"/>
              <a:t>, Fe, Cr, Cr</a:t>
            </a:r>
            <a:r>
              <a:rPr lang="en-GB" baseline="-25000"/>
              <a:t>2</a:t>
            </a:r>
            <a:r>
              <a:rPr lang="en-GB"/>
              <a:t>O</a:t>
            </a:r>
            <a:r>
              <a:rPr lang="en-GB" baseline="-25000"/>
              <a:t>3</a:t>
            </a:r>
            <a:r>
              <a:rPr lang="en-GB"/>
              <a:t>, FeO</a:t>
            </a:r>
            <a:r>
              <a:rPr lang="en-GB" baseline="-25000"/>
              <a:t>x</a:t>
            </a:r>
            <a:r>
              <a:rPr lang="en-GB"/>
              <a:t>, Fe</a:t>
            </a:r>
            <a:r>
              <a:rPr lang="en-GB" baseline="-25000"/>
              <a:t>2</a:t>
            </a:r>
            <a:r>
              <a:rPr lang="en-GB"/>
              <a:t>O</a:t>
            </a:r>
            <a:r>
              <a:rPr lang="en-GB" baseline="-25000"/>
              <a:t>3</a:t>
            </a:r>
            <a:r>
              <a:rPr lang="en-GB"/>
              <a:t>, Fe</a:t>
            </a:r>
            <a:r>
              <a:rPr lang="en-GB" baseline="-25000"/>
              <a:t>3</a:t>
            </a:r>
            <a:r>
              <a:rPr lang="en-GB"/>
              <a:t>O</a:t>
            </a:r>
            <a:r>
              <a:rPr lang="en-GB" baseline="-25000"/>
              <a:t>4</a:t>
            </a:r>
            <a:r>
              <a:rPr lang="en-GB"/>
              <a:t>, Al</a:t>
            </a:r>
            <a:r>
              <a:rPr lang="en-GB" baseline="-25000"/>
              <a:t>2</a:t>
            </a:r>
            <a:r>
              <a:rPr lang="en-GB"/>
              <a:t>O</a:t>
            </a:r>
            <a:r>
              <a:rPr lang="en-GB" baseline="-25000"/>
              <a:t>3</a:t>
            </a:r>
            <a:r>
              <a:rPr lang="en-GB"/>
              <a:t>, CaO, MgO, SiO</a:t>
            </a:r>
            <a:r>
              <a:rPr lang="en-GB" baseline="-25000"/>
              <a:t>2</a:t>
            </a:r>
            <a:r>
              <a:rPr lang="en-GB"/>
              <a:t>, HfO</a:t>
            </a:r>
            <a:r>
              <a:rPr lang="en-GB" baseline="-25000"/>
              <a:t>2</a:t>
            </a:r>
            <a:r>
              <a:rPr lang="en-GB"/>
              <a:t> and CeO</a:t>
            </a:r>
            <a:r>
              <a:rPr lang="en-GB" baseline="-25000"/>
              <a:t>2</a:t>
            </a:r>
            <a:r>
              <a:rPr lang="en-GB"/>
              <a:t>. </a:t>
            </a: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E4A14-2D49-41D7-BE06-60D530495CA9}" type="slidenum">
              <a:rPr lang="ru-RU"/>
              <a:pPr/>
              <a:t>7</a:t>
            </a:fld>
            <a:endParaRPr lang="ru-RU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i="1"/>
              <a:t>Task 1 .Thermo-physical properties of pure components</a:t>
            </a:r>
            <a:endParaRPr lang="ru-RU" i="1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Sub-task 1.1: Data compilation</a:t>
            </a:r>
          </a:p>
          <a:p>
            <a:pPr lvl="1"/>
            <a:r>
              <a:rPr lang="en-GB"/>
              <a:t>1.1.1 Compilation of existing experimental data on the aforementioned thermo-physical properties for solid and liquid states of the pure components listed above</a:t>
            </a:r>
          </a:p>
          <a:p>
            <a:pPr lvl="1"/>
            <a:r>
              <a:rPr lang="en-GB"/>
              <a:t>1.1.2 Identification of the lack of experimental data of main importance for solid and liquid states of the pure components listed above</a:t>
            </a:r>
          </a:p>
          <a:p>
            <a:r>
              <a:rPr lang="en-GB"/>
              <a:t>Sub-task 1.2: Recommendations</a:t>
            </a:r>
            <a:endParaRPr lang="en-US"/>
          </a:p>
          <a:p>
            <a:pPr lvl="1"/>
            <a:r>
              <a:rPr lang="en-GB"/>
              <a:t>1.2.1 Assessment of experimental data and models used for pure components</a:t>
            </a:r>
          </a:p>
          <a:p>
            <a:pPr lvl="1"/>
            <a:r>
              <a:rPr lang="en-GB"/>
              <a:t>1.2.2 Development of recommendations of models describing, for each component, each thermo-physical property versus temperature (and pressure if available)</a:t>
            </a:r>
            <a:r>
              <a:rPr lang="ru-RU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BDD25-0D1E-4A44-89DE-81E6FFDF9DEF}" type="slidenum">
              <a:rPr lang="ru-RU"/>
              <a:pPr/>
              <a:t>8</a:t>
            </a:fld>
            <a:endParaRPr lang="ru-RU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i="1"/>
              <a:t>Task 2: Thermo-physical properties of component mixtures</a:t>
            </a:r>
            <a:endParaRPr lang="ru-RU" i="1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Sub-task 2.1: Data compilation</a:t>
            </a:r>
          </a:p>
          <a:p>
            <a:pPr lvl="1">
              <a:lnSpc>
                <a:spcPct val="90000"/>
              </a:lnSpc>
            </a:pPr>
            <a:r>
              <a:rPr lang="en-GB"/>
              <a:t>2.1.1 Compilation of existing experimental data on the thermo-physical properties for relevant mixtures (corium and core-concrete mixtures from the list of pure components) formed during the accident progression</a:t>
            </a:r>
          </a:p>
          <a:p>
            <a:pPr lvl="1">
              <a:lnSpc>
                <a:spcPct val="90000"/>
              </a:lnSpc>
            </a:pPr>
            <a:r>
              <a:rPr lang="en-GB"/>
              <a:t>2.1.2 Identification of the lack of experimental data of main importance for the solid, liquid states and between solidus and liquidus temperatures</a:t>
            </a:r>
          </a:p>
          <a:p>
            <a:pPr>
              <a:lnSpc>
                <a:spcPct val="90000"/>
              </a:lnSpc>
            </a:pPr>
            <a:r>
              <a:rPr lang="en-GB"/>
              <a:t>Sub-task 2.2: Recommendations</a:t>
            </a:r>
          </a:p>
          <a:p>
            <a:pPr lvl="1">
              <a:lnSpc>
                <a:spcPct val="90000"/>
              </a:lnSpc>
            </a:pPr>
            <a:r>
              <a:rPr lang="en-GB"/>
              <a:t>2.2.1 Assessment of experimental data and models used for multi-component mixtures at solid and liquid states, and between solidus and liquidus temperatures</a:t>
            </a:r>
          </a:p>
          <a:p>
            <a:pPr lvl="1">
              <a:lnSpc>
                <a:spcPct val="90000"/>
              </a:lnSpc>
            </a:pPr>
            <a:r>
              <a:rPr lang="en-GB"/>
              <a:t>2.2.2 Development of recommendations of models describing, for each mixture, each thermo-physical property, at solid and liquid states, and between solidus and liquidus temperatures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DFD3C-F692-43C8-AC28-A7857F80CAE8}" type="slidenum">
              <a:rPr lang="ru-RU"/>
              <a:pPr/>
              <a:t>9</a:t>
            </a:fld>
            <a:endParaRPr lang="ru-RU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Technical Approach and Methodology</a:t>
            </a:r>
            <a:endParaRPr lang="ru-RU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B</a:t>
            </a:r>
            <a:r>
              <a:rPr lang="en-GB">
                <a:effectLst>
                  <a:outerShdw blurRad="38100" dist="38100" dir="2700000" algn="tl">
                    <a:srgbClr val="C0C0C0"/>
                  </a:outerShdw>
                </a:effectLst>
              </a:rPr>
              <a:t>ibliographical research of available experimental data on thermo-physical properties of pure components and mixtures and in s</a:t>
            </a:r>
            <a:r>
              <a:rPr lang="en-GB"/>
              <a:t>cientific journals, proceedings, theses, etc; </a:t>
            </a:r>
          </a:p>
          <a:p>
            <a:pPr>
              <a:lnSpc>
                <a:spcPct val="90000"/>
              </a:lnSpc>
            </a:pPr>
            <a:r>
              <a:rPr lang="en-GB"/>
              <a:t>C</a:t>
            </a:r>
            <a:r>
              <a:rPr lang="en-GB">
                <a:effectLst>
                  <a:outerShdw blurRad="38100" dist="38100" dir="2700000" algn="tl">
                    <a:srgbClr val="C0C0C0"/>
                  </a:outerShdw>
                </a:effectLst>
              </a:rPr>
              <a:t>omputing research (s</a:t>
            </a:r>
            <a:r>
              <a:rPr lang="en-GB"/>
              <a:t>cientific web-site, universities); </a:t>
            </a:r>
          </a:p>
          <a:p>
            <a:pPr>
              <a:lnSpc>
                <a:spcPct val="90000"/>
              </a:lnSpc>
            </a:pPr>
            <a:r>
              <a:rPr lang="en-GB"/>
              <a:t>Review of available i</a:t>
            </a:r>
            <a:r>
              <a:rPr lang="en-GB">
                <a:effectLst>
                  <a:outerShdw blurRad="38100" dist="38100" dir="2700000" algn="tl">
                    <a:srgbClr val="C0C0C0"/>
                  </a:outerShdw>
                </a:effectLst>
              </a:rPr>
              <a:t>nternational material databases; </a:t>
            </a:r>
            <a:endParaRPr lang="en-GB"/>
          </a:p>
          <a:p>
            <a:pPr>
              <a:lnSpc>
                <a:spcPct val="90000"/>
              </a:lnSpc>
            </a:pPr>
            <a:r>
              <a:rPr lang="en-GB"/>
              <a:t>Review of c</a:t>
            </a:r>
            <a:r>
              <a:rPr lang="en-GB">
                <a:effectLst>
                  <a:outerShdw blurRad="38100" dist="38100" dir="2700000" algn="tl">
                    <a:srgbClr val="C0C0C0"/>
                  </a:outerShdw>
                </a:effectLst>
              </a:rPr>
              <a:t>ommercial databases.</a:t>
            </a:r>
          </a:p>
          <a:p>
            <a:pPr>
              <a:lnSpc>
                <a:spcPct val="90000"/>
              </a:lnSpc>
            </a:pPr>
            <a:r>
              <a:rPr lang="en-GB">
                <a:effectLst>
                  <a:outerShdw blurRad="38100" dist="38100" dir="2700000" algn="tl">
                    <a:srgbClr val="C0C0C0"/>
                  </a:outerShdw>
                </a:effectLst>
              </a:rPr>
              <a:t>Data compilation and assessment</a:t>
            </a:r>
          </a:p>
          <a:p>
            <a:pPr>
              <a:lnSpc>
                <a:spcPct val="90000"/>
              </a:lnSpc>
            </a:pPr>
            <a:r>
              <a:rPr lang="en-GB">
                <a:effectLst>
                  <a:outerShdw blurRad="38100" dist="38100" dir="2700000" algn="tl">
                    <a:srgbClr val="C0C0C0"/>
                  </a:outerShdw>
                </a:effectLst>
              </a:rPr>
              <a:t>Identification of the lack of data</a:t>
            </a:r>
          </a:p>
          <a:p>
            <a:pPr>
              <a:lnSpc>
                <a:spcPct val="90000"/>
              </a:lnSpc>
            </a:pPr>
            <a:r>
              <a:rPr lang="en-GB">
                <a:effectLst>
                  <a:outerShdw blurRad="38100" dist="38100" dir="2700000" algn="tl">
                    <a:srgbClr val="C0C0C0"/>
                  </a:outerShdw>
                </a:effectLst>
              </a:rPr>
              <a:t>Joint critical assessments</a:t>
            </a:r>
          </a:p>
          <a:p>
            <a:pPr>
              <a:lnSpc>
                <a:spcPct val="90000"/>
              </a:lnSpc>
            </a:pPr>
            <a:r>
              <a:rPr lang="en-GB">
                <a:effectLst>
                  <a:outerShdw blurRad="38100" dist="38100" dir="2700000" algn="tl">
                    <a:srgbClr val="C0C0C0"/>
                  </a:outerShdw>
                </a:effectLst>
              </a:rPr>
              <a:t>Joint recommendations of models</a:t>
            </a:r>
            <a:endParaRPr lang="ru-RU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ибрае_светл_альбом">
  <a:themeElements>
    <a:clrScheme name="ибрае_светл_альбом 8">
      <a:dk1>
        <a:srgbClr val="000066"/>
      </a:dk1>
      <a:lt1>
        <a:srgbClr val="003366"/>
      </a:lt1>
      <a:dk2>
        <a:srgbClr val="0000CC"/>
      </a:dk2>
      <a:lt2>
        <a:srgbClr val="A50021"/>
      </a:lt2>
      <a:accent1>
        <a:srgbClr val="CC99FF"/>
      </a:accent1>
      <a:accent2>
        <a:srgbClr val="9999FF"/>
      </a:accent2>
      <a:accent3>
        <a:srgbClr val="AAAAE2"/>
      </a:accent3>
      <a:accent4>
        <a:srgbClr val="002A56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ибрае_светл_альбом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ибрае_светл_альбом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брае_светл_альбом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брае_светл_альбом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брае_светл_альбом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брае_светл_альбом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брае_светл_альбом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брае_светл_альбом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брае_светл_альбом 8">
        <a:dk1>
          <a:srgbClr val="000066"/>
        </a:dk1>
        <a:lt1>
          <a:srgbClr val="003366"/>
        </a:lt1>
        <a:dk2>
          <a:srgbClr val="0000CC"/>
        </a:dk2>
        <a:lt2>
          <a:srgbClr val="A50021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002A56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C:\Мои документы\Прозрачки\Шаблоны\ибрае_светл_альбом.pot</Template>
  <TotalTime>3095</TotalTime>
  <Words>591</Words>
  <Application>Microsoft Office PowerPoint</Application>
  <PresentationFormat>Bildschirmpräsentation (4:3)</PresentationFormat>
  <Paragraphs>79</Paragraphs>
  <Slides>10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  <vt:variant>
        <vt:lpstr>Zielgruppenorientierte Präsentationen</vt:lpstr>
      </vt:variant>
      <vt:variant>
        <vt:i4>1</vt:i4>
      </vt:variant>
    </vt:vector>
  </HeadingPairs>
  <TitlesOfParts>
    <vt:vector size="16" baseType="lpstr">
      <vt:lpstr>Times New Roman</vt:lpstr>
      <vt:lpstr>Tahoma</vt:lpstr>
      <vt:lpstr>Monotype Sorts</vt:lpstr>
      <vt:lpstr>Times New Roman Cyr</vt:lpstr>
      <vt:lpstr>ибрае_светл_альбом</vt:lpstr>
      <vt:lpstr>DEVELOPMENT OF A DATA BASE FOR THERMO-PHYSICAL PROPERTIES OF CORIUM</vt:lpstr>
      <vt:lpstr>Background and Introduction</vt:lpstr>
      <vt:lpstr>Status of databases</vt:lpstr>
      <vt:lpstr>Project objectives</vt:lpstr>
      <vt:lpstr>Participants</vt:lpstr>
      <vt:lpstr>Scope of Activities</vt:lpstr>
      <vt:lpstr>Task 1 .Thermo-physical properties of pure components</vt:lpstr>
      <vt:lpstr>Task 2: Thermo-physical properties of component mixtures</vt:lpstr>
      <vt:lpstr>Technical Approach and Methodology</vt:lpstr>
      <vt:lpstr>Project Characteristics</vt:lpstr>
      <vt:lpstr>демонстрация 1</vt:lpstr>
    </vt:vector>
  </TitlesOfParts>
  <Company>IBRAE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Tarutina</dc:creator>
  <cp:lastModifiedBy>Peters, Ursula</cp:lastModifiedBy>
  <cp:revision>102</cp:revision>
  <dcterms:created xsi:type="dcterms:W3CDTF">2000-06-27T06:54:04Z</dcterms:created>
  <dcterms:modified xsi:type="dcterms:W3CDTF">2012-10-08T17:31:12Z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development of Data Base on thermo-physical properties of corium</vt:lpwstr>
  </property>
</Properties>
</file>