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306" r:id="rId2"/>
    <p:sldId id="313" r:id="rId3"/>
    <p:sldId id="256" r:id="rId4"/>
    <p:sldId id="260" r:id="rId5"/>
    <p:sldId id="259" r:id="rId6"/>
    <p:sldId id="305" r:id="rId7"/>
    <p:sldId id="304" r:id="rId8"/>
    <p:sldId id="262" r:id="rId9"/>
    <p:sldId id="309" r:id="rId10"/>
    <p:sldId id="273" r:id="rId11"/>
    <p:sldId id="315" r:id="rId12"/>
    <p:sldId id="316" r:id="rId13"/>
    <p:sldId id="320" r:id="rId14"/>
    <p:sldId id="321" r:id="rId15"/>
    <p:sldId id="322" r:id="rId16"/>
    <p:sldId id="323" r:id="rId17"/>
    <p:sldId id="324" r:id="rId18"/>
    <p:sldId id="325" r:id="rId19"/>
    <p:sldId id="330" r:id="rId20"/>
    <p:sldId id="326" r:id="rId21"/>
    <p:sldId id="329" r:id="rId22"/>
    <p:sldId id="32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452870"/>
    <a:srgbClr val="CFCA00"/>
    <a:srgbClr val="CC3300"/>
    <a:srgbClr val="DD3203"/>
    <a:srgbClr val="56328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66" d="100"/>
          <a:sy n="66" d="100"/>
        </p:scale>
        <p:origin x="-1930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E1C959-445D-454D-B5C9-A39E50D628E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15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A2E62-6090-42C1-9781-6ABDD4F304D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7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FC603-9120-4B0B-ACBF-9061C27208C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1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D97C9-6CBF-4824-8733-7BCEF1BA19D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36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B3C6A6-A384-46F8-89EA-A80F99B73FC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2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7AA8B-4FBD-498B-950E-A4F17B03FCC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7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D7BC8-A467-4D03-837B-FAB0BCCD991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BC9A-E771-49C1-A259-D7177A7A003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9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704EA-F173-4332-9502-F1457147A9C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8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39FB7-9C75-4D67-B0F8-CF9BD352E9C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3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5760-711B-4CE1-BA31-CC1532679F4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9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11FBB-A22D-4AFC-BB3C-E04837D6DD3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7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97CB9-2008-4D49-92A7-99136E29C4E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0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A670D6-1D52-47F7-9458-1A0221219A15}" type="slidenum">
              <a:rPr lang="ru-RU"/>
              <a:pPr/>
              <a:t>‹Nr.›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KUMAEV\Dimitr_04\test.av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339975" y="3068638"/>
            <a:ext cx="472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CC3300"/>
                </a:solidFill>
              </a:rPr>
              <a:t>Thermophysics division</a:t>
            </a:r>
            <a:endParaRPr lang="ru-RU" sz="3200" b="1">
              <a:solidFill>
                <a:srgbClr val="CC3300"/>
              </a:solidFill>
            </a:endParaRPr>
          </a:p>
        </p:txBody>
      </p:sp>
      <p:pic>
        <p:nvPicPr>
          <p:cNvPr id="61446" name="Picture 6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0800"/>
            <a:ext cx="2438400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65175" y="1220788"/>
            <a:ext cx="766762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/>
              <a:t>State Scientific Center RF</a:t>
            </a:r>
            <a:endParaRPr lang="ru-RU" sz="3200" b="1"/>
          </a:p>
          <a:p>
            <a:pPr algn="ctr" eaLnBrk="0" hangingPunct="0"/>
            <a:r>
              <a:rPr lang="en-US" sz="3200" b="1"/>
              <a:t>Institute of Physics and Power Engineering</a:t>
            </a:r>
            <a:endParaRPr lang="ru-RU" sz="3200" b="1"/>
          </a:p>
          <a:p>
            <a:pPr algn="ctr" eaLnBrk="0" hangingPunct="0"/>
            <a:r>
              <a:rPr lang="en-US" sz="2800"/>
              <a:t>(Obninsk, Russia)</a:t>
            </a:r>
            <a:endParaRPr lang="ru-RU" sz="2800"/>
          </a:p>
        </p:txBody>
      </p:sp>
      <p:pic>
        <p:nvPicPr>
          <p:cNvPr id="61449" name="Picture 9" descr="Безымянный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375"/>
            <a:ext cx="1844675" cy="72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800" y="762000"/>
            <a:ext cx="8839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>
                <a:solidFill>
                  <a:srgbClr val="000099"/>
                </a:solidFill>
              </a:rPr>
              <a:t/>
            </a:r>
            <a:br>
              <a:rPr lang="ru-RU">
                <a:solidFill>
                  <a:srgbClr val="000099"/>
                </a:solidFill>
              </a:rPr>
            </a:br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09600" y="57912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8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55650" y="26035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452870"/>
                </a:solidFill>
              </a:rPr>
              <a:t>Lower plenum elements melting of VVER-1000</a:t>
            </a:r>
            <a:endParaRPr lang="ru-RU" sz="2800" b="1">
              <a:solidFill>
                <a:srgbClr val="452870"/>
              </a:solidFill>
            </a:endParaRPr>
          </a:p>
        </p:txBody>
      </p:sp>
      <p:pic>
        <p:nvPicPr>
          <p:cNvPr id="22533" name="tes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019175"/>
            <a:ext cx="694372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2057400"/>
          </a:xfrm>
        </p:spPr>
        <p:txBody>
          <a:bodyPr/>
          <a:lstStyle/>
          <a:p>
            <a:r>
              <a:rPr lang="en-US" sz="2800" b="1">
                <a:solidFill>
                  <a:srgbClr val="452870"/>
                </a:solidFill>
              </a:rPr>
              <a:t>Materials melting and melt relocation inside of a corium catcher for VVER-1000</a:t>
            </a:r>
            <a:endParaRPr lang="ru-RU" sz="2800" b="1">
              <a:solidFill>
                <a:srgbClr val="452870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352800"/>
            <a:ext cx="6400800" cy="1752600"/>
          </a:xfrm>
        </p:spPr>
        <p:txBody>
          <a:bodyPr/>
          <a:lstStyle/>
          <a:p>
            <a:r>
              <a:rPr lang="en-US" b="1" i="1"/>
              <a:t>Size of the numerical grid:</a:t>
            </a:r>
            <a:endParaRPr lang="ru-RU" b="1" i="1"/>
          </a:p>
          <a:p>
            <a:r>
              <a:rPr lang="ru-RU" b="1"/>
              <a:t>158*310=48 980 </a:t>
            </a:r>
            <a:r>
              <a:rPr lang="en-US" b="1"/>
              <a:t>cells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Din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3455988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4" name="Picture 2" descr="Din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8913"/>
            <a:ext cx="3449637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5" name="Picture 3" descr="Din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29000"/>
            <a:ext cx="3529012" cy="3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6" name="Picture 4" descr="View274_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29000"/>
            <a:ext cx="3529012" cy="3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539750" y="415925"/>
            <a:ext cx="8135938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895350" algn="l"/>
              </a:tabLst>
            </a:pPr>
            <a:r>
              <a:rPr lang="en-US" sz="2800" b="1">
                <a:solidFill>
                  <a:srgbClr val="452870"/>
                </a:solidFill>
              </a:rPr>
              <a:t>Three-dimensional version of  the code is in process of development and includes the following stages:</a:t>
            </a:r>
            <a:endParaRPr lang="ru-RU" sz="2800">
              <a:solidFill>
                <a:srgbClr val="452870"/>
              </a:solidFill>
            </a:endParaRPr>
          </a:p>
          <a:p>
            <a:pPr>
              <a:buFont typeface="Wingdings" pitchFamily="2" charset="2"/>
              <a:buNone/>
              <a:tabLst>
                <a:tab pos="895350" algn="l"/>
              </a:tabLst>
            </a:pPr>
            <a:endParaRPr lang="en-US" sz="2800">
              <a:solidFill>
                <a:srgbClr val="452870"/>
              </a:solidFill>
            </a:endParaRPr>
          </a:p>
          <a:p>
            <a:pPr>
              <a:spcBef>
                <a:spcPct val="30000"/>
              </a:spcBef>
              <a:buClr>
                <a:srgbClr val="DD3203"/>
              </a:buClr>
              <a:buFont typeface="Wingdings" pitchFamily="2" charset="2"/>
              <a:buChar char="q"/>
              <a:tabLst>
                <a:tab pos="895350" algn="l"/>
              </a:tabLst>
            </a:pPr>
            <a:r>
              <a:rPr lang="en-US" sz="2800" b="1"/>
              <a:t>  Development the local mathematical models of liquefaction and solidifying of materials under front melting and melting on account of inner sources.</a:t>
            </a:r>
          </a:p>
          <a:p>
            <a:pPr>
              <a:spcBef>
                <a:spcPct val="30000"/>
              </a:spcBef>
              <a:buClr>
                <a:srgbClr val="DD3203"/>
              </a:buClr>
              <a:buFont typeface="Wingdings" pitchFamily="2" charset="2"/>
              <a:buChar char="q"/>
              <a:tabLst>
                <a:tab pos="895350" algn="l"/>
              </a:tabLst>
            </a:pPr>
            <a:r>
              <a:rPr lang="en-US" sz="2800" b="1"/>
              <a:t>  Verification of the models on experimental data of melting simple materials (lead, paraffin, iron, and etc.) and reactor materials (uranium dioxide, steel and etc.)</a:t>
            </a:r>
          </a:p>
          <a:p>
            <a:pPr>
              <a:spcBef>
                <a:spcPct val="30000"/>
              </a:spcBef>
              <a:buClr>
                <a:srgbClr val="DD3203"/>
              </a:buClr>
              <a:buFont typeface="Wingdings" pitchFamily="2" charset="2"/>
              <a:buChar char="q"/>
              <a:tabLst>
                <a:tab pos="895350" algn="l"/>
              </a:tabLst>
            </a:pPr>
            <a:r>
              <a:rPr lang="en-US" sz="2800" b="1"/>
              <a:t>  Development the models of no mixing components of multicomponent medium; testing and verifying the models on experimental data.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611188" y="404813"/>
            <a:ext cx="806450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DD3203"/>
              </a:buClr>
              <a:buFont typeface="Wingdings" pitchFamily="2" charset="2"/>
              <a:buChar char="q"/>
            </a:pPr>
            <a:r>
              <a:rPr lang="en-US" sz="2800" b="1"/>
              <a:t> Development of numerical procedures for solving the correlations of multicomponent medium with considering processes of dissolutions, melting, and chemical interactions.</a:t>
            </a:r>
          </a:p>
          <a:p>
            <a:pPr>
              <a:spcBef>
                <a:spcPct val="30000"/>
              </a:spcBef>
              <a:buClr>
                <a:srgbClr val="DD3203"/>
              </a:buClr>
              <a:buFont typeface="Wingdings" pitchFamily="2" charset="2"/>
              <a:buChar char="q"/>
            </a:pPr>
            <a:r>
              <a:rPr lang="en-US" sz="2800" b="1"/>
              <a:t>  Integration the procedures of solving the correlations of multicomponent medium in one computer code.</a:t>
            </a:r>
          </a:p>
          <a:p>
            <a:pPr>
              <a:spcBef>
                <a:spcPct val="30000"/>
              </a:spcBef>
              <a:buClr>
                <a:srgbClr val="DD3203"/>
              </a:buClr>
              <a:buFont typeface="Wingdings" pitchFamily="2" charset="2"/>
              <a:buChar char="q"/>
            </a:pPr>
            <a:r>
              <a:rPr lang="en-US" sz="2800" b="1"/>
              <a:t>  Development the models of dissolution and chemical interaction of the multicomponent medium components; testing and verifying the models on experimental data.</a:t>
            </a:r>
          </a:p>
          <a:p>
            <a:pPr>
              <a:buFont typeface="Wingdings" pitchFamily="2" charset="2"/>
              <a:buNone/>
            </a:pP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404813"/>
            <a:ext cx="7561263" cy="5256212"/>
          </a:xfrm>
        </p:spPr>
        <p:txBody>
          <a:bodyPr/>
          <a:lstStyle/>
          <a:p>
            <a:pPr>
              <a:spcBef>
                <a:spcPct val="35000"/>
              </a:spcBef>
              <a:buFontTx/>
              <a:buNone/>
            </a:pPr>
            <a:r>
              <a:rPr lang="en-US" b="1">
                <a:solidFill>
                  <a:srgbClr val="452870"/>
                </a:solidFill>
              </a:rPr>
              <a:t>The part of work already has been done:</a:t>
            </a:r>
          </a:p>
          <a:p>
            <a:pPr>
              <a:spcBef>
                <a:spcPct val="35000"/>
              </a:spcBef>
              <a:buFontTx/>
              <a:buNone/>
            </a:pPr>
            <a:endParaRPr lang="en-US" b="1">
              <a:solidFill>
                <a:srgbClr val="452870"/>
              </a:solidFill>
            </a:endParaRPr>
          </a:p>
          <a:p>
            <a:pPr>
              <a:spcBef>
                <a:spcPct val="0"/>
              </a:spcBef>
              <a:buClr>
                <a:srgbClr val="CC3300"/>
              </a:buClr>
              <a:buFont typeface="Wingdings" pitchFamily="2" charset="2"/>
              <a:buChar char="q"/>
            </a:pPr>
            <a:r>
              <a:rPr lang="en-US" sz="2800" b="1"/>
              <a:t> Module of the code for calculation of a</a:t>
            </a:r>
          </a:p>
          <a:p>
            <a:pPr>
              <a:spcBef>
                <a:spcPct val="35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2800" b="1"/>
              <a:t>multicomponent medium hydrodynamics is</a:t>
            </a:r>
          </a:p>
          <a:p>
            <a:pPr>
              <a:spcBef>
                <a:spcPct val="35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2800" b="1"/>
              <a:t>developed.</a:t>
            </a:r>
          </a:p>
          <a:p>
            <a:pPr>
              <a:spcBef>
                <a:spcPct val="35000"/>
              </a:spcBef>
              <a:buClr>
                <a:srgbClr val="CC3300"/>
              </a:buClr>
              <a:buFont typeface="Wingdings" pitchFamily="2" charset="2"/>
              <a:buNone/>
            </a:pPr>
            <a:endParaRPr lang="en-US" sz="2800" b="1"/>
          </a:p>
          <a:p>
            <a:pPr>
              <a:spcBef>
                <a:spcPct val="35000"/>
              </a:spcBef>
              <a:buClr>
                <a:srgbClr val="CC3300"/>
              </a:buClr>
              <a:buFont typeface="Wingdings" pitchFamily="2" charset="2"/>
              <a:buChar char="q"/>
            </a:pPr>
            <a:r>
              <a:rPr lang="en-US" sz="2800" b="1"/>
              <a:t>  Test calculations have shown code</a:t>
            </a:r>
          </a:p>
          <a:p>
            <a:pPr>
              <a:spcBef>
                <a:spcPct val="35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2800" b="1"/>
              <a:t>workability and effectiveness of numerical</a:t>
            </a:r>
          </a:p>
          <a:p>
            <a:pPr>
              <a:spcBef>
                <a:spcPct val="35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2800" b="1"/>
              <a:t>algorithm.</a:t>
            </a:r>
            <a:r>
              <a:rPr lang="en-US" b="1"/>
              <a:t> 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2925762" cy="46196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2124075" y="1412875"/>
            <a:ext cx="1833563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Gravity force</a:t>
            </a:r>
            <a:endParaRPr lang="ru-RU" sz="2000" b="1"/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>
            <a:off x="3059113" y="1916113"/>
            <a:ext cx="0" cy="6477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76475"/>
            <a:ext cx="54721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158750" y="158750"/>
            <a:ext cx="866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99"/>
                </a:solidFill>
              </a:rPr>
              <a:t>Testing of three-dimensional code version using triangular prizmatic numerical grid</a:t>
            </a:r>
            <a:endParaRPr lang="ru-RU" sz="2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550988" cy="24479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39750" y="404813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452870"/>
                </a:solidFill>
              </a:rPr>
              <a:t>Dynamics of the components interface inside channel with blockage</a:t>
            </a:r>
            <a:endParaRPr lang="ru-RU" sz="2800" b="1">
              <a:solidFill>
                <a:srgbClr val="452870"/>
              </a:solidFill>
            </a:endParaRP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84313"/>
            <a:ext cx="6697663" cy="5051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611188" y="404813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solidFill>
                  <a:srgbClr val="000099"/>
                </a:solidFill>
              </a:rPr>
              <a:t>Testing of the three-dimensional code version using rectangular numerical grid</a:t>
            </a:r>
            <a:endParaRPr lang="ru-RU" sz="2800" b="1">
              <a:solidFill>
                <a:srgbClr val="000099"/>
              </a:solidFill>
            </a:endParaRPr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3538537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-180975" y="1773238"/>
            <a:ext cx="93249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5176" name="Line 8"/>
          <p:cNvSpPr>
            <a:spLocks noChangeShapeType="1"/>
          </p:cNvSpPr>
          <p:nvPr/>
        </p:nvSpPr>
        <p:spPr bwMode="auto">
          <a:xfrm>
            <a:off x="5364163" y="1916113"/>
            <a:ext cx="0" cy="6477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4500563" y="1484313"/>
            <a:ext cx="1728787" cy="431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000" b="1"/>
              <a:t>Gravity force</a:t>
            </a:r>
            <a:endParaRPr lang="ru-RU" sz="2000" b="1"/>
          </a:p>
        </p:txBody>
      </p:sp>
      <p:pic>
        <p:nvPicPr>
          <p:cNvPr id="142338" name="Picture 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2708275"/>
            <a:ext cx="4867275" cy="279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2340" name="Line 4"/>
          <p:cNvSpPr>
            <a:spLocks noChangeShapeType="1"/>
          </p:cNvSpPr>
          <p:nvPr/>
        </p:nvSpPr>
        <p:spPr bwMode="auto">
          <a:xfrm>
            <a:off x="2916238" y="3284538"/>
            <a:ext cx="0" cy="6477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>
            <a:off x="6011863" y="2997200"/>
            <a:ext cx="0" cy="6477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6804025" y="5084763"/>
            <a:ext cx="549275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ru-RU" sz="1000"/>
              <a:t> </a:t>
            </a:r>
            <a:r>
              <a:rPr lang="ru-RU"/>
              <a:t>    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6227763" y="2997200"/>
            <a:ext cx="18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611188" y="404813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solidFill>
                  <a:srgbClr val="000099"/>
                </a:solidFill>
              </a:rPr>
              <a:t>Testing of the three-dimensional code version using rectangular numerical grid</a:t>
            </a:r>
            <a:endParaRPr lang="ru-RU" sz="2800" b="1">
              <a:solidFill>
                <a:srgbClr val="000099"/>
              </a:solidFill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-180975" y="1773238"/>
            <a:ext cx="93249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7667625" y="3860800"/>
            <a:ext cx="0" cy="6477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6732588" y="3284538"/>
            <a:ext cx="1728787" cy="431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000" b="1"/>
              <a:t>Gravity force</a:t>
            </a:r>
            <a:endParaRPr lang="ru-RU" sz="2000" b="1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6804025" y="5084763"/>
            <a:ext cx="549275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ru-RU" sz="1000"/>
              <a:t> </a:t>
            </a:r>
            <a:r>
              <a:rPr lang="ru-RU"/>
              <a:t>    </a:t>
            </a:r>
          </a:p>
        </p:txBody>
      </p:sp>
      <p:pic>
        <p:nvPicPr>
          <p:cNvPr id="168973" name="Picture 13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557338"/>
            <a:ext cx="5180012" cy="4552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827088" y="722313"/>
            <a:ext cx="78486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>
                <a:solidFill>
                  <a:srgbClr val="CC3300"/>
                </a:solidFill>
              </a:rPr>
              <a:t>Project proposal to ISTC:</a:t>
            </a:r>
          </a:p>
          <a:p>
            <a:pPr algn="just"/>
            <a:r>
              <a:rPr lang="en-US" sz="2800" b="1"/>
              <a:t>“Development of the multicomponent medium models and three dimensional code for numerical simulation of corium spreading”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84213" y="2997200"/>
            <a:ext cx="7632700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solidFill>
                  <a:srgbClr val="56328C"/>
                </a:solidFill>
              </a:rPr>
              <a:t>Experience of the codes development</a:t>
            </a:r>
            <a:r>
              <a:rPr lang="ru-RU"/>
              <a:t> </a:t>
            </a:r>
            <a:endParaRPr lang="en-US"/>
          </a:p>
          <a:p>
            <a:pPr algn="ctr"/>
            <a:endParaRPr lang="en-US"/>
          </a:p>
          <a:p>
            <a:pPr algn="just"/>
            <a:r>
              <a:rPr lang="en-US" b="1"/>
              <a:t>	A model of multicomponent medium can be used as a base for development of the local spatial models of process description, existing under accident with core melting. There is a certain experience of applying such model as the part of </a:t>
            </a:r>
            <a:r>
              <a:rPr lang="en-US" b="1">
                <a:solidFill>
                  <a:srgbClr val="FF3300"/>
                </a:solidFill>
              </a:rPr>
              <a:t>two-dimensional</a:t>
            </a:r>
            <a:r>
              <a:rPr lang="en-US" b="1"/>
              <a:t> DINCOR computer code developed in IPPE.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5076825" cy="3235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5041900" cy="3197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6" name="Line 4"/>
          <p:cNvSpPr>
            <a:spLocks noChangeShapeType="1"/>
          </p:cNvSpPr>
          <p:nvPr/>
        </p:nvSpPr>
        <p:spPr bwMode="auto">
          <a:xfrm flipV="1">
            <a:off x="2268538" y="1844675"/>
            <a:ext cx="360362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 flipV="1">
            <a:off x="2339975" y="3500438"/>
            <a:ext cx="360363" cy="217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 flipV="1">
            <a:off x="2339975" y="5229225"/>
            <a:ext cx="360363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5364163" y="260350"/>
            <a:ext cx="35639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Fluctuation of the components interface</a:t>
            </a:r>
            <a:endParaRPr lang="ru-RU" b="1"/>
          </a:p>
          <a:p>
            <a:r>
              <a:rPr lang="en-US" b="1"/>
              <a:t>forced by horizontal acceleration of the vessel</a:t>
            </a:r>
            <a:endParaRPr lang="ru-RU" b="1"/>
          </a:p>
        </p:txBody>
      </p:sp>
      <p:pic>
        <p:nvPicPr>
          <p:cNvPr id="136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16113"/>
            <a:ext cx="3138487" cy="472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2" name="Text Box 0"/>
          <p:cNvSpPr txBox="1">
            <a:spLocks noChangeArrowheads="1"/>
          </p:cNvSpPr>
          <p:nvPr/>
        </p:nvSpPr>
        <p:spPr bwMode="auto">
          <a:xfrm>
            <a:off x="5076825" y="5157788"/>
            <a:ext cx="175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acceleration</a:t>
            </a:r>
            <a:endParaRPr lang="ru-RU" b="1"/>
          </a:p>
        </p:txBody>
      </p:sp>
      <p:sp>
        <p:nvSpPr>
          <p:cNvPr id="136193" name="Text Box 1"/>
          <p:cNvSpPr txBox="1">
            <a:spLocks noChangeArrowheads="1"/>
          </p:cNvSpPr>
          <p:nvPr/>
        </p:nvSpPr>
        <p:spPr bwMode="auto">
          <a:xfrm>
            <a:off x="5651500" y="4581525"/>
            <a:ext cx="5762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6732588" y="5229225"/>
          <a:ext cx="216058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6" name="Формула" r:id="rId6" imgW="1308100" imgH="228600" progId="Equation.3">
                  <p:embed/>
                </p:oleObj>
              </mc:Choice>
              <mc:Fallback>
                <p:oleObj name="Формула" r:id="rId6" imgW="13081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229225"/>
                        <a:ext cx="2160587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468313" y="908050"/>
            <a:ext cx="8281987" cy="558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>
              <a:buClr>
                <a:srgbClr val="FF3300"/>
              </a:buClr>
              <a:buFontTx/>
              <a:buAutoNum type="arabicPeriod"/>
            </a:pPr>
            <a:r>
              <a:rPr lang="ru-RU" sz="1800" b="1"/>
              <a:t>Кумаев В.Я., Леончук М.П.. Численное моделирование трехмерного течения теплоносителя в пучках твэлов.  М</a:t>
            </a:r>
            <a:r>
              <a:rPr lang="en-US" sz="1800" b="1"/>
              <a:t>., </a:t>
            </a:r>
            <a:r>
              <a:rPr lang="ru-RU" sz="1800" b="1"/>
              <a:t>Атомная</a:t>
            </a:r>
            <a:r>
              <a:rPr lang="en-US" sz="1800" b="1"/>
              <a:t> </a:t>
            </a:r>
            <a:r>
              <a:rPr lang="ru-RU" sz="1800" b="1"/>
              <a:t>энергия</a:t>
            </a:r>
            <a:r>
              <a:rPr lang="en-US" sz="1800" b="1"/>
              <a:t>, </a:t>
            </a:r>
            <a:r>
              <a:rPr lang="ru-RU" sz="1800" b="1"/>
              <a:t>т</a:t>
            </a:r>
            <a:r>
              <a:rPr lang="en-US" sz="1800" b="1"/>
              <a:t>.60, </a:t>
            </a:r>
            <a:r>
              <a:rPr lang="ru-RU" sz="1800" b="1"/>
              <a:t>вып</a:t>
            </a:r>
            <a:r>
              <a:rPr lang="en-US" sz="1800" b="1"/>
              <a:t>.6, 1986</a:t>
            </a:r>
            <a:r>
              <a:rPr lang="ru-RU" sz="1800" b="1"/>
              <a:t>г</a:t>
            </a:r>
            <a:r>
              <a:rPr lang="en-US" sz="1800" b="1"/>
              <a:t>., </a:t>
            </a:r>
            <a:r>
              <a:rPr lang="ru-RU" sz="1800" b="1"/>
              <a:t>с</a:t>
            </a:r>
            <a:r>
              <a:rPr lang="en-US" sz="1800" b="1"/>
              <a:t>. 382-386.</a:t>
            </a:r>
          </a:p>
          <a:p>
            <a:pPr marL="457200" indent="-457200">
              <a:buClr>
                <a:srgbClr val="FF3300"/>
              </a:buClr>
              <a:buFontTx/>
              <a:buAutoNum type="arabicPeriod"/>
            </a:pPr>
            <a:r>
              <a:rPr lang="ru-RU" sz="1800" b="1"/>
              <a:t>Кумаев В.Я., Леончук М.П., Дворцова Л.И.. Методика численного расчета трехмерных течений теплоносителя в пучках стержней. Препринт ФЭИ, ФЭИ-1733, 1985 г.</a:t>
            </a:r>
          </a:p>
          <a:p>
            <a:pPr marL="457200" indent="-457200">
              <a:buClr>
                <a:srgbClr val="FF3300"/>
              </a:buClr>
              <a:buFontTx/>
              <a:buAutoNum type="arabicPeriod"/>
            </a:pPr>
            <a:r>
              <a:rPr lang="en-US" sz="1800" b="1"/>
              <a:t>V. Kumayev, Investigation on Spatial Thermal Hydrodynamics of Reactor Elements Melting, Corium Formation and Cooling for VVER-type Reactors. Vienna, IAEA-J7-TC-779.2, Working Material of TCM on Accident Management Procedures, Garching, Germany, 5-9 September,1994</a:t>
            </a:r>
            <a:endParaRPr lang="ru-RU" sz="1800" b="1"/>
          </a:p>
          <a:p>
            <a:pPr marL="457200" indent="-457200">
              <a:buClr>
                <a:srgbClr val="FF3300"/>
              </a:buClr>
              <a:buFontTx/>
              <a:buAutoNum type="arabicPeriod"/>
            </a:pPr>
            <a:r>
              <a:rPr lang="ru-RU" sz="1800" b="1"/>
              <a:t>Кумаев В.Я., Леончук М.П.. Программа DINCOR для расчета плавления, окисления и растворения твэлов реакторов ВВЭР. Димитровград, ГНЦ РФ НИИАР,  Матема-тическое и физическое моделирование ядерных реакторов и петлевых установок, проблемы верификации, 1996г., с.128-134</a:t>
            </a:r>
          </a:p>
          <a:p>
            <a:pPr marL="457200" indent="-457200">
              <a:buClr>
                <a:srgbClr val="FF3300"/>
              </a:buClr>
              <a:buFontTx/>
              <a:buAutoNum type="arabicPeriod"/>
            </a:pPr>
            <a:r>
              <a:rPr lang="ru-RU" sz="1800" b="1"/>
              <a:t>Кумаев В.Я., Лебезов А.А., Астахов В.К., Лукин А.В. Разработка кода </a:t>
            </a:r>
            <a:r>
              <a:rPr lang="en-US" sz="1800" b="1"/>
              <a:t>DINCOR</a:t>
            </a:r>
            <a:r>
              <a:rPr lang="ru-RU" sz="1800" b="1"/>
              <a:t>-</a:t>
            </a:r>
            <a:r>
              <a:rPr lang="en-US" sz="1800" b="1"/>
              <a:t>DGR</a:t>
            </a:r>
            <a:r>
              <a:rPr lang="ru-RU" sz="1800" b="1"/>
              <a:t> для численного моделирования динамики плавления элементов и корпуса реактора ВВЭР-1000 кориумом в процессе тяжёлой аварию. Труды научно-практического семинара «Вопросы безопасности АЭС с ВВЭР», Санкт-Петербург, 12-14 сентября, 2000 г.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627313" y="188913"/>
            <a:ext cx="3970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List of main publications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395288" y="1484313"/>
            <a:ext cx="8281987" cy="4486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>
              <a:buClr>
                <a:srgbClr val="FF3300"/>
              </a:buClr>
              <a:buFontTx/>
              <a:buAutoNum type="arabicPeriod" startAt="6"/>
            </a:pPr>
            <a:r>
              <a:rPr lang="ru-RU" sz="1800" b="1"/>
              <a:t>Кумаев В.Я., Лебезов А.А., Астахов В.К. Разработка кода DINCOR-DGR для численного моделирования динамики плавления элементов и корпуса реактора ВВЭР-1000 кориумом в процессе тяжелой аварии. “Обеспечение безопасности АЭС с ВВЭР”, сборник тезисов докладов 2-ой Всероссийской научно-технической конференции, Подольск, 19 – 23 ноября 2001 г., с. 111 – 112.</a:t>
            </a:r>
          </a:p>
          <a:p>
            <a:pPr marL="457200" indent="-457200">
              <a:buClr>
                <a:srgbClr val="FF3300"/>
              </a:buClr>
              <a:buFontTx/>
              <a:buAutoNum type="arabicPeriod" startAt="6"/>
            </a:pPr>
            <a:r>
              <a:rPr lang="ru-RU" sz="1800" b="1"/>
              <a:t>Кумаев В.Я., Астахов В.К., Лебезов А.А.. Физико-математические модели для описания гидродинамики и теплопереноса в многокомпонентных расплавах с внутренними источниками тепловыделения и химическими реакциями. Отчёт ФЭИ, инв. .№ 10975,   2002 г. </a:t>
            </a:r>
          </a:p>
          <a:p>
            <a:pPr marL="457200" indent="-457200">
              <a:buClr>
                <a:srgbClr val="FF3300"/>
              </a:buClr>
              <a:buFontTx/>
              <a:buAutoNum type="arabicPeriod" startAt="6"/>
            </a:pPr>
            <a:r>
              <a:rPr lang="ru-RU" sz="1800" b="1"/>
              <a:t>Кумаев В.Я., Зарюгин Д.Г., Лебезов А.А. Разработка структуры и общего алгоритма первой версии трехмерного кода расчета динамики многокомпонентной среды. Отчет ФЭИ,  2003 г.</a:t>
            </a:r>
          </a:p>
          <a:p>
            <a:pPr marL="457200" indent="-457200">
              <a:buClr>
                <a:srgbClr val="FF3300"/>
              </a:buClr>
              <a:buFontTx/>
              <a:buAutoNum type="arabicPeriod" startAt="6"/>
            </a:pPr>
            <a:r>
              <a:rPr lang="ru-RU" sz="1800" b="1"/>
              <a:t>Кумаев В.Я., Лебезов А.А., Мильшин П.В. Тестирование первой версии кода на решении задач трехмерной динамики многокомпонентной среды с плавлением-затвердеванием. Отчет ФЭИ, инв. .№ 11303,  2003 г.</a:t>
            </a:r>
            <a:endParaRPr lang="en-US" sz="1800" b="1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2484438" y="692150"/>
            <a:ext cx="3970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List of main publications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23850" y="5373688"/>
          <a:ext cx="7267575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18" name="Формула" r:id="rId3" imgW="3530520" imgH="469800" progId="Equation.3">
                  <p:embed/>
                </p:oleObj>
              </mc:Choice>
              <mc:Fallback>
                <p:oleObj name="Формула" r:id="rId3" imgW="353052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373688"/>
                        <a:ext cx="7267575" cy="966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042988" y="3933825"/>
          <a:ext cx="73152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19" name="Equation" r:id="rId5" imgW="3492360" imgH="342720" progId="Equation.3">
                  <p:embed/>
                </p:oleObj>
              </mc:Choice>
              <mc:Fallback>
                <p:oleObj name="Equation" r:id="rId5" imgW="349236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933825"/>
                        <a:ext cx="7315200" cy="715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0825" y="381000"/>
            <a:ext cx="86423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b="1">
                <a:solidFill>
                  <a:srgbClr val="452870"/>
                </a:solidFill>
              </a:rPr>
              <a:t>	</a:t>
            </a:r>
            <a:r>
              <a:rPr lang="en-US" sz="2800" b="1">
                <a:solidFill>
                  <a:srgbClr val="452870"/>
                </a:solidFill>
              </a:rPr>
              <a:t>Description of the multicomponent medium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b="1">
                <a:solidFill>
                  <a:srgbClr val="452870"/>
                </a:solidFill>
              </a:rPr>
              <a:t> </a:t>
            </a:r>
            <a:r>
              <a:rPr lang="en-US">
                <a:solidFill>
                  <a:srgbClr val="452870"/>
                </a:solidFill>
              </a:rPr>
              <a:t> </a:t>
            </a:r>
            <a:r>
              <a:rPr lang="en-US" b="1">
                <a:solidFill>
                  <a:srgbClr val="452870"/>
                </a:solidFill>
              </a:rPr>
              <a:t>is carried out by means of one velocity approach with use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b="1">
                <a:solidFill>
                  <a:srgbClr val="452870"/>
                </a:solidFill>
              </a:rPr>
              <a:t> a drift model to take into account a separation of the medium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b="1">
                <a:solidFill>
                  <a:srgbClr val="452870"/>
                </a:solidFill>
              </a:rPr>
              <a:t> components</a:t>
            </a:r>
            <a:endParaRPr lang="ru-RU" b="1">
              <a:solidFill>
                <a:srgbClr val="452870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971550" y="2205038"/>
            <a:ext cx="662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FF"/>
              </a:buClr>
              <a:buFontTx/>
              <a:buChar char=" "/>
            </a:pPr>
            <a:r>
              <a:rPr lang="en-US" sz="2800" b="1" i="1"/>
              <a:t>Averaged characteristics of the medium</a:t>
            </a:r>
            <a:r>
              <a:rPr lang="ru-RU" sz="2800" b="1" i="1"/>
              <a:t>:</a:t>
            </a:r>
            <a:endParaRPr lang="ru-RU" sz="2800" b="1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79388" y="4652963"/>
            <a:ext cx="8569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FFFF"/>
              </a:buClr>
              <a:buFontTx/>
              <a:buChar char=" "/>
            </a:pPr>
            <a:r>
              <a:rPr lang="en-US" sz="2800" b="1" i="1"/>
              <a:t>Momentum conservation and continuity equations</a:t>
            </a:r>
            <a:r>
              <a:rPr lang="ru-RU" sz="2800" b="1" i="1"/>
              <a:t>:</a:t>
            </a:r>
            <a:endParaRPr lang="ru-RU" sz="2800" b="1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132138" y="2924175"/>
          <a:ext cx="23828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0" name="Equation" r:id="rId7" imgW="850680" imgH="355320" progId="Equation.3">
                  <p:embed/>
                </p:oleObj>
              </mc:Choice>
              <mc:Fallback>
                <p:oleObj name="Equation" r:id="rId7" imgW="850680" imgH="3553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924175"/>
                        <a:ext cx="2382837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7740650" y="5373688"/>
          <a:ext cx="9794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1" name="Формула" r:id="rId9" imgW="609480" imgH="431640" progId="Equation.3">
                  <p:embed/>
                </p:oleObj>
              </mc:Choice>
              <mc:Fallback>
                <p:oleObj name="Формула" r:id="rId9" imgW="60948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5373688"/>
                        <a:ext cx="979488" cy="904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152400" y="3048000"/>
          <a:ext cx="87677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08" name="Формула" r:id="rId3" imgW="4089240" imgH="444240" progId="Equation.3">
                  <p:embed/>
                </p:oleObj>
              </mc:Choice>
              <mc:Fallback>
                <p:oleObj name="Формула" r:id="rId3" imgW="4089240" imgH="4442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0"/>
                        <a:ext cx="8767763" cy="949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1447800" y="1295400"/>
          <a:ext cx="60690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09" name="Формула" r:id="rId5" imgW="2247840" imgH="457200" progId="Equation.3">
                  <p:embed/>
                </p:oleObj>
              </mc:Choice>
              <mc:Fallback>
                <p:oleObj name="Формула" r:id="rId5" imgW="224784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95400"/>
                        <a:ext cx="6069013" cy="96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57200" y="533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28600" y="30480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i="1"/>
              <a:t>Conservation of the components</a:t>
            </a:r>
            <a:r>
              <a:rPr lang="ru-RU" sz="2800" b="1" i="1"/>
              <a:t> </a:t>
            </a:r>
            <a:r>
              <a:rPr lang="en-US" sz="2800" b="1" i="1"/>
              <a:t>taking into account separation and sources of the components</a:t>
            </a:r>
            <a:r>
              <a:rPr lang="ru-RU" sz="2800" b="1" i="1"/>
              <a:t>: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79388" y="2276475"/>
            <a:ext cx="89646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/>
              <a:t>Conservation of energy with separation of the components:</a:t>
            </a:r>
            <a:endParaRPr lang="ru-RU" sz="2800" b="1" i="1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762000" y="411480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 b="1" i="1"/>
              <a:t>Energy deposition including heat release in chemical reactions:</a:t>
            </a:r>
            <a:r>
              <a:rPr lang="ru-RU" sz="2800" b="1" i="1"/>
              <a:t> </a:t>
            </a:r>
          </a:p>
        </p:txBody>
      </p:sp>
      <p:graphicFrame>
        <p:nvGraphicFramePr>
          <p:cNvPr id="6162" name="Object 18"/>
          <p:cNvGraphicFramePr>
            <a:graphicFrameLocks noChangeAspect="1"/>
          </p:cNvGraphicFramePr>
          <p:nvPr/>
        </p:nvGraphicFramePr>
        <p:xfrm>
          <a:off x="1676400" y="5105400"/>
          <a:ext cx="5867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0" name="Equation" r:id="rId7" imgW="2044440" imgH="380880" progId="Equation.3">
                  <p:embed/>
                </p:oleObj>
              </mc:Choice>
              <mc:Fallback>
                <p:oleObj name="Equation" r:id="rId7" imgW="2044440" imgH="3808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05400"/>
                        <a:ext cx="58674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FFFF"/>
              </a:buClr>
              <a:buFontTx/>
              <a:buChar char=" "/>
            </a:pPr>
            <a:endParaRPr lang="de-DE" sz="2800" b="1">
              <a:solidFill>
                <a:srgbClr val="FFFFFF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85800" y="2971800"/>
            <a:ext cx="7620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FF"/>
              </a:buClr>
              <a:buFontTx/>
              <a:buChar char=" "/>
            </a:pPr>
            <a:endParaRPr lang="de-DE" sz="2800" b="1"/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555875" y="2708275"/>
          <a:ext cx="34274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0" name="Формула" r:id="rId3" imgW="863280" imgH="215640" progId="Equation.3">
                  <p:embed/>
                </p:oleObj>
              </mc:Choice>
              <mc:Fallback>
                <p:oleObj name="Формула" r:id="rId3" imgW="86328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708275"/>
                        <a:ext cx="3427413" cy="647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85800" y="228600"/>
            <a:ext cx="7620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>
                <a:solidFill>
                  <a:srgbClr val="452870"/>
                </a:solidFill>
              </a:rPr>
              <a:t>Separation model</a:t>
            </a:r>
            <a:endParaRPr lang="ru-RU" b="1">
              <a:solidFill>
                <a:srgbClr val="45287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800" b="1" i="1"/>
              <a:t>Velocity of a component           defined as a sum of     </a:t>
            </a:r>
            <a:r>
              <a:rPr lang="ru-RU" sz="2800" b="1" i="1"/>
              <a:t> </a:t>
            </a:r>
            <a:r>
              <a:rPr lang="en-US" sz="2800" b="1" i="1"/>
              <a:t>averaged velocity of medium          and velocity of component separation            </a:t>
            </a:r>
            <a:r>
              <a:rPr lang="ru-RU" sz="2800" b="1" i="1"/>
              <a:t>:</a:t>
            </a:r>
            <a:r>
              <a:rPr lang="ru-RU" sz="2800"/>
              <a:t> </a:t>
            </a:r>
          </a:p>
        </p:txBody>
      </p:sp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1835150" y="4724400"/>
          <a:ext cx="5202238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1" name="Equation" r:id="rId5" imgW="2019240" imgH="507960" progId="Equation.3">
                  <p:embed/>
                </p:oleObj>
              </mc:Choice>
              <mc:Fallback>
                <p:oleObj name="Equation" r:id="rId5" imgW="2019240" imgH="5079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724400"/>
                        <a:ext cx="5202238" cy="1308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827088" y="3500438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FFFF"/>
              </a:buClr>
              <a:buFontTx/>
              <a:buChar char=" "/>
            </a:pPr>
            <a:r>
              <a:rPr lang="en-US" sz="2800" b="1" i="1"/>
              <a:t>Velocities of the components separation defined taking into account buoyancy forces</a:t>
            </a:r>
            <a:r>
              <a:rPr lang="ru-RU" sz="2800" b="1" i="1"/>
              <a:t>:</a:t>
            </a:r>
            <a:endParaRPr lang="ru-RU" sz="2800" b="1"/>
          </a:p>
        </p:txBody>
      </p:sp>
      <p:graphicFrame>
        <p:nvGraphicFramePr>
          <p:cNvPr id="87041" name="Object 1"/>
          <p:cNvGraphicFramePr>
            <a:graphicFrameLocks noChangeAspect="1"/>
          </p:cNvGraphicFramePr>
          <p:nvPr/>
        </p:nvGraphicFramePr>
        <p:xfrm>
          <a:off x="4643438" y="620713"/>
          <a:ext cx="6762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Формула" r:id="rId7" imgW="190440" imgH="203040" progId="Equation.3">
                  <p:embed/>
                </p:oleObj>
              </mc:Choice>
              <mc:Fallback>
                <p:oleObj name="Формула" r:id="rId7" imgW="19044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620713"/>
                        <a:ext cx="6762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5292725" y="1196975"/>
          <a:ext cx="4968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" name="Формула" r:id="rId9" imgW="164880" imgH="215640" progId="Equation.3">
                  <p:embed/>
                </p:oleObj>
              </mc:Choice>
              <mc:Fallback>
                <p:oleObj name="Формула" r:id="rId9" imgW="16488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196975"/>
                        <a:ext cx="49688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5651500" y="1557338"/>
          <a:ext cx="10080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Формула" r:id="rId11" imgW="291960" imgH="203040" progId="Equation.3">
                  <p:embed/>
                </p:oleObj>
              </mc:Choice>
              <mc:Fallback>
                <p:oleObj name="Формула" r:id="rId11" imgW="2919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557338"/>
                        <a:ext cx="10080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268413"/>
            <a:ext cx="8153400" cy="2844800"/>
          </a:xfrm>
        </p:spPr>
        <p:txBody>
          <a:bodyPr/>
          <a:lstStyle/>
          <a:p>
            <a:r>
              <a:rPr lang="en-US" sz="3600" b="1">
                <a:solidFill>
                  <a:schemeClr val="tx1"/>
                </a:solidFill>
              </a:rPr>
              <a:t/>
            </a:r>
            <a:br>
              <a:rPr lang="en-US" sz="3600" b="1">
                <a:solidFill>
                  <a:schemeClr val="tx1"/>
                </a:solidFill>
              </a:rPr>
            </a:br>
            <a:r>
              <a:rPr lang="en-US" sz="3600" b="1">
                <a:solidFill>
                  <a:schemeClr val="tx1"/>
                </a:solidFill>
              </a:rPr>
              <a:t> </a:t>
            </a:r>
            <a:r>
              <a:rPr lang="en-US" sz="3200" b="1">
                <a:solidFill>
                  <a:schemeClr val="tx1"/>
                </a:solidFill>
              </a:rPr>
              <a:t>The model of multicomponent medium have been used as a base of two-dimensional code DINCOR. </a:t>
            </a:r>
            <a:endParaRPr lang="ru-RU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rgbClr val="452870"/>
                </a:solidFill>
              </a:rPr>
              <a:t>	Cod </a:t>
            </a:r>
            <a:r>
              <a:rPr lang="ru-RU" sz="2800" b="1">
                <a:solidFill>
                  <a:srgbClr val="452870"/>
                </a:solidFill>
              </a:rPr>
              <a:t> DINCOR </a:t>
            </a:r>
            <a:r>
              <a:rPr lang="en-US" sz="2800" b="1">
                <a:solidFill>
                  <a:srgbClr val="452870"/>
                </a:solidFill>
              </a:rPr>
              <a:t>intended for numerical simulation the transient processes</a:t>
            </a:r>
            <a:r>
              <a:rPr lang="ru-RU" sz="2800" b="1">
                <a:solidFill>
                  <a:srgbClr val="452870"/>
                </a:solidFill>
              </a:rPr>
              <a:t>:</a:t>
            </a:r>
            <a:br>
              <a:rPr lang="ru-RU" sz="2800" b="1">
                <a:solidFill>
                  <a:srgbClr val="452870"/>
                </a:solidFill>
              </a:rPr>
            </a:br>
            <a:r>
              <a:rPr lang="ru-RU" sz="3600"/>
              <a:t> </a:t>
            </a:r>
            <a:r>
              <a:rPr lang="ru-RU" sz="2800" b="1"/>
              <a:t>• </a:t>
            </a:r>
            <a:r>
              <a:rPr lang="en-US" sz="2800" b="1"/>
              <a:t>hydrodynamics of liquid and gaseous components of medium;</a:t>
            </a:r>
            <a:r>
              <a:rPr lang="ru-RU" sz="2800" b="1"/>
              <a:t/>
            </a:r>
            <a:br>
              <a:rPr lang="ru-RU" sz="2800" b="1"/>
            </a:br>
            <a:r>
              <a:rPr lang="ru-RU" sz="2800" b="1"/>
              <a:t> •</a:t>
            </a:r>
            <a:r>
              <a:rPr lang="en-US" sz="2800" b="1"/>
              <a:t> heat transport and heat exchange</a:t>
            </a:r>
            <a:r>
              <a:rPr lang="ru-RU" sz="2800" b="1"/>
              <a:t>;</a:t>
            </a:r>
            <a:br>
              <a:rPr lang="ru-RU" sz="2800" b="1"/>
            </a:br>
            <a:r>
              <a:rPr lang="ru-RU" sz="2800" b="1"/>
              <a:t> •</a:t>
            </a:r>
            <a:r>
              <a:rPr lang="en-US" sz="2800" b="1"/>
              <a:t> melting-solidification of the medium components;</a:t>
            </a:r>
            <a:r>
              <a:rPr lang="ru-RU" sz="2800" b="1"/>
              <a:t>        </a:t>
            </a:r>
            <a:br>
              <a:rPr lang="ru-RU" sz="2800" b="1"/>
            </a:br>
            <a:r>
              <a:rPr lang="ru-RU" sz="2800" b="1"/>
              <a:t> •</a:t>
            </a:r>
            <a:r>
              <a:rPr lang="en-US" sz="2800" b="1"/>
              <a:t> chemical interactions between components</a:t>
            </a:r>
            <a:r>
              <a:rPr lang="ru-RU" sz="2800" b="1"/>
              <a:t>.</a:t>
            </a:r>
            <a:r>
              <a:rPr lang="en-US" sz="2800" b="1"/>
              <a:t/>
            </a:r>
            <a:br>
              <a:rPr lang="en-US" sz="2800" b="1"/>
            </a:br>
            <a:r>
              <a:rPr lang="ru-RU" sz="2800" b="1"/>
              <a:t/>
            </a:r>
            <a:br>
              <a:rPr lang="ru-RU" sz="2800" b="1"/>
            </a:br>
            <a:r>
              <a:rPr lang="en-US" sz="2800" b="1">
                <a:solidFill>
                  <a:srgbClr val="452870"/>
                </a:solidFill>
              </a:rPr>
              <a:t>There are the several versions for the specialized tasks solution distinguished  by taken into account thermo hydraulic and chemical processes :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ru-RU" b="1"/>
              <a:t>DINCOR-DGR, DINCOR-SPR, DINCOR-HYDR </a:t>
            </a:r>
            <a:r>
              <a:rPr lang="en-US" b="1"/>
              <a:t>etc.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55650" y="2636838"/>
            <a:ext cx="7848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800" b="1">
                <a:solidFill>
                  <a:srgbClr val="452870"/>
                </a:solidFill>
              </a:rPr>
              <a:t>Examples of two-dimensional calculations by DINCOR code using a multicomponent medium model</a:t>
            </a:r>
            <a:endParaRPr lang="ru-RU">
              <a:solidFill>
                <a:srgbClr val="4528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View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6475"/>
            <a:ext cx="3403600" cy="4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>
          <a:xfrm>
            <a:off x="827088" y="1557338"/>
            <a:ext cx="7772400" cy="765175"/>
          </a:xfrm>
          <a:noFill/>
        </p:spPr>
        <p:txBody>
          <a:bodyPr/>
          <a:lstStyle/>
          <a:p>
            <a:r>
              <a:rPr lang="ru-RU" sz="3200"/>
              <a:t>0 </a:t>
            </a:r>
            <a:r>
              <a:rPr lang="en-US" sz="3200"/>
              <a:t>sec.                             </a:t>
            </a:r>
            <a:r>
              <a:rPr lang="ru-RU" sz="3200"/>
              <a:t>22 </a:t>
            </a:r>
            <a:r>
              <a:rPr lang="en-US" sz="3200"/>
              <a:t>sec. </a:t>
            </a:r>
            <a:endParaRPr lang="ru-RU" sz="3200"/>
          </a:p>
        </p:txBody>
      </p:sp>
      <p:pic>
        <p:nvPicPr>
          <p:cNvPr id="156674" name="Picture 2" descr="View2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276475"/>
            <a:ext cx="34099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827088" y="333375"/>
            <a:ext cx="7772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452870"/>
                </a:solidFill>
              </a:rPr>
              <a:t>CORVIS experiment</a:t>
            </a:r>
            <a:endParaRPr lang="ru-RU" sz="2800" b="1">
              <a:solidFill>
                <a:srgbClr val="452870"/>
              </a:solidFill>
            </a:endParaRP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395288" y="1052513"/>
            <a:ext cx="8353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i="1"/>
              <a:t>BWR drain line model melting by iron melt</a:t>
            </a:r>
            <a:endParaRPr lang="ru-RU" sz="28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tc1_Paris">
  <a:themeElements>
    <a:clrScheme name="mntc1_Pari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ntc1_Pari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ntc1_Pari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ntc1_Pari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ntc1_Pari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ntc1_Pari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ntc1_Pari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ntc1_Pari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ntc1_Pari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mntc1_Paris</Template>
  <TotalTime>208</TotalTime>
  <Words>794</Words>
  <Application>Microsoft Office PowerPoint</Application>
  <PresentationFormat>Bildschirmpräsentation (4:3)</PresentationFormat>
  <Paragraphs>73</Paragraphs>
  <Slides>22</Slides>
  <Notes>0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Times New Roman</vt:lpstr>
      <vt:lpstr>Wingdings</vt:lpstr>
      <vt:lpstr>mntc1_Paris</vt:lpstr>
      <vt:lpstr>Microsoft Equation 3.0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The model of multicomponent medium have been used as a base of two-dimensional code DINCOR. </vt:lpstr>
      <vt:lpstr>PowerPoint-Präsentation</vt:lpstr>
      <vt:lpstr>PowerPoint-Präsentation</vt:lpstr>
      <vt:lpstr>0 sec.                             22 sec. </vt:lpstr>
      <vt:lpstr>PowerPoint-Präsentation</vt:lpstr>
      <vt:lpstr>Materials melting and melt relocation inside of a corium catcher for VVER-1000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ГНЦ РФ - ФЭИ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Кумаев Владимир Яковлевич</dc:creator>
  <cp:lastModifiedBy>Peters, Ursula</cp:lastModifiedBy>
  <cp:revision>10</cp:revision>
  <dcterms:created xsi:type="dcterms:W3CDTF">2004-02-05T16:39:18Z</dcterms:created>
  <dcterms:modified xsi:type="dcterms:W3CDTF">2012-10-08T17:51:27Z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Project proposal "Development of the multicomponent medium models and three dimensional code for numerical simulation of corium spreading"</vt:lpwstr>
  </property>
</Properties>
</file>