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452" r:id="rId3"/>
    <p:sldId id="454" r:id="rId4"/>
    <p:sldId id="455" r:id="rId5"/>
    <p:sldId id="456" r:id="rId6"/>
    <p:sldId id="457" r:id="rId7"/>
    <p:sldId id="458" r:id="rId8"/>
    <p:sldId id="475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8" r:id="rId22"/>
    <p:sldId id="479" r:id="rId23"/>
    <p:sldId id="476" r:id="rId24"/>
    <p:sldId id="477" r:id="rId25"/>
    <p:sldId id="473" r:id="rId26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8" autoAdjust="0"/>
    <p:restoredTop sz="94746" autoAdjust="0"/>
  </p:normalViewPr>
  <p:slideViewPr>
    <p:cSldViewPr snapToGrid="0">
      <p:cViewPr>
        <p:scale>
          <a:sx n="91" d="100"/>
          <a:sy n="91" d="100"/>
        </p:scale>
        <p:origin x="-1618" y="-29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36" y="-90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D3474A33-7F97-4145-95F0-D520FFC25AF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92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50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477A2794-87B2-4F97-A454-A601EC786BD2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8704679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B05AB4AB-B2D4-4453-BE30-538542AE5B50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00557024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517C1CF6-57A2-4421-A941-6A7F0789A089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49037698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01650" y="6578600"/>
            <a:ext cx="864235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6111A5C1-D6FD-4217-B5C1-FC6AA816CCFD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402549433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01650" y="6578600"/>
            <a:ext cx="864235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B60D9862-0B95-4995-AD8C-099C29056D4D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4523706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01650" y="6578600"/>
            <a:ext cx="864235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58F3ABF-EC44-49CA-9FB0-0AACFF052AA9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81779236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BF41E50B-5119-4303-A860-90EBD9C0967D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697420632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87991F55-5271-4441-A211-8A497A44D3D8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956196304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127695F2-1D88-4E9F-A96F-A6C1374C1B6E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232120561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5DAAEAB8-EF0C-43D0-BA5F-B1B45A25C555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961183098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92999C99-CF8C-4F5E-819A-6DF7CD9AC251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233661670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17B988A-7157-4F5E-9BE3-DD75EE248520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07706359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21F152A9-4E3E-4F5C-9B75-24678239969D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733433340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9DF5C07-CF28-49A4-9E0E-C082EC726B65}" type="slidenum">
              <a:rPr lang="en-GB" sz="1200"/>
              <a:pPr/>
              <a:t>‹Nr.›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03867936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1650" y="6578600"/>
            <a:ext cx="8642350" cy="279400"/>
          </a:xfrm>
          <a:prstGeom prst="rect">
            <a:avLst/>
          </a:prstGeom>
          <a:solidFill>
            <a:srgbClr val="A50021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B7C86218-E502-47CF-ADAA-9FEEEF3ABA8A}" type="slidenum">
              <a:rPr lang="en-GB" sz="1200"/>
              <a:pPr/>
              <a:t>‹Nr.›</a:t>
            </a:fld>
            <a:endParaRPr lang="en-GB" sz="12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35738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01650" y="471646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B. Kalinin</a:t>
            </a:r>
          </a:p>
          <a:p>
            <a:pPr marL="342900" indent="-342900"/>
            <a:r>
              <a:rPr lang="en-US" sz="2400" b="0"/>
              <a:t>2</a:t>
            </a:r>
            <a:r>
              <a:rPr lang="en-US" sz="2400" b="0" baseline="30000"/>
              <a:t>nd</a:t>
            </a:r>
            <a:r>
              <a:rPr lang="en-US" sz="2400" b="0"/>
              <a:t> PRECOS project mee</a:t>
            </a:r>
            <a:r>
              <a:rPr lang="en-GB" sz="2400" b="0"/>
              <a:t>ting</a:t>
            </a:r>
          </a:p>
          <a:p>
            <a:pPr marL="342900" indent="-342900"/>
            <a:r>
              <a:rPr lang="en-US" sz="2400" b="0">
                <a:solidFill>
                  <a:srgbClr val="000000"/>
                </a:solidFill>
              </a:rPr>
              <a:t>May 26, 2009, St. Petersburg</a:t>
            </a:r>
            <a:endParaRPr lang="en-GB" sz="2400" b="0"/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25450" y="2603500"/>
            <a:ext cx="8428038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/>
              <a:t>DEVELOPMENT OF CORIUM XRF ANALYSIS: EXPERIENCE, PROBLEMS AND THEIR SOLUTIONS </a:t>
            </a:r>
            <a:br>
              <a:rPr lang="en-US"/>
            </a:br>
            <a:r>
              <a:rPr lang="en-US" sz="2800">
                <a:solidFill>
                  <a:schemeClr val="tx1"/>
                </a:solidFill>
              </a:rPr>
              <a:t>B.Kalinin, Yu.Sergeev, S.Vitol</a:t>
            </a:r>
            <a:br>
              <a:rPr lang="en-US" sz="2800">
                <a:solidFill>
                  <a:schemeClr val="tx1"/>
                </a:solidFill>
              </a:rPr>
            </a:b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642057" name="Line 2057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2063" name="Rectangle 2063"/>
          <p:cNvSpPr>
            <a:spLocks noChangeArrowheads="1"/>
          </p:cNvSpPr>
          <p:nvPr/>
        </p:nvSpPr>
        <p:spPr bwMode="auto">
          <a:xfrm>
            <a:off x="6313488" y="892175"/>
            <a:ext cx="265271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1400"/>
              <a:t> </a:t>
            </a:r>
            <a:r>
              <a:rPr lang="en-US" sz="1400"/>
              <a:t>International Science and Technology Center</a:t>
            </a:r>
            <a:endParaRPr lang="en-GB" sz="1400"/>
          </a:p>
        </p:txBody>
      </p:sp>
      <p:pic>
        <p:nvPicPr>
          <p:cNvPr id="642064" name="Picture 20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253288" y="152400"/>
            <a:ext cx="90646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66" name="Rectangle 2066"/>
          <p:cNvSpPr>
            <a:spLocks noChangeArrowheads="1"/>
          </p:cNvSpPr>
          <p:nvPr/>
        </p:nvSpPr>
        <p:spPr bwMode="auto">
          <a:xfrm>
            <a:off x="165100" y="931863"/>
            <a:ext cx="23114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ea typeface="Arial Unicode MS" pitchFamily="34" charset="-128"/>
                <a:cs typeface="Arial Unicode MS" pitchFamily="34" charset="-128"/>
              </a:rPr>
              <a:t>A.P. Alexandrov </a:t>
            </a:r>
            <a:r>
              <a:rPr lang="en-GB" sz="1400"/>
              <a:t>Research</a:t>
            </a:r>
            <a:br>
              <a:rPr lang="en-GB" sz="1400"/>
            </a:br>
            <a:r>
              <a:rPr lang="en-US" sz="1400"/>
              <a:t> </a:t>
            </a:r>
            <a:r>
              <a:rPr lang="en-GB" sz="1400"/>
              <a:t>Institute </a:t>
            </a:r>
            <a:r>
              <a:rPr lang="en-US" sz="1400"/>
              <a:t>of Technology</a:t>
            </a:r>
            <a:endParaRPr lang="en-GB" sz="1400"/>
          </a:p>
        </p:txBody>
      </p:sp>
      <p:graphicFrame>
        <p:nvGraphicFramePr>
          <p:cNvPr id="642067" name="Object 2067"/>
          <p:cNvGraphicFramePr>
            <a:graphicFrameLocks noChangeAspect="1"/>
          </p:cNvGraphicFramePr>
          <p:nvPr/>
        </p:nvGraphicFramePr>
        <p:xfrm>
          <a:off x="876300" y="160338"/>
          <a:ext cx="7350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76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20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60338"/>
                        <a:ext cx="7350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68" name="Rectangle 2068"/>
          <p:cNvSpPr>
            <a:spLocks noChangeArrowheads="1"/>
          </p:cNvSpPr>
          <p:nvPr/>
        </p:nvSpPr>
        <p:spPr bwMode="auto">
          <a:xfrm>
            <a:off x="2530475" y="900113"/>
            <a:ext cx="17700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r>
              <a:rPr lang="en-US" sz="1400"/>
              <a:t>SPb State University</a:t>
            </a:r>
            <a:endParaRPr lang="ru-RU" sz="1400"/>
          </a:p>
        </p:txBody>
      </p:sp>
      <p:pic>
        <p:nvPicPr>
          <p:cNvPr id="642069" name="Picture 2069" descr="Logo_Spectron_R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39725"/>
            <a:ext cx="2082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2071" name="Picture 207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55575"/>
            <a:ext cx="6461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75" name="Rectangle 2075"/>
          <p:cNvSpPr>
            <a:spLocks noChangeArrowheads="1"/>
          </p:cNvSpPr>
          <p:nvPr/>
        </p:nvSpPr>
        <p:spPr bwMode="auto">
          <a:xfrm>
            <a:off x="4743450" y="889000"/>
            <a:ext cx="13366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/>
          <a:p>
            <a:r>
              <a:rPr lang="en-US" sz="1400"/>
              <a:t>NPO ‘Spectron’</a:t>
            </a:r>
            <a:endParaRPr lang="ru-RU" sz="14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CF56375E-B0D7-4972-B3A3-DD90B82653F1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2400"/>
              <a:t>X-ray spectrum of magnetic alloy produced by the energy dispersion spectrometer in comparison with a  spectrum of the same alloy measured by spectrometer SPECTROSCAN MAX</a:t>
            </a:r>
            <a:r>
              <a:rPr lang="en-US"/>
              <a:t>-</a:t>
            </a:r>
            <a:r>
              <a:rPr lang="en-US" sz="2400"/>
              <a:t>GV</a:t>
            </a:r>
            <a:endParaRPr lang="ru-RU" sz="240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914400"/>
            <a:endParaRPr lang="ru-RU"/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539750" y="1700213"/>
          <a:ext cx="8105775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86" name="Точечный рисунок" r:id="rId4" imgW="6001588" imgH="3572374" progId="Paint.Picture">
                  <p:embed/>
                </p:oleObj>
              </mc:Choice>
              <mc:Fallback>
                <p:oleObj name="Точечный рисунок" r:id="rId4" imgW="6001588" imgH="357237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213"/>
                        <a:ext cx="8105775" cy="425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37B78375-6843-415F-8B3E-5A23ACB6ADC1}" type="slidenum">
              <a:rPr lang="en-GB" sz="1200"/>
              <a:pPr/>
              <a:t>11</a:t>
            </a:fld>
            <a:endParaRPr lang="en-GB" sz="1200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pPr defTabSz="914400"/>
            <a:r>
              <a:rPr lang="en-US"/>
              <a:t>Peculiarities of analyzed corium system</a:t>
            </a:r>
            <a:endParaRPr lang="ru-RU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561975"/>
            <a:ext cx="8951912" cy="5910263"/>
          </a:xfrm>
        </p:spPr>
        <p:txBody>
          <a:bodyPr/>
          <a:lstStyle/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1800" b="1" i="1" u="sng">
                <a:effectLst/>
              </a:rPr>
              <a:t>In-Vessel corium</a:t>
            </a:r>
            <a:r>
              <a:rPr lang="ru-RU" sz="1800" b="1" i="1" u="sng">
                <a:effectLst/>
              </a:rPr>
              <a:t>:</a:t>
            </a:r>
            <a:endParaRPr lang="ru-RU" sz="1800" b="1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</a:t>
            </a:r>
            <a:r>
              <a:rPr lang="ru-RU" sz="1800" b="1">
                <a:effectLst/>
              </a:rPr>
              <a:t>•</a:t>
            </a:r>
            <a:r>
              <a:rPr lang="en-IE" sz="1800" b="1">
                <a:effectLst/>
              </a:rPr>
              <a:t>UO</a:t>
            </a:r>
            <a:r>
              <a:rPr lang="ru-RU" sz="1800" b="1" baseline="-25000">
                <a:effectLst/>
              </a:rPr>
              <a:t>2</a:t>
            </a:r>
            <a:r>
              <a:rPr lang="ru-RU" sz="1800" b="1">
                <a:effectLst/>
              </a:rPr>
              <a:t> (</a:t>
            </a:r>
            <a:r>
              <a:rPr lang="en-US" sz="1800" b="1">
                <a:effectLst/>
              </a:rPr>
              <a:t>fuel</a:t>
            </a:r>
            <a:r>
              <a:rPr lang="ru-RU" sz="1800" b="1">
                <a:effectLst/>
              </a:rPr>
              <a:t> )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</a:t>
            </a:r>
            <a:r>
              <a:rPr lang="ru-RU" sz="1800" b="1">
                <a:effectLst/>
              </a:rPr>
              <a:t>•</a:t>
            </a:r>
            <a:r>
              <a:rPr lang="en-US" sz="1800" b="1">
                <a:effectLst/>
              </a:rPr>
              <a:t>Zr</a:t>
            </a:r>
            <a:r>
              <a:rPr lang="ru-RU" sz="1800" b="1">
                <a:effectLst/>
              </a:rPr>
              <a:t> (</a:t>
            </a:r>
            <a:r>
              <a:rPr lang="en-US" sz="1800" b="1">
                <a:effectLst/>
              </a:rPr>
              <a:t>shells of fuel elements and construction components</a:t>
            </a:r>
            <a:r>
              <a:rPr lang="ru-RU" sz="1800" b="1">
                <a:effectLst/>
              </a:rPr>
              <a:t>)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</a:t>
            </a:r>
            <a:r>
              <a:rPr lang="ru-RU" sz="1800" b="1">
                <a:effectLst/>
              </a:rPr>
              <a:t>•</a:t>
            </a:r>
            <a:r>
              <a:rPr lang="en-IE" sz="1800" b="1">
                <a:effectLst/>
              </a:rPr>
              <a:t>ZrO</a:t>
            </a:r>
            <a:r>
              <a:rPr lang="ru-RU" sz="1800" b="1" baseline="-25000">
                <a:effectLst/>
              </a:rPr>
              <a:t>2</a:t>
            </a:r>
            <a:r>
              <a:rPr lang="ru-RU" sz="1800" b="1">
                <a:effectLst/>
              </a:rPr>
              <a:t> (</a:t>
            </a:r>
            <a:r>
              <a:rPr lang="en-US" sz="1800" b="1">
                <a:effectLst/>
              </a:rPr>
              <a:t>oxidized shells of fuel elements</a:t>
            </a:r>
            <a:r>
              <a:rPr lang="ru-RU" sz="1800" b="1">
                <a:effectLst/>
              </a:rPr>
              <a:t> )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</a:t>
            </a:r>
            <a:r>
              <a:rPr lang="ru-RU" sz="1800" b="1">
                <a:effectLst/>
              </a:rPr>
              <a:t>•</a:t>
            </a:r>
            <a:r>
              <a:rPr lang="en-IE" sz="1800" b="1">
                <a:effectLst/>
              </a:rPr>
              <a:t>Fe</a:t>
            </a:r>
            <a:r>
              <a:rPr lang="ru-RU" sz="1800" b="1">
                <a:effectLst/>
              </a:rPr>
              <a:t>-</a:t>
            </a:r>
            <a:r>
              <a:rPr lang="en-IE" sz="1800" b="1">
                <a:effectLst/>
              </a:rPr>
              <a:t>Ni</a:t>
            </a:r>
            <a:r>
              <a:rPr lang="ru-RU" sz="1800" b="1">
                <a:effectLst/>
              </a:rPr>
              <a:t>-</a:t>
            </a:r>
            <a:r>
              <a:rPr lang="en-IE" sz="1800" b="1">
                <a:effectLst/>
              </a:rPr>
              <a:t>Cr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metals and oxides (components of the vessel and in-vessel instrumentation)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  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</a:t>
            </a:r>
            <a:r>
              <a:rPr lang="ru-RU" sz="1800" b="1">
                <a:effectLst/>
              </a:rPr>
              <a:t>•</a:t>
            </a:r>
            <a:r>
              <a:rPr lang="en-IE" sz="1800" b="1">
                <a:effectLst/>
              </a:rPr>
              <a:t>Ru</a:t>
            </a:r>
            <a:r>
              <a:rPr lang="ru-RU" sz="1800" b="1">
                <a:effectLst/>
              </a:rPr>
              <a:t>, </a:t>
            </a:r>
            <a:r>
              <a:rPr lang="en-IE" sz="1800" b="1">
                <a:effectLst/>
              </a:rPr>
              <a:t>La</a:t>
            </a:r>
            <a:r>
              <a:rPr lang="ru-RU" sz="1800" b="1">
                <a:effectLst/>
              </a:rPr>
              <a:t>, </a:t>
            </a:r>
            <a:r>
              <a:rPr lang="en-IE" sz="1800" b="1">
                <a:effectLst/>
              </a:rPr>
              <a:t>Sr</a:t>
            </a:r>
            <a:r>
              <a:rPr lang="ru-RU" sz="1800" b="1">
                <a:effectLst/>
              </a:rPr>
              <a:t>, </a:t>
            </a:r>
            <a:r>
              <a:rPr lang="en-IE" sz="1800" b="1">
                <a:effectLst/>
              </a:rPr>
              <a:t>Ba</a:t>
            </a:r>
            <a:r>
              <a:rPr lang="ru-RU" sz="1800" b="1">
                <a:effectLst/>
              </a:rPr>
              <a:t> …... </a:t>
            </a:r>
            <a:r>
              <a:rPr lang="en-US" sz="1800" b="1">
                <a:effectLst/>
              </a:rPr>
              <a:t>(low-volatile fission products)</a:t>
            </a:r>
            <a:r>
              <a:rPr lang="ru-RU" sz="1800" b="1">
                <a:effectLst/>
              </a:rPr>
              <a:t> </a:t>
            </a:r>
            <a:endParaRPr lang="en-IE" sz="1800" b="1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IE" sz="1800" b="1">
                <a:effectLst/>
              </a:rPr>
              <a:t>    •B, C, In</a:t>
            </a:r>
            <a:r>
              <a:rPr lang="en-US" sz="1800" b="1">
                <a:effectLst/>
              </a:rPr>
              <a:t>, Ag (Gd, Ti, Dy)</a:t>
            </a:r>
            <a:r>
              <a:rPr lang="en-IE" sz="1800" b="1">
                <a:effectLst/>
              </a:rPr>
              <a:t> (</a:t>
            </a:r>
            <a:r>
              <a:rPr lang="en-US" sz="1800" b="1">
                <a:effectLst/>
              </a:rPr>
              <a:t>Absorbers materials</a:t>
            </a:r>
            <a:r>
              <a:rPr lang="ru-RU" sz="1800" b="1">
                <a:effectLst/>
              </a:rPr>
              <a:t> </a:t>
            </a:r>
            <a:r>
              <a:rPr lang="en-IE" sz="1800" b="1">
                <a:effectLst/>
              </a:rPr>
              <a:t>)</a:t>
            </a:r>
            <a:endParaRPr lang="ru-RU" sz="1800" b="1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  Approximately 11 elements, which form about 250 phases</a:t>
            </a:r>
            <a:r>
              <a:rPr lang="ru-RU" sz="1800" b="1">
                <a:effectLst/>
              </a:rPr>
              <a:t> </a:t>
            </a:r>
            <a:endParaRPr lang="ru-RU" sz="1800" b="1" i="1" u="sng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1800" b="1" i="1" u="sng">
                <a:effectLst/>
              </a:rPr>
              <a:t>Ex-vessel corium: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 Materials of the reactor core UO</a:t>
            </a:r>
            <a:r>
              <a:rPr lang="ru-RU" sz="1800" b="1" baseline="-25000">
                <a:effectLst/>
              </a:rPr>
              <a:t>2</a:t>
            </a:r>
            <a:r>
              <a:rPr lang="ru-RU" sz="1800" b="1">
                <a:effectLst/>
              </a:rPr>
              <a:t>, </a:t>
            </a:r>
            <a:r>
              <a:rPr lang="en-US" sz="1800" b="1">
                <a:effectLst/>
              </a:rPr>
              <a:t>Zr</a:t>
            </a:r>
            <a:r>
              <a:rPr lang="ru-RU" sz="1800" b="1">
                <a:effectLst/>
              </a:rPr>
              <a:t>/</a:t>
            </a:r>
            <a:r>
              <a:rPr lang="en-US" sz="1800" b="1">
                <a:effectLst/>
              </a:rPr>
              <a:t>ZrO</a:t>
            </a:r>
            <a:r>
              <a:rPr lang="ru-RU" sz="1800" b="1" baseline="-25000">
                <a:effectLst/>
              </a:rPr>
              <a:t>2</a:t>
            </a:r>
            <a:r>
              <a:rPr lang="ru-RU" sz="1800" b="1">
                <a:effectLst/>
              </a:rPr>
              <a:t>, </a:t>
            </a:r>
            <a:r>
              <a:rPr lang="en-US" sz="1800" b="1">
                <a:effectLst/>
              </a:rPr>
              <a:t>Fe</a:t>
            </a:r>
            <a:r>
              <a:rPr lang="ru-RU" sz="1800" b="1">
                <a:effectLst/>
              </a:rPr>
              <a:t>/</a:t>
            </a:r>
            <a:r>
              <a:rPr lang="en-US" sz="1800" b="1">
                <a:effectLst/>
              </a:rPr>
              <a:t>FeO</a:t>
            </a:r>
            <a:endParaRPr lang="ru-RU" sz="1800" b="1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GB" sz="1800" b="1">
                <a:effectLst/>
              </a:rPr>
              <a:t>     Si</a:t>
            </a:r>
            <a:r>
              <a:rPr lang="ru-RU" sz="1800" b="1">
                <a:effectLst/>
              </a:rPr>
              <a:t>, </a:t>
            </a:r>
            <a:r>
              <a:rPr lang="en-GB" sz="1800" b="1">
                <a:effectLst/>
              </a:rPr>
              <a:t>Al</a:t>
            </a:r>
            <a:r>
              <a:rPr lang="ru-RU" sz="1800" b="1">
                <a:effectLst/>
              </a:rPr>
              <a:t>, </a:t>
            </a:r>
            <a:r>
              <a:rPr lang="en-GB" sz="1800" b="1">
                <a:effectLst/>
              </a:rPr>
              <a:t>Mg</a:t>
            </a:r>
            <a:r>
              <a:rPr lang="ru-RU" sz="1800" b="1">
                <a:effectLst/>
              </a:rPr>
              <a:t>, </a:t>
            </a:r>
            <a:r>
              <a:rPr lang="en-GB" sz="1800" b="1">
                <a:effectLst/>
              </a:rPr>
              <a:t>Ca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oxides (concrete)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  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 Special materials (refractory and other materials)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 About 15 elements, which form more than 500 phases</a:t>
            </a:r>
            <a:endParaRPr lang="ru-RU" sz="1800" b="1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1800" b="1">
                <a:effectLst/>
              </a:rPr>
              <a:t> </a:t>
            </a:r>
            <a:r>
              <a:rPr lang="en-US" sz="1800" b="1" i="1" u="sng">
                <a:effectLst/>
              </a:rPr>
              <a:t>Main problems, which limit the element measurement accuracy: </a:t>
            </a:r>
            <a:endParaRPr lang="ru-RU" sz="1800" b="1" i="1" u="sng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 - transient composition of samples due to oxygen (aliovalent oxides, metal-oxidic systems)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  </a:t>
            </a:r>
            <a:r>
              <a:rPr lang="ru-RU" sz="1800" b="1">
                <a:effectLst/>
              </a:rPr>
              <a:t>- </a:t>
            </a:r>
            <a:r>
              <a:rPr lang="en-US" sz="1800" b="1">
                <a:effectLst/>
              </a:rPr>
              <a:t>different matrixes, in which elements are determined (light, heavy,  ceramics, glass, metal-like)</a:t>
            </a:r>
            <a:endParaRPr lang="ru-RU" sz="1800" b="1">
              <a:effectLst/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>
                <a:effectLst/>
              </a:rPr>
              <a:t>      </a:t>
            </a:r>
            <a:r>
              <a:rPr lang="ru-RU" sz="1800" b="1">
                <a:effectLst/>
              </a:rPr>
              <a:t>- </a:t>
            </a:r>
            <a:r>
              <a:rPr lang="en-US" sz="1800" b="1">
                <a:effectLst/>
              </a:rPr>
              <a:t>absence of metrologically attested  standards for corium systems</a:t>
            </a:r>
            <a:r>
              <a:rPr lang="ru-RU" sz="1800" b="1">
                <a:effectLst/>
              </a:rPr>
              <a:t> </a:t>
            </a:r>
          </a:p>
          <a:p>
            <a:pPr defTabSz="91440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1800" b="1"/>
              <a:t>       </a:t>
            </a:r>
            <a:endParaRPr lang="ru-RU" sz="1800" b="1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9DAA81E0-5CCE-4683-A401-4E2FB13A6D0F}" type="slidenum">
              <a:rPr lang="en-GB" sz="1200"/>
              <a:pPr/>
              <a:t>12</a:t>
            </a:fld>
            <a:endParaRPr lang="en-GB" sz="1200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X-ray spectra of uranium samples  produced by crystal-analyzers:</a:t>
            </a:r>
            <a:endParaRPr lang="ru-RU"/>
          </a:p>
        </p:txBody>
      </p:sp>
      <p:sp>
        <p:nvSpPr>
          <p:cNvPr id="68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5025" y="2314575"/>
            <a:ext cx="1370013" cy="3171825"/>
          </a:xfrm>
        </p:spPr>
        <p:txBody>
          <a:bodyPr/>
          <a:lstStyle/>
          <a:p>
            <a:pPr defTabSz="914400">
              <a:buFont typeface="Wingdings" pitchFamily="2" charset="2"/>
              <a:buNone/>
            </a:pPr>
            <a:r>
              <a:rPr lang="ru-RU" sz="1600" b="1"/>
              <a:t>      </a:t>
            </a:r>
            <a:r>
              <a:rPr lang="en-US" sz="1600" b="1">
                <a:effectLst/>
              </a:rPr>
              <a:t>LiF</a:t>
            </a:r>
            <a:r>
              <a:rPr lang="ru-RU" sz="1600" b="1">
                <a:effectLst/>
              </a:rPr>
              <a:t>200</a:t>
            </a:r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endParaRPr lang="ru-RU" sz="1600" b="1"/>
          </a:p>
          <a:p>
            <a:pPr defTabSz="914400">
              <a:buFont typeface="Wingdings" pitchFamily="2" charset="2"/>
              <a:buNone/>
            </a:pPr>
            <a:r>
              <a:rPr lang="ru-RU" sz="1600" b="1"/>
              <a:t>                                                                 </a:t>
            </a:r>
            <a:r>
              <a:rPr lang="en-US" sz="1600" b="1">
                <a:effectLst/>
              </a:rPr>
              <a:t>LiF</a:t>
            </a:r>
            <a:r>
              <a:rPr lang="ru-RU" sz="1600" b="1">
                <a:effectLst/>
              </a:rPr>
              <a:t>220</a:t>
            </a:r>
          </a:p>
        </p:txBody>
      </p:sp>
      <p:pic>
        <p:nvPicPr>
          <p:cNvPr id="6881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1541463"/>
            <a:ext cx="6140450" cy="2135187"/>
          </a:xfrm>
          <a:ln/>
        </p:spPr>
      </p:pic>
      <p:pic>
        <p:nvPicPr>
          <p:cNvPr id="68813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2013" y="3829050"/>
            <a:ext cx="6170612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ED32A14C-D81D-4749-8EFC-1BA74978A69E}" type="slidenum">
              <a:rPr lang="en-GB" sz="1200"/>
              <a:pPr/>
              <a:t>13</a:t>
            </a:fld>
            <a:endParaRPr lang="en-GB" sz="120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639762"/>
          </a:xfrm>
        </p:spPr>
        <p:txBody>
          <a:bodyPr/>
          <a:lstStyle/>
          <a:p>
            <a:pPr defTabSz="914400"/>
            <a:r>
              <a:rPr lang="en-US" sz="2400"/>
              <a:t>Relationship between analytical spectometer characteristics and metrological parameters of analysis</a:t>
            </a:r>
            <a:endParaRPr lang="ru-RU" sz="240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104900"/>
            <a:ext cx="8081962" cy="5494338"/>
          </a:xfrm>
        </p:spPr>
        <p:txBody>
          <a:bodyPr/>
          <a:lstStyle/>
          <a:p>
            <a:pPr marL="84138" indent="0" defTabSz="91440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     </a:t>
            </a:r>
            <a:r>
              <a:rPr lang="en-US" b="1" i="1">
                <a:effectLst/>
              </a:rPr>
              <a:t>Metrological parameters of quantitative XRF: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statistical detection limit </a:t>
            </a:r>
            <a:r>
              <a:rPr lang="en-US" sz="2000" b="1" i="1">
                <a:effectLst/>
              </a:rPr>
              <a:t>C</a:t>
            </a:r>
            <a:r>
              <a:rPr lang="en-US" sz="2000" b="1" i="1" baseline="-25000">
                <a:effectLst/>
              </a:rPr>
              <a:t>0</a:t>
            </a:r>
            <a:r>
              <a:rPr lang="en-US" sz="2000" b="1">
                <a:effectLst/>
              </a:rPr>
              <a:t> in terms of criterion 3</a:t>
            </a:r>
            <a:r>
              <a:rPr lang="ru-RU" sz="2000" b="1">
                <a:effectLst/>
                <a:sym typeface="Symbol" pitchFamily="18" charset="2"/>
              </a:rPr>
              <a:t></a:t>
            </a:r>
            <a:r>
              <a:rPr lang="en-US" sz="2000" b="1">
                <a:effectLst/>
              </a:rPr>
              <a:t> 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counting rate </a:t>
            </a:r>
            <a:r>
              <a:rPr lang="en-US" sz="2000" b="1" i="1">
                <a:effectLst/>
              </a:rPr>
              <a:t>J </a:t>
            </a:r>
            <a:r>
              <a:rPr lang="en-US" sz="2000" b="1">
                <a:effectLst/>
              </a:rPr>
              <a:t>and concentration </a:t>
            </a:r>
            <a:r>
              <a:rPr lang="en-US" sz="2000" b="1" i="1">
                <a:effectLst/>
              </a:rPr>
              <a:t>C</a:t>
            </a:r>
            <a:endParaRPr lang="en-US" sz="2000" b="1">
              <a:effectLst/>
            </a:endParaRP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differential sensitivity </a:t>
            </a:r>
            <a:r>
              <a:rPr lang="ru-RU" sz="2000" b="1" i="1">
                <a:effectLst/>
                <a:sym typeface="Symbol" pitchFamily="18" charset="2"/>
              </a:rPr>
              <a:t></a:t>
            </a:r>
            <a:r>
              <a:rPr lang="en-US" sz="2000" b="1" i="1">
                <a:effectLst/>
              </a:rPr>
              <a:t> </a:t>
            </a:r>
            <a:r>
              <a:rPr lang="en-US" sz="2000" b="1">
                <a:effectLst/>
              </a:rPr>
              <a:t>- counting rate per percentage of element content change 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instrumental reproducibility of measured element content </a:t>
            </a:r>
            <a:r>
              <a:rPr lang="ru-RU" b="1" i="1">
                <a:effectLst/>
                <a:sym typeface="Symbol" pitchFamily="18" charset="2"/>
              </a:rPr>
              <a:t></a:t>
            </a:r>
            <a:r>
              <a:rPr lang="ru-RU" sz="2000" b="1" i="1" baseline="-25000">
                <a:effectLst/>
              </a:rPr>
              <a:t>С</a:t>
            </a:r>
            <a:r>
              <a:rPr lang="en-US" sz="2000" b="1">
                <a:effectLst/>
              </a:rPr>
              <a:t> </a:t>
            </a:r>
          </a:p>
          <a:p>
            <a:pPr marL="84138" indent="0" defTabSz="914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effectLst/>
              </a:rPr>
              <a:t>    </a:t>
            </a:r>
          </a:p>
          <a:p>
            <a:pPr marL="84138" indent="0" defTabSz="91440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effectLst/>
              </a:rPr>
              <a:t> </a:t>
            </a:r>
            <a:r>
              <a:rPr lang="en-US" b="1" i="1">
                <a:effectLst/>
              </a:rPr>
              <a:t>Expressed using main analytical characteristics  </a:t>
            </a:r>
            <a:br>
              <a:rPr lang="en-US" b="1" i="1">
                <a:effectLst/>
              </a:rPr>
            </a:br>
            <a:r>
              <a:rPr lang="en-US" b="1" i="1">
                <a:effectLst/>
              </a:rPr>
              <a:t>of X-ray spectrometer:</a:t>
            </a:r>
            <a:r>
              <a:rPr lang="en-US" sz="2000" b="1">
                <a:effectLst/>
              </a:rPr>
              <a:t> 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integral sensitivity </a:t>
            </a:r>
            <a:r>
              <a:rPr lang="en-US" sz="2000" b="1" i="1">
                <a:effectLst/>
              </a:rPr>
              <a:t>J</a:t>
            </a:r>
            <a:r>
              <a:rPr lang="en-US" sz="2000" b="1" i="1" baseline="-25000">
                <a:effectLst/>
              </a:rPr>
              <a:t>0</a:t>
            </a:r>
            <a:r>
              <a:rPr lang="en-US" sz="2000" b="1">
                <a:effectLst/>
              </a:rPr>
              <a:t> (counting rate on a clean element)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contrast (</a:t>
            </a:r>
            <a:r>
              <a:rPr lang="en-US" sz="2000" b="1" i="1">
                <a:effectLst/>
              </a:rPr>
              <a:t>K</a:t>
            </a:r>
            <a:r>
              <a:rPr lang="en-US" sz="2000" b="1">
                <a:effectLst/>
              </a:rPr>
              <a:t>- ratio of integral sensitivity to the background counting rate)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basic instrumental error </a:t>
            </a:r>
            <a:r>
              <a:rPr lang="en-US" sz="2000" b="1" i="1">
                <a:effectLst/>
              </a:rPr>
              <a:t>A</a:t>
            </a:r>
            <a:r>
              <a:rPr lang="ru-RU" sz="2000" b="1" i="1" baseline="-25000">
                <a:effectLst/>
              </a:rPr>
              <a:t>0</a:t>
            </a:r>
            <a:r>
              <a:rPr lang="ru-RU" sz="2000" b="1">
                <a:effectLst/>
              </a:rPr>
              <a:t> </a:t>
            </a:r>
            <a:endParaRPr lang="en-US" sz="2000" b="1">
              <a:effectLst/>
            </a:endParaRP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theoretical coefficients </a:t>
            </a:r>
            <a:r>
              <a:rPr lang="en-US" sz="2000" b="1" i="1">
                <a:effectLst/>
              </a:rPr>
              <a:t>P </a:t>
            </a:r>
            <a:r>
              <a:rPr lang="en-US" sz="2000" b="1">
                <a:effectLst/>
              </a:rPr>
              <a:t>(absorption factors) for the studied material  at known fluorescence excitation conditions</a:t>
            </a:r>
          </a:p>
          <a:p>
            <a:pPr marL="84138" indent="0" defTabSz="914400">
              <a:lnSpc>
                <a:spcPct val="90000"/>
              </a:lnSpc>
            </a:pPr>
            <a:r>
              <a:rPr lang="en-US" sz="2000" b="1">
                <a:effectLst/>
              </a:rPr>
              <a:t>measurement conditions </a:t>
            </a:r>
            <a:r>
              <a:rPr lang="ru-RU" sz="2000" b="1" i="1">
                <a:effectLst/>
              </a:rPr>
              <a:t>Т</a:t>
            </a:r>
            <a:r>
              <a:rPr lang="en-US" sz="2000" b="1">
                <a:effectLst/>
              </a:rPr>
              <a:t> (exposition)</a:t>
            </a:r>
            <a:endParaRPr lang="ru-RU" sz="20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CFFF2140-9133-4D5F-809E-6C47DC89A052}" type="slidenum">
              <a:rPr lang="en-GB" sz="1200"/>
              <a:pPr/>
              <a:t>14</a:t>
            </a:fld>
            <a:endParaRPr lang="en-GB" sz="1200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227013"/>
            <a:ext cx="7772400" cy="639762"/>
          </a:xfrm>
        </p:spPr>
        <p:txBody>
          <a:bodyPr/>
          <a:lstStyle/>
          <a:p>
            <a:pPr defTabSz="914400"/>
            <a:r>
              <a:rPr lang="en-US"/>
              <a:t>Calculation of metrological parameters of analysis</a:t>
            </a:r>
            <a:endParaRPr lang="ru-RU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2225"/>
            <a:ext cx="7772400" cy="5121275"/>
          </a:xfrm>
        </p:spPr>
        <p:txBody>
          <a:bodyPr/>
          <a:lstStyle/>
          <a:p>
            <a:pPr defTabSz="914400"/>
            <a:r>
              <a:rPr lang="en-US" sz="2000" b="1">
                <a:effectLst/>
              </a:rPr>
              <a:t>Differential sensitivity</a:t>
            </a:r>
          </a:p>
          <a:p>
            <a:pPr defTabSz="914400"/>
            <a:endParaRPr lang="en-US" sz="2000"/>
          </a:p>
          <a:p>
            <a:pPr defTabSz="914400">
              <a:buFont typeface="Wingdings" pitchFamily="2" charset="2"/>
              <a:buNone/>
            </a:pPr>
            <a:endParaRPr lang="en-US" sz="2000"/>
          </a:p>
          <a:p>
            <a:pPr defTabSz="914400"/>
            <a:r>
              <a:rPr lang="en-US" sz="2000" b="1">
                <a:effectLst/>
              </a:rPr>
              <a:t>Instrumental error of analysis</a:t>
            </a:r>
          </a:p>
          <a:p>
            <a:pPr defTabSz="914400"/>
            <a:endParaRPr lang="en-US" sz="2000"/>
          </a:p>
          <a:p>
            <a:pPr defTabSz="914400"/>
            <a:endParaRPr lang="en-US" sz="2000"/>
          </a:p>
          <a:p>
            <a:pPr defTabSz="914400">
              <a:buFont typeface="Wingdings" pitchFamily="2" charset="2"/>
              <a:buNone/>
            </a:pPr>
            <a:endParaRPr lang="en-US" sz="2000"/>
          </a:p>
          <a:p>
            <a:pPr defTabSz="914400"/>
            <a:r>
              <a:rPr lang="en-US" sz="2000" b="1">
                <a:effectLst/>
              </a:rPr>
              <a:t>Detection limit</a:t>
            </a:r>
          </a:p>
          <a:p>
            <a:pPr defTabSz="914400"/>
            <a:endParaRPr lang="en-US" sz="2000"/>
          </a:p>
          <a:p>
            <a:pPr defTabSz="914400">
              <a:buFont typeface="Wingdings" pitchFamily="2" charset="2"/>
              <a:buNone/>
            </a:pPr>
            <a:endParaRPr lang="en-US" sz="2000"/>
          </a:p>
          <a:p>
            <a:pPr defTabSz="914400"/>
            <a:r>
              <a:rPr lang="en-US" sz="2000" b="1">
                <a:effectLst/>
              </a:rPr>
              <a:t>Absorption factor</a:t>
            </a:r>
            <a:endParaRPr lang="ru-RU" sz="2000" b="1">
              <a:effectLst/>
            </a:endParaRP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0181" name="Object 5"/>
          <p:cNvGraphicFramePr>
            <a:graphicFrameLocks noChangeAspect="1"/>
          </p:cNvGraphicFramePr>
          <p:nvPr/>
        </p:nvGraphicFramePr>
        <p:xfrm>
          <a:off x="4171950" y="1217613"/>
          <a:ext cx="2266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8" name="Microsoft Equation 3.0" r:id="rId4" imgW="1524000" imgH="431800" progId="Equation.3">
                  <p:embed/>
                </p:oleObj>
              </mc:Choice>
              <mc:Fallback>
                <p:oleObj name="Microsoft Equation 3.0" r:id="rId4" imgW="15240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217613"/>
                        <a:ext cx="22669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0" y="1644650"/>
            <a:ext cx="9144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aphicFrame>
        <p:nvGraphicFramePr>
          <p:cNvPr id="690183" name="Object 7"/>
          <p:cNvGraphicFramePr>
            <a:graphicFrameLocks noChangeAspect="1"/>
          </p:cNvGraphicFramePr>
          <p:nvPr/>
        </p:nvGraphicFramePr>
        <p:xfrm>
          <a:off x="1476375" y="2781300"/>
          <a:ext cx="71723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9" name="Microsoft Equation 3.0" r:id="rId6" imgW="4787900" imgH="749300" progId="Equation.3">
                  <p:embed/>
                </p:oleObj>
              </mc:Choice>
              <mc:Fallback>
                <p:oleObj name="Microsoft Equation 3.0" r:id="rId6" imgW="4787900" imgH="749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781300"/>
                        <a:ext cx="7172325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0185" name="Object 9"/>
          <p:cNvGraphicFramePr>
            <a:graphicFrameLocks noChangeAspect="1"/>
          </p:cNvGraphicFramePr>
          <p:nvPr/>
        </p:nvGraphicFramePr>
        <p:xfrm>
          <a:off x="3586163" y="3903663"/>
          <a:ext cx="1371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0" name="Microsoft Equation 3.0" r:id="rId8" imgW="901309" imgH="444307" progId="Equation.3">
                  <p:embed/>
                </p:oleObj>
              </mc:Choice>
              <mc:Fallback>
                <p:oleObj name="Microsoft Equation 3.0" r:id="rId8" imgW="901309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3903663"/>
                        <a:ext cx="13716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0187" name="Object 11"/>
          <p:cNvGraphicFramePr>
            <a:graphicFrameLocks noChangeAspect="1"/>
          </p:cNvGraphicFramePr>
          <p:nvPr/>
        </p:nvGraphicFramePr>
        <p:xfrm>
          <a:off x="3635375" y="4962525"/>
          <a:ext cx="1905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91" name="Microsoft Equation 3.0" r:id="rId10" imgW="1257300" imgH="431800" progId="Equation.3">
                  <p:embed/>
                </p:oleObj>
              </mc:Choice>
              <mc:Fallback>
                <p:oleObj name="Microsoft Equation 3.0" r:id="rId10" imgW="12573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962525"/>
                        <a:ext cx="1905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E6DE7E95-4E77-4F40-A760-9BA4195D14CF}" type="slidenum">
              <a:rPr lang="en-GB" sz="1200"/>
              <a:pPr/>
              <a:t>15</a:t>
            </a:fld>
            <a:endParaRPr lang="en-GB" sz="1200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214313"/>
            <a:ext cx="7772400" cy="476250"/>
          </a:xfrm>
        </p:spPr>
        <p:txBody>
          <a:bodyPr/>
          <a:lstStyle/>
          <a:p>
            <a:pPr defTabSz="914400"/>
            <a:r>
              <a:rPr lang="en-US" sz="2800"/>
              <a:t>Absorption</a:t>
            </a:r>
            <a:r>
              <a:rPr lang="en-US"/>
              <a:t> </a:t>
            </a:r>
            <a:r>
              <a:rPr lang="en-US" sz="2800"/>
              <a:t>factor</a:t>
            </a:r>
            <a:endParaRPr lang="ru-RU" sz="280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25" y="873125"/>
            <a:ext cx="8229600" cy="4583113"/>
          </a:xfrm>
        </p:spPr>
        <p:txBody>
          <a:bodyPr/>
          <a:lstStyle/>
          <a:p>
            <a:pPr defTabSz="914400">
              <a:buFont typeface="Wingdings" pitchFamily="2" charset="2"/>
              <a:buNone/>
            </a:pPr>
            <a:r>
              <a:rPr lang="ru-RU" sz="1800" b="1">
                <a:effectLst/>
              </a:rPr>
              <a:t>                                </a:t>
            </a:r>
          </a:p>
          <a:p>
            <a:pPr defTabSz="914400">
              <a:buFont typeface="Wingdings" pitchFamily="2" charset="2"/>
              <a:buNone/>
            </a:pPr>
            <a:r>
              <a:rPr lang="ru-RU" sz="1800" b="1">
                <a:effectLst/>
              </a:rPr>
              <a:t>                   </a:t>
            </a:r>
            <a:r>
              <a:rPr lang="en-US" sz="1800" b="1">
                <a:effectLst/>
              </a:rPr>
              <a:t>               </a:t>
            </a:r>
            <a:r>
              <a:rPr lang="ru-RU" sz="1800" b="1">
                <a:effectLst/>
              </a:rPr>
              <a:t> - </a:t>
            </a:r>
            <a:r>
              <a:rPr lang="en-US" sz="1800" b="1">
                <a:effectLst/>
              </a:rPr>
              <a:t>Absorption factor (absorption properties of filler versus detected element, additional excitation taken into account),</a:t>
            </a:r>
          </a:p>
          <a:p>
            <a:pPr defTabSz="914400">
              <a:buFont typeface="Wingdings" pitchFamily="2" charset="2"/>
              <a:buNone/>
            </a:pPr>
            <a:endParaRPr lang="en-US" sz="1800" b="1">
              <a:effectLst/>
            </a:endParaRPr>
          </a:p>
          <a:p>
            <a:pPr defTabSz="914400">
              <a:buFont typeface="Wingdings" pitchFamily="2" charset="2"/>
              <a:buNone/>
            </a:pPr>
            <a:endParaRPr lang="ru-RU" sz="1800" b="1">
              <a:effectLst/>
            </a:endParaRPr>
          </a:p>
          <a:p>
            <a:pPr defTabSz="914400">
              <a:buFont typeface="Wingdings" pitchFamily="2" charset="2"/>
              <a:buNone/>
            </a:pP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                         and </a:t>
            </a:r>
            <a:r>
              <a:rPr lang="ru-RU" sz="1800" b="1">
                <a:effectLst/>
              </a:rPr>
              <a:t>      </a:t>
            </a:r>
            <a:r>
              <a:rPr lang="en-US" sz="1800" b="1">
                <a:effectLst/>
              </a:rPr>
              <a:t>     </a:t>
            </a:r>
            <a:r>
              <a:rPr lang="ru-RU" sz="1800" b="1">
                <a:effectLst/>
              </a:rPr>
              <a:t>- </a:t>
            </a:r>
            <a:r>
              <a:rPr lang="en-US" sz="1800" b="1">
                <a:effectLst/>
              </a:rPr>
              <a:t>coefficient of weakening in the filler and in the detected element for the primary (1) and fluorescent (i) radiation,</a:t>
            </a:r>
          </a:p>
          <a:p>
            <a:pPr defTabSz="914400">
              <a:buFont typeface="Wingdings" pitchFamily="2" charset="2"/>
              <a:buNone/>
            </a:pPr>
            <a:r>
              <a:rPr lang="ru-RU" sz="1800" b="1">
                <a:effectLst/>
              </a:rPr>
              <a:t>  </a:t>
            </a:r>
            <a:r>
              <a:rPr lang="en-US" sz="1800" b="1">
                <a:effectLst/>
              </a:rPr>
              <a:t/>
            </a:r>
            <a:br>
              <a:rPr lang="en-US" sz="1800" b="1">
                <a:effectLst/>
              </a:rPr>
            </a:br>
            <a:r>
              <a:rPr lang="ru-RU" sz="1800" b="1">
                <a:effectLst/>
              </a:rPr>
              <a:t>                      </a:t>
            </a:r>
          </a:p>
          <a:p>
            <a:pPr defTabSz="914400">
              <a:buFont typeface="Wingdings" pitchFamily="2" charset="2"/>
              <a:buNone/>
            </a:pPr>
            <a:r>
              <a:rPr lang="en-US" sz="1800" b="1">
                <a:effectLst/>
              </a:rPr>
              <a:t>  </a:t>
            </a:r>
            <a:r>
              <a:rPr lang="ru-RU" sz="1800" b="1">
                <a:effectLst/>
              </a:rPr>
              <a:t>   </a:t>
            </a:r>
            <a:r>
              <a:rPr lang="en-US" sz="1800" b="1">
                <a:effectLst/>
              </a:rPr>
              <a:t>where </a:t>
            </a:r>
            <a:r>
              <a:rPr lang="ru-RU" sz="1800" b="1" i="1">
                <a:effectLst/>
                <a:sym typeface="Symbol" pitchFamily="18" charset="2"/>
              </a:rPr>
              <a:t></a:t>
            </a:r>
            <a:r>
              <a:rPr lang="en-US" sz="1800" b="1">
                <a:effectLst/>
              </a:rPr>
              <a:t> and </a:t>
            </a:r>
            <a:r>
              <a:rPr lang="ru-RU" sz="1800" b="1" i="1">
                <a:effectLst/>
                <a:sym typeface="Symbol" pitchFamily="18" charset="2"/>
              </a:rPr>
              <a:t></a:t>
            </a:r>
            <a:r>
              <a:rPr lang="en-US" sz="1800" b="1">
                <a:effectLst/>
              </a:rPr>
              <a:t> incidence angles of primary and selection of fluorescent radiation (spectrometer geometry characteristics).</a:t>
            </a:r>
          </a:p>
          <a:p>
            <a:pPr defTabSz="914400">
              <a:buFont typeface="Wingdings" pitchFamily="2" charset="2"/>
              <a:buNone/>
            </a:pPr>
            <a:endParaRPr lang="en-US" sz="1800" b="1">
              <a:effectLst/>
            </a:endParaRPr>
          </a:p>
          <a:p>
            <a:pPr algn="just" defTabSz="914400">
              <a:buFont typeface="Wingdings" pitchFamily="2" charset="2"/>
              <a:buNone/>
            </a:pPr>
            <a:r>
              <a:rPr lang="en-US" sz="1800" b="1">
                <a:effectLst/>
              </a:rPr>
              <a:t>     In practice </a:t>
            </a:r>
            <a:r>
              <a:rPr lang="en-US" sz="1800" b="1" i="1">
                <a:effectLst/>
              </a:rPr>
              <a:t>P</a:t>
            </a:r>
            <a:r>
              <a:rPr lang="en-US" sz="1800" b="1">
                <a:effectLst/>
              </a:rPr>
              <a:t> is calculated by formula:</a:t>
            </a:r>
            <a:r>
              <a:rPr lang="ru-RU" sz="1800" b="1">
                <a:effectLst/>
              </a:rPr>
              <a:t>                             </a:t>
            </a:r>
            <a:endParaRPr lang="en-US" sz="1800" b="1">
              <a:effectLst/>
            </a:endParaRPr>
          </a:p>
          <a:p>
            <a:pPr defTabSz="914400">
              <a:buFont typeface="Wingdings" pitchFamily="2" charset="2"/>
              <a:buNone/>
            </a:pPr>
            <a:endParaRPr lang="ru-RU" sz="1800" b="1">
              <a:effectLst/>
            </a:endParaRPr>
          </a:p>
          <a:p>
            <a:pPr defTabSz="914400">
              <a:buFont typeface="Wingdings" pitchFamily="2" charset="2"/>
              <a:buNone/>
            </a:pPr>
            <a:r>
              <a:rPr lang="en-US" sz="1800" b="1">
                <a:effectLst/>
              </a:rPr>
              <a:t>     </a:t>
            </a:r>
          </a:p>
          <a:p>
            <a:pPr defTabSz="914400">
              <a:buFont typeface="Wingdings" pitchFamily="2" charset="2"/>
              <a:buNone/>
            </a:pPr>
            <a:r>
              <a:rPr lang="en-US" sz="1800" b="1">
                <a:effectLst/>
              </a:rPr>
              <a:t>      where </a:t>
            </a:r>
            <a:r>
              <a:rPr lang="en-US" sz="1800" b="1" i="1">
                <a:effectLst/>
              </a:rPr>
              <a:t>J</a:t>
            </a:r>
            <a:r>
              <a:rPr lang="en-US" sz="1800" b="1" i="1" baseline="-25000">
                <a:effectLst/>
              </a:rPr>
              <a:t>0</a:t>
            </a:r>
            <a:r>
              <a:rPr lang="en-US" sz="1800" b="1">
                <a:effectLst/>
              </a:rPr>
              <a:t> and </a:t>
            </a:r>
            <a:r>
              <a:rPr lang="en-US" sz="1800" b="1" i="1">
                <a:effectLst/>
              </a:rPr>
              <a:t>J</a:t>
            </a:r>
            <a:r>
              <a:rPr lang="en-US" sz="1800" b="1">
                <a:effectLst/>
              </a:rPr>
              <a:t> are calculated by the program of theoretical intensities</a:t>
            </a:r>
            <a:endParaRPr lang="ru-RU" sz="1800" b="1">
              <a:effectLst/>
            </a:endParaRP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1205" name="Object 5"/>
          <p:cNvGraphicFramePr>
            <a:graphicFrameLocks noChangeAspect="1"/>
          </p:cNvGraphicFramePr>
          <p:nvPr/>
        </p:nvGraphicFramePr>
        <p:xfrm>
          <a:off x="1154113" y="887413"/>
          <a:ext cx="13350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4" name="Формула" r:id="rId4" imgW="977760" imgH="457200" progId="Equation.3">
                  <p:embed/>
                </p:oleObj>
              </mc:Choice>
              <mc:Fallback>
                <p:oleObj name="Формула" r:id="rId4" imgW="9777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887413"/>
                        <a:ext cx="1335087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1207" name="Object 7"/>
          <p:cNvGraphicFramePr>
            <a:graphicFrameLocks noChangeAspect="1"/>
          </p:cNvGraphicFramePr>
          <p:nvPr/>
        </p:nvGraphicFramePr>
        <p:xfrm>
          <a:off x="1889125" y="2481263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5" name="Microsoft Equation 3.0" r:id="rId6" imgW="316812" imgH="316812" progId="Equation.3">
                  <p:embed/>
                </p:oleObj>
              </mc:Choice>
              <mc:Fallback>
                <p:oleObj name="Microsoft Equation 3.0" r:id="rId6" imgW="316812" imgH="3168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481263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1209" name="Object 9"/>
          <p:cNvGraphicFramePr>
            <a:graphicFrameLocks noChangeAspect="1"/>
          </p:cNvGraphicFramePr>
          <p:nvPr/>
        </p:nvGraphicFramePr>
        <p:xfrm>
          <a:off x="3022600" y="2476500"/>
          <a:ext cx="257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6" name="Microsoft Equation 3.0" r:id="rId8" imgW="253780" imgH="317225" progId="Equation.3">
                  <p:embed/>
                </p:oleObj>
              </mc:Choice>
              <mc:Fallback>
                <p:oleObj name="Microsoft Equation 3.0" r:id="rId8" imgW="253780" imgH="31722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476500"/>
                        <a:ext cx="2571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1211" name="Object 11"/>
          <p:cNvGraphicFramePr>
            <a:graphicFrameLocks noChangeAspect="1"/>
          </p:cNvGraphicFramePr>
          <p:nvPr/>
        </p:nvGraphicFramePr>
        <p:xfrm>
          <a:off x="1404938" y="3167063"/>
          <a:ext cx="16843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7" name="Формула" r:id="rId10" imgW="952200" imgH="215640" progId="Equation.3">
                  <p:embed/>
                </p:oleObj>
              </mc:Choice>
              <mc:Fallback>
                <p:oleObj name="Формула" r:id="rId10" imgW="95220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167063"/>
                        <a:ext cx="168433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1213" name="Object 13"/>
          <p:cNvGraphicFramePr>
            <a:graphicFrameLocks noChangeAspect="1"/>
          </p:cNvGraphicFramePr>
          <p:nvPr/>
        </p:nvGraphicFramePr>
        <p:xfrm>
          <a:off x="1335088" y="5091113"/>
          <a:ext cx="2187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8" name="Формула" r:id="rId12" imgW="1447560" imgH="228600" progId="Equation.3">
                  <p:embed/>
                </p:oleObj>
              </mc:Choice>
              <mc:Fallback>
                <p:oleObj name="Формула" r:id="rId12" imgW="14475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5091113"/>
                        <a:ext cx="218757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6FC693A8-50E6-47BE-AB27-E3A14B08D683}" type="slidenum">
              <a:rPr lang="en-GB" sz="1200"/>
              <a:pPr/>
              <a:t>16</a:t>
            </a:fld>
            <a:endParaRPr lang="en-GB" sz="1200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2800"/>
              <a:t>Calculation of spectral superposition </a:t>
            </a:r>
            <a:br>
              <a:rPr lang="en-US" sz="2800"/>
            </a:br>
            <a:r>
              <a:rPr lang="en-US" sz="2800"/>
              <a:t>on analytical line U Lα1</a:t>
            </a:r>
            <a:endParaRPr lang="ru-RU" sz="280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6163" y="1300163"/>
            <a:ext cx="5826125" cy="4594225"/>
          </a:xfrm>
        </p:spPr>
        <p:txBody>
          <a:bodyPr/>
          <a:lstStyle/>
          <a:p>
            <a:pPr defTabSz="914400"/>
            <a:r>
              <a:rPr lang="en-US" sz="1800" b="1">
                <a:effectLst/>
              </a:rPr>
              <a:t>Superpositions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 YKa 0.8 I/s, ZrKa 0.1 I/s</a:t>
            </a:r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ru-RU" sz="1800"/>
          </a:p>
          <a:p>
            <a:pPr defTabSz="914400"/>
            <a:endParaRPr lang="en-US" sz="1800"/>
          </a:p>
          <a:p>
            <a:pPr defTabSz="914400"/>
            <a:endParaRPr lang="en-US" sz="1800"/>
          </a:p>
          <a:p>
            <a:pPr defTabSz="914400"/>
            <a:endParaRPr lang="en-US" sz="1800"/>
          </a:p>
          <a:p>
            <a:pPr defTabSz="914400"/>
            <a:endParaRPr lang="en-US" sz="1800"/>
          </a:p>
          <a:p>
            <a:pPr defTabSz="914400">
              <a:buFont typeface="Wingdings" pitchFamily="2" charset="2"/>
              <a:buNone/>
            </a:pPr>
            <a:endParaRPr lang="ru-RU" sz="1800"/>
          </a:p>
          <a:p>
            <a:pPr defTabSz="914400"/>
            <a:r>
              <a:rPr lang="ru-RU" sz="1800" b="1">
                <a:effectLst/>
              </a:rPr>
              <a:t>С=46</a:t>
            </a:r>
            <a:r>
              <a:rPr lang="en-US" sz="1800" b="1">
                <a:effectLst/>
              </a:rPr>
              <a:t>.</a:t>
            </a:r>
            <a:r>
              <a:rPr lang="ru-RU" sz="1800" b="1">
                <a:effectLst/>
              </a:rPr>
              <a:t>48%, Р=0.434, </a:t>
            </a:r>
            <a:r>
              <a:rPr lang="en-US" sz="1800" b="1">
                <a:effectLst/>
              </a:rPr>
              <a:t>Rel</a:t>
            </a:r>
            <a:r>
              <a:rPr lang="ru-RU" sz="1800" b="1">
                <a:effectLst/>
              </a:rPr>
              <a:t>.=0.667</a:t>
            </a:r>
          </a:p>
          <a:p>
            <a:pPr defTabSz="914400"/>
            <a:r>
              <a:rPr lang="ru-RU" sz="1800" b="1">
                <a:effectLst/>
              </a:rPr>
              <a:t>40к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 0.2</a:t>
            </a:r>
            <a:r>
              <a:rPr lang="en-US" sz="1800" b="1">
                <a:effectLst/>
              </a:rPr>
              <a:t>m</a:t>
            </a:r>
            <a:r>
              <a:rPr lang="ru-RU" sz="1800" b="1">
                <a:effectLst/>
              </a:rPr>
              <a:t>А (0-910.7-0)</a:t>
            </a:r>
            <a:r>
              <a:rPr lang="en-US" sz="1800" b="1">
                <a:effectLst/>
              </a:rPr>
              <a:t>m</a:t>
            </a:r>
            <a:r>
              <a:rPr lang="ru-RU" sz="1800" b="1">
                <a:effectLst/>
              </a:rPr>
              <a:t>А</a:t>
            </a:r>
            <a:r>
              <a:rPr lang="en-US" sz="1800" b="1">
                <a:effectLst/>
              </a:rPr>
              <a:t> </a:t>
            </a:r>
            <a:r>
              <a:rPr lang="ru-RU" sz="1800" b="1">
                <a:effectLst/>
              </a:rPr>
              <a:t> </a:t>
            </a:r>
            <a:r>
              <a:rPr lang="en-US" sz="1800" b="1">
                <a:effectLst/>
              </a:rPr>
              <a:t>  </a:t>
            </a:r>
            <a:r>
              <a:rPr lang="en-US" sz="2000" b="1">
                <a:effectLst/>
                <a:latin typeface="Times New Roman" pitchFamily="18" charset="0"/>
              </a:rPr>
              <a:t>I</a:t>
            </a:r>
            <a:r>
              <a:rPr lang="ru-RU" sz="1800" b="1">
                <a:effectLst/>
              </a:rPr>
              <a:t>100%=64767 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/</a:t>
            </a:r>
            <a:r>
              <a:rPr lang="en-US" sz="1800" b="1">
                <a:effectLst/>
              </a:rPr>
              <a:t>s</a:t>
            </a:r>
            <a:endParaRPr lang="ru-RU" sz="1800" b="1">
              <a:effectLst/>
            </a:endParaRPr>
          </a:p>
        </p:txBody>
      </p:sp>
      <p:pic>
        <p:nvPicPr>
          <p:cNvPr id="69222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1933575"/>
            <a:ext cx="7570788" cy="353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0DB32000-0ACE-472E-8E20-09A1D5E15EE3}" type="slidenum">
              <a:rPr lang="en-GB" sz="1200"/>
              <a:pPr/>
              <a:t>17</a:t>
            </a:fld>
            <a:endParaRPr lang="en-GB" sz="1200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2800"/>
              <a:t>Calculation of spectral superposition on analytical line Ni Kα</a:t>
            </a:r>
            <a:endParaRPr lang="ru-RU" sz="280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76300" y="1289050"/>
            <a:ext cx="3814763" cy="4802188"/>
          </a:xfrm>
        </p:spPr>
        <p:txBody>
          <a:bodyPr/>
          <a:lstStyle/>
          <a:p>
            <a:pPr defTabSz="914400"/>
            <a:r>
              <a:rPr lang="en-US" sz="1600" b="1">
                <a:effectLst/>
              </a:rPr>
              <a:t>Superpositions</a:t>
            </a:r>
            <a:r>
              <a:rPr lang="ru-RU" sz="1600" b="1">
                <a:effectLst/>
              </a:rPr>
              <a:t> </a:t>
            </a:r>
            <a:r>
              <a:rPr lang="en-US" sz="1600" b="1">
                <a:effectLst/>
              </a:rPr>
              <a:t> (YKa) 165.1 I/s, DyLb3 57.3 I/c, DyLb2 2.8 I/s</a:t>
            </a:r>
          </a:p>
          <a:p>
            <a:pPr defTabSz="914400"/>
            <a:endParaRPr lang="en-US" sz="1600" b="1">
              <a:effectLst/>
            </a:endParaRPr>
          </a:p>
          <a:p>
            <a:pPr defTabSz="914400">
              <a:buFont typeface="Wingdings" pitchFamily="2" charset="2"/>
              <a:buNone/>
            </a:pPr>
            <a:r>
              <a:rPr lang="en-US" sz="1600"/>
              <a:t> </a:t>
            </a:r>
            <a:r>
              <a:rPr lang="ru-RU" sz="1600"/>
              <a:t> </a:t>
            </a:r>
          </a:p>
          <a:p>
            <a:pPr defTabSz="914400"/>
            <a:endParaRPr lang="ru-RU" sz="1600"/>
          </a:p>
          <a:p>
            <a:pPr defTabSz="914400"/>
            <a:endParaRPr lang="ru-RU" sz="1600"/>
          </a:p>
          <a:p>
            <a:pPr defTabSz="914400"/>
            <a:endParaRPr lang="ru-RU" sz="1600"/>
          </a:p>
          <a:p>
            <a:pPr defTabSz="914400"/>
            <a:endParaRPr lang="ru-RU" sz="1600"/>
          </a:p>
          <a:p>
            <a:pPr defTabSz="914400"/>
            <a:endParaRPr lang="ru-RU" sz="1600"/>
          </a:p>
          <a:p>
            <a:pPr defTabSz="914400"/>
            <a:endParaRPr lang="en-US" sz="1600"/>
          </a:p>
          <a:p>
            <a:pPr defTabSz="914400"/>
            <a:endParaRPr lang="en-US" sz="1600"/>
          </a:p>
          <a:p>
            <a:pPr defTabSz="914400"/>
            <a:endParaRPr lang="en-US" sz="1600"/>
          </a:p>
          <a:p>
            <a:pPr defTabSz="914400"/>
            <a:endParaRPr lang="en-US" sz="1600"/>
          </a:p>
          <a:p>
            <a:pPr defTabSz="914400"/>
            <a:endParaRPr lang="en-US" sz="1600"/>
          </a:p>
          <a:p>
            <a:pPr defTabSz="914400"/>
            <a:endParaRPr lang="ru-RU" sz="1600"/>
          </a:p>
          <a:p>
            <a:pPr defTabSz="914400"/>
            <a:r>
              <a:rPr lang="ru-RU" sz="1600" b="1">
                <a:effectLst/>
              </a:rPr>
              <a:t>С=0.18%, Р=1.85, </a:t>
            </a:r>
            <a:r>
              <a:rPr lang="en-US" sz="1600" b="1">
                <a:effectLst/>
              </a:rPr>
              <a:t>Rel</a:t>
            </a:r>
            <a:r>
              <a:rPr lang="ru-RU" sz="1600" b="1">
                <a:effectLst/>
              </a:rPr>
              <a:t>.=0.000971</a:t>
            </a:r>
          </a:p>
          <a:p>
            <a:pPr defTabSz="914400"/>
            <a:r>
              <a:rPr lang="ru-RU" sz="1600" b="1">
                <a:effectLst/>
              </a:rPr>
              <a:t>40</a:t>
            </a:r>
            <a:r>
              <a:rPr lang="en-US" sz="1600" b="1">
                <a:effectLst/>
              </a:rPr>
              <a:t>kV</a:t>
            </a:r>
            <a:r>
              <a:rPr lang="ru-RU" sz="1600" b="1">
                <a:effectLst/>
              </a:rPr>
              <a:t> 4</a:t>
            </a:r>
            <a:r>
              <a:rPr lang="en-US" sz="1600" b="1">
                <a:effectLst/>
              </a:rPr>
              <a:t>m</a:t>
            </a:r>
            <a:r>
              <a:rPr lang="ru-RU" sz="1600" b="1">
                <a:effectLst/>
              </a:rPr>
              <a:t>А (0-1659.3-0)</a:t>
            </a:r>
            <a:r>
              <a:rPr lang="en-US" sz="1600" b="1">
                <a:effectLst/>
              </a:rPr>
              <a:t>m</a:t>
            </a:r>
            <a:r>
              <a:rPr lang="ru-RU" sz="1600" b="1">
                <a:effectLst/>
              </a:rPr>
              <a:t>А 	</a:t>
            </a:r>
            <a:r>
              <a:rPr lang="en-US" sz="1800" b="1">
                <a:effectLst/>
                <a:latin typeface="Times New Roman" pitchFamily="18" charset="0"/>
              </a:rPr>
              <a:t>I</a:t>
            </a:r>
            <a:r>
              <a:rPr lang="en-US" sz="1600" b="1">
                <a:effectLst/>
                <a:latin typeface="Times New Roman" pitchFamily="18" charset="0"/>
              </a:rPr>
              <a:t> </a:t>
            </a:r>
            <a:r>
              <a:rPr lang="ru-RU" sz="1600" b="1">
                <a:effectLst/>
              </a:rPr>
              <a:t>100%=5571327 </a:t>
            </a:r>
            <a:r>
              <a:rPr lang="en-US" sz="1600" b="1">
                <a:effectLst/>
              </a:rPr>
              <a:t>I</a:t>
            </a:r>
            <a:r>
              <a:rPr lang="ru-RU" sz="1600" b="1">
                <a:effectLst/>
              </a:rPr>
              <a:t>/</a:t>
            </a:r>
            <a:r>
              <a:rPr lang="en-US" sz="1600" b="1">
                <a:effectLst/>
              </a:rPr>
              <a:t>s</a:t>
            </a:r>
            <a:endParaRPr lang="ru-RU" sz="1600" b="1">
              <a:effectLst/>
            </a:endParaRPr>
          </a:p>
        </p:txBody>
      </p:sp>
      <p:pic>
        <p:nvPicPr>
          <p:cNvPr id="69325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982788"/>
            <a:ext cx="7508875" cy="360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7979098-A8AE-4C93-842D-8E704AF47891}" type="slidenum">
              <a:rPr lang="en-GB" sz="1200"/>
              <a:pPr/>
              <a:t>18</a:t>
            </a:fld>
            <a:endParaRPr lang="en-GB" sz="1200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354013"/>
            <a:ext cx="8750300" cy="639762"/>
          </a:xfrm>
        </p:spPr>
        <p:txBody>
          <a:bodyPr/>
          <a:lstStyle/>
          <a:p>
            <a:pPr defTabSz="914400"/>
            <a:r>
              <a:rPr lang="en-US" sz="2800"/>
              <a:t>XRF conditions for </a:t>
            </a:r>
            <a:r>
              <a:rPr lang="ru-RU" sz="2800"/>
              <a:t>С</a:t>
            </a:r>
            <a:r>
              <a:rPr lang="en-US" sz="2800"/>
              <a:t>-50 corium samples and analytical characteristics of analysis </a:t>
            </a:r>
            <a:endParaRPr lang="ru-RU" sz="2800"/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234950" y="1358900"/>
          <a:ext cx="890905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0" name="Документ" r:id="rId4" imgW="8919870" imgH="4453816" progId="Word.Document.8">
                  <p:embed/>
                </p:oleObj>
              </mc:Choice>
              <mc:Fallback>
                <p:oleObj name="Документ" r:id="rId4" imgW="8919870" imgH="445381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358900"/>
                        <a:ext cx="890905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EEC9E06F-9E71-465D-AB48-31C0475FEF1F}" type="slidenum">
              <a:rPr lang="en-GB" sz="1200"/>
              <a:pPr/>
              <a:t>19</a:t>
            </a:fld>
            <a:endParaRPr lang="en-GB" sz="120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14313"/>
            <a:ext cx="7772400" cy="639762"/>
          </a:xfrm>
        </p:spPr>
        <p:txBody>
          <a:bodyPr/>
          <a:lstStyle/>
          <a:p>
            <a:pPr defTabSz="914400"/>
            <a:r>
              <a:rPr lang="en-US" sz="2800"/>
              <a:t>Metrological parameters of XRF for </a:t>
            </a:r>
            <a:r>
              <a:rPr lang="ru-RU" sz="2800"/>
              <a:t>С</a:t>
            </a:r>
            <a:r>
              <a:rPr lang="en-US" sz="2800"/>
              <a:t>-50 corium sample</a:t>
            </a:r>
            <a:r>
              <a:rPr lang="en-US"/>
              <a:t> </a:t>
            </a:r>
            <a:endParaRPr lang="ru-RU"/>
          </a:p>
        </p:txBody>
      </p:sp>
      <p:graphicFrame>
        <p:nvGraphicFramePr>
          <p:cNvPr id="695302" name="Object 6"/>
          <p:cNvGraphicFramePr>
            <a:graphicFrameLocks noChangeAspect="1"/>
          </p:cNvGraphicFramePr>
          <p:nvPr/>
        </p:nvGraphicFramePr>
        <p:xfrm>
          <a:off x="157163" y="1092200"/>
          <a:ext cx="8778875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4" name="Документ" r:id="rId4" imgW="10127092" imgH="4207818" progId="Word.Document.8">
                  <p:embed/>
                </p:oleObj>
              </mc:Choice>
              <mc:Fallback>
                <p:oleObj name="Документ" r:id="rId4" imgW="10127092" imgH="420781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092200"/>
                        <a:ext cx="8778875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3" name="Object 7"/>
          <p:cNvGraphicFramePr>
            <a:graphicFrameLocks noChangeAspect="1"/>
          </p:cNvGraphicFramePr>
          <p:nvPr/>
        </p:nvGraphicFramePr>
        <p:xfrm>
          <a:off x="384175" y="4784725"/>
          <a:ext cx="86153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5" name="Документ" r:id="rId6" imgW="10127092" imgH="1008052" progId="Word.Document.8">
                  <p:embed/>
                </p:oleObj>
              </mc:Choice>
              <mc:Fallback>
                <p:oleObj name="Документ" r:id="rId6" imgW="10127092" imgH="1008052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4784725"/>
                        <a:ext cx="86153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4A8B2BEA-61C5-4194-B0B3-0F519244F826}" type="slidenum">
              <a:rPr lang="en-GB" sz="1200"/>
              <a:pPr/>
              <a:t>2</a:t>
            </a:fld>
            <a:endParaRPr lang="en-GB" sz="1200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225425"/>
            <a:ext cx="7772400" cy="639763"/>
          </a:xfrm>
        </p:spPr>
        <p:txBody>
          <a:bodyPr/>
          <a:lstStyle/>
          <a:p>
            <a:pPr defTabSz="914400"/>
            <a:r>
              <a:rPr lang="en-US"/>
              <a:t>Introduction</a:t>
            </a:r>
            <a:endParaRPr lang="ru-RU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173163"/>
            <a:ext cx="7772400" cy="5300662"/>
          </a:xfrm>
        </p:spPr>
        <p:txBody>
          <a:bodyPr/>
          <a:lstStyle/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effectLst/>
              </a:rPr>
              <a:t>       </a:t>
            </a:r>
            <a:r>
              <a:rPr lang="en-US" b="1" i="1">
                <a:effectLst/>
              </a:rPr>
              <a:t>In the experimental studies of severe accident phenomena it is necessary to determine corium composition in the samples</a:t>
            </a:r>
            <a:r>
              <a:rPr lang="en-US" b="1">
                <a:effectLst/>
              </a:rPr>
              <a:t>: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cut from the ingot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taken from the melt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aerosol deposits (on filters, surfaces of IMCC components)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dissolved (e.g., in the studies of FP leaching)</a:t>
            </a:r>
            <a:endParaRPr lang="ru-RU" sz="2000" b="1">
              <a:effectLst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effectLst/>
            </a:endParaRPr>
          </a:p>
          <a:p>
            <a:pPr defTabSz="914400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effectLst/>
              </a:rPr>
              <a:t>       </a:t>
            </a:r>
            <a:r>
              <a:rPr lang="en-US" b="1" i="1">
                <a:effectLst/>
              </a:rPr>
              <a:t>In comparison to alternative analytical methods XRF has the following advantages: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express results and quick sample preparation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the method is not destructive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a large number of simultaneously determined elements (multi-element analysis) </a:t>
            </a:r>
          </a:p>
          <a:p>
            <a:pPr defTabSz="914400">
              <a:lnSpc>
                <a:spcPct val="80000"/>
              </a:lnSpc>
            </a:pPr>
            <a:r>
              <a:rPr lang="en-US" sz="2000" b="1">
                <a:effectLst/>
              </a:rPr>
              <a:t> high sensitivity and a wide range of determined  concentrations (from 0.0001 to 100 %mass.)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5E11EEBE-C589-49CA-A581-325B51B186A7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pPr defTabSz="914400"/>
            <a:r>
              <a:rPr lang="en-US"/>
              <a:t>Uranium calibration lines for different fillers </a:t>
            </a:r>
            <a:endParaRPr lang="ru-RU"/>
          </a:p>
        </p:txBody>
      </p:sp>
      <p:grpSp>
        <p:nvGrpSpPr>
          <p:cNvPr id="696343" name="Group 23"/>
          <p:cNvGrpSpPr>
            <a:grpSpLocks/>
          </p:cNvGrpSpPr>
          <p:nvPr/>
        </p:nvGrpSpPr>
        <p:grpSpPr bwMode="auto">
          <a:xfrm>
            <a:off x="320675" y="1135063"/>
            <a:ext cx="8529638" cy="4964112"/>
            <a:chOff x="202" y="715"/>
            <a:chExt cx="5373" cy="3127"/>
          </a:xfrm>
        </p:grpSpPr>
        <p:pic>
          <p:nvPicPr>
            <p:cNvPr id="696327" name="Picture 7" descr="vi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715"/>
              <a:ext cx="5373" cy="3127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328" name="Text Box 8"/>
            <p:cNvSpPr txBox="1">
              <a:spLocks noChangeArrowheads="1"/>
            </p:cNvSpPr>
            <p:nvPr/>
          </p:nvSpPr>
          <p:spPr bwMode="auto">
            <a:xfrm>
              <a:off x="481" y="2128"/>
              <a:ext cx="19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0">
                  <a:latin typeface="Arial" pitchFamily="34" charset="0"/>
                </a:rPr>
                <a:t>CaO</a:t>
              </a:r>
              <a:endParaRPr lang="ru-RU" sz="1000" b="0">
                <a:latin typeface="Arial" pitchFamily="34" charset="0"/>
              </a:endParaRPr>
            </a:p>
          </p:txBody>
        </p:sp>
        <p:sp>
          <p:nvSpPr>
            <p:cNvPr id="696329" name="Text Box 9"/>
            <p:cNvSpPr txBox="1">
              <a:spLocks noChangeArrowheads="1"/>
            </p:cNvSpPr>
            <p:nvPr/>
          </p:nvSpPr>
          <p:spPr bwMode="auto">
            <a:xfrm>
              <a:off x="755" y="2126"/>
              <a:ext cx="19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0">
                  <a:latin typeface="Arial" pitchFamily="34" charset="0"/>
                </a:rPr>
                <a:t>FeO</a:t>
              </a:r>
              <a:endParaRPr lang="ru-RU" sz="1000" b="0">
                <a:latin typeface="Arial" pitchFamily="34" charset="0"/>
              </a:endParaRPr>
            </a:p>
          </p:txBody>
        </p:sp>
        <p:sp>
          <p:nvSpPr>
            <p:cNvPr id="696330" name="Text Box 10"/>
            <p:cNvSpPr txBox="1">
              <a:spLocks noChangeArrowheads="1"/>
            </p:cNvSpPr>
            <p:nvPr/>
          </p:nvSpPr>
          <p:spPr bwMode="auto">
            <a:xfrm>
              <a:off x="1013" y="2126"/>
              <a:ext cx="19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0">
                  <a:latin typeface="Arial" pitchFamily="34" charset="0"/>
                </a:rPr>
                <a:t>SiO</a:t>
              </a:r>
              <a:r>
                <a:rPr lang="en-US" sz="1000" b="0" baseline="-25000">
                  <a:latin typeface="Arial" pitchFamily="34" charset="0"/>
                </a:rPr>
                <a:t>2</a:t>
              </a:r>
              <a:endParaRPr lang="ru-RU" sz="1000" b="0" baseline="-25000">
                <a:latin typeface="Arial" pitchFamily="34" charset="0"/>
              </a:endParaRPr>
            </a:p>
          </p:txBody>
        </p:sp>
        <p:sp>
          <p:nvSpPr>
            <p:cNvPr id="696331" name="Text Box 11"/>
            <p:cNvSpPr txBox="1">
              <a:spLocks noChangeArrowheads="1"/>
            </p:cNvSpPr>
            <p:nvPr/>
          </p:nvSpPr>
          <p:spPr bwMode="auto">
            <a:xfrm>
              <a:off x="1335" y="2130"/>
              <a:ext cx="19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0">
                  <a:latin typeface="Arial" pitchFamily="34" charset="0"/>
                </a:rPr>
                <a:t>ZrO</a:t>
              </a:r>
              <a:r>
                <a:rPr lang="en-US" sz="1000" b="0" baseline="-25000">
                  <a:latin typeface="Arial" pitchFamily="34" charset="0"/>
                </a:rPr>
                <a:t>2</a:t>
              </a:r>
              <a:endParaRPr lang="ru-RU" sz="1000" b="0" baseline="-25000">
                <a:latin typeface="Arial" pitchFamily="34" charset="0"/>
              </a:endParaRPr>
            </a:p>
          </p:txBody>
        </p:sp>
        <p:sp>
          <p:nvSpPr>
            <p:cNvPr id="696332" name="Text Box 12"/>
            <p:cNvSpPr txBox="1">
              <a:spLocks noChangeArrowheads="1"/>
            </p:cNvSpPr>
            <p:nvPr/>
          </p:nvSpPr>
          <p:spPr bwMode="auto">
            <a:xfrm>
              <a:off x="1585" y="2122"/>
              <a:ext cx="56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0">
                  <a:latin typeface="Arial" pitchFamily="34" charset="0"/>
                </a:rPr>
                <a:t>ZrO</a:t>
              </a:r>
              <a:r>
                <a:rPr lang="en-US" sz="1000" b="0" baseline="-25000">
                  <a:latin typeface="Arial" pitchFamily="34" charset="0"/>
                </a:rPr>
                <a:t>2</a:t>
              </a:r>
              <a:r>
                <a:rPr lang="en-US" sz="1000" b="0">
                  <a:latin typeface="Arial" pitchFamily="34" charset="0"/>
                </a:rPr>
                <a:t>-FeO</a:t>
              </a:r>
              <a:endParaRPr lang="ru-RU" sz="1000" b="0" baseline="-25000">
                <a:latin typeface="Arial" pitchFamily="34" charset="0"/>
              </a:endParaRPr>
            </a:p>
          </p:txBody>
        </p:sp>
        <p:sp>
          <p:nvSpPr>
            <p:cNvPr id="696333" name="Text Box 13"/>
            <p:cNvSpPr txBox="1">
              <a:spLocks noChangeArrowheads="1"/>
            </p:cNvSpPr>
            <p:nvPr/>
          </p:nvSpPr>
          <p:spPr bwMode="auto">
            <a:xfrm>
              <a:off x="4967" y="1712"/>
              <a:ext cx="346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CaO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696334" name="Text Box 14"/>
            <p:cNvSpPr txBox="1">
              <a:spLocks noChangeArrowheads="1"/>
            </p:cNvSpPr>
            <p:nvPr/>
          </p:nvSpPr>
          <p:spPr bwMode="auto">
            <a:xfrm>
              <a:off x="4947" y="1996"/>
              <a:ext cx="364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FeO</a:t>
              </a:r>
              <a:endParaRPr lang="ru-RU" sz="1000">
                <a:latin typeface="Arial" pitchFamily="34" charset="0"/>
              </a:endParaRPr>
            </a:p>
          </p:txBody>
        </p:sp>
        <p:sp>
          <p:nvSpPr>
            <p:cNvPr id="696335" name="Text Box 15"/>
            <p:cNvSpPr txBox="1">
              <a:spLocks noChangeArrowheads="1"/>
            </p:cNvSpPr>
            <p:nvPr/>
          </p:nvSpPr>
          <p:spPr bwMode="auto">
            <a:xfrm>
              <a:off x="4959" y="2280"/>
              <a:ext cx="358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SiO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696336" name="Text Box 16"/>
            <p:cNvSpPr txBox="1">
              <a:spLocks noChangeArrowheads="1"/>
            </p:cNvSpPr>
            <p:nvPr/>
          </p:nvSpPr>
          <p:spPr bwMode="auto">
            <a:xfrm>
              <a:off x="4935" y="2532"/>
              <a:ext cx="396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ZrO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696337" name="Text Box 17"/>
            <p:cNvSpPr txBox="1">
              <a:spLocks noChangeArrowheads="1"/>
            </p:cNvSpPr>
            <p:nvPr/>
          </p:nvSpPr>
          <p:spPr bwMode="auto">
            <a:xfrm>
              <a:off x="4939" y="2800"/>
              <a:ext cx="399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ZrO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r>
                <a:rPr lang="en-US" sz="1000">
                  <a:latin typeface="Arial" pitchFamily="34" charset="0"/>
                </a:rPr>
                <a:t>-FeO</a:t>
              </a:r>
              <a:endParaRPr lang="ru-RU" sz="1000" baseline="-250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F2BA543-0A4C-4E51-84FE-28CDF2306D69}" type="slidenum">
              <a:rPr lang="en-GB" sz="1200"/>
              <a:pPr/>
              <a:t>21</a:t>
            </a:fld>
            <a:endParaRPr lang="en-GB" sz="1200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639762"/>
          </a:xfrm>
        </p:spPr>
        <p:txBody>
          <a:bodyPr/>
          <a:lstStyle/>
          <a:p>
            <a:pPr defTabSz="914400"/>
            <a:r>
              <a:rPr lang="en-US" sz="2800"/>
              <a:t>Improvement of uranium calibration characteristics  by its dilution with zinc oxide and holmium oxide </a:t>
            </a:r>
            <a:endParaRPr lang="ru-RU" sz="2800"/>
          </a:p>
        </p:txBody>
      </p:sp>
      <p:grpSp>
        <p:nvGrpSpPr>
          <p:cNvPr id="709646" name="Group 14"/>
          <p:cNvGrpSpPr>
            <a:grpSpLocks/>
          </p:cNvGrpSpPr>
          <p:nvPr/>
        </p:nvGrpSpPr>
        <p:grpSpPr bwMode="auto">
          <a:xfrm>
            <a:off x="276225" y="1377950"/>
            <a:ext cx="8664575" cy="5046663"/>
            <a:chOff x="174" y="868"/>
            <a:chExt cx="5458" cy="3179"/>
          </a:xfrm>
        </p:grpSpPr>
        <p:pic>
          <p:nvPicPr>
            <p:cNvPr id="709637" name="Picture 5" descr="vi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868"/>
              <a:ext cx="5458" cy="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5008" y="1915"/>
              <a:ext cx="3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ZrO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5025" y="2197"/>
              <a:ext cx="308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ZnO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5000" y="2491"/>
              <a:ext cx="316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Ho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r>
                <a:rPr lang="en-US" sz="1000">
                  <a:latin typeface="Arial" pitchFamily="34" charset="0"/>
                </a:rPr>
                <a:t>O</a:t>
              </a:r>
              <a:r>
                <a:rPr lang="en-US" sz="1000" baseline="-25000">
                  <a:latin typeface="Arial" pitchFamily="34" charset="0"/>
                </a:rPr>
                <a:t>3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64" y="2323"/>
              <a:ext cx="2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ZrO</a:t>
              </a:r>
              <a:r>
                <a:rPr lang="en-US" sz="800" baseline="-25000">
                  <a:latin typeface="Arial" pitchFamily="34" charset="0"/>
                </a:rPr>
                <a:t>2</a:t>
              </a:r>
              <a:endParaRPr lang="ru-RU" sz="800" baseline="-25000">
                <a:latin typeface="Arial" pitchFamily="34" charset="0"/>
              </a:endParaRPr>
            </a:p>
          </p:txBody>
        </p:sp>
        <p:sp>
          <p:nvSpPr>
            <p:cNvPr id="709643" name="Text Box 11"/>
            <p:cNvSpPr txBox="1">
              <a:spLocks noChangeArrowheads="1"/>
            </p:cNvSpPr>
            <p:nvPr/>
          </p:nvSpPr>
          <p:spPr bwMode="auto">
            <a:xfrm>
              <a:off x="865" y="2325"/>
              <a:ext cx="160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ZnO</a:t>
              </a:r>
              <a:endParaRPr lang="ru-RU" sz="800" baseline="-25000">
                <a:latin typeface="Arial" pitchFamily="34" charset="0"/>
              </a:endParaRPr>
            </a:p>
          </p:txBody>
        </p:sp>
        <p:sp>
          <p:nvSpPr>
            <p:cNvPr id="709644" name="Text Box 12"/>
            <p:cNvSpPr txBox="1">
              <a:spLocks noChangeArrowheads="1"/>
            </p:cNvSpPr>
            <p:nvPr/>
          </p:nvSpPr>
          <p:spPr bwMode="auto">
            <a:xfrm>
              <a:off x="1172" y="2323"/>
              <a:ext cx="28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Ho</a:t>
              </a:r>
              <a:r>
                <a:rPr lang="en-US" sz="800" baseline="-25000">
                  <a:latin typeface="Arial" pitchFamily="34" charset="0"/>
                </a:rPr>
                <a:t>2</a:t>
              </a:r>
              <a:r>
                <a:rPr lang="en-US" sz="800">
                  <a:latin typeface="Arial" pitchFamily="34" charset="0"/>
                </a:rPr>
                <a:t>O</a:t>
              </a:r>
              <a:r>
                <a:rPr lang="en-US" sz="800" baseline="-25000">
                  <a:latin typeface="Arial" pitchFamily="34" charset="0"/>
                </a:rPr>
                <a:t>3</a:t>
              </a:r>
              <a:endParaRPr lang="ru-RU" sz="800" baseline="-250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93837A34-69B9-4C73-B2EC-49468CC92452}" type="slidenum">
              <a:rPr lang="en-GB" sz="1200"/>
              <a:pPr/>
              <a:t>22</a:t>
            </a:fld>
            <a:endParaRPr lang="en-GB" sz="1200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9144000" cy="639763"/>
          </a:xfrm>
        </p:spPr>
        <p:txBody>
          <a:bodyPr/>
          <a:lstStyle/>
          <a:p>
            <a:pPr defTabSz="914400"/>
            <a:r>
              <a:rPr lang="en-US" sz="2800"/>
              <a:t>Improvement of zirconium calibration characteristics  by its dilution with  zinc oxide and holmium oxide </a:t>
            </a:r>
            <a:endParaRPr lang="ru-RU" sz="2800"/>
          </a:p>
        </p:txBody>
      </p:sp>
      <p:grpSp>
        <p:nvGrpSpPr>
          <p:cNvPr id="710670" name="Group 14"/>
          <p:cNvGrpSpPr>
            <a:grpSpLocks/>
          </p:cNvGrpSpPr>
          <p:nvPr/>
        </p:nvGrpSpPr>
        <p:grpSpPr bwMode="auto">
          <a:xfrm>
            <a:off x="241300" y="1350963"/>
            <a:ext cx="8677275" cy="5054600"/>
            <a:chOff x="152" y="851"/>
            <a:chExt cx="5466" cy="3184"/>
          </a:xfrm>
        </p:grpSpPr>
        <p:pic>
          <p:nvPicPr>
            <p:cNvPr id="710662" name="Picture 6" descr="vi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851"/>
              <a:ext cx="5466" cy="3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0663" name="Text Box 7"/>
            <p:cNvSpPr txBox="1">
              <a:spLocks noChangeArrowheads="1"/>
            </p:cNvSpPr>
            <p:nvPr/>
          </p:nvSpPr>
          <p:spPr bwMode="auto">
            <a:xfrm>
              <a:off x="4977" y="1870"/>
              <a:ext cx="368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ZnO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10664" name="Text Box 8"/>
            <p:cNvSpPr txBox="1">
              <a:spLocks noChangeArrowheads="1"/>
            </p:cNvSpPr>
            <p:nvPr/>
          </p:nvSpPr>
          <p:spPr bwMode="auto">
            <a:xfrm>
              <a:off x="4984" y="2172"/>
              <a:ext cx="350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Ho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r>
                <a:rPr lang="en-US" sz="1000">
                  <a:latin typeface="Arial" pitchFamily="34" charset="0"/>
                </a:rPr>
                <a:t>O</a:t>
              </a:r>
              <a:r>
                <a:rPr lang="en-US" sz="1000" baseline="-25000">
                  <a:latin typeface="Arial" pitchFamily="34" charset="0"/>
                </a:rPr>
                <a:t>3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10665" name="Text Box 9"/>
            <p:cNvSpPr txBox="1">
              <a:spLocks noChangeArrowheads="1"/>
            </p:cNvSpPr>
            <p:nvPr/>
          </p:nvSpPr>
          <p:spPr bwMode="auto">
            <a:xfrm>
              <a:off x="4992" y="2460"/>
              <a:ext cx="341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UO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10666" name="Text Box 10"/>
            <p:cNvSpPr txBox="1">
              <a:spLocks noChangeArrowheads="1"/>
            </p:cNvSpPr>
            <p:nvPr/>
          </p:nvSpPr>
          <p:spPr bwMode="auto">
            <a:xfrm>
              <a:off x="473" y="2286"/>
              <a:ext cx="264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ZnO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10667" name="Text Box 11"/>
            <p:cNvSpPr txBox="1">
              <a:spLocks noChangeArrowheads="1"/>
            </p:cNvSpPr>
            <p:nvPr/>
          </p:nvSpPr>
          <p:spPr bwMode="auto">
            <a:xfrm>
              <a:off x="776" y="2284"/>
              <a:ext cx="28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Ho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r>
                <a:rPr lang="en-US" sz="1000">
                  <a:latin typeface="Arial" pitchFamily="34" charset="0"/>
                </a:rPr>
                <a:t>O</a:t>
              </a:r>
              <a:r>
                <a:rPr lang="en-US" sz="1000" baseline="-25000">
                  <a:latin typeface="Arial" pitchFamily="34" charset="0"/>
                </a:rPr>
                <a:t>3</a:t>
              </a:r>
              <a:endParaRPr lang="ru-RU" sz="1000" baseline="-25000">
                <a:latin typeface="Arial" pitchFamily="34" charset="0"/>
              </a:endParaRPr>
            </a:p>
          </p:txBody>
        </p:sp>
        <p:sp>
          <p:nvSpPr>
            <p:cNvPr id="710668" name="Text Box 12"/>
            <p:cNvSpPr txBox="1">
              <a:spLocks noChangeArrowheads="1"/>
            </p:cNvSpPr>
            <p:nvPr/>
          </p:nvSpPr>
          <p:spPr bwMode="auto">
            <a:xfrm>
              <a:off x="1182" y="2298"/>
              <a:ext cx="28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latin typeface="Arial" pitchFamily="34" charset="0"/>
                </a:rPr>
                <a:t>UO</a:t>
              </a:r>
              <a:r>
                <a:rPr lang="en-US" sz="1000" baseline="-25000">
                  <a:latin typeface="Arial" pitchFamily="34" charset="0"/>
                </a:rPr>
                <a:t>2</a:t>
              </a:r>
              <a:endParaRPr lang="ru-RU" sz="1000" baseline="-250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BB1E7AFD-08C4-4DC6-BBC0-C31DF93FD6B0}" type="slidenum">
              <a:rPr lang="en-GB" sz="1200"/>
              <a:pPr/>
              <a:t>23</a:t>
            </a:fld>
            <a:endParaRPr lang="en-GB" sz="1200"/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639763"/>
          </a:xfrm>
        </p:spPr>
        <p:txBody>
          <a:bodyPr/>
          <a:lstStyle/>
          <a:p>
            <a:r>
              <a:rPr lang="en-US" sz="2800"/>
              <a:t>Usability of portable x-ray spectrometer for discrimination of valence states</a:t>
            </a:r>
            <a:endParaRPr lang="ru-RU" sz="2800"/>
          </a:p>
        </p:txBody>
      </p:sp>
      <p:pic>
        <p:nvPicPr>
          <p:cNvPr id="705543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55825"/>
            <a:ext cx="4006850" cy="413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4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8850" y="2168525"/>
            <a:ext cx="4129088" cy="419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45" name="Rectangle 9"/>
          <p:cNvSpPr>
            <a:spLocks noChangeArrowheads="1"/>
          </p:cNvSpPr>
          <p:nvPr/>
        </p:nvSpPr>
        <p:spPr bwMode="auto">
          <a:xfrm>
            <a:off x="985838" y="1338263"/>
            <a:ext cx="32829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defTabSz="762000"/>
            <a:r>
              <a:rPr lang="en-US" sz="1800"/>
              <a:t>In the transition from Fe</a:t>
            </a:r>
            <a:r>
              <a:rPr lang="en-US" sz="1800" baseline="-25000"/>
              <a:t>2</a:t>
            </a:r>
            <a:r>
              <a:rPr lang="en-US" sz="1800"/>
              <a:t>O</a:t>
            </a:r>
            <a:r>
              <a:rPr lang="en-US" sz="1800" baseline="-25000"/>
              <a:t>3 </a:t>
            </a:r>
            <a:r>
              <a:rPr lang="en-US" sz="1800"/>
              <a:t>to FeC</a:t>
            </a:r>
            <a:r>
              <a:rPr lang="en-US" sz="1800" baseline="-25000"/>
              <a:t>2</a:t>
            </a:r>
            <a:r>
              <a:rPr lang="en-US" sz="1800"/>
              <a:t>O</a:t>
            </a:r>
            <a:r>
              <a:rPr lang="en-US" sz="1800" baseline="-25000"/>
              <a:t>4</a:t>
            </a:r>
            <a:r>
              <a:rPr lang="en-US" sz="1800"/>
              <a:t>. Line shift was 0.25eV </a:t>
            </a:r>
            <a:endParaRPr lang="en-GB" sz="1800"/>
          </a:p>
        </p:txBody>
      </p:sp>
      <p:sp>
        <p:nvSpPr>
          <p:cNvPr id="705547" name="Rectangle 11"/>
          <p:cNvSpPr>
            <a:spLocks noChangeArrowheads="1"/>
          </p:cNvSpPr>
          <p:nvPr/>
        </p:nvSpPr>
        <p:spPr bwMode="auto">
          <a:xfrm>
            <a:off x="4845050" y="1338263"/>
            <a:ext cx="36401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defTabSz="762000"/>
            <a:r>
              <a:rPr lang="en-US" sz="1800">
                <a:sym typeface="Symbol" pitchFamily="18" charset="2"/>
              </a:rPr>
              <a:t>U L line shift at the transition from UO</a:t>
            </a:r>
            <a:r>
              <a:rPr lang="en-US" sz="1800" baseline="-25000">
                <a:sym typeface="Symbol" pitchFamily="18" charset="2"/>
              </a:rPr>
              <a:t>3</a:t>
            </a:r>
            <a:r>
              <a:rPr lang="en-US" sz="1800">
                <a:sym typeface="Symbol" pitchFamily="18" charset="2"/>
              </a:rPr>
              <a:t> to UO</a:t>
            </a:r>
            <a:r>
              <a:rPr lang="en-US" sz="1800" baseline="-25000">
                <a:sym typeface="Symbol" pitchFamily="18" charset="2"/>
              </a:rPr>
              <a:t>2</a:t>
            </a:r>
            <a:endParaRPr lang="en-GB" sz="1800" baseline="-25000">
              <a:sym typeface="Symbol" pitchFamily="18" charset="2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8DBCC82D-CB83-47AD-8A11-924987CBC276}" type="slidenum">
              <a:rPr lang="en-GB" sz="1200"/>
              <a:pPr/>
              <a:t>24</a:t>
            </a:fld>
            <a:endParaRPr lang="en-GB" sz="120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339725"/>
            <a:ext cx="7772400" cy="639763"/>
          </a:xfrm>
        </p:spPr>
        <p:txBody>
          <a:bodyPr/>
          <a:lstStyle/>
          <a:p>
            <a:r>
              <a:rPr lang="en-US"/>
              <a:t>Qualitative estimation of chemical shift of X-ray spectrum</a:t>
            </a:r>
            <a:r>
              <a:rPr lang="ru-RU"/>
              <a:t> </a:t>
            </a:r>
          </a:p>
        </p:txBody>
      </p:sp>
      <p:pic>
        <p:nvPicPr>
          <p:cNvPr id="707588" name="Picture 4" descr="Хим_сдвиг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b="9045"/>
          <a:stretch>
            <a:fillRect/>
          </a:stretch>
        </p:blipFill>
        <p:spPr>
          <a:xfrm>
            <a:off x="1155700" y="1149350"/>
            <a:ext cx="7123113" cy="3516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865188" y="5194300"/>
            <a:ext cx="7532687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defTabSz="762000"/>
            <a:r>
              <a:rPr lang="en-US" sz="1800"/>
              <a:t>Comparison of X-ray spectra of Cr</a:t>
            </a:r>
            <a:r>
              <a:rPr lang="en-US" sz="1800" baseline="-25000"/>
              <a:t>2</a:t>
            </a:r>
            <a:r>
              <a:rPr lang="en-US" sz="1800"/>
              <a:t>O</a:t>
            </a:r>
            <a:r>
              <a:rPr lang="en-US" sz="1800" baseline="-25000"/>
              <a:t>3</a:t>
            </a:r>
            <a:r>
              <a:rPr lang="en-US" sz="1800"/>
              <a:t> and K</a:t>
            </a:r>
            <a:r>
              <a:rPr lang="en-US" sz="1800" baseline="-25000"/>
              <a:t>2</a:t>
            </a:r>
            <a:r>
              <a:rPr lang="en-US" sz="1800"/>
              <a:t>CrO</a:t>
            </a:r>
            <a:r>
              <a:rPr lang="en-US" sz="1800" baseline="-25000"/>
              <a:t>4</a:t>
            </a:r>
            <a:r>
              <a:rPr lang="en-US" sz="1800"/>
              <a:t>. Dotted line is the differential spectrum (x 50)</a:t>
            </a:r>
          </a:p>
          <a:p>
            <a:pPr defTabSz="762000"/>
            <a:r>
              <a:rPr lang="en-US" sz="1800"/>
              <a:t>A and Ad – amplitudes of initial and differentiated spectra,</a:t>
            </a:r>
          </a:p>
          <a:p>
            <a:pPr defTabSz="762000"/>
            <a:r>
              <a:rPr lang="en-US" sz="1800"/>
              <a:t>H</a:t>
            </a:r>
            <a:r>
              <a:rPr lang="en-US" sz="1800" baseline="-25000"/>
              <a:t>1/2</a:t>
            </a:r>
            <a:r>
              <a:rPr lang="en-US" sz="1800"/>
              <a:t> – average half-width of initial characteristic line</a:t>
            </a:r>
            <a:endParaRPr lang="en-GB" sz="1800"/>
          </a:p>
        </p:txBody>
      </p:sp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3319463" y="4695825"/>
            <a:ext cx="19065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defTabSz="762000"/>
            <a:r>
              <a:rPr lang="en-GB" sz="1600">
                <a:solidFill>
                  <a:srgbClr val="000066"/>
                </a:solidFill>
              </a:rPr>
              <a:t>Wave length, A</a:t>
            </a:r>
            <a:r>
              <a:rPr lang="en-GB" sz="1600" baseline="30000">
                <a:solidFill>
                  <a:srgbClr val="000066"/>
                </a:solidFill>
              </a:rPr>
              <a:t>o</a:t>
            </a:r>
          </a:p>
        </p:txBody>
      </p:sp>
      <p:sp>
        <p:nvSpPr>
          <p:cNvPr id="707592" name="Rectangle 8"/>
          <p:cNvSpPr>
            <a:spLocks noChangeArrowheads="1"/>
          </p:cNvSpPr>
          <p:nvPr/>
        </p:nvSpPr>
        <p:spPr bwMode="auto">
          <a:xfrm>
            <a:off x="552450" y="2405063"/>
            <a:ext cx="4572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algn="ctr" defTabSz="762000"/>
            <a:r>
              <a:rPr lang="en-GB" sz="1600">
                <a:solidFill>
                  <a:srgbClr val="000066"/>
                </a:solidFill>
              </a:rPr>
              <a:t>J, a.u.</a:t>
            </a:r>
            <a:endParaRPr lang="en-GB" sz="1600" baseline="30000">
              <a:solidFill>
                <a:srgbClr val="000066"/>
              </a:solidFill>
            </a:endParaRPr>
          </a:p>
        </p:txBody>
      </p:sp>
      <p:sp>
        <p:nvSpPr>
          <p:cNvPr id="707593" name="Rectangle 9"/>
          <p:cNvSpPr>
            <a:spLocks noChangeArrowheads="1"/>
          </p:cNvSpPr>
          <p:nvPr/>
        </p:nvSpPr>
        <p:spPr bwMode="auto">
          <a:xfrm>
            <a:off x="3859213" y="3457575"/>
            <a:ext cx="346075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pPr defTabSz="762000"/>
            <a:r>
              <a:rPr lang="en-GB" sz="1600">
                <a:solidFill>
                  <a:srgbClr val="808080"/>
                </a:solidFill>
              </a:rPr>
              <a:t>eV</a:t>
            </a:r>
            <a:endParaRPr lang="en-GB" sz="1600" baseline="3000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BE9A1663-BE26-4F77-9887-3765857052DB}" type="slidenum">
              <a:rPr lang="en-GB" sz="1200"/>
              <a:pPr/>
              <a:t>25</a:t>
            </a:fld>
            <a:endParaRPr lang="en-GB" sz="120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327025"/>
            <a:ext cx="7772400" cy="639763"/>
          </a:xfrm>
        </p:spPr>
        <p:txBody>
          <a:bodyPr/>
          <a:lstStyle/>
          <a:p>
            <a:pPr defTabSz="914400"/>
            <a:r>
              <a:rPr lang="en-US"/>
              <a:t>Conclusions</a:t>
            </a:r>
            <a:endParaRPr lang="ru-RU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1354138"/>
            <a:ext cx="7772400" cy="4519612"/>
          </a:xfrm>
        </p:spPr>
        <p:txBody>
          <a:bodyPr/>
          <a:lstStyle/>
          <a:p>
            <a:pPr defTabSz="914400"/>
            <a:r>
              <a:rPr lang="en-US" sz="2000" b="1">
                <a:effectLst/>
              </a:rPr>
              <a:t>Analytical characteristics of Spectroscan MAX – GF spectrometer have been analyzed for the quantitative XRF of corium</a:t>
            </a:r>
          </a:p>
          <a:p>
            <a:pPr defTabSz="914400"/>
            <a:r>
              <a:rPr lang="en-US" sz="2000" b="1">
                <a:effectLst/>
              </a:rPr>
              <a:t>Theoretical studies for the optimization of corium XRF and evaluation of its metrological parameters have been completed:</a:t>
            </a:r>
            <a:endParaRPr lang="ru-RU" sz="2000" b="1" i="1" u="sng">
              <a:effectLst/>
            </a:endParaRPr>
          </a:p>
          <a:p>
            <a:pPr lvl="1" defTabSz="914400">
              <a:buFont typeface="Wingdings" pitchFamily="2" charset="2"/>
              <a:buChar char="§"/>
            </a:pPr>
            <a:r>
              <a:rPr lang="en-US" sz="1800" b="0" i="1" u="sng"/>
              <a:t>Determined: </a:t>
            </a:r>
            <a:r>
              <a:rPr lang="en-US" sz="1800" b="0"/>
              <a:t>optimal operation modes of the X-ray spectrometer</a:t>
            </a:r>
            <a:endParaRPr lang="ru-RU" sz="1800" b="0"/>
          </a:p>
          <a:p>
            <a:pPr lvl="1" defTabSz="914400">
              <a:buFont typeface="Wingdings" pitchFamily="2" charset="2"/>
              <a:buChar char="§"/>
            </a:pPr>
            <a:r>
              <a:rPr lang="en-US" sz="1800" b="0" i="1" u="sng"/>
              <a:t>Proposed:  </a:t>
            </a:r>
            <a:r>
              <a:rPr lang="en-US" sz="1800" b="0"/>
              <a:t>to use overlap-free analytical lines of determined elements</a:t>
            </a:r>
            <a:r>
              <a:rPr lang="ru-RU" sz="1800"/>
              <a:t> </a:t>
            </a:r>
            <a:endParaRPr lang="ru-RU" sz="1800" b="0" i="1" u="sng"/>
          </a:p>
          <a:p>
            <a:pPr lvl="1" defTabSz="914400">
              <a:buFont typeface="Wingdings" pitchFamily="2" charset="2"/>
              <a:buChar char="§"/>
            </a:pPr>
            <a:r>
              <a:rPr lang="en-US" sz="1800" b="0" i="1" u="sng"/>
              <a:t>Proposed: </a:t>
            </a:r>
            <a:r>
              <a:rPr lang="en-US" sz="1800" b="0"/>
              <a:t> to use heavy solvent (ZnO or Ho</a:t>
            </a:r>
            <a:r>
              <a:rPr lang="en-US" sz="1800" b="0" baseline="-25000"/>
              <a:t>2</a:t>
            </a:r>
            <a:r>
              <a:rPr lang="en-US" sz="1800" b="0"/>
              <a:t>O</a:t>
            </a:r>
            <a:r>
              <a:rPr lang="en-US" sz="1800" b="0" baseline="-25000"/>
              <a:t>3</a:t>
            </a:r>
            <a:r>
              <a:rPr lang="en-US" sz="1800" b="0"/>
              <a:t> ) to improve metrological parameters of the analysis and optimize sample preparation.</a:t>
            </a:r>
            <a:endParaRPr lang="ru-RU" sz="1800" b="0"/>
          </a:p>
          <a:p>
            <a:pPr defTabSz="914400"/>
            <a:r>
              <a:rPr lang="en-US" sz="2000" b="1">
                <a:effectLst/>
              </a:rPr>
              <a:t>THE WAY  to determine uranium and iron valence in corium samples has been found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E8D7463-5441-44EF-8022-BA1ECB7DC116}" type="slidenum">
              <a:rPr lang="en-GB" sz="1200"/>
              <a:pPr/>
              <a:t>3</a:t>
            </a:fld>
            <a:endParaRPr lang="en-GB" sz="1200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39713"/>
            <a:ext cx="7772400" cy="639762"/>
          </a:xfrm>
        </p:spPr>
        <p:txBody>
          <a:bodyPr/>
          <a:lstStyle/>
          <a:p>
            <a:pPr defTabSz="914400"/>
            <a:r>
              <a:rPr lang="en-US" sz="3600"/>
              <a:t>X-Ray emission schematics</a:t>
            </a:r>
            <a:r>
              <a:rPr lang="ru-RU" sz="3600"/>
              <a:t> </a:t>
            </a:r>
          </a:p>
        </p:txBody>
      </p:sp>
      <p:pic>
        <p:nvPicPr>
          <p:cNvPr id="67993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/>
          <a:stretch>
            <a:fillRect/>
          </a:stretch>
        </p:blipFill>
        <p:spPr>
          <a:xfrm>
            <a:off x="398463" y="1817688"/>
            <a:ext cx="4278312" cy="3521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4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75" y="1497013"/>
            <a:ext cx="3535363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663" y="4271963"/>
            <a:ext cx="3535362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9942" name="Rectangle 6"/>
          <p:cNvSpPr>
            <a:spLocks noChangeArrowheads="1"/>
          </p:cNvSpPr>
          <p:nvPr/>
        </p:nvSpPr>
        <p:spPr bwMode="auto">
          <a:xfrm>
            <a:off x="963613" y="1139825"/>
            <a:ext cx="35385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pPr defTabSz="762000"/>
            <a:r>
              <a:rPr lang="en-US" sz="2400">
                <a:solidFill>
                  <a:srgbClr val="000066"/>
                </a:solidFill>
              </a:rPr>
              <a:t>Electronic cells of atom</a:t>
            </a:r>
            <a:r>
              <a:rPr lang="en-GB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5953125" y="1101725"/>
            <a:ext cx="12890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pPr defTabSz="762000"/>
            <a:r>
              <a:rPr lang="ru-RU" sz="2400">
                <a:solidFill>
                  <a:srgbClr val="000066"/>
                </a:solidFill>
              </a:rPr>
              <a:t>К-</a:t>
            </a:r>
            <a:r>
              <a:rPr lang="en-US" sz="2400">
                <a:solidFill>
                  <a:srgbClr val="000066"/>
                </a:solidFill>
              </a:rPr>
              <a:t>series</a:t>
            </a:r>
            <a:r>
              <a:rPr lang="en-GB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5929313" y="3781425"/>
            <a:ext cx="12890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pPr defTabSz="762000"/>
            <a:r>
              <a:rPr lang="en-US" sz="2400">
                <a:solidFill>
                  <a:srgbClr val="000066"/>
                </a:solidFill>
              </a:rPr>
              <a:t>L-series</a:t>
            </a:r>
            <a:r>
              <a:rPr lang="en-GB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784600" y="4543425"/>
            <a:ext cx="857250" cy="7461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87BCEB11-D3EB-459A-BE6C-8BA69AB81E05}" type="slidenum">
              <a:rPr lang="en-GB" sz="1200"/>
              <a:pPr/>
              <a:t>4</a:t>
            </a:fld>
            <a:endParaRPr lang="en-GB" sz="1200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639763"/>
          </a:xfrm>
        </p:spPr>
        <p:txBody>
          <a:bodyPr/>
          <a:lstStyle/>
          <a:p>
            <a:pPr defTabSz="914400"/>
            <a:r>
              <a:rPr lang="en-US"/>
              <a:t>X-ray-optical scheme of spectrometer</a:t>
            </a:r>
            <a:r>
              <a:rPr lang="ru-RU"/>
              <a:t> </a:t>
            </a: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680970" name="Group 10"/>
          <p:cNvGrpSpPr>
            <a:grpSpLocks noChangeAspect="1"/>
          </p:cNvGrpSpPr>
          <p:nvPr/>
        </p:nvGrpSpPr>
        <p:grpSpPr bwMode="auto">
          <a:xfrm>
            <a:off x="1079500" y="911225"/>
            <a:ext cx="4035425" cy="4716463"/>
            <a:chOff x="1701" y="1434"/>
            <a:chExt cx="6354" cy="7429"/>
          </a:xfrm>
        </p:grpSpPr>
        <p:sp>
          <p:nvSpPr>
            <p:cNvPr id="680971" name="AutoShape 11"/>
            <p:cNvSpPr>
              <a:spLocks noChangeAspect="1" noChangeArrowheads="1"/>
            </p:cNvSpPr>
            <p:nvPr/>
          </p:nvSpPr>
          <p:spPr bwMode="auto">
            <a:xfrm>
              <a:off x="1701" y="1434"/>
              <a:ext cx="6354" cy="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2" name="Rectangle 12"/>
            <p:cNvSpPr>
              <a:spLocks noChangeArrowheads="1"/>
            </p:cNvSpPr>
            <p:nvPr/>
          </p:nvSpPr>
          <p:spPr bwMode="auto">
            <a:xfrm>
              <a:off x="1712" y="1434"/>
              <a:ext cx="3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  <a:cs typeface="Mangal" pitchFamily="18" charset="0"/>
                </a:rPr>
                <a:t> </a:t>
              </a:r>
              <a:endParaRPr lang="ru-RU" sz="1400"/>
            </a:p>
          </p:txBody>
        </p:sp>
        <p:sp>
          <p:nvSpPr>
            <p:cNvPr id="680973" name="Rectangle 13"/>
            <p:cNvSpPr>
              <a:spLocks noChangeArrowheads="1"/>
            </p:cNvSpPr>
            <p:nvPr/>
          </p:nvSpPr>
          <p:spPr bwMode="auto">
            <a:xfrm>
              <a:off x="1701" y="1494"/>
              <a:ext cx="6333" cy="7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4" name="Rectangle 14"/>
            <p:cNvSpPr>
              <a:spLocks noChangeArrowheads="1"/>
            </p:cNvSpPr>
            <p:nvPr/>
          </p:nvSpPr>
          <p:spPr bwMode="auto">
            <a:xfrm>
              <a:off x="1711" y="1438"/>
              <a:ext cx="6333" cy="7369"/>
            </a:xfrm>
            <a:prstGeom prst="rect">
              <a:avLst/>
            </a:prstGeom>
            <a:noFill/>
            <a:ln w="1905" cap="rnd">
              <a:solidFill>
                <a:srgbClr val="24272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5" name="Freeform 15"/>
            <p:cNvSpPr>
              <a:spLocks/>
            </p:cNvSpPr>
            <p:nvPr/>
          </p:nvSpPr>
          <p:spPr bwMode="auto">
            <a:xfrm>
              <a:off x="4032" y="2348"/>
              <a:ext cx="1098" cy="690"/>
            </a:xfrm>
            <a:custGeom>
              <a:avLst/>
              <a:gdLst>
                <a:gd name="T0" fmla="*/ 1055 w 1098"/>
                <a:gd name="T1" fmla="*/ 1 h 690"/>
                <a:gd name="T2" fmla="*/ 970 w 1098"/>
                <a:gd name="T3" fmla="*/ 7 h 690"/>
                <a:gd name="T4" fmla="*/ 885 w 1098"/>
                <a:gd name="T5" fmla="*/ 18 h 690"/>
                <a:gd name="T6" fmla="*/ 804 w 1098"/>
                <a:gd name="T7" fmla="*/ 37 h 690"/>
                <a:gd name="T8" fmla="*/ 722 w 1098"/>
                <a:gd name="T9" fmla="*/ 59 h 690"/>
                <a:gd name="T10" fmla="*/ 644 w 1098"/>
                <a:gd name="T11" fmla="*/ 90 h 690"/>
                <a:gd name="T12" fmla="*/ 568 w 1098"/>
                <a:gd name="T13" fmla="*/ 125 h 690"/>
                <a:gd name="T14" fmla="*/ 493 w 1098"/>
                <a:gd name="T15" fmla="*/ 164 h 690"/>
                <a:gd name="T16" fmla="*/ 421 w 1098"/>
                <a:gd name="T17" fmla="*/ 209 h 690"/>
                <a:gd name="T18" fmla="*/ 353 w 1098"/>
                <a:gd name="T19" fmla="*/ 258 h 690"/>
                <a:gd name="T20" fmla="*/ 289 w 1098"/>
                <a:gd name="T21" fmla="*/ 311 h 690"/>
                <a:gd name="T22" fmla="*/ 226 w 1098"/>
                <a:gd name="T23" fmla="*/ 370 h 690"/>
                <a:gd name="T24" fmla="*/ 169 w 1098"/>
                <a:gd name="T25" fmla="*/ 431 h 690"/>
                <a:gd name="T26" fmla="*/ 114 w 1098"/>
                <a:gd name="T27" fmla="*/ 498 h 690"/>
                <a:gd name="T28" fmla="*/ 66 w 1098"/>
                <a:gd name="T29" fmla="*/ 567 h 690"/>
                <a:gd name="T30" fmla="*/ 20 w 1098"/>
                <a:gd name="T31" fmla="*/ 640 h 690"/>
                <a:gd name="T32" fmla="*/ 20 w 1098"/>
                <a:gd name="T33" fmla="*/ 690 h 690"/>
                <a:gd name="T34" fmla="*/ 61 w 1098"/>
                <a:gd name="T35" fmla="*/ 616 h 690"/>
                <a:gd name="T36" fmla="*/ 107 w 1098"/>
                <a:gd name="T37" fmla="*/ 545 h 690"/>
                <a:gd name="T38" fmla="*/ 159 w 1098"/>
                <a:gd name="T39" fmla="*/ 479 h 690"/>
                <a:gd name="T40" fmla="*/ 213 w 1098"/>
                <a:gd name="T41" fmla="*/ 416 h 690"/>
                <a:gd name="T42" fmla="*/ 272 w 1098"/>
                <a:gd name="T43" fmla="*/ 356 h 690"/>
                <a:gd name="T44" fmla="*/ 334 w 1098"/>
                <a:gd name="T45" fmla="*/ 303 h 690"/>
                <a:gd name="T46" fmla="*/ 400 w 1098"/>
                <a:gd name="T47" fmla="*/ 252 h 690"/>
                <a:gd name="T48" fmla="*/ 468 w 1098"/>
                <a:gd name="T49" fmla="*/ 205 h 690"/>
                <a:gd name="T50" fmla="*/ 541 w 1098"/>
                <a:gd name="T51" fmla="*/ 164 h 690"/>
                <a:gd name="T52" fmla="*/ 614 w 1098"/>
                <a:gd name="T53" fmla="*/ 128 h 690"/>
                <a:gd name="T54" fmla="*/ 690 w 1098"/>
                <a:gd name="T55" fmla="*/ 96 h 690"/>
                <a:gd name="T56" fmla="*/ 769 w 1098"/>
                <a:gd name="T57" fmla="*/ 71 h 690"/>
                <a:gd name="T58" fmla="*/ 849 w 1098"/>
                <a:gd name="T59" fmla="*/ 50 h 690"/>
                <a:gd name="T60" fmla="*/ 931 w 1098"/>
                <a:gd name="T61" fmla="*/ 35 h 690"/>
                <a:gd name="T62" fmla="*/ 1013 w 1098"/>
                <a:gd name="T63" fmla="*/ 26 h 690"/>
                <a:gd name="T64" fmla="*/ 1098 w 1098"/>
                <a:gd name="T65" fmla="*/ 2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8" h="690">
                  <a:moveTo>
                    <a:pt x="1098" y="0"/>
                  </a:moveTo>
                  <a:lnTo>
                    <a:pt x="1055" y="1"/>
                  </a:lnTo>
                  <a:lnTo>
                    <a:pt x="1011" y="3"/>
                  </a:lnTo>
                  <a:lnTo>
                    <a:pt x="970" y="7"/>
                  </a:lnTo>
                  <a:lnTo>
                    <a:pt x="928" y="12"/>
                  </a:lnTo>
                  <a:lnTo>
                    <a:pt x="885" y="18"/>
                  </a:lnTo>
                  <a:lnTo>
                    <a:pt x="844" y="27"/>
                  </a:lnTo>
                  <a:lnTo>
                    <a:pt x="804" y="37"/>
                  </a:lnTo>
                  <a:lnTo>
                    <a:pt x="762" y="48"/>
                  </a:lnTo>
                  <a:lnTo>
                    <a:pt x="722" y="59"/>
                  </a:lnTo>
                  <a:lnTo>
                    <a:pt x="683" y="75"/>
                  </a:lnTo>
                  <a:lnTo>
                    <a:pt x="644" y="90"/>
                  </a:lnTo>
                  <a:lnTo>
                    <a:pt x="604" y="107"/>
                  </a:lnTo>
                  <a:lnTo>
                    <a:pt x="568" y="125"/>
                  </a:lnTo>
                  <a:lnTo>
                    <a:pt x="529" y="143"/>
                  </a:lnTo>
                  <a:lnTo>
                    <a:pt x="493" y="164"/>
                  </a:lnTo>
                  <a:lnTo>
                    <a:pt x="457" y="184"/>
                  </a:lnTo>
                  <a:lnTo>
                    <a:pt x="421" y="209"/>
                  </a:lnTo>
                  <a:lnTo>
                    <a:pt x="386" y="233"/>
                  </a:lnTo>
                  <a:lnTo>
                    <a:pt x="353" y="258"/>
                  </a:lnTo>
                  <a:lnTo>
                    <a:pt x="320" y="284"/>
                  </a:lnTo>
                  <a:lnTo>
                    <a:pt x="289" y="311"/>
                  </a:lnTo>
                  <a:lnTo>
                    <a:pt x="256" y="339"/>
                  </a:lnTo>
                  <a:lnTo>
                    <a:pt x="226" y="370"/>
                  </a:lnTo>
                  <a:lnTo>
                    <a:pt x="197" y="400"/>
                  </a:lnTo>
                  <a:lnTo>
                    <a:pt x="169" y="431"/>
                  </a:lnTo>
                  <a:lnTo>
                    <a:pt x="141" y="464"/>
                  </a:lnTo>
                  <a:lnTo>
                    <a:pt x="114" y="498"/>
                  </a:lnTo>
                  <a:lnTo>
                    <a:pt x="90" y="532"/>
                  </a:lnTo>
                  <a:lnTo>
                    <a:pt x="66" y="567"/>
                  </a:lnTo>
                  <a:lnTo>
                    <a:pt x="43" y="604"/>
                  </a:lnTo>
                  <a:lnTo>
                    <a:pt x="20" y="640"/>
                  </a:lnTo>
                  <a:lnTo>
                    <a:pt x="0" y="679"/>
                  </a:lnTo>
                  <a:lnTo>
                    <a:pt x="20" y="690"/>
                  </a:lnTo>
                  <a:lnTo>
                    <a:pt x="40" y="652"/>
                  </a:lnTo>
                  <a:lnTo>
                    <a:pt x="61" y="616"/>
                  </a:lnTo>
                  <a:lnTo>
                    <a:pt x="84" y="581"/>
                  </a:lnTo>
                  <a:lnTo>
                    <a:pt x="107" y="545"/>
                  </a:lnTo>
                  <a:lnTo>
                    <a:pt x="132" y="512"/>
                  </a:lnTo>
                  <a:lnTo>
                    <a:pt x="159" y="479"/>
                  </a:lnTo>
                  <a:lnTo>
                    <a:pt x="185" y="447"/>
                  </a:lnTo>
                  <a:lnTo>
                    <a:pt x="213" y="416"/>
                  </a:lnTo>
                  <a:lnTo>
                    <a:pt x="242" y="386"/>
                  </a:lnTo>
                  <a:lnTo>
                    <a:pt x="272" y="356"/>
                  </a:lnTo>
                  <a:lnTo>
                    <a:pt x="302" y="329"/>
                  </a:lnTo>
                  <a:lnTo>
                    <a:pt x="334" y="303"/>
                  </a:lnTo>
                  <a:lnTo>
                    <a:pt x="366" y="276"/>
                  </a:lnTo>
                  <a:lnTo>
                    <a:pt x="400" y="252"/>
                  </a:lnTo>
                  <a:lnTo>
                    <a:pt x="434" y="227"/>
                  </a:lnTo>
                  <a:lnTo>
                    <a:pt x="468" y="205"/>
                  </a:lnTo>
                  <a:lnTo>
                    <a:pt x="504" y="184"/>
                  </a:lnTo>
                  <a:lnTo>
                    <a:pt x="541" y="164"/>
                  </a:lnTo>
                  <a:lnTo>
                    <a:pt x="577" y="145"/>
                  </a:lnTo>
                  <a:lnTo>
                    <a:pt x="614" y="128"/>
                  </a:lnTo>
                  <a:lnTo>
                    <a:pt x="653" y="111"/>
                  </a:lnTo>
                  <a:lnTo>
                    <a:pt x="690" y="96"/>
                  </a:lnTo>
                  <a:lnTo>
                    <a:pt x="729" y="83"/>
                  </a:lnTo>
                  <a:lnTo>
                    <a:pt x="769" y="71"/>
                  </a:lnTo>
                  <a:lnTo>
                    <a:pt x="808" y="59"/>
                  </a:lnTo>
                  <a:lnTo>
                    <a:pt x="849" y="50"/>
                  </a:lnTo>
                  <a:lnTo>
                    <a:pt x="890" y="41"/>
                  </a:lnTo>
                  <a:lnTo>
                    <a:pt x="931" y="35"/>
                  </a:lnTo>
                  <a:lnTo>
                    <a:pt x="972" y="30"/>
                  </a:lnTo>
                  <a:lnTo>
                    <a:pt x="1013" y="26"/>
                  </a:lnTo>
                  <a:lnTo>
                    <a:pt x="1055" y="24"/>
                  </a:lnTo>
                  <a:lnTo>
                    <a:pt x="1098" y="2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6" name="Freeform 16"/>
            <p:cNvSpPr>
              <a:spLocks/>
            </p:cNvSpPr>
            <p:nvPr/>
          </p:nvSpPr>
          <p:spPr bwMode="auto">
            <a:xfrm>
              <a:off x="5130" y="2348"/>
              <a:ext cx="1243" cy="1276"/>
            </a:xfrm>
            <a:custGeom>
              <a:avLst/>
              <a:gdLst>
                <a:gd name="T0" fmla="*/ 1242 w 1243"/>
                <a:gd name="T1" fmla="*/ 1210 h 1276"/>
                <a:gd name="T2" fmla="*/ 1228 w 1243"/>
                <a:gd name="T3" fmla="*/ 1083 h 1276"/>
                <a:gd name="T4" fmla="*/ 1204 w 1243"/>
                <a:gd name="T5" fmla="*/ 957 h 1276"/>
                <a:gd name="T6" fmla="*/ 1167 w 1243"/>
                <a:gd name="T7" fmla="*/ 838 h 1276"/>
                <a:gd name="T8" fmla="*/ 1120 w 1243"/>
                <a:gd name="T9" fmla="*/ 724 h 1276"/>
                <a:gd name="T10" fmla="*/ 1062 w 1243"/>
                <a:gd name="T11" fmla="*/ 615 h 1276"/>
                <a:gd name="T12" fmla="*/ 996 w 1243"/>
                <a:gd name="T13" fmla="*/ 513 h 1276"/>
                <a:gd name="T14" fmla="*/ 918 w 1243"/>
                <a:gd name="T15" fmla="*/ 418 h 1276"/>
                <a:gd name="T16" fmla="*/ 835 w 1243"/>
                <a:gd name="T17" fmla="*/ 332 h 1276"/>
                <a:gd name="T18" fmla="*/ 742 w 1243"/>
                <a:gd name="T19" fmla="*/ 254 h 1276"/>
                <a:gd name="T20" fmla="*/ 643 w 1243"/>
                <a:gd name="T21" fmla="*/ 184 h 1276"/>
                <a:gd name="T22" fmla="*/ 537 w 1243"/>
                <a:gd name="T23" fmla="*/ 125 h 1276"/>
                <a:gd name="T24" fmla="*/ 425 w 1243"/>
                <a:gd name="T25" fmla="*/ 78 h 1276"/>
                <a:gd name="T26" fmla="*/ 309 w 1243"/>
                <a:gd name="T27" fmla="*/ 40 h 1276"/>
                <a:gd name="T28" fmla="*/ 188 w 1243"/>
                <a:gd name="T29" fmla="*/ 14 h 1276"/>
                <a:gd name="T30" fmla="*/ 64 w 1243"/>
                <a:gd name="T31" fmla="*/ 1 h 1276"/>
                <a:gd name="T32" fmla="*/ 0 w 1243"/>
                <a:gd name="T33" fmla="*/ 23 h 1276"/>
                <a:gd name="T34" fmla="*/ 124 w 1243"/>
                <a:gd name="T35" fmla="*/ 30 h 1276"/>
                <a:gd name="T36" fmla="*/ 245 w 1243"/>
                <a:gd name="T37" fmla="*/ 48 h 1276"/>
                <a:gd name="T38" fmla="*/ 361 w 1243"/>
                <a:gd name="T39" fmla="*/ 79 h 1276"/>
                <a:gd name="T40" fmla="*/ 473 w 1243"/>
                <a:gd name="T41" fmla="*/ 121 h 1276"/>
                <a:gd name="T42" fmla="*/ 580 w 1243"/>
                <a:gd name="T43" fmla="*/ 175 h 1276"/>
                <a:gd name="T44" fmla="*/ 681 w 1243"/>
                <a:gd name="T45" fmla="*/ 237 h 1276"/>
                <a:gd name="T46" fmla="*/ 776 w 1243"/>
                <a:gd name="T47" fmla="*/ 309 h 1276"/>
                <a:gd name="T48" fmla="*/ 862 w 1243"/>
                <a:gd name="T49" fmla="*/ 391 h 1276"/>
                <a:gd name="T50" fmla="*/ 941 w 1243"/>
                <a:gd name="T51" fmla="*/ 479 h 1276"/>
                <a:gd name="T52" fmla="*/ 1011 w 1243"/>
                <a:gd name="T53" fmla="*/ 577 h 1276"/>
                <a:gd name="T54" fmla="*/ 1073 w 1243"/>
                <a:gd name="T55" fmla="*/ 679 h 1276"/>
                <a:gd name="T56" fmla="*/ 1124 w 1243"/>
                <a:gd name="T57" fmla="*/ 790 h 1276"/>
                <a:gd name="T58" fmla="*/ 1164 w 1243"/>
                <a:gd name="T59" fmla="*/ 904 h 1276"/>
                <a:gd name="T60" fmla="*/ 1196 w 1243"/>
                <a:gd name="T61" fmla="*/ 1024 h 1276"/>
                <a:gd name="T62" fmla="*/ 1214 w 1243"/>
                <a:gd name="T63" fmla="*/ 1148 h 1276"/>
                <a:gd name="T64" fmla="*/ 1221 w 1243"/>
                <a:gd name="T65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3" h="1276">
                  <a:moveTo>
                    <a:pt x="1243" y="1276"/>
                  </a:moveTo>
                  <a:lnTo>
                    <a:pt x="1242" y="1210"/>
                  </a:lnTo>
                  <a:lnTo>
                    <a:pt x="1236" y="1145"/>
                  </a:lnTo>
                  <a:lnTo>
                    <a:pt x="1228" y="1083"/>
                  </a:lnTo>
                  <a:lnTo>
                    <a:pt x="1219" y="1020"/>
                  </a:lnTo>
                  <a:lnTo>
                    <a:pt x="1204" y="957"/>
                  </a:lnTo>
                  <a:lnTo>
                    <a:pt x="1187" y="897"/>
                  </a:lnTo>
                  <a:lnTo>
                    <a:pt x="1167" y="838"/>
                  </a:lnTo>
                  <a:lnTo>
                    <a:pt x="1144" y="780"/>
                  </a:lnTo>
                  <a:lnTo>
                    <a:pt x="1120" y="724"/>
                  </a:lnTo>
                  <a:lnTo>
                    <a:pt x="1093" y="668"/>
                  </a:lnTo>
                  <a:lnTo>
                    <a:pt x="1062" y="615"/>
                  </a:lnTo>
                  <a:lnTo>
                    <a:pt x="1029" y="563"/>
                  </a:lnTo>
                  <a:lnTo>
                    <a:pt x="996" y="513"/>
                  </a:lnTo>
                  <a:lnTo>
                    <a:pt x="959" y="466"/>
                  </a:lnTo>
                  <a:lnTo>
                    <a:pt x="918" y="418"/>
                  </a:lnTo>
                  <a:lnTo>
                    <a:pt x="878" y="374"/>
                  </a:lnTo>
                  <a:lnTo>
                    <a:pt x="835" y="332"/>
                  </a:lnTo>
                  <a:lnTo>
                    <a:pt x="790" y="291"/>
                  </a:lnTo>
                  <a:lnTo>
                    <a:pt x="742" y="254"/>
                  </a:lnTo>
                  <a:lnTo>
                    <a:pt x="694" y="218"/>
                  </a:lnTo>
                  <a:lnTo>
                    <a:pt x="643" y="184"/>
                  </a:lnTo>
                  <a:lnTo>
                    <a:pt x="591" y="153"/>
                  </a:lnTo>
                  <a:lnTo>
                    <a:pt x="537" y="125"/>
                  </a:lnTo>
                  <a:lnTo>
                    <a:pt x="482" y="100"/>
                  </a:lnTo>
                  <a:lnTo>
                    <a:pt x="425" y="78"/>
                  </a:lnTo>
                  <a:lnTo>
                    <a:pt x="368" y="56"/>
                  </a:lnTo>
                  <a:lnTo>
                    <a:pt x="309" y="40"/>
                  </a:lnTo>
                  <a:lnTo>
                    <a:pt x="249" y="25"/>
                  </a:lnTo>
                  <a:lnTo>
                    <a:pt x="188" y="14"/>
                  </a:lnTo>
                  <a:lnTo>
                    <a:pt x="126" y="7"/>
                  </a:lnTo>
                  <a:lnTo>
                    <a:pt x="64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1" y="24"/>
                  </a:lnTo>
                  <a:lnTo>
                    <a:pt x="124" y="30"/>
                  </a:lnTo>
                  <a:lnTo>
                    <a:pt x="185" y="38"/>
                  </a:lnTo>
                  <a:lnTo>
                    <a:pt x="245" y="48"/>
                  </a:lnTo>
                  <a:lnTo>
                    <a:pt x="304" y="63"/>
                  </a:lnTo>
                  <a:lnTo>
                    <a:pt x="361" y="79"/>
                  </a:lnTo>
                  <a:lnTo>
                    <a:pt x="418" y="99"/>
                  </a:lnTo>
                  <a:lnTo>
                    <a:pt x="473" y="121"/>
                  </a:lnTo>
                  <a:lnTo>
                    <a:pt x="528" y="146"/>
                  </a:lnTo>
                  <a:lnTo>
                    <a:pt x="580" y="175"/>
                  </a:lnTo>
                  <a:lnTo>
                    <a:pt x="631" y="205"/>
                  </a:lnTo>
                  <a:lnTo>
                    <a:pt x="681" y="237"/>
                  </a:lnTo>
                  <a:lnTo>
                    <a:pt x="729" y="272"/>
                  </a:lnTo>
                  <a:lnTo>
                    <a:pt x="776" y="309"/>
                  </a:lnTo>
                  <a:lnTo>
                    <a:pt x="820" y="349"/>
                  </a:lnTo>
                  <a:lnTo>
                    <a:pt x="862" y="391"/>
                  </a:lnTo>
                  <a:lnTo>
                    <a:pt x="902" y="434"/>
                  </a:lnTo>
                  <a:lnTo>
                    <a:pt x="941" y="479"/>
                  </a:lnTo>
                  <a:lnTo>
                    <a:pt x="977" y="527"/>
                  </a:lnTo>
                  <a:lnTo>
                    <a:pt x="1011" y="577"/>
                  </a:lnTo>
                  <a:lnTo>
                    <a:pt x="1043" y="626"/>
                  </a:lnTo>
                  <a:lnTo>
                    <a:pt x="1073" y="679"/>
                  </a:lnTo>
                  <a:lnTo>
                    <a:pt x="1100" y="733"/>
                  </a:lnTo>
                  <a:lnTo>
                    <a:pt x="1124" y="790"/>
                  </a:lnTo>
                  <a:lnTo>
                    <a:pt x="1147" y="845"/>
                  </a:lnTo>
                  <a:lnTo>
                    <a:pt x="1164" y="904"/>
                  </a:lnTo>
                  <a:lnTo>
                    <a:pt x="1182" y="964"/>
                  </a:lnTo>
                  <a:lnTo>
                    <a:pt x="1196" y="1024"/>
                  </a:lnTo>
                  <a:lnTo>
                    <a:pt x="1206" y="1085"/>
                  </a:lnTo>
                  <a:lnTo>
                    <a:pt x="1214" y="1148"/>
                  </a:lnTo>
                  <a:lnTo>
                    <a:pt x="1219" y="1212"/>
                  </a:lnTo>
                  <a:lnTo>
                    <a:pt x="1221" y="1276"/>
                  </a:lnTo>
                  <a:lnTo>
                    <a:pt x="1243" y="127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7" name="Freeform 17"/>
            <p:cNvSpPr>
              <a:spLocks/>
            </p:cNvSpPr>
            <p:nvPr/>
          </p:nvSpPr>
          <p:spPr bwMode="auto">
            <a:xfrm>
              <a:off x="5130" y="3624"/>
              <a:ext cx="1243" cy="1278"/>
            </a:xfrm>
            <a:custGeom>
              <a:avLst/>
              <a:gdLst>
                <a:gd name="T0" fmla="*/ 64 w 1243"/>
                <a:gd name="T1" fmla="*/ 1277 h 1278"/>
                <a:gd name="T2" fmla="*/ 188 w 1243"/>
                <a:gd name="T3" fmla="*/ 1263 h 1278"/>
                <a:gd name="T4" fmla="*/ 309 w 1243"/>
                <a:gd name="T5" fmla="*/ 1237 h 1278"/>
                <a:gd name="T6" fmla="*/ 425 w 1243"/>
                <a:gd name="T7" fmla="*/ 1199 h 1278"/>
                <a:gd name="T8" fmla="*/ 537 w 1243"/>
                <a:gd name="T9" fmla="*/ 1152 h 1278"/>
                <a:gd name="T10" fmla="*/ 643 w 1243"/>
                <a:gd name="T11" fmla="*/ 1093 h 1278"/>
                <a:gd name="T12" fmla="*/ 742 w 1243"/>
                <a:gd name="T13" fmla="*/ 1023 h 1278"/>
                <a:gd name="T14" fmla="*/ 835 w 1243"/>
                <a:gd name="T15" fmla="*/ 945 h 1278"/>
                <a:gd name="T16" fmla="*/ 918 w 1243"/>
                <a:gd name="T17" fmla="*/ 860 h 1278"/>
                <a:gd name="T18" fmla="*/ 996 w 1243"/>
                <a:gd name="T19" fmla="*/ 765 h 1278"/>
                <a:gd name="T20" fmla="*/ 1062 w 1243"/>
                <a:gd name="T21" fmla="*/ 661 h 1278"/>
                <a:gd name="T22" fmla="*/ 1120 w 1243"/>
                <a:gd name="T23" fmla="*/ 553 h 1278"/>
                <a:gd name="T24" fmla="*/ 1167 w 1243"/>
                <a:gd name="T25" fmla="*/ 439 h 1278"/>
                <a:gd name="T26" fmla="*/ 1204 w 1243"/>
                <a:gd name="T27" fmla="*/ 319 h 1278"/>
                <a:gd name="T28" fmla="*/ 1228 w 1243"/>
                <a:gd name="T29" fmla="*/ 194 h 1278"/>
                <a:gd name="T30" fmla="*/ 1242 w 1243"/>
                <a:gd name="T31" fmla="*/ 66 h 1278"/>
                <a:gd name="T32" fmla="*/ 1221 w 1243"/>
                <a:gd name="T33" fmla="*/ 0 h 1278"/>
                <a:gd name="T34" fmla="*/ 1214 w 1243"/>
                <a:gd name="T35" fmla="*/ 129 h 1278"/>
                <a:gd name="T36" fmla="*/ 1196 w 1243"/>
                <a:gd name="T37" fmla="*/ 252 h 1278"/>
                <a:gd name="T38" fmla="*/ 1164 w 1243"/>
                <a:gd name="T39" fmla="*/ 373 h 1278"/>
                <a:gd name="T40" fmla="*/ 1124 w 1243"/>
                <a:gd name="T41" fmla="*/ 488 h 1278"/>
                <a:gd name="T42" fmla="*/ 1073 w 1243"/>
                <a:gd name="T43" fmla="*/ 598 h 1278"/>
                <a:gd name="T44" fmla="*/ 1011 w 1243"/>
                <a:gd name="T45" fmla="*/ 701 h 1278"/>
                <a:gd name="T46" fmla="*/ 941 w 1243"/>
                <a:gd name="T47" fmla="*/ 798 h 1278"/>
                <a:gd name="T48" fmla="*/ 862 w 1243"/>
                <a:gd name="T49" fmla="*/ 887 h 1278"/>
                <a:gd name="T50" fmla="*/ 776 w 1243"/>
                <a:gd name="T51" fmla="*/ 968 h 1278"/>
                <a:gd name="T52" fmla="*/ 681 w 1243"/>
                <a:gd name="T53" fmla="*/ 1041 h 1278"/>
                <a:gd name="T54" fmla="*/ 580 w 1243"/>
                <a:gd name="T55" fmla="*/ 1103 h 1278"/>
                <a:gd name="T56" fmla="*/ 473 w 1243"/>
                <a:gd name="T57" fmla="*/ 1156 h 1278"/>
                <a:gd name="T58" fmla="*/ 361 w 1243"/>
                <a:gd name="T59" fmla="*/ 1198 h 1278"/>
                <a:gd name="T60" fmla="*/ 245 w 1243"/>
                <a:gd name="T61" fmla="*/ 1230 h 1278"/>
                <a:gd name="T62" fmla="*/ 124 w 1243"/>
                <a:gd name="T63" fmla="*/ 1248 h 1278"/>
                <a:gd name="T64" fmla="*/ 0 w 1243"/>
                <a:gd name="T65" fmla="*/ 125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3" h="1278">
                  <a:moveTo>
                    <a:pt x="0" y="1278"/>
                  </a:moveTo>
                  <a:lnTo>
                    <a:pt x="64" y="1277"/>
                  </a:lnTo>
                  <a:lnTo>
                    <a:pt x="126" y="1271"/>
                  </a:lnTo>
                  <a:lnTo>
                    <a:pt x="188" y="1263"/>
                  </a:lnTo>
                  <a:lnTo>
                    <a:pt x="249" y="1253"/>
                  </a:lnTo>
                  <a:lnTo>
                    <a:pt x="309" y="1237"/>
                  </a:lnTo>
                  <a:lnTo>
                    <a:pt x="368" y="1221"/>
                  </a:lnTo>
                  <a:lnTo>
                    <a:pt x="425" y="1199"/>
                  </a:lnTo>
                  <a:lnTo>
                    <a:pt x="482" y="1177"/>
                  </a:lnTo>
                  <a:lnTo>
                    <a:pt x="537" y="1152"/>
                  </a:lnTo>
                  <a:lnTo>
                    <a:pt x="591" y="1124"/>
                  </a:lnTo>
                  <a:lnTo>
                    <a:pt x="643" y="1093"/>
                  </a:lnTo>
                  <a:lnTo>
                    <a:pt x="694" y="1060"/>
                  </a:lnTo>
                  <a:lnTo>
                    <a:pt x="742" y="1023"/>
                  </a:lnTo>
                  <a:lnTo>
                    <a:pt x="790" y="987"/>
                  </a:lnTo>
                  <a:lnTo>
                    <a:pt x="835" y="945"/>
                  </a:lnTo>
                  <a:lnTo>
                    <a:pt x="878" y="903"/>
                  </a:lnTo>
                  <a:lnTo>
                    <a:pt x="918" y="860"/>
                  </a:lnTo>
                  <a:lnTo>
                    <a:pt x="959" y="812"/>
                  </a:lnTo>
                  <a:lnTo>
                    <a:pt x="996" y="765"/>
                  </a:lnTo>
                  <a:lnTo>
                    <a:pt x="1029" y="715"/>
                  </a:lnTo>
                  <a:lnTo>
                    <a:pt x="1062" y="661"/>
                  </a:lnTo>
                  <a:lnTo>
                    <a:pt x="1093" y="610"/>
                  </a:lnTo>
                  <a:lnTo>
                    <a:pt x="1120" y="553"/>
                  </a:lnTo>
                  <a:lnTo>
                    <a:pt x="1144" y="498"/>
                  </a:lnTo>
                  <a:lnTo>
                    <a:pt x="1167" y="439"/>
                  </a:lnTo>
                  <a:lnTo>
                    <a:pt x="1187" y="379"/>
                  </a:lnTo>
                  <a:lnTo>
                    <a:pt x="1204" y="319"/>
                  </a:lnTo>
                  <a:lnTo>
                    <a:pt x="1219" y="257"/>
                  </a:lnTo>
                  <a:lnTo>
                    <a:pt x="1228" y="194"/>
                  </a:lnTo>
                  <a:lnTo>
                    <a:pt x="1236" y="131"/>
                  </a:lnTo>
                  <a:lnTo>
                    <a:pt x="1242" y="66"/>
                  </a:lnTo>
                  <a:lnTo>
                    <a:pt x="1243" y="0"/>
                  </a:lnTo>
                  <a:lnTo>
                    <a:pt x="1221" y="0"/>
                  </a:lnTo>
                  <a:lnTo>
                    <a:pt x="1219" y="64"/>
                  </a:lnTo>
                  <a:lnTo>
                    <a:pt x="1214" y="129"/>
                  </a:lnTo>
                  <a:lnTo>
                    <a:pt x="1206" y="192"/>
                  </a:lnTo>
                  <a:lnTo>
                    <a:pt x="1196" y="252"/>
                  </a:lnTo>
                  <a:lnTo>
                    <a:pt x="1182" y="313"/>
                  </a:lnTo>
                  <a:lnTo>
                    <a:pt x="1164" y="373"/>
                  </a:lnTo>
                  <a:lnTo>
                    <a:pt x="1147" y="431"/>
                  </a:lnTo>
                  <a:lnTo>
                    <a:pt x="1124" y="488"/>
                  </a:lnTo>
                  <a:lnTo>
                    <a:pt x="1100" y="544"/>
                  </a:lnTo>
                  <a:lnTo>
                    <a:pt x="1073" y="598"/>
                  </a:lnTo>
                  <a:lnTo>
                    <a:pt x="1043" y="650"/>
                  </a:lnTo>
                  <a:lnTo>
                    <a:pt x="1011" y="701"/>
                  </a:lnTo>
                  <a:lnTo>
                    <a:pt x="977" y="751"/>
                  </a:lnTo>
                  <a:lnTo>
                    <a:pt x="941" y="798"/>
                  </a:lnTo>
                  <a:lnTo>
                    <a:pt x="902" y="843"/>
                  </a:lnTo>
                  <a:lnTo>
                    <a:pt x="862" y="887"/>
                  </a:lnTo>
                  <a:lnTo>
                    <a:pt x="820" y="929"/>
                  </a:lnTo>
                  <a:lnTo>
                    <a:pt x="776" y="968"/>
                  </a:lnTo>
                  <a:lnTo>
                    <a:pt x="729" y="1005"/>
                  </a:lnTo>
                  <a:lnTo>
                    <a:pt x="681" y="1041"/>
                  </a:lnTo>
                  <a:lnTo>
                    <a:pt x="631" y="1072"/>
                  </a:lnTo>
                  <a:lnTo>
                    <a:pt x="580" y="1103"/>
                  </a:lnTo>
                  <a:lnTo>
                    <a:pt x="528" y="1131"/>
                  </a:lnTo>
                  <a:lnTo>
                    <a:pt x="473" y="1156"/>
                  </a:lnTo>
                  <a:lnTo>
                    <a:pt x="418" y="1178"/>
                  </a:lnTo>
                  <a:lnTo>
                    <a:pt x="361" y="1198"/>
                  </a:lnTo>
                  <a:lnTo>
                    <a:pt x="304" y="1214"/>
                  </a:lnTo>
                  <a:lnTo>
                    <a:pt x="245" y="1230"/>
                  </a:lnTo>
                  <a:lnTo>
                    <a:pt x="185" y="1240"/>
                  </a:lnTo>
                  <a:lnTo>
                    <a:pt x="124" y="1248"/>
                  </a:lnTo>
                  <a:lnTo>
                    <a:pt x="61" y="1254"/>
                  </a:lnTo>
                  <a:lnTo>
                    <a:pt x="0" y="1255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8" name="Freeform 18"/>
            <p:cNvSpPr>
              <a:spLocks/>
            </p:cNvSpPr>
            <p:nvPr/>
          </p:nvSpPr>
          <p:spPr bwMode="auto">
            <a:xfrm>
              <a:off x="4027" y="4201"/>
              <a:ext cx="1103" cy="701"/>
            </a:xfrm>
            <a:custGeom>
              <a:avLst/>
              <a:gdLst>
                <a:gd name="T0" fmla="*/ 20 w 1103"/>
                <a:gd name="T1" fmla="*/ 50 h 701"/>
                <a:gd name="T2" fmla="*/ 65 w 1103"/>
                <a:gd name="T3" fmla="*/ 126 h 701"/>
                <a:gd name="T4" fmla="*/ 113 w 1103"/>
                <a:gd name="T5" fmla="*/ 197 h 701"/>
                <a:gd name="T6" fmla="*/ 166 w 1103"/>
                <a:gd name="T7" fmla="*/ 264 h 701"/>
                <a:gd name="T8" fmla="*/ 224 w 1103"/>
                <a:gd name="T9" fmla="*/ 326 h 701"/>
                <a:gd name="T10" fmla="*/ 286 w 1103"/>
                <a:gd name="T11" fmla="*/ 386 h 701"/>
                <a:gd name="T12" fmla="*/ 351 w 1103"/>
                <a:gd name="T13" fmla="*/ 441 h 701"/>
                <a:gd name="T14" fmla="*/ 420 w 1103"/>
                <a:gd name="T15" fmla="*/ 489 h 701"/>
                <a:gd name="T16" fmla="*/ 492 w 1103"/>
                <a:gd name="T17" fmla="*/ 536 h 701"/>
                <a:gd name="T18" fmla="*/ 567 w 1103"/>
                <a:gd name="T19" fmla="*/ 575 h 701"/>
                <a:gd name="T20" fmla="*/ 644 w 1103"/>
                <a:gd name="T21" fmla="*/ 610 h 701"/>
                <a:gd name="T22" fmla="*/ 723 w 1103"/>
                <a:gd name="T23" fmla="*/ 638 h 701"/>
                <a:gd name="T24" fmla="*/ 806 w 1103"/>
                <a:gd name="T25" fmla="*/ 664 h 701"/>
                <a:gd name="T26" fmla="*/ 888 w 1103"/>
                <a:gd name="T27" fmla="*/ 681 h 701"/>
                <a:gd name="T28" fmla="*/ 973 w 1103"/>
                <a:gd name="T29" fmla="*/ 694 h 701"/>
                <a:gd name="T30" fmla="*/ 1060 w 1103"/>
                <a:gd name="T31" fmla="*/ 700 h 701"/>
                <a:gd name="T32" fmla="*/ 1103 w 1103"/>
                <a:gd name="T33" fmla="*/ 678 h 701"/>
                <a:gd name="T34" fmla="*/ 1018 w 1103"/>
                <a:gd name="T35" fmla="*/ 674 h 701"/>
                <a:gd name="T36" fmla="*/ 933 w 1103"/>
                <a:gd name="T37" fmla="*/ 665 h 701"/>
                <a:gd name="T38" fmla="*/ 852 w 1103"/>
                <a:gd name="T39" fmla="*/ 650 h 701"/>
                <a:gd name="T40" fmla="*/ 771 w 1103"/>
                <a:gd name="T41" fmla="*/ 629 h 701"/>
                <a:gd name="T42" fmla="*/ 690 w 1103"/>
                <a:gd name="T43" fmla="*/ 604 h 701"/>
                <a:gd name="T44" fmla="*/ 614 w 1103"/>
                <a:gd name="T45" fmla="*/ 572 h 701"/>
                <a:gd name="T46" fmla="*/ 540 w 1103"/>
                <a:gd name="T47" fmla="*/ 536 h 701"/>
                <a:gd name="T48" fmla="*/ 467 w 1103"/>
                <a:gd name="T49" fmla="*/ 493 h 701"/>
                <a:gd name="T50" fmla="*/ 398 w 1103"/>
                <a:gd name="T51" fmla="*/ 446 h 701"/>
                <a:gd name="T52" fmla="*/ 332 w 1103"/>
                <a:gd name="T53" fmla="*/ 396 h 701"/>
                <a:gd name="T54" fmla="*/ 270 w 1103"/>
                <a:gd name="T55" fmla="*/ 340 h 701"/>
                <a:gd name="T56" fmla="*/ 211 w 1103"/>
                <a:gd name="T57" fmla="*/ 280 h 701"/>
                <a:gd name="T58" fmla="*/ 157 w 1103"/>
                <a:gd name="T59" fmla="*/ 217 h 701"/>
                <a:gd name="T60" fmla="*/ 107 w 1103"/>
                <a:gd name="T61" fmla="*/ 147 h 701"/>
                <a:gd name="T62" fmla="*/ 62 w 1103"/>
                <a:gd name="T63" fmla="*/ 77 h 701"/>
                <a:gd name="T64" fmla="*/ 20 w 1103"/>
                <a:gd name="T65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3" h="701">
                  <a:moveTo>
                    <a:pt x="0" y="12"/>
                  </a:moveTo>
                  <a:lnTo>
                    <a:pt x="20" y="50"/>
                  </a:lnTo>
                  <a:lnTo>
                    <a:pt x="41" y="88"/>
                  </a:lnTo>
                  <a:lnTo>
                    <a:pt x="65" y="126"/>
                  </a:lnTo>
                  <a:lnTo>
                    <a:pt x="89" y="161"/>
                  </a:lnTo>
                  <a:lnTo>
                    <a:pt x="113" y="197"/>
                  </a:lnTo>
                  <a:lnTo>
                    <a:pt x="139" y="230"/>
                  </a:lnTo>
                  <a:lnTo>
                    <a:pt x="166" y="264"/>
                  </a:lnTo>
                  <a:lnTo>
                    <a:pt x="195" y="296"/>
                  </a:lnTo>
                  <a:lnTo>
                    <a:pt x="224" y="326"/>
                  </a:lnTo>
                  <a:lnTo>
                    <a:pt x="254" y="356"/>
                  </a:lnTo>
                  <a:lnTo>
                    <a:pt x="286" y="386"/>
                  </a:lnTo>
                  <a:lnTo>
                    <a:pt x="318" y="415"/>
                  </a:lnTo>
                  <a:lnTo>
                    <a:pt x="351" y="441"/>
                  </a:lnTo>
                  <a:lnTo>
                    <a:pt x="384" y="465"/>
                  </a:lnTo>
                  <a:lnTo>
                    <a:pt x="420" y="489"/>
                  </a:lnTo>
                  <a:lnTo>
                    <a:pt x="456" y="513"/>
                  </a:lnTo>
                  <a:lnTo>
                    <a:pt x="492" y="536"/>
                  </a:lnTo>
                  <a:lnTo>
                    <a:pt x="529" y="556"/>
                  </a:lnTo>
                  <a:lnTo>
                    <a:pt x="567" y="575"/>
                  </a:lnTo>
                  <a:lnTo>
                    <a:pt x="605" y="594"/>
                  </a:lnTo>
                  <a:lnTo>
                    <a:pt x="644" y="610"/>
                  </a:lnTo>
                  <a:lnTo>
                    <a:pt x="683" y="625"/>
                  </a:lnTo>
                  <a:lnTo>
                    <a:pt x="723" y="638"/>
                  </a:lnTo>
                  <a:lnTo>
                    <a:pt x="764" y="653"/>
                  </a:lnTo>
                  <a:lnTo>
                    <a:pt x="806" y="664"/>
                  </a:lnTo>
                  <a:lnTo>
                    <a:pt x="847" y="674"/>
                  </a:lnTo>
                  <a:lnTo>
                    <a:pt x="888" y="681"/>
                  </a:lnTo>
                  <a:lnTo>
                    <a:pt x="931" y="688"/>
                  </a:lnTo>
                  <a:lnTo>
                    <a:pt x="973" y="694"/>
                  </a:lnTo>
                  <a:lnTo>
                    <a:pt x="1016" y="697"/>
                  </a:lnTo>
                  <a:lnTo>
                    <a:pt x="1060" y="700"/>
                  </a:lnTo>
                  <a:lnTo>
                    <a:pt x="1103" y="701"/>
                  </a:lnTo>
                  <a:lnTo>
                    <a:pt x="1103" y="678"/>
                  </a:lnTo>
                  <a:lnTo>
                    <a:pt x="1060" y="677"/>
                  </a:lnTo>
                  <a:lnTo>
                    <a:pt x="1018" y="674"/>
                  </a:lnTo>
                  <a:lnTo>
                    <a:pt x="976" y="671"/>
                  </a:lnTo>
                  <a:lnTo>
                    <a:pt x="933" y="665"/>
                  </a:lnTo>
                  <a:lnTo>
                    <a:pt x="893" y="658"/>
                  </a:lnTo>
                  <a:lnTo>
                    <a:pt x="852" y="650"/>
                  </a:lnTo>
                  <a:lnTo>
                    <a:pt x="810" y="641"/>
                  </a:lnTo>
                  <a:lnTo>
                    <a:pt x="771" y="629"/>
                  </a:lnTo>
                  <a:lnTo>
                    <a:pt x="730" y="617"/>
                  </a:lnTo>
                  <a:lnTo>
                    <a:pt x="690" y="604"/>
                  </a:lnTo>
                  <a:lnTo>
                    <a:pt x="653" y="589"/>
                  </a:lnTo>
                  <a:lnTo>
                    <a:pt x="614" y="572"/>
                  </a:lnTo>
                  <a:lnTo>
                    <a:pt x="576" y="554"/>
                  </a:lnTo>
                  <a:lnTo>
                    <a:pt x="540" y="536"/>
                  </a:lnTo>
                  <a:lnTo>
                    <a:pt x="503" y="515"/>
                  </a:lnTo>
                  <a:lnTo>
                    <a:pt x="467" y="493"/>
                  </a:lnTo>
                  <a:lnTo>
                    <a:pt x="431" y="471"/>
                  </a:lnTo>
                  <a:lnTo>
                    <a:pt x="398" y="446"/>
                  </a:lnTo>
                  <a:lnTo>
                    <a:pt x="364" y="422"/>
                  </a:lnTo>
                  <a:lnTo>
                    <a:pt x="332" y="396"/>
                  </a:lnTo>
                  <a:lnTo>
                    <a:pt x="301" y="368"/>
                  </a:lnTo>
                  <a:lnTo>
                    <a:pt x="270" y="340"/>
                  </a:lnTo>
                  <a:lnTo>
                    <a:pt x="240" y="310"/>
                  </a:lnTo>
                  <a:lnTo>
                    <a:pt x="211" y="280"/>
                  </a:lnTo>
                  <a:lnTo>
                    <a:pt x="184" y="248"/>
                  </a:lnTo>
                  <a:lnTo>
                    <a:pt x="157" y="217"/>
                  </a:lnTo>
                  <a:lnTo>
                    <a:pt x="131" y="183"/>
                  </a:lnTo>
                  <a:lnTo>
                    <a:pt x="107" y="147"/>
                  </a:lnTo>
                  <a:lnTo>
                    <a:pt x="83" y="113"/>
                  </a:lnTo>
                  <a:lnTo>
                    <a:pt x="62" y="77"/>
                  </a:lnTo>
                  <a:lnTo>
                    <a:pt x="40" y="38"/>
                  </a:lnTo>
                  <a:lnTo>
                    <a:pt x="2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79" name="Freeform 19"/>
            <p:cNvSpPr>
              <a:spLocks/>
            </p:cNvSpPr>
            <p:nvPr/>
          </p:nvSpPr>
          <p:spPr bwMode="auto">
            <a:xfrm>
              <a:off x="4509" y="4314"/>
              <a:ext cx="303" cy="11"/>
            </a:xfrm>
            <a:custGeom>
              <a:avLst/>
              <a:gdLst>
                <a:gd name="T0" fmla="*/ 303 w 303"/>
                <a:gd name="T1" fmla="*/ 5 h 11"/>
                <a:gd name="T2" fmla="*/ 297 w 303"/>
                <a:gd name="T3" fmla="*/ 0 h 11"/>
                <a:gd name="T4" fmla="*/ 0 w 303"/>
                <a:gd name="T5" fmla="*/ 0 h 11"/>
                <a:gd name="T6" fmla="*/ 0 w 303"/>
                <a:gd name="T7" fmla="*/ 11 h 11"/>
                <a:gd name="T8" fmla="*/ 297 w 303"/>
                <a:gd name="T9" fmla="*/ 11 h 11"/>
                <a:gd name="T10" fmla="*/ 291 w 303"/>
                <a:gd name="T11" fmla="*/ 5 h 11"/>
                <a:gd name="T12" fmla="*/ 303 w 303"/>
                <a:gd name="T13" fmla="*/ 5 h 11"/>
                <a:gd name="T14" fmla="*/ 303 w 303"/>
                <a:gd name="T15" fmla="*/ 0 h 11"/>
                <a:gd name="T16" fmla="*/ 297 w 303"/>
                <a:gd name="T17" fmla="*/ 0 h 11"/>
                <a:gd name="T18" fmla="*/ 303 w 303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11">
                  <a:moveTo>
                    <a:pt x="303" y="5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97" y="11"/>
                  </a:lnTo>
                  <a:lnTo>
                    <a:pt x="291" y="5"/>
                  </a:lnTo>
                  <a:lnTo>
                    <a:pt x="303" y="5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303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0" name="Freeform 20"/>
            <p:cNvSpPr>
              <a:spLocks/>
            </p:cNvSpPr>
            <p:nvPr/>
          </p:nvSpPr>
          <p:spPr bwMode="auto">
            <a:xfrm>
              <a:off x="4800" y="4319"/>
              <a:ext cx="12" cy="457"/>
            </a:xfrm>
            <a:custGeom>
              <a:avLst/>
              <a:gdLst>
                <a:gd name="T0" fmla="*/ 6 w 12"/>
                <a:gd name="T1" fmla="*/ 457 h 457"/>
                <a:gd name="T2" fmla="*/ 12 w 12"/>
                <a:gd name="T3" fmla="*/ 451 h 457"/>
                <a:gd name="T4" fmla="*/ 12 w 12"/>
                <a:gd name="T5" fmla="*/ 0 h 457"/>
                <a:gd name="T6" fmla="*/ 0 w 12"/>
                <a:gd name="T7" fmla="*/ 0 h 457"/>
                <a:gd name="T8" fmla="*/ 0 w 12"/>
                <a:gd name="T9" fmla="*/ 451 h 457"/>
                <a:gd name="T10" fmla="*/ 6 w 12"/>
                <a:gd name="T11" fmla="*/ 445 h 457"/>
                <a:gd name="T12" fmla="*/ 6 w 12"/>
                <a:gd name="T13" fmla="*/ 457 h 457"/>
                <a:gd name="T14" fmla="*/ 12 w 12"/>
                <a:gd name="T15" fmla="*/ 457 h 457"/>
                <a:gd name="T16" fmla="*/ 12 w 12"/>
                <a:gd name="T17" fmla="*/ 451 h 457"/>
                <a:gd name="T18" fmla="*/ 6 w 12"/>
                <a:gd name="T1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57">
                  <a:moveTo>
                    <a:pt x="6" y="457"/>
                  </a:moveTo>
                  <a:lnTo>
                    <a:pt x="12" y="45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51"/>
                  </a:lnTo>
                  <a:lnTo>
                    <a:pt x="6" y="445"/>
                  </a:lnTo>
                  <a:lnTo>
                    <a:pt x="6" y="457"/>
                  </a:lnTo>
                  <a:lnTo>
                    <a:pt x="12" y="457"/>
                  </a:lnTo>
                  <a:lnTo>
                    <a:pt x="12" y="451"/>
                  </a:lnTo>
                  <a:lnTo>
                    <a:pt x="6" y="45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1" name="Freeform 21"/>
            <p:cNvSpPr>
              <a:spLocks/>
            </p:cNvSpPr>
            <p:nvPr/>
          </p:nvSpPr>
          <p:spPr bwMode="auto">
            <a:xfrm>
              <a:off x="4504" y="4764"/>
              <a:ext cx="302" cy="12"/>
            </a:xfrm>
            <a:custGeom>
              <a:avLst/>
              <a:gdLst>
                <a:gd name="T0" fmla="*/ 0 w 302"/>
                <a:gd name="T1" fmla="*/ 6 h 12"/>
                <a:gd name="T2" fmla="*/ 5 w 302"/>
                <a:gd name="T3" fmla="*/ 12 h 12"/>
                <a:gd name="T4" fmla="*/ 302 w 302"/>
                <a:gd name="T5" fmla="*/ 12 h 12"/>
                <a:gd name="T6" fmla="*/ 302 w 302"/>
                <a:gd name="T7" fmla="*/ 0 h 12"/>
                <a:gd name="T8" fmla="*/ 5 w 302"/>
                <a:gd name="T9" fmla="*/ 0 h 12"/>
                <a:gd name="T10" fmla="*/ 11 w 302"/>
                <a:gd name="T11" fmla="*/ 6 h 12"/>
                <a:gd name="T12" fmla="*/ 0 w 302"/>
                <a:gd name="T13" fmla="*/ 6 h 12"/>
                <a:gd name="T14" fmla="*/ 0 w 302"/>
                <a:gd name="T15" fmla="*/ 12 h 12"/>
                <a:gd name="T16" fmla="*/ 5 w 302"/>
                <a:gd name="T17" fmla="*/ 12 h 12"/>
                <a:gd name="T18" fmla="*/ 0 w 302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12">
                  <a:moveTo>
                    <a:pt x="0" y="6"/>
                  </a:moveTo>
                  <a:lnTo>
                    <a:pt x="5" y="12"/>
                  </a:lnTo>
                  <a:lnTo>
                    <a:pt x="302" y="12"/>
                  </a:lnTo>
                  <a:lnTo>
                    <a:pt x="302" y="0"/>
                  </a:lnTo>
                  <a:lnTo>
                    <a:pt x="5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2" name="Freeform 22"/>
            <p:cNvSpPr>
              <a:spLocks/>
            </p:cNvSpPr>
            <p:nvPr/>
          </p:nvSpPr>
          <p:spPr bwMode="auto">
            <a:xfrm>
              <a:off x="4504" y="4314"/>
              <a:ext cx="10" cy="456"/>
            </a:xfrm>
            <a:custGeom>
              <a:avLst/>
              <a:gdLst>
                <a:gd name="T0" fmla="*/ 5 w 10"/>
                <a:gd name="T1" fmla="*/ 0 h 456"/>
                <a:gd name="T2" fmla="*/ 0 w 10"/>
                <a:gd name="T3" fmla="*/ 5 h 456"/>
                <a:gd name="T4" fmla="*/ 0 w 10"/>
                <a:gd name="T5" fmla="*/ 456 h 456"/>
                <a:gd name="T6" fmla="*/ 10 w 10"/>
                <a:gd name="T7" fmla="*/ 456 h 456"/>
                <a:gd name="T8" fmla="*/ 10 w 10"/>
                <a:gd name="T9" fmla="*/ 5 h 456"/>
                <a:gd name="T10" fmla="*/ 5 w 10"/>
                <a:gd name="T11" fmla="*/ 11 h 456"/>
                <a:gd name="T12" fmla="*/ 5 w 10"/>
                <a:gd name="T13" fmla="*/ 0 h 456"/>
                <a:gd name="T14" fmla="*/ 0 w 10"/>
                <a:gd name="T15" fmla="*/ 0 h 456"/>
                <a:gd name="T16" fmla="*/ 0 w 10"/>
                <a:gd name="T17" fmla="*/ 5 h 456"/>
                <a:gd name="T18" fmla="*/ 5 w 10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56">
                  <a:moveTo>
                    <a:pt x="5" y="0"/>
                  </a:moveTo>
                  <a:lnTo>
                    <a:pt x="0" y="5"/>
                  </a:lnTo>
                  <a:lnTo>
                    <a:pt x="0" y="456"/>
                  </a:lnTo>
                  <a:lnTo>
                    <a:pt x="10" y="456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3" name="Freeform 23"/>
            <p:cNvSpPr>
              <a:spLocks/>
            </p:cNvSpPr>
            <p:nvPr/>
          </p:nvSpPr>
          <p:spPr bwMode="auto">
            <a:xfrm>
              <a:off x="5973" y="2655"/>
              <a:ext cx="428" cy="973"/>
            </a:xfrm>
            <a:custGeom>
              <a:avLst/>
              <a:gdLst>
                <a:gd name="T0" fmla="*/ 428 w 428"/>
                <a:gd name="T1" fmla="*/ 939 h 973"/>
                <a:gd name="T2" fmla="*/ 424 w 428"/>
                <a:gd name="T3" fmla="*/ 869 h 973"/>
                <a:gd name="T4" fmla="*/ 417 w 428"/>
                <a:gd name="T5" fmla="*/ 801 h 973"/>
                <a:gd name="T6" fmla="*/ 407 w 428"/>
                <a:gd name="T7" fmla="*/ 735 h 973"/>
                <a:gd name="T8" fmla="*/ 393 w 428"/>
                <a:gd name="T9" fmla="*/ 667 h 973"/>
                <a:gd name="T10" fmla="*/ 376 w 428"/>
                <a:gd name="T11" fmla="*/ 601 h 973"/>
                <a:gd name="T12" fmla="*/ 356 w 428"/>
                <a:gd name="T13" fmla="*/ 537 h 973"/>
                <a:gd name="T14" fmla="*/ 333 w 428"/>
                <a:gd name="T15" fmla="*/ 473 h 973"/>
                <a:gd name="T16" fmla="*/ 307 w 428"/>
                <a:gd name="T17" fmla="*/ 412 h 973"/>
                <a:gd name="T18" fmla="*/ 278 w 428"/>
                <a:gd name="T19" fmla="*/ 349 h 973"/>
                <a:gd name="T20" fmla="*/ 246 w 428"/>
                <a:gd name="T21" fmla="*/ 292 h 973"/>
                <a:gd name="T22" fmla="*/ 210 w 428"/>
                <a:gd name="T23" fmla="*/ 234 h 973"/>
                <a:gd name="T24" fmla="*/ 172 w 428"/>
                <a:gd name="T25" fmla="*/ 178 h 973"/>
                <a:gd name="T26" fmla="*/ 132 w 428"/>
                <a:gd name="T27" fmla="*/ 125 h 973"/>
                <a:gd name="T28" fmla="*/ 86 w 428"/>
                <a:gd name="T29" fmla="*/ 73 h 973"/>
                <a:gd name="T30" fmla="*/ 41 w 428"/>
                <a:gd name="T31" fmla="*/ 23 h 973"/>
                <a:gd name="T32" fmla="*/ 0 w 428"/>
                <a:gd name="T33" fmla="*/ 16 h 973"/>
                <a:gd name="T34" fmla="*/ 48 w 428"/>
                <a:gd name="T35" fmla="*/ 64 h 973"/>
                <a:gd name="T36" fmla="*/ 93 w 428"/>
                <a:gd name="T37" fmla="*/ 114 h 973"/>
                <a:gd name="T38" fmla="*/ 134 w 428"/>
                <a:gd name="T39" fmla="*/ 165 h 973"/>
                <a:gd name="T40" fmla="*/ 174 w 428"/>
                <a:gd name="T41" fmla="*/ 218 h 973"/>
                <a:gd name="T42" fmla="*/ 210 w 428"/>
                <a:gd name="T43" fmla="*/ 274 h 973"/>
                <a:gd name="T44" fmla="*/ 242 w 428"/>
                <a:gd name="T45" fmla="*/ 332 h 973"/>
                <a:gd name="T46" fmla="*/ 272 w 428"/>
                <a:gd name="T47" fmla="*/ 390 h 973"/>
                <a:gd name="T48" fmla="*/ 300 w 428"/>
                <a:gd name="T49" fmla="*/ 451 h 973"/>
                <a:gd name="T50" fmla="*/ 325 w 428"/>
                <a:gd name="T51" fmla="*/ 513 h 973"/>
                <a:gd name="T52" fmla="*/ 345 w 428"/>
                <a:gd name="T53" fmla="*/ 576 h 973"/>
                <a:gd name="T54" fmla="*/ 363 w 428"/>
                <a:gd name="T55" fmla="*/ 640 h 973"/>
                <a:gd name="T56" fmla="*/ 378 w 428"/>
                <a:gd name="T57" fmla="*/ 705 h 973"/>
                <a:gd name="T58" fmla="*/ 390 w 428"/>
                <a:gd name="T59" fmla="*/ 771 h 973"/>
                <a:gd name="T60" fmla="*/ 399 w 428"/>
                <a:gd name="T61" fmla="*/ 838 h 973"/>
                <a:gd name="T62" fmla="*/ 404 w 428"/>
                <a:gd name="T63" fmla="*/ 905 h 973"/>
                <a:gd name="T64" fmla="*/ 406 w 428"/>
                <a:gd name="T65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973">
                  <a:moveTo>
                    <a:pt x="428" y="973"/>
                  </a:moveTo>
                  <a:lnTo>
                    <a:pt x="428" y="939"/>
                  </a:lnTo>
                  <a:lnTo>
                    <a:pt x="426" y="903"/>
                  </a:lnTo>
                  <a:lnTo>
                    <a:pt x="424" y="869"/>
                  </a:lnTo>
                  <a:lnTo>
                    <a:pt x="422" y="836"/>
                  </a:lnTo>
                  <a:lnTo>
                    <a:pt x="417" y="801"/>
                  </a:lnTo>
                  <a:lnTo>
                    <a:pt x="413" y="767"/>
                  </a:lnTo>
                  <a:lnTo>
                    <a:pt x="407" y="735"/>
                  </a:lnTo>
                  <a:lnTo>
                    <a:pt x="400" y="701"/>
                  </a:lnTo>
                  <a:lnTo>
                    <a:pt x="393" y="667"/>
                  </a:lnTo>
                  <a:lnTo>
                    <a:pt x="385" y="633"/>
                  </a:lnTo>
                  <a:lnTo>
                    <a:pt x="376" y="601"/>
                  </a:lnTo>
                  <a:lnTo>
                    <a:pt x="367" y="569"/>
                  </a:lnTo>
                  <a:lnTo>
                    <a:pt x="356" y="537"/>
                  </a:lnTo>
                  <a:lnTo>
                    <a:pt x="345" y="504"/>
                  </a:lnTo>
                  <a:lnTo>
                    <a:pt x="333" y="473"/>
                  </a:lnTo>
                  <a:lnTo>
                    <a:pt x="321" y="442"/>
                  </a:lnTo>
                  <a:lnTo>
                    <a:pt x="307" y="412"/>
                  </a:lnTo>
                  <a:lnTo>
                    <a:pt x="293" y="381"/>
                  </a:lnTo>
                  <a:lnTo>
                    <a:pt x="278" y="349"/>
                  </a:lnTo>
                  <a:lnTo>
                    <a:pt x="262" y="320"/>
                  </a:lnTo>
                  <a:lnTo>
                    <a:pt x="246" y="292"/>
                  </a:lnTo>
                  <a:lnTo>
                    <a:pt x="228" y="263"/>
                  </a:lnTo>
                  <a:lnTo>
                    <a:pt x="210" y="234"/>
                  </a:lnTo>
                  <a:lnTo>
                    <a:pt x="191" y="205"/>
                  </a:lnTo>
                  <a:lnTo>
                    <a:pt x="172" y="178"/>
                  </a:lnTo>
                  <a:lnTo>
                    <a:pt x="151" y="150"/>
                  </a:lnTo>
                  <a:lnTo>
                    <a:pt x="132" y="125"/>
                  </a:lnTo>
                  <a:lnTo>
                    <a:pt x="109" y="97"/>
                  </a:lnTo>
                  <a:lnTo>
                    <a:pt x="86" y="73"/>
                  </a:lnTo>
                  <a:lnTo>
                    <a:pt x="64" y="47"/>
                  </a:lnTo>
                  <a:lnTo>
                    <a:pt x="41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25" y="39"/>
                  </a:lnTo>
                  <a:lnTo>
                    <a:pt x="48" y="64"/>
                  </a:lnTo>
                  <a:lnTo>
                    <a:pt x="71" y="89"/>
                  </a:lnTo>
                  <a:lnTo>
                    <a:pt x="93" y="114"/>
                  </a:lnTo>
                  <a:lnTo>
                    <a:pt x="114" y="139"/>
                  </a:lnTo>
                  <a:lnTo>
                    <a:pt x="134" y="165"/>
                  </a:lnTo>
                  <a:lnTo>
                    <a:pt x="154" y="192"/>
                  </a:lnTo>
                  <a:lnTo>
                    <a:pt x="174" y="218"/>
                  </a:lnTo>
                  <a:lnTo>
                    <a:pt x="191" y="245"/>
                  </a:lnTo>
                  <a:lnTo>
                    <a:pt x="210" y="274"/>
                  </a:lnTo>
                  <a:lnTo>
                    <a:pt x="225" y="303"/>
                  </a:lnTo>
                  <a:lnTo>
                    <a:pt x="242" y="332"/>
                  </a:lnTo>
                  <a:lnTo>
                    <a:pt x="258" y="361"/>
                  </a:lnTo>
                  <a:lnTo>
                    <a:pt x="272" y="390"/>
                  </a:lnTo>
                  <a:lnTo>
                    <a:pt x="287" y="421"/>
                  </a:lnTo>
                  <a:lnTo>
                    <a:pt x="300" y="451"/>
                  </a:lnTo>
                  <a:lnTo>
                    <a:pt x="313" y="482"/>
                  </a:lnTo>
                  <a:lnTo>
                    <a:pt x="325" y="513"/>
                  </a:lnTo>
                  <a:lnTo>
                    <a:pt x="336" y="544"/>
                  </a:lnTo>
                  <a:lnTo>
                    <a:pt x="345" y="576"/>
                  </a:lnTo>
                  <a:lnTo>
                    <a:pt x="354" y="608"/>
                  </a:lnTo>
                  <a:lnTo>
                    <a:pt x="363" y="640"/>
                  </a:lnTo>
                  <a:lnTo>
                    <a:pt x="371" y="672"/>
                  </a:lnTo>
                  <a:lnTo>
                    <a:pt x="378" y="705"/>
                  </a:lnTo>
                  <a:lnTo>
                    <a:pt x="385" y="739"/>
                  </a:lnTo>
                  <a:lnTo>
                    <a:pt x="390" y="771"/>
                  </a:lnTo>
                  <a:lnTo>
                    <a:pt x="395" y="803"/>
                  </a:lnTo>
                  <a:lnTo>
                    <a:pt x="399" y="838"/>
                  </a:lnTo>
                  <a:lnTo>
                    <a:pt x="401" y="872"/>
                  </a:lnTo>
                  <a:lnTo>
                    <a:pt x="404" y="905"/>
                  </a:lnTo>
                  <a:lnTo>
                    <a:pt x="406" y="939"/>
                  </a:lnTo>
                  <a:lnTo>
                    <a:pt x="406" y="973"/>
                  </a:lnTo>
                  <a:lnTo>
                    <a:pt x="428" y="97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4" name="Freeform 24"/>
            <p:cNvSpPr>
              <a:spLocks/>
            </p:cNvSpPr>
            <p:nvPr/>
          </p:nvSpPr>
          <p:spPr bwMode="auto">
            <a:xfrm>
              <a:off x="6086" y="3628"/>
              <a:ext cx="315" cy="845"/>
            </a:xfrm>
            <a:custGeom>
              <a:avLst/>
              <a:gdLst>
                <a:gd name="T0" fmla="*/ 35 w 315"/>
                <a:gd name="T1" fmla="*/ 823 h 845"/>
                <a:gd name="T2" fmla="*/ 67 w 315"/>
                <a:gd name="T3" fmla="*/ 778 h 845"/>
                <a:gd name="T4" fmla="*/ 98 w 315"/>
                <a:gd name="T5" fmla="*/ 731 h 845"/>
                <a:gd name="T6" fmla="*/ 128 w 315"/>
                <a:gd name="T7" fmla="*/ 683 h 845"/>
                <a:gd name="T8" fmla="*/ 155 w 315"/>
                <a:gd name="T9" fmla="*/ 634 h 845"/>
                <a:gd name="T10" fmla="*/ 181 w 315"/>
                <a:gd name="T11" fmla="*/ 582 h 845"/>
                <a:gd name="T12" fmla="*/ 203 w 315"/>
                <a:gd name="T13" fmla="*/ 531 h 845"/>
                <a:gd name="T14" fmla="*/ 224 w 315"/>
                <a:gd name="T15" fmla="*/ 478 h 845"/>
                <a:gd name="T16" fmla="*/ 243 w 315"/>
                <a:gd name="T17" fmla="*/ 424 h 845"/>
                <a:gd name="T18" fmla="*/ 261 w 315"/>
                <a:gd name="T19" fmla="*/ 370 h 845"/>
                <a:gd name="T20" fmla="*/ 276 w 315"/>
                <a:gd name="T21" fmla="*/ 314 h 845"/>
                <a:gd name="T22" fmla="*/ 288 w 315"/>
                <a:gd name="T23" fmla="*/ 257 h 845"/>
                <a:gd name="T24" fmla="*/ 300 w 315"/>
                <a:gd name="T25" fmla="*/ 202 h 845"/>
                <a:gd name="T26" fmla="*/ 306 w 315"/>
                <a:gd name="T27" fmla="*/ 144 h 845"/>
                <a:gd name="T28" fmla="*/ 312 w 315"/>
                <a:gd name="T29" fmla="*/ 86 h 845"/>
                <a:gd name="T30" fmla="*/ 315 w 315"/>
                <a:gd name="T31" fmla="*/ 28 h 845"/>
                <a:gd name="T32" fmla="*/ 293 w 315"/>
                <a:gd name="T33" fmla="*/ 0 h 845"/>
                <a:gd name="T34" fmla="*/ 291 w 315"/>
                <a:gd name="T35" fmla="*/ 56 h 845"/>
                <a:gd name="T36" fmla="*/ 287 w 315"/>
                <a:gd name="T37" fmla="*/ 113 h 845"/>
                <a:gd name="T38" fmla="*/ 280 w 315"/>
                <a:gd name="T39" fmla="*/ 169 h 845"/>
                <a:gd name="T40" fmla="*/ 272 w 315"/>
                <a:gd name="T41" fmla="*/ 225 h 845"/>
                <a:gd name="T42" fmla="*/ 260 w 315"/>
                <a:gd name="T43" fmla="*/ 280 h 845"/>
                <a:gd name="T44" fmla="*/ 247 w 315"/>
                <a:gd name="T45" fmla="*/ 334 h 845"/>
                <a:gd name="T46" fmla="*/ 232 w 315"/>
                <a:gd name="T47" fmla="*/ 390 h 845"/>
                <a:gd name="T48" fmla="*/ 214 w 315"/>
                <a:gd name="T49" fmla="*/ 443 h 845"/>
                <a:gd name="T50" fmla="*/ 194 w 315"/>
                <a:gd name="T51" fmla="*/ 495 h 845"/>
                <a:gd name="T52" fmla="*/ 172 w 315"/>
                <a:gd name="T53" fmla="*/ 547 h 845"/>
                <a:gd name="T54" fmla="*/ 148 w 315"/>
                <a:gd name="T55" fmla="*/ 597 h 845"/>
                <a:gd name="T56" fmla="*/ 121 w 315"/>
                <a:gd name="T57" fmla="*/ 647 h 845"/>
                <a:gd name="T58" fmla="*/ 94 w 315"/>
                <a:gd name="T59" fmla="*/ 695 h 845"/>
                <a:gd name="T60" fmla="*/ 65 w 315"/>
                <a:gd name="T61" fmla="*/ 742 h 845"/>
                <a:gd name="T62" fmla="*/ 34 w 315"/>
                <a:gd name="T63" fmla="*/ 787 h 845"/>
                <a:gd name="T64" fmla="*/ 0 w 315"/>
                <a:gd name="T65" fmla="*/ 83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5" h="845">
                  <a:moveTo>
                    <a:pt x="18" y="845"/>
                  </a:moveTo>
                  <a:lnTo>
                    <a:pt x="35" y="823"/>
                  </a:lnTo>
                  <a:lnTo>
                    <a:pt x="51" y="801"/>
                  </a:lnTo>
                  <a:lnTo>
                    <a:pt x="67" y="778"/>
                  </a:lnTo>
                  <a:lnTo>
                    <a:pt x="83" y="756"/>
                  </a:lnTo>
                  <a:lnTo>
                    <a:pt x="98" y="731"/>
                  </a:lnTo>
                  <a:lnTo>
                    <a:pt x="112" y="707"/>
                  </a:lnTo>
                  <a:lnTo>
                    <a:pt x="128" y="683"/>
                  </a:lnTo>
                  <a:lnTo>
                    <a:pt x="141" y="658"/>
                  </a:lnTo>
                  <a:lnTo>
                    <a:pt x="155" y="634"/>
                  </a:lnTo>
                  <a:lnTo>
                    <a:pt x="168" y="609"/>
                  </a:lnTo>
                  <a:lnTo>
                    <a:pt x="181" y="582"/>
                  </a:lnTo>
                  <a:lnTo>
                    <a:pt x="192" y="557"/>
                  </a:lnTo>
                  <a:lnTo>
                    <a:pt x="203" y="531"/>
                  </a:lnTo>
                  <a:lnTo>
                    <a:pt x="214" y="504"/>
                  </a:lnTo>
                  <a:lnTo>
                    <a:pt x="224" y="478"/>
                  </a:lnTo>
                  <a:lnTo>
                    <a:pt x="234" y="450"/>
                  </a:lnTo>
                  <a:lnTo>
                    <a:pt x="243" y="424"/>
                  </a:lnTo>
                  <a:lnTo>
                    <a:pt x="252" y="397"/>
                  </a:lnTo>
                  <a:lnTo>
                    <a:pt x="261" y="370"/>
                  </a:lnTo>
                  <a:lnTo>
                    <a:pt x="269" y="341"/>
                  </a:lnTo>
                  <a:lnTo>
                    <a:pt x="276" y="314"/>
                  </a:lnTo>
                  <a:lnTo>
                    <a:pt x="283" y="285"/>
                  </a:lnTo>
                  <a:lnTo>
                    <a:pt x="288" y="257"/>
                  </a:lnTo>
                  <a:lnTo>
                    <a:pt x="294" y="229"/>
                  </a:lnTo>
                  <a:lnTo>
                    <a:pt x="300" y="202"/>
                  </a:lnTo>
                  <a:lnTo>
                    <a:pt x="303" y="171"/>
                  </a:lnTo>
                  <a:lnTo>
                    <a:pt x="306" y="144"/>
                  </a:lnTo>
                  <a:lnTo>
                    <a:pt x="310" y="115"/>
                  </a:lnTo>
                  <a:lnTo>
                    <a:pt x="312" y="86"/>
                  </a:lnTo>
                  <a:lnTo>
                    <a:pt x="314" y="58"/>
                  </a:lnTo>
                  <a:lnTo>
                    <a:pt x="315" y="28"/>
                  </a:lnTo>
                  <a:lnTo>
                    <a:pt x="315" y="0"/>
                  </a:lnTo>
                  <a:lnTo>
                    <a:pt x="293" y="0"/>
                  </a:lnTo>
                  <a:lnTo>
                    <a:pt x="293" y="28"/>
                  </a:lnTo>
                  <a:lnTo>
                    <a:pt x="291" y="56"/>
                  </a:lnTo>
                  <a:lnTo>
                    <a:pt x="289" y="84"/>
                  </a:lnTo>
                  <a:lnTo>
                    <a:pt x="287" y="113"/>
                  </a:lnTo>
                  <a:lnTo>
                    <a:pt x="284" y="141"/>
                  </a:lnTo>
                  <a:lnTo>
                    <a:pt x="280" y="169"/>
                  </a:lnTo>
                  <a:lnTo>
                    <a:pt x="277" y="197"/>
                  </a:lnTo>
                  <a:lnTo>
                    <a:pt x="272" y="225"/>
                  </a:lnTo>
                  <a:lnTo>
                    <a:pt x="266" y="253"/>
                  </a:lnTo>
                  <a:lnTo>
                    <a:pt x="260" y="280"/>
                  </a:lnTo>
                  <a:lnTo>
                    <a:pt x="254" y="309"/>
                  </a:lnTo>
                  <a:lnTo>
                    <a:pt x="247" y="334"/>
                  </a:lnTo>
                  <a:lnTo>
                    <a:pt x="239" y="362"/>
                  </a:lnTo>
                  <a:lnTo>
                    <a:pt x="232" y="390"/>
                  </a:lnTo>
                  <a:lnTo>
                    <a:pt x="223" y="416"/>
                  </a:lnTo>
                  <a:lnTo>
                    <a:pt x="214" y="443"/>
                  </a:lnTo>
                  <a:lnTo>
                    <a:pt x="204" y="469"/>
                  </a:lnTo>
                  <a:lnTo>
                    <a:pt x="194" y="495"/>
                  </a:lnTo>
                  <a:lnTo>
                    <a:pt x="183" y="522"/>
                  </a:lnTo>
                  <a:lnTo>
                    <a:pt x="172" y="547"/>
                  </a:lnTo>
                  <a:lnTo>
                    <a:pt x="161" y="573"/>
                  </a:lnTo>
                  <a:lnTo>
                    <a:pt x="148" y="597"/>
                  </a:lnTo>
                  <a:lnTo>
                    <a:pt x="135" y="623"/>
                  </a:lnTo>
                  <a:lnTo>
                    <a:pt x="121" y="647"/>
                  </a:lnTo>
                  <a:lnTo>
                    <a:pt x="108" y="671"/>
                  </a:lnTo>
                  <a:lnTo>
                    <a:pt x="94" y="695"/>
                  </a:lnTo>
                  <a:lnTo>
                    <a:pt x="80" y="718"/>
                  </a:lnTo>
                  <a:lnTo>
                    <a:pt x="65" y="742"/>
                  </a:lnTo>
                  <a:lnTo>
                    <a:pt x="49" y="763"/>
                  </a:lnTo>
                  <a:lnTo>
                    <a:pt x="34" y="787"/>
                  </a:lnTo>
                  <a:lnTo>
                    <a:pt x="17" y="809"/>
                  </a:lnTo>
                  <a:lnTo>
                    <a:pt x="0" y="831"/>
                  </a:lnTo>
                  <a:lnTo>
                    <a:pt x="18" y="84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5" name="Freeform 25"/>
            <p:cNvSpPr>
              <a:spLocks/>
            </p:cNvSpPr>
            <p:nvPr/>
          </p:nvSpPr>
          <p:spPr bwMode="auto">
            <a:xfrm>
              <a:off x="6104" y="4444"/>
              <a:ext cx="97" cy="82"/>
            </a:xfrm>
            <a:custGeom>
              <a:avLst/>
              <a:gdLst>
                <a:gd name="T0" fmla="*/ 91 w 97"/>
                <a:gd name="T1" fmla="*/ 73 h 82"/>
                <a:gd name="T2" fmla="*/ 97 w 97"/>
                <a:gd name="T3" fmla="*/ 64 h 82"/>
                <a:gd name="T4" fmla="*/ 14 w 97"/>
                <a:gd name="T5" fmla="*/ 0 h 82"/>
                <a:gd name="T6" fmla="*/ 0 w 97"/>
                <a:gd name="T7" fmla="*/ 19 h 82"/>
                <a:gd name="T8" fmla="*/ 84 w 97"/>
                <a:gd name="T9" fmla="*/ 82 h 82"/>
                <a:gd name="T10" fmla="*/ 91 w 97"/>
                <a:gd name="T11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2">
                  <a:moveTo>
                    <a:pt x="91" y="73"/>
                  </a:moveTo>
                  <a:lnTo>
                    <a:pt x="97" y="64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84" y="82"/>
                  </a:lnTo>
                  <a:lnTo>
                    <a:pt x="91" y="7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6" name="Freeform 26"/>
            <p:cNvSpPr>
              <a:spLocks/>
            </p:cNvSpPr>
            <p:nvPr/>
          </p:nvSpPr>
          <p:spPr bwMode="auto">
            <a:xfrm>
              <a:off x="6263" y="2673"/>
              <a:ext cx="357" cy="948"/>
            </a:xfrm>
            <a:custGeom>
              <a:avLst/>
              <a:gdLst>
                <a:gd name="T0" fmla="*/ 357 w 357"/>
                <a:gd name="T1" fmla="*/ 915 h 948"/>
                <a:gd name="T2" fmla="*/ 354 w 357"/>
                <a:gd name="T3" fmla="*/ 849 h 948"/>
                <a:gd name="T4" fmla="*/ 348 w 357"/>
                <a:gd name="T5" fmla="*/ 786 h 948"/>
                <a:gd name="T6" fmla="*/ 340 w 357"/>
                <a:gd name="T7" fmla="*/ 720 h 948"/>
                <a:gd name="T8" fmla="*/ 329 w 357"/>
                <a:gd name="T9" fmla="*/ 658 h 948"/>
                <a:gd name="T10" fmla="*/ 315 w 357"/>
                <a:gd name="T11" fmla="*/ 595 h 948"/>
                <a:gd name="T12" fmla="*/ 299 w 357"/>
                <a:gd name="T13" fmla="*/ 532 h 948"/>
                <a:gd name="T14" fmla="*/ 279 w 357"/>
                <a:gd name="T15" fmla="*/ 471 h 948"/>
                <a:gd name="T16" fmla="*/ 257 w 357"/>
                <a:gd name="T17" fmla="*/ 410 h 948"/>
                <a:gd name="T18" fmla="*/ 234 w 357"/>
                <a:gd name="T19" fmla="*/ 351 h 948"/>
                <a:gd name="T20" fmla="*/ 207 w 357"/>
                <a:gd name="T21" fmla="*/ 293 h 948"/>
                <a:gd name="T22" fmla="*/ 179 w 357"/>
                <a:gd name="T23" fmla="*/ 237 h 948"/>
                <a:gd name="T24" fmla="*/ 146 w 357"/>
                <a:gd name="T25" fmla="*/ 181 h 948"/>
                <a:gd name="T26" fmla="*/ 112 w 357"/>
                <a:gd name="T27" fmla="*/ 127 h 948"/>
                <a:gd name="T28" fmla="*/ 77 w 357"/>
                <a:gd name="T29" fmla="*/ 75 h 948"/>
                <a:gd name="T30" fmla="*/ 39 w 357"/>
                <a:gd name="T31" fmla="*/ 25 h 948"/>
                <a:gd name="T32" fmla="*/ 0 w 357"/>
                <a:gd name="T33" fmla="*/ 16 h 948"/>
                <a:gd name="T34" fmla="*/ 40 w 357"/>
                <a:gd name="T35" fmla="*/ 63 h 948"/>
                <a:gd name="T36" fmla="*/ 77 w 357"/>
                <a:gd name="T37" fmla="*/ 114 h 948"/>
                <a:gd name="T38" fmla="*/ 111 w 357"/>
                <a:gd name="T39" fmla="*/ 166 h 948"/>
                <a:gd name="T40" fmla="*/ 143 w 357"/>
                <a:gd name="T41" fmla="*/ 220 h 948"/>
                <a:gd name="T42" fmla="*/ 173 w 357"/>
                <a:gd name="T43" fmla="*/ 276 h 948"/>
                <a:gd name="T44" fmla="*/ 200 w 357"/>
                <a:gd name="T45" fmla="*/ 331 h 948"/>
                <a:gd name="T46" fmla="*/ 226 w 357"/>
                <a:gd name="T47" fmla="*/ 389 h 948"/>
                <a:gd name="T48" fmla="*/ 248 w 357"/>
                <a:gd name="T49" fmla="*/ 448 h 948"/>
                <a:gd name="T50" fmla="*/ 268 w 357"/>
                <a:gd name="T51" fmla="*/ 508 h 948"/>
                <a:gd name="T52" fmla="*/ 286 w 357"/>
                <a:gd name="T53" fmla="*/ 570 h 948"/>
                <a:gd name="T54" fmla="*/ 300 w 357"/>
                <a:gd name="T55" fmla="*/ 631 h 948"/>
                <a:gd name="T56" fmla="*/ 312 w 357"/>
                <a:gd name="T57" fmla="*/ 693 h 948"/>
                <a:gd name="T58" fmla="*/ 322 w 357"/>
                <a:gd name="T59" fmla="*/ 756 h 948"/>
                <a:gd name="T60" fmla="*/ 329 w 357"/>
                <a:gd name="T61" fmla="*/ 819 h 948"/>
                <a:gd name="T62" fmla="*/ 333 w 357"/>
                <a:gd name="T63" fmla="*/ 884 h 948"/>
                <a:gd name="T64" fmla="*/ 334 w 357"/>
                <a:gd name="T65" fmla="*/ 948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7" h="948">
                  <a:moveTo>
                    <a:pt x="357" y="948"/>
                  </a:moveTo>
                  <a:lnTo>
                    <a:pt x="357" y="915"/>
                  </a:lnTo>
                  <a:lnTo>
                    <a:pt x="356" y="882"/>
                  </a:lnTo>
                  <a:lnTo>
                    <a:pt x="354" y="849"/>
                  </a:lnTo>
                  <a:lnTo>
                    <a:pt x="351" y="817"/>
                  </a:lnTo>
                  <a:lnTo>
                    <a:pt x="348" y="786"/>
                  </a:lnTo>
                  <a:lnTo>
                    <a:pt x="345" y="754"/>
                  </a:lnTo>
                  <a:lnTo>
                    <a:pt x="340" y="720"/>
                  </a:lnTo>
                  <a:lnTo>
                    <a:pt x="334" y="688"/>
                  </a:lnTo>
                  <a:lnTo>
                    <a:pt x="329" y="658"/>
                  </a:lnTo>
                  <a:lnTo>
                    <a:pt x="322" y="626"/>
                  </a:lnTo>
                  <a:lnTo>
                    <a:pt x="315" y="595"/>
                  </a:lnTo>
                  <a:lnTo>
                    <a:pt x="308" y="563"/>
                  </a:lnTo>
                  <a:lnTo>
                    <a:pt x="299" y="532"/>
                  </a:lnTo>
                  <a:lnTo>
                    <a:pt x="289" y="501"/>
                  </a:lnTo>
                  <a:lnTo>
                    <a:pt x="279" y="471"/>
                  </a:lnTo>
                  <a:lnTo>
                    <a:pt x="268" y="441"/>
                  </a:lnTo>
                  <a:lnTo>
                    <a:pt x="257" y="410"/>
                  </a:lnTo>
                  <a:lnTo>
                    <a:pt x="246" y="380"/>
                  </a:lnTo>
                  <a:lnTo>
                    <a:pt x="234" y="351"/>
                  </a:lnTo>
                  <a:lnTo>
                    <a:pt x="220" y="322"/>
                  </a:lnTo>
                  <a:lnTo>
                    <a:pt x="207" y="293"/>
                  </a:lnTo>
                  <a:lnTo>
                    <a:pt x="194" y="264"/>
                  </a:lnTo>
                  <a:lnTo>
                    <a:pt x="179" y="237"/>
                  </a:lnTo>
                  <a:lnTo>
                    <a:pt x="163" y="209"/>
                  </a:lnTo>
                  <a:lnTo>
                    <a:pt x="146" y="181"/>
                  </a:lnTo>
                  <a:lnTo>
                    <a:pt x="129" y="154"/>
                  </a:lnTo>
                  <a:lnTo>
                    <a:pt x="112" y="127"/>
                  </a:lnTo>
                  <a:lnTo>
                    <a:pt x="95" y="100"/>
                  </a:lnTo>
                  <a:lnTo>
                    <a:pt x="77" y="75"/>
                  </a:lnTo>
                  <a:lnTo>
                    <a:pt x="58" y="49"/>
                  </a:lnTo>
                  <a:lnTo>
                    <a:pt x="39" y="25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21" y="39"/>
                  </a:lnTo>
                  <a:lnTo>
                    <a:pt x="40" y="63"/>
                  </a:lnTo>
                  <a:lnTo>
                    <a:pt x="59" y="88"/>
                  </a:lnTo>
                  <a:lnTo>
                    <a:pt x="77" y="114"/>
                  </a:lnTo>
                  <a:lnTo>
                    <a:pt x="95" y="141"/>
                  </a:lnTo>
                  <a:lnTo>
                    <a:pt x="111" y="166"/>
                  </a:lnTo>
                  <a:lnTo>
                    <a:pt x="128" y="193"/>
                  </a:lnTo>
                  <a:lnTo>
                    <a:pt x="143" y="220"/>
                  </a:lnTo>
                  <a:lnTo>
                    <a:pt x="159" y="248"/>
                  </a:lnTo>
                  <a:lnTo>
                    <a:pt x="173" y="276"/>
                  </a:lnTo>
                  <a:lnTo>
                    <a:pt x="187" y="302"/>
                  </a:lnTo>
                  <a:lnTo>
                    <a:pt x="200" y="331"/>
                  </a:lnTo>
                  <a:lnTo>
                    <a:pt x="213" y="361"/>
                  </a:lnTo>
                  <a:lnTo>
                    <a:pt x="226" y="389"/>
                  </a:lnTo>
                  <a:lnTo>
                    <a:pt x="237" y="419"/>
                  </a:lnTo>
                  <a:lnTo>
                    <a:pt x="248" y="448"/>
                  </a:lnTo>
                  <a:lnTo>
                    <a:pt x="258" y="478"/>
                  </a:lnTo>
                  <a:lnTo>
                    <a:pt x="268" y="508"/>
                  </a:lnTo>
                  <a:lnTo>
                    <a:pt x="276" y="538"/>
                  </a:lnTo>
                  <a:lnTo>
                    <a:pt x="286" y="570"/>
                  </a:lnTo>
                  <a:lnTo>
                    <a:pt x="293" y="600"/>
                  </a:lnTo>
                  <a:lnTo>
                    <a:pt x="300" y="631"/>
                  </a:lnTo>
                  <a:lnTo>
                    <a:pt x="307" y="662"/>
                  </a:lnTo>
                  <a:lnTo>
                    <a:pt x="312" y="693"/>
                  </a:lnTo>
                  <a:lnTo>
                    <a:pt x="318" y="724"/>
                  </a:lnTo>
                  <a:lnTo>
                    <a:pt x="322" y="756"/>
                  </a:lnTo>
                  <a:lnTo>
                    <a:pt x="326" y="788"/>
                  </a:lnTo>
                  <a:lnTo>
                    <a:pt x="329" y="819"/>
                  </a:lnTo>
                  <a:lnTo>
                    <a:pt x="331" y="852"/>
                  </a:lnTo>
                  <a:lnTo>
                    <a:pt x="333" y="884"/>
                  </a:lnTo>
                  <a:lnTo>
                    <a:pt x="334" y="915"/>
                  </a:lnTo>
                  <a:lnTo>
                    <a:pt x="334" y="948"/>
                  </a:lnTo>
                  <a:lnTo>
                    <a:pt x="357" y="94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7" name="Freeform 27"/>
            <p:cNvSpPr>
              <a:spLocks/>
            </p:cNvSpPr>
            <p:nvPr/>
          </p:nvSpPr>
          <p:spPr bwMode="auto">
            <a:xfrm>
              <a:off x="6351" y="3621"/>
              <a:ext cx="269" cy="825"/>
            </a:xfrm>
            <a:custGeom>
              <a:avLst/>
              <a:gdLst>
                <a:gd name="T0" fmla="*/ 31 w 269"/>
                <a:gd name="T1" fmla="*/ 801 h 825"/>
                <a:gd name="T2" fmla="*/ 59 w 269"/>
                <a:gd name="T3" fmla="*/ 757 h 825"/>
                <a:gd name="T4" fmla="*/ 85 w 269"/>
                <a:gd name="T5" fmla="*/ 711 h 825"/>
                <a:gd name="T6" fmla="*/ 110 w 269"/>
                <a:gd name="T7" fmla="*/ 662 h 825"/>
                <a:gd name="T8" fmla="*/ 132 w 269"/>
                <a:gd name="T9" fmla="*/ 614 h 825"/>
                <a:gd name="T10" fmla="*/ 154 w 269"/>
                <a:gd name="T11" fmla="*/ 564 h 825"/>
                <a:gd name="T12" fmla="*/ 174 w 269"/>
                <a:gd name="T13" fmla="*/ 513 h 825"/>
                <a:gd name="T14" fmla="*/ 192 w 269"/>
                <a:gd name="T15" fmla="*/ 461 h 825"/>
                <a:gd name="T16" fmla="*/ 208 w 269"/>
                <a:gd name="T17" fmla="*/ 409 h 825"/>
                <a:gd name="T18" fmla="*/ 223 w 269"/>
                <a:gd name="T19" fmla="*/ 356 h 825"/>
                <a:gd name="T20" fmla="*/ 236 w 269"/>
                <a:gd name="T21" fmla="*/ 301 h 825"/>
                <a:gd name="T22" fmla="*/ 246 w 269"/>
                <a:gd name="T23" fmla="*/ 247 h 825"/>
                <a:gd name="T24" fmla="*/ 256 w 269"/>
                <a:gd name="T25" fmla="*/ 192 h 825"/>
                <a:gd name="T26" fmla="*/ 262 w 269"/>
                <a:gd name="T27" fmla="*/ 137 h 825"/>
                <a:gd name="T28" fmla="*/ 267 w 269"/>
                <a:gd name="T29" fmla="*/ 83 h 825"/>
                <a:gd name="T30" fmla="*/ 269 w 269"/>
                <a:gd name="T31" fmla="*/ 27 h 825"/>
                <a:gd name="T32" fmla="*/ 246 w 269"/>
                <a:gd name="T33" fmla="*/ 0 h 825"/>
                <a:gd name="T34" fmla="*/ 245 w 269"/>
                <a:gd name="T35" fmla="*/ 54 h 825"/>
                <a:gd name="T36" fmla="*/ 242 w 269"/>
                <a:gd name="T37" fmla="*/ 107 h 825"/>
                <a:gd name="T38" fmla="*/ 236 w 269"/>
                <a:gd name="T39" fmla="*/ 162 h 825"/>
                <a:gd name="T40" fmla="*/ 229 w 269"/>
                <a:gd name="T41" fmla="*/ 216 h 825"/>
                <a:gd name="T42" fmla="*/ 220 w 269"/>
                <a:gd name="T43" fmla="*/ 269 h 825"/>
                <a:gd name="T44" fmla="*/ 207 w 269"/>
                <a:gd name="T45" fmla="*/ 322 h 825"/>
                <a:gd name="T46" fmla="*/ 194 w 269"/>
                <a:gd name="T47" fmla="*/ 376 h 825"/>
                <a:gd name="T48" fmla="*/ 178 w 269"/>
                <a:gd name="T49" fmla="*/ 427 h 825"/>
                <a:gd name="T50" fmla="*/ 163 w 269"/>
                <a:gd name="T51" fmla="*/ 480 h 825"/>
                <a:gd name="T52" fmla="*/ 143 w 269"/>
                <a:gd name="T53" fmla="*/ 530 h 825"/>
                <a:gd name="T54" fmla="*/ 123 w 269"/>
                <a:gd name="T55" fmla="*/ 580 h 825"/>
                <a:gd name="T56" fmla="*/ 101 w 269"/>
                <a:gd name="T57" fmla="*/ 629 h 825"/>
                <a:gd name="T58" fmla="*/ 78 w 269"/>
                <a:gd name="T59" fmla="*/ 676 h 825"/>
                <a:gd name="T60" fmla="*/ 53 w 269"/>
                <a:gd name="T61" fmla="*/ 722 h 825"/>
                <a:gd name="T62" fmla="*/ 28 w 269"/>
                <a:gd name="T63" fmla="*/ 768 h 825"/>
                <a:gd name="T64" fmla="*/ 0 w 269"/>
                <a:gd name="T65" fmla="*/ 81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825">
                  <a:moveTo>
                    <a:pt x="18" y="825"/>
                  </a:moveTo>
                  <a:lnTo>
                    <a:pt x="31" y="801"/>
                  </a:lnTo>
                  <a:lnTo>
                    <a:pt x="46" y="779"/>
                  </a:lnTo>
                  <a:lnTo>
                    <a:pt x="59" y="757"/>
                  </a:lnTo>
                  <a:lnTo>
                    <a:pt x="73" y="734"/>
                  </a:lnTo>
                  <a:lnTo>
                    <a:pt x="85" y="711"/>
                  </a:lnTo>
                  <a:lnTo>
                    <a:pt x="97" y="688"/>
                  </a:lnTo>
                  <a:lnTo>
                    <a:pt x="110" y="662"/>
                  </a:lnTo>
                  <a:lnTo>
                    <a:pt x="121" y="638"/>
                  </a:lnTo>
                  <a:lnTo>
                    <a:pt x="132" y="614"/>
                  </a:lnTo>
                  <a:lnTo>
                    <a:pt x="143" y="589"/>
                  </a:lnTo>
                  <a:lnTo>
                    <a:pt x="154" y="564"/>
                  </a:lnTo>
                  <a:lnTo>
                    <a:pt x="164" y="539"/>
                  </a:lnTo>
                  <a:lnTo>
                    <a:pt x="174" y="513"/>
                  </a:lnTo>
                  <a:lnTo>
                    <a:pt x="183" y="487"/>
                  </a:lnTo>
                  <a:lnTo>
                    <a:pt x="192" y="461"/>
                  </a:lnTo>
                  <a:lnTo>
                    <a:pt x="201" y="434"/>
                  </a:lnTo>
                  <a:lnTo>
                    <a:pt x="208" y="409"/>
                  </a:lnTo>
                  <a:lnTo>
                    <a:pt x="216" y="382"/>
                  </a:lnTo>
                  <a:lnTo>
                    <a:pt x="223" y="356"/>
                  </a:lnTo>
                  <a:lnTo>
                    <a:pt x="230" y="330"/>
                  </a:lnTo>
                  <a:lnTo>
                    <a:pt x="236" y="301"/>
                  </a:lnTo>
                  <a:lnTo>
                    <a:pt x="242" y="274"/>
                  </a:lnTo>
                  <a:lnTo>
                    <a:pt x="246" y="247"/>
                  </a:lnTo>
                  <a:lnTo>
                    <a:pt x="251" y="221"/>
                  </a:lnTo>
                  <a:lnTo>
                    <a:pt x="256" y="192"/>
                  </a:lnTo>
                  <a:lnTo>
                    <a:pt x="259" y="164"/>
                  </a:lnTo>
                  <a:lnTo>
                    <a:pt x="262" y="137"/>
                  </a:lnTo>
                  <a:lnTo>
                    <a:pt x="264" y="110"/>
                  </a:lnTo>
                  <a:lnTo>
                    <a:pt x="267" y="83"/>
                  </a:lnTo>
                  <a:lnTo>
                    <a:pt x="268" y="54"/>
                  </a:lnTo>
                  <a:lnTo>
                    <a:pt x="269" y="27"/>
                  </a:lnTo>
                  <a:lnTo>
                    <a:pt x="269" y="0"/>
                  </a:lnTo>
                  <a:lnTo>
                    <a:pt x="246" y="0"/>
                  </a:lnTo>
                  <a:lnTo>
                    <a:pt x="246" y="27"/>
                  </a:lnTo>
                  <a:lnTo>
                    <a:pt x="245" y="54"/>
                  </a:lnTo>
                  <a:lnTo>
                    <a:pt x="244" y="81"/>
                  </a:lnTo>
                  <a:lnTo>
                    <a:pt x="242" y="107"/>
                  </a:lnTo>
                  <a:lnTo>
                    <a:pt x="240" y="135"/>
                  </a:lnTo>
                  <a:lnTo>
                    <a:pt x="236" y="162"/>
                  </a:lnTo>
                  <a:lnTo>
                    <a:pt x="233" y="189"/>
                  </a:lnTo>
                  <a:lnTo>
                    <a:pt x="229" y="216"/>
                  </a:lnTo>
                  <a:lnTo>
                    <a:pt x="224" y="243"/>
                  </a:lnTo>
                  <a:lnTo>
                    <a:pt x="220" y="269"/>
                  </a:lnTo>
                  <a:lnTo>
                    <a:pt x="214" y="297"/>
                  </a:lnTo>
                  <a:lnTo>
                    <a:pt x="207" y="322"/>
                  </a:lnTo>
                  <a:lnTo>
                    <a:pt x="201" y="349"/>
                  </a:lnTo>
                  <a:lnTo>
                    <a:pt x="194" y="376"/>
                  </a:lnTo>
                  <a:lnTo>
                    <a:pt x="186" y="402"/>
                  </a:lnTo>
                  <a:lnTo>
                    <a:pt x="178" y="427"/>
                  </a:lnTo>
                  <a:lnTo>
                    <a:pt x="171" y="454"/>
                  </a:lnTo>
                  <a:lnTo>
                    <a:pt x="163" y="480"/>
                  </a:lnTo>
                  <a:lnTo>
                    <a:pt x="154" y="504"/>
                  </a:lnTo>
                  <a:lnTo>
                    <a:pt x="143" y="530"/>
                  </a:lnTo>
                  <a:lnTo>
                    <a:pt x="134" y="555"/>
                  </a:lnTo>
                  <a:lnTo>
                    <a:pt x="123" y="580"/>
                  </a:lnTo>
                  <a:lnTo>
                    <a:pt x="112" y="605"/>
                  </a:lnTo>
                  <a:lnTo>
                    <a:pt x="101" y="629"/>
                  </a:lnTo>
                  <a:lnTo>
                    <a:pt x="90" y="653"/>
                  </a:lnTo>
                  <a:lnTo>
                    <a:pt x="78" y="676"/>
                  </a:lnTo>
                  <a:lnTo>
                    <a:pt x="65" y="700"/>
                  </a:lnTo>
                  <a:lnTo>
                    <a:pt x="53" y="722"/>
                  </a:lnTo>
                  <a:lnTo>
                    <a:pt x="40" y="746"/>
                  </a:lnTo>
                  <a:lnTo>
                    <a:pt x="28" y="768"/>
                  </a:lnTo>
                  <a:lnTo>
                    <a:pt x="13" y="789"/>
                  </a:lnTo>
                  <a:lnTo>
                    <a:pt x="0" y="810"/>
                  </a:lnTo>
                  <a:lnTo>
                    <a:pt x="18" y="82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8" name="Freeform 28"/>
            <p:cNvSpPr>
              <a:spLocks/>
            </p:cNvSpPr>
            <p:nvPr/>
          </p:nvSpPr>
          <p:spPr bwMode="auto">
            <a:xfrm>
              <a:off x="5986" y="2588"/>
              <a:ext cx="76" cy="91"/>
            </a:xfrm>
            <a:custGeom>
              <a:avLst/>
              <a:gdLst>
                <a:gd name="T0" fmla="*/ 71 w 76"/>
                <a:gd name="T1" fmla="*/ 3 h 91"/>
                <a:gd name="T2" fmla="*/ 60 w 76"/>
                <a:gd name="T3" fmla="*/ 6 h 91"/>
                <a:gd name="T4" fmla="*/ 0 w 76"/>
                <a:gd name="T5" fmla="*/ 75 h 91"/>
                <a:gd name="T6" fmla="*/ 16 w 76"/>
                <a:gd name="T7" fmla="*/ 91 h 91"/>
                <a:gd name="T8" fmla="*/ 76 w 76"/>
                <a:gd name="T9" fmla="*/ 22 h 91"/>
                <a:gd name="T10" fmla="*/ 64 w 76"/>
                <a:gd name="T11" fmla="*/ 24 h 91"/>
                <a:gd name="T12" fmla="*/ 71 w 76"/>
                <a:gd name="T13" fmla="*/ 3 h 91"/>
                <a:gd name="T14" fmla="*/ 64 w 76"/>
                <a:gd name="T15" fmla="*/ 0 h 91"/>
                <a:gd name="T16" fmla="*/ 60 w 76"/>
                <a:gd name="T17" fmla="*/ 6 h 91"/>
                <a:gd name="T18" fmla="*/ 71 w 76"/>
                <a:gd name="T1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1">
                  <a:moveTo>
                    <a:pt x="71" y="3"/>
                  </a:moveTo>
                  <a:lnTo>
                    <a:pt x="60" y="6"/>
                  </a:lnTo>
                  <a:lnTo>
                    <a:pt x="0" y="75"/>
                  </a:lnTo>
                  <a:lnTo>
                    <a:pt x="16" y="91"/>
                  </a:lnTo>
                  <a:lnTo>
                    <a:pt x="76" y="22"/>
                  </a:lnTo>
                  <a:lnTo>
                    <a:pt x="64" y="24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89" name="Freeform 29"/>
            <p:cNvSpPr>
              <a:spLocks/>
            </p:cNvSpPr>
            <p:nvPr/>
          </p:nvSpPr>
          <p:spPr bwMode="auto">
            <a:xfrm>
              <a:off x="6051" y="2591"/>
              <a:ext cx="232" cy="107"/>
            </a:xfrm>
            <a:custGeom>
              <a:avLst/>
              <a:gdLst>
                <a:gd name="T0" fmla="*/ 228 w 232"/>
                <a:gd name="T1" fmla="*/ 96 h 107"/>
                <a:gd name="T2" fmla="*/ 232 w 232"/>
                <a:gd name="T3" fmla="*/ 86 h 107"/>
                <a:gd name="T4" fmla="*/ 6 w 232"/>
                <a:gd name="T5" fmla="*/ 0 h 107"/>
                <a:gd name="T6" fmla="*/ 0 w 232"/>
                <a:gd name="T7" fmla="*/ 21 h 107"/>
                <a:gd name="T8" fmla="*/ 225 w 232"/>
                <a:gd name="T9" fmla="*/ 107 h 107"/>
                <a:gd name="T10" fmla="*/ 228 w 232"/>
                <a:gd name="T11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07">
                  <a:moveTo>
                    <a:pt x="228" y="96"/>
                  </a:moveTo>
                  <a:lnTo>
                    <a:pt x="232" y="86"/>
                  </a:lnTo>
                  <a:lnTo>
                    <a:pt x="6" y="0"/>
                  </a:lnTo>
                  <a:lnTo>
                    <a:pt x="0" y="21"/>
                  </a:lnTo>
                  <a:lnTo>
                    <a:pt x="225" y="107"/>
                  </a:lnTo>
                  <a:lnTo>
                    <a:pt x="228" y="9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0" name="Freeform 30"/>
            <p:cNvSpPr>
              <a:spLocks/>
            </p:cNvSpPr>
            <p:nvPr/>
          </p:nvSpPr>
          <p:spPr bwMode="auto">
            <a:xfrm>
              <a:off x="6178" y="4421"/>
              <a:ext cx="187" cy="105"/>
            </a:xfrm>
            <a:custGeom>
              <a:avLst/>
              <a:gdLst>
                <a:gd name="T0" fmla="*/ 183 w 187"/>
                <a:gd name="T1" fmla="*/ 10 h 105"/>
                <a:gd name="T2" fmla="*/ 178 w 187"/>
                <a:gd name="T3" fmla="*/ 0 h 105"/>
                <a:gd name="T4" fmla="*/ 0 w 187"/>
                <a:gd name="T5" fmla="*/ 84 h 105"/>
                <a:gd name="T6" fmla="*/ 10 w 187"/>
                <a:gd name="T7" fmla="*/ 105 h 105"/>
                <a:gd name="T8" fmla="*/ 187 w 187"/>
                <a:gd name="T9" fmla="*/ 21 h 105"/>
                <a:gd name="T10" fmla="*/ 183 w 187"/>
                <a:gd name="T11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5">
                  <a:moveTo>
                    <a:pt x="183" y="10"/>
                  </a:moveTo>
                  <a:lnTo>
                    <a:pt x="178" y="0"/>
                  </a:lnTo>
                  <a:lnTo>
                    <a:pt x="0" y="84"/>
                  </a:lnTo>
                  <a:lnTo>
                    <a:pt x="10" y="105"/>
                  </a:lnTo>
                  <a:lnTo>
                    <a:pt x="187" y="21"/>
                  </a:lnTo>
                  <a:lnTo>
                    <a:pt x="183" y="1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1" name="Freeform 31"/>
            <p:cNvSpPr>
              <a:spLocks/>
            </p:cNvSpPr>
            <p:nvPr/>
          </p:nvSpPr>
          <p:spPr bwMode="auto">
            <a:xfrm>
              <a:off x="5181" y="2035"/>
              <a:ext cx="279" cy="287"/>
            </a:xfrm>
            <a:custGeom>
              <a:avLst/>
              <a:gdLst>
                <a:gd name="T0" fmla="*/ 263 w 279"/>
                <a:gd name="T1" fmla="*/ 16 h 287"/>
                <a:gd name="T2" fmla="*/ 248 w 279"/>
                <a:gd name="T3" fmla="*/ 0 h 287"/>
                <a:gd name="T4" fmla="*/ 0 w 279"/>
                <a:gd name="T5" fmla="*/ 255 h 287"/>
                <a:gd name="T6" fmla="*/ 31 w 279"/>
                <a:gd name="T7" fmla="*/ 287 h 287"/>
                <a:gd name="T8" fmla="*/ 279 w 279"/>
                <a:gd name="T9" fmla="*/ 32 h 287"/>
                <a:gd name="T10" fmla="*/ 263 w 279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87">
                  <a:moveTo>
                    <a:pt x="263" y="16"/>
                  </a:moveTo>
                  <a:lnTo>
                    <a:pt x="248" y="0"/>
                  </a:lnTo>
                  <a:lnTo>
                    <a:pt x="0" y="255"/>
                  </a:lnTo>
                  <a:lnTo>
                    <a:pt x="31" y="287"/>
                  </a:lnTo>
                  <a:lnTo>
                    <a:pt x="279" y="32"/>
                  </a:lnTo>
                  <a:lnTo>
                    <a:pt x="263" y="16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2" name="Freeform 32"/>
            <p:cNvSpPr>
              <a:spLocks/>
            </p:cNvSpPr>
            <p:nvPr/>
          </p:nvSpPr>
          <p:spPr bwMode="auto">
            <a:xfrm>
              <a:off x="4884" y="2412"/>
              <a:ext cx="230" cy="238"/>
            </a:xfrm>
            <a:custGeom>
              <a:avLst/>
              <a:gdLst>
                <a:gd name="T0" fmla="*/ 16 w 230"/>
                <a:gd name="T1" fmla="*/ 222 h 238"/>
                <a:gd name="T2" fmla="*/ 31 w 230"/>
                <a:gd name="T3" fmla="*/ 238 h 238"/>
                <a:gd name="T4" fmla="*/ 230 w 230"/>
                <a:gd name="T5" fmla="*/ 32 h 238"/>
                <a:gd name="T6" fmla="*/ 199 w 230"/>
                <a:gd name="T7" fmla="*/ 0 h 238"/>
                <a:gd name="T8" fmla="*/ 0 w 230"/>
                <a:gd name="T9" fmla="*/ 206 h 238"/>
                <a:gd name="T10" fmla="*/ 16 w 230"/>
                <a:gd name="T11" fmla="*/ 22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38">
                  <a:moveTo>
                    <a:pt x="16" y="222"/>
                  </a:moveTo>
                  <a:lnTo>
                    <a:pt x="31" y="238"/>
                  </a:lnTo>
                  <a:lnTo>
                    <a:pt x="230" y="32"/>
                  </a:lnTo>
                  <a:lnTo>
                    <a:pt x="199" y="0"/>
                  </a:lnTo>
                  <a:lnTo>
                    <a:pt x="0" y="206"/>
                  </a:lnTo>
                  <a:lnTo>
                    <a:pt x="16" y="222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3" name="Freeform 33"/>
            <p:cNvSpPr>
              <a:spLocks/>
            </p:cNvSpPr>
            <p:nvPr/>
          </p:nvSpPr>
          <p:spPr bwMode="auto">
            <a:xfrm>
              <a:off x="4836" y="4561"/>
              <a:ext cx="279" cy="288"/>
            </a:xfrm>
            <a:custGeom>
              <a:avLst/>
              <a:gdLst>
                <a:gd name="T0" fmla="*/ 16 w 279"/>
                <a:gd name="T1" fmla="*/ 16 h 288"/>
                <a:gd name="T2" fmla="*/ 0 w 279"/>
                <a:gd name="T3" fmla="*/ 32 h 288"/>
                <a:gd name="T4" fmla="*/ 248 w 279"/>
                <a:gd name="T5" fmla="*/ 288 h 288"/>
                <a:gd name="T6" fmla="*/ 279 w 279"/>
                <a:gd name="T7" fmla="*/ 255 h 288"/>
                <a:gd name="T8" fmla="*/ 31 w 279"/>
                <a:gd name="T9" fmla="*/ 0 h 288"/>
                <a:gd name="T10" fmla="*/ 16 w 279"/>
                <a:gd name="T11" fmla="*/ 1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88">
                  <a:moveTo>
                    <a:pt x="16" y="16"/>
                  </a:moveTo>
                  <a:lnTo>
                    <a:pt x="0" y="32"/>
                  </a:lnTo>
                  <a:lnTo>
                    <a:pt x="248" y="288"/>
                  </a:lnTo>
                  <a:lnTo>
                    <a:pt x="279" y="255"/>
                  </a:lnTo>
                  <a:lnTo>
                    <a:pt x="31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4" name="Freeform 34"/>
            <p:cNvSpPr>
              <a:spLocks/>
            </p:cNvSpPr>
            <p:nvPr/>
          </p:nvSpPr>
          <p:spPr bwMode="auto">
            <a:xfrm>
              <a:off x="5174" y="4932"/>
              <a:ext cx="300" cy="308"/>
            </a:xfrm>
            <a:custGeom>
              <a:avLst/>
              <a:gdLst>
                <a:gd name="T0" fmla="*/ 284 w 300"/>
                <a:gd name="T1" fmla="*/ 292 h 308"/>
                <a:gd name="T2" fmla="*/ 300 w 300"/>
                <a:gd name="T3" fmla="*/ 275 h 308"/>
                <a:gd name="T4" fmla="*/ 32 w 300"/>
                <a:gd name="T5" fmla="*/ 0 h 308"/>
                <a:gd name="T6" fmla="*/ 0 w 300"/>
                <a:gd name="T7" fmla="*/ 33 h 308"/>
                <a:gd name="T8" fmla="*/ 269 w 300"/>
                <a:gd name="T9" fmla="*/ 308 h 308"/>
                <a:gd name="T10" fmla="*/ 284 w 300"/>
                <a:gd name="T11" fmla="*/ 29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8">
                  <a:moveTo>
                    <a:pt x="284" y="292"/>
                  </a:moveTo>
                  <a:lnTo>
                    <a:pt x="300" y="275"/>
                  </a:lnTo>
                  <a:lnTo>
                    <a:pt x="32" y="0"/>
                  </a:lnTo>
                  <a:lnTo>
                    <a:pt x="0" y="33"/>
                  </a:lnTo>
                  <a:lnTo>
                    <a:pt x="269" y="308"/>
                  </a:lnTo>
                  <a:lnTo>
                    <a:pt x="284" y="292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5" name="Rectangle 35"/>
            <p:cNvSpPr>
              <a:spLocks noChangeArrowheads="1"/>
            </p:cNvSpPr>
            <p:nvPr/>
          </p:nvSpPr>
          <p:spPr bwMode="auto">
            <a:xfrm>
              <a:off x="4152" y="5630"/>
              <a:ext cx="1020" cy="16"/>
            </a:xfrm>
            <a:prstGeom prst="rect">
              <a:avLst/>
            </a:pr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6" name="Rectangle 36"/>
            <p:cNvSpPr>
              <a:spLocks noChangeArrowheads="1"/>
            </p:cNvSpPr>
            <p:nvPr/>
          </p:nvSpPr>
          <p:spPr bwMode="auto">
            <a:xfrm>
              <a:off x="4152" y="5614"/>
              <a:ext cx="1020" cy="16"/>
            </a:xfrm>
            <a:prstGeom prst="rect">
              <a:avLst/>
            </a:prstGeom>
            <a:solidFill>
              <a:srgbClr val="2A1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7" name="Rectangle 37"/>
            <p:cNvSpPr>
              <a:spLocks noChangeArrowheads="1"/>
            </p:cNvSpPr>
            <p:nvPr/>
          </p:nvSpPr>
          <p:spPr bwMode="auto">
            <a:xfrm>
              <a:off x="4152" y="5599"/>
              <a:ext cx="1020" cy="15"/>
            </a:xfrm>
            <a:prstGeom prst="rect">
              <a:avLst/>
            </a:prstGeom>
            <a:solidFill>
              <a:srgbClr val="2A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8" name="Rectangle 38"/>
            <p:cNvSpPr>
              <a:spLocks noChangeArrowheads="1"/>
            </p:cNvSpPr>
            <p:nvPr/>
          </p:nvSpPr>
          <p:spPr bwMode="auto">
            <a:xfrm>
              <a:off x="4152" y="5582"/>
              <a:ext cx="1020" cy="17"/>
            </a:xfrm>
            <a:prstGeom prst="rect">
              <a:avLst/>
            </a:prstGeom>
            <a:solidFill>
              <a:srgbClr val="282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0999" name="Rectangle 39"/>
            <p:cNvSpPr>
              <a:spLocks noChangeArrowheads="1"/>
            </p:cNvSpPr>
            <p:nvPr/>
          </p:nvSpPr>
          <p:spPr bwMode="auto">
            <a:xfrm>
              <a:off x="4152" y="5566"/>
              <a:ext cx="1020" cy="16"/>
            </a:xfrm>
            <a:prstGeom prst="rect">
              <a:avLst/>
            </a:prstGeom>
            <a:solidFill>
              <a:srgbClr val="282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0" name="Rectangle 40"/>
            <p:cNvSpPr>
              <a:spLocks noChangeArrowheads="1"/>
            </p:cNvSpPr>
            <p:nvPr/>
          </p:nvSpPr>
          <p:spPr bwMode="auto">
            <a:xfrm>
              <a:off x="4152" y="5549"/>
              <a:ext cx="1020" cy="17"/>
            </a:xfrm>
            <a:prstGeom prst="rect">
              <a:avLst/>
            </a:prstGeom>
            <a:solidFill>
              <a:srgbClr val="26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1" name="Rectangle 41"/>
            <p:cNvSpPr>
              <a:spLocks noChangeArrowheads="1"/>
            </p:cNvSpPr>
            <p:nvPr/>
          </p:nvSpPr>
          <p:spPr bwMode="auto">
            <a:xfrm>
              <a:off x="4152" y="5534"/>
              <a:ext cx="1020" cy="15"/>
            </a:xfrm>
            <a:prstGeom prst="rect">
              <a:avLst/>
            </a:prstGeom>
            <a:solidFill>
              <a:srgbClr val="252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2" name="Rectangle 42"/>
            <p:cNvSpPr>
              <a:spLocks noChangeArrowheads="1"/>
            </p:cNvSpPr>
            <p:nvPr/>
          </p:nvSpPr>
          <p:spPr bwMode="auto">
            <a:xfrm>
              <a:off x="4152" y="5517"/>
              <a:ext cx="1020" cy="17"/>
            </a:xfrm>
            <a:prstGeom prst="rect">
              <a:avLst/>
            </a:prstGeom>
            <a:solidFill>
              <a:srgbClr val="222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3" name="Rectangle 43"/>
            <p:cNvSpPr>
              <a:spLocks noChangeArrowheads="1"/>
            </p:cNvSpPr>
            <p:nvPr/>
          </p:nvSpPr>
          <p:spPr bwMode="auto">
            <a:xfrm>
              <a:off x="4152" y="5501"/>
              <a:ext cx="1020" cy="16"/>
            </a:xfrm>
            <a:prstGeom prst="rect">
              <a:avLst/>
            </a:prstGeom>
            <a:solidFill>
              <a:srgbClr val="1F3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4" name="Rectangle 44"/>
            <p:cNvSpPr>
              <a:spLocks noChangeArrowheads="1"/>
            </p:cNvSpPr>
            <p:nvPr/>
          </p:nvSpPr>
          <p:spPr bwMode="auto">
            <a:xfrm>
              <a:off x="4152" y="5485"/>
              <a:ext cx="1020" cy="16"/>
            </a:xfrm>
            <a:prstGeom prst="rect">
              <a:avLst/>
            </a:prstGeom>
            <a:solidFill>
              <a:srgbClr val="1A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5" name="Rectangle 45"/>
            <p:cNvSpPr>
              <a:spLocks noChangeArrowheads="1"/>
            </p:cNvSpPr>
            <p:nvPr/>
          </p:nvSpPr>
          <p:spPr bwMode="auto">
            <a:xfrm>
              <a:off x="4152" y="5469"/>
              <a:ext cx="1020" cy="16"/>
            </a:xfrm>
            <a:prstGeom prst="rect">
              <a:avLst/>
            </a:prstGeom>
            <a:solidFill>
              <a:srgbClr val="173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6" name="Rectangle 46"/>
            <p:cNvSpPr>
              <a:spLocks noChangeArrowheads="1"/>
            </p:cNvSpPr>
            <p:nvPr/>
          </p:nvSpPr>
          <p:spPr bwMode="auto">
            <a:xfrm>
              <a:off x="4152" y="5452"/>
              <a:ext cx="1020" cy="17"/>
            </a:xfrm>
            <a:prstGeom prst="rect">
              <a:avLst/>
            </a:prstGeom>
            <a:solidFill>
              <a:srgbClr val="13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7" name="Rectangle 47"/>
            <p:cNvSpPr>
              <a:spLocks noChangeArrowheads="1"/>
            </p:cNvSpPr>
            <p:nvPr/>
          </p:nvSpPr>
          <p:spPr bwMode="auto">
            <a:xfrm>
              <a:off x="4152" y="5436"/>
              <a:ext cx="1020" cy="16"/>
            </a:xfrm>
            <a:prstGeom prst="rect">
              <a:avLst/>
            </a:prstGeom>
            <a:solidFill>
              <a:srgbClr val="124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8" name="Rectangle 48"/>
            <p:cNvSpPr>
              <a:spLocks noChangeArrowheads="1"/>
            </p:cNvSpPr>
            <p:nvPr/>
          </p:nvSpPr>
          <p:spPr bwMode="auto">
            <a:xfrm>
              <a:off x="4152" y="5420"/>
              <a:ext cx="1020" cy="16"/>
            </a:xfrm>
            <a:prstGeom prst="rect">
              <a:avLst/>
            </a:prstGeom>
            <a:solidFill>
              <a:srgbClr val="0E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09" name="Rectangle 49"/>
            <p:cNvSpPr>
              <a:spLocks noChangeArrowheads="1"/>
            </p:cNvSpPr>
            <p:nvPr/>
          </p:nvSpPr>
          <p:spPr bwMode="auto">
            <a:xfrm>
              <a:off x="4152" y="5404"/>
              <a:ext cx="1020" cy="16"/>
            </a:xfrm>
            <a:prstGeom prst="rect">
              <a:avLst/>
            </a:prstGeom>
            <a:solidFill>
              <a:srgbClr val="0A5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0" name="Rectangle 50"/>
            <p:cNvSpPr>
              <a:spLocks noChangeArrowheads="1"/>
            </p:cNvSpPr>
            <p:nvPr/>
          </p:nvSpPr>
          <p:spPr bwMode="auto">
            <a:xfrm>
              <a:off x="4152" y="5388"/>
              <a:ext cx="1020" cy="16"/>
            </a:xfrm>
            <a:prstGeom prst="rect">
              <a:avLst/>
            </a:prstGeom>
            <a:solidFill>
              <a:srgbClr val="075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1" name="Rectangle 51"/>
            <p:cNvSpPr>
              <a:spLocks noChangeArrowheads="1"/>
            </p:cNvSpPr>
            <p:nvPr/>
          </p:nvSpPr>
          <p:spPr bwMode="auto">
            <a:xfrm>
              <a:off x="4152" y="5372"/>
              <a:ext cx="1020" cy="16"/>
            </a:xfrm>
            <a:prstGeom prst="rect">
              <a:avLst/>
            </a:prstGeom>
            <a:solidFill>
              <a:srgbClr val="07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2" name="Rectangle 52"/>
            <p:cNvSpPr>
              <a:spLocks noChangeArrowheads="1"/>
            </p:cNvSpPr>
            <p:nvPr/>
          </p:nvSpPr>
          <p:spPr bwMode="auto">
            <a:xfrm>
              <a:off x="4152" y="5355"/>
              <a:ext cx="1020" cy="17"/>
            </a:xfrm>
            <a:prstGeom prst="rect">
              <a:avLst/>
            </a:prstGeom>
            <a:solidFill>
              <a:srgbClr val="076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3" name="Rectangle 53"/>
            <p:cNvSpPr>
              <a:spLocks noChangeArrowheads="1"/>
            </p:cNvSpPr>
            <p:nvPr/>
          </p:nvSpPr>
          <p:spPr bwMode="auto">
            <a:xfrm>
              <a:off x="4152" y="5338"/>
              <a:ext cx="1020" cy="17"/>
            </a:xfrm>
            <a:prstGeom prst="rect">
              <a:avLst/>
            </a:prstGeom>
            <a:solidFill>
              <a:srgbClr val="076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4" name="Rectangle 54"/>
            <p:cNvSpPr>
              <a:spLocks noChangeArrowheads="1"/>
            </p:cNvSpPr>
            <p:nvPr/>
          </p:nvSpPr>
          <p:spPr bwMode="auto">
            <a:xfrm>
              <a:off x="4152" y="5323"/>
              <a:ext cx="1020" cy="15"/>
            </a:xfrm>
            <a:prstGeom prst="rect">
              <a:avLst/>
            </a:prstGeom>
            <a:solidFill>
              <a:srgbClr val="0C6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5" name="Rectangle 55"/>
            <p:cNvSpPr>
              <a:spLocks noChangeArrowheads="1"/>
            </p:cNvSpPr>
            <p:nvPr/>
          </p:nvSpPr>
          <p:spPr bwMode="auto">
            <a:xfrm>
              <a:off x="4152" y="5323"/>
              <a:ext cx="1020" cy="323"/>
            </a:xfrm>
            <a:prstGeom prst="rect">
              <a:avLst/>
            </a:prstGeom>
            <a:noFill/>
            <a:ln w="1905" cap="rnd">
              <a:solidFill>
                <a:srgbClr val="24272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6" name="Freeform 56"/>
            <p:cNvSpPr>
              <a:spLocks/>
            </p:cNvSpPr>
            <p:nvPr/>
          </p:nvSpPr>
          <p:spPr bwMode="auto">
            <a:xfrm>
              <a:off x="6789" y="7376"/>
              <a:ext cx="805" cy="11"/>
            </a:xfrm>
            <a:custGeom>
              <a:avLst/>
              <a:gdLst>
                <a:gd name="T0" fmla="*/ 805 w 805"/>
                <a:gd name="T1" fmla="*/ 5 h 11"/>
                <a:gd name="T2" fmla="*/ 800 w 805"/>
                <a:gd name="T3" fmla="*/ 0 h 11"/>
                <a:gd name="T4" fmla="*/ 0 w 805"/>
                <a:gd name="T5" fmla="*/ 0 h 11"/>
                <a:gd name="T6" fmla="*/ 0 w 805"/>
                <a:gd name="T7" fmla="*/ 11 h 11"/>
                <a:gd name="T8" fmla="*/ 800 w 805"/>
                <a:gd name="T9" fmla="*/ 11 h 11"/>
                <a:gd name="T10" fmla="*/ 794 w 805"/>
                <a:gd name="T11" fmla="*/ 5 h 11"/>
                <a:gd name="T12" fmla="*/ 805 w 805"/>
                <a:gd name="T13" fmla="*/ 5 h 11"/>
                <a:gd name="T14" fmla="*/ 805 w 805"/>
                <a:gd name="T15" fmla="*/ 0 h 11"/>
                <a:gd name="T16" fmla="*/ 800 w 805"/>
                <a:gd name="T17" fmla="*/ 0 h 11"/>
                <a:gd name="T18" fmla="*/ 805 w 805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5" h="11">
                  <a:moveTo>
                    <a:pt x="805" y="5"/>
                  </a:moveTo>
                  <a:lnTo>
                    <a:pt x="80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00" y="11"/>
                  </a:lnTo>
                  <a:lnTo>
                    <a:pt x="794" y="5"/>
                  </a:lnTo>
                  <a:lnTo>
                    <a:pt x="805" y="5"/>
                  </a:lnTo>
                  <a:lnTo>
                    <a:pt x="805" y="0"/>
                  </a:lnTo>
                  <a:lnTo>
                    <a:pt x="800" y="0"/>
                  </a:lnTo>
                  <a:lnTo>
                    <a:pt x="805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7" name="Freeform 57"/>
            <p:cNvSpPr>
              <a:spLocks/>
            </p:cNvSpPr>
            <p:nvPr/>
          </p:nvSpPr>
          <p:spPr bwMode="auto">
            <a:xfrm>
              <a:off x="7583" y="7381"/>
              <a:ext cx="11" cy="836"/>
            </a:xfrm>
            <a:custGeom>
              <a:avLst/>
              <a:gdLst>
                <a:gd name="T0" fmla="*/ 6 w 11"/>
                <a:gd name="T1" fmla="*/ 836 h 836"/>
                <a:gd name="T2" fmla="*/ 11 w 11"/>
                <a:gd name="T3" fmla="*/ 829 h 836"/>
                <a:gd name="T4" fmla="*/ 11 w 11"/>
                <a:gd name="T5" fmla="*/ 0 h 836"/>
                <a:gd name="T6" fmla="*/ 0 w 11"/>
                <a:gd name="T7" fmla="*/ 0 h 836"/>
                <a:gd name="T8" fmla="*/ 0 w 11"/>
                <a:gd name="T9" fmla="*/ 829 h 836"/>
                <a:gd name="T10" fmla="*/ 6 w 11"/>
                <a:gd name="T11" fmla="*/ 824 h 836"/>
                <a:gd name="T12" fmla="*/ 6 w 11"/>
                <a:gd name="T13" fmla="*/ 836 h 836"/>
                <a:gd name="T14" fmla="*/ 11 w 11"/>
                <a:gd name="T15" fmla="*/ 836 h 836"/>
                <a:gd name="T16" fmla="*/ 11 w 11"/>
                <a:gd name="T17" fmla="*/ 829 h 836"/>
                <a:gd name="T18" fmla="*/ 6 w 11"/>
                <a:gd name="T19" fmla="*/ 83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6">
                  <a:moveTo>
                    <a:pt x="6" y="836"/>
                  </a:moveTo>
                  <a:lnTo>
                    <a:pt x="11" y="8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6" y="824"/>
                  </a:lnTo>
                  <a:lnTo>
                    <a:pt x="6" y="836"/>
                  </a:lnTo>
                  <a:lnTo>
                    <a:pt x="11" y="836"/>
                  </a:lnTo>
                  <a:lnTo>
                    <a:pt x="11" y="829"/>
                  </a:lnTo>
                  <a:lnTo>
                    <a:pt x="6" y="83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8" name="Freeform 58"/>
            <p:cNvSpPr>
              <a:spLocks/>
            </p:cNvSpPr>
            <p:nvPr/>
          </p:nvSpPr>
          <p:spPr bwMode="auto">
            <a:xfrm>
              <a:off x="6783" y="8205"/>
              <a:ext cx="806" cy="12"/>
            </a:xfrm>
            <a:custGeom>
              <a:avLst/>
              <a:gdLst>
                <a:gd name="T0" fmla="*/ 0 w 806"/>
                <a:gd name="T1" fmla="*/ 5 h 12"/>
                <a:gd name="T2" fmla="*/ 6 w 806"/>
                <a:gd name="T3" fmla="*/ 12 h 12"/>
                <a:gd name="T4" fmla="*/ 806 w 806"/>
                <a:gd name="T5" fmla="*/ 12 h 12"/>
                <a:gd name="T6" fmla="*/ 806 w 806"/>
                <a:gd name="T7" fmla="*/ 0 h 12"/>
                <a:gd name="T8" fmla="*/ 6 w 806"/>
                <a:gd name="T9" fmla="*/ 0 h 12"/>
                <a:gd name="T10" fmla="*/ 11 w 806"/>
                <a:gd name="T11" fmla="*/ 5 h 12"/>
                <a:gd name="T12" fmla="*/ 0 w 806"/>
                <a:gd name="T13" fmla="*/ 5 h 12"/>
                <a:gd name="T14" fmla="*/ 0 w 806"/>
                <a:gd name="T15" fmla="*/ 12 h 12"/>
                <a:gd name="T16" fmla="*/ 6 w 806"/>
                <a:gd name="T17" fmla="*/ 12 h 12"/>
                <a:gd name="T18" fmla="*/ 0 w 806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2">
                  <a:moveTo>
                    <a:pt x="0" y="5"/>
                  </a:moveTo>
                  <a:lnTo>
                    <a:pt x="6" y="12"/>
                  </a:lnTo>
                  <a:lnTo>
                    <a:pt x="806" y="12"/>
                  </a:lnTo>
                  <a:lnTo>
                    <a:pt x="806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19" name="Freeform 59"/>
            <p:cNvSpPr>
              <a:spLocks/>
            </p:cNvSpPr>
            <p:nvPr/>
          </p:nvSpPr>
          <p:spPr bwMode="auto">
            <a:xfrm>
              <a:off x="6783" y="7376"/>
              <a:ext cx="12" cy="834"/>
            </a:xfrm>
            <a:custGeom>
              <a:avLst/>
              <a:gdLst>
                <a:gd name="T0" fmla="*/ 6 w 12"/>
                <a:gd name="T1" fmla="*/ 0 h 834"/>
                <a:gd name="T2" fmla="*/ 0 w 12"/>
                <a:gd name="T3" fmla="*/ 5 h 834"/>
                <a:gd name="T4" fmla="*/ 0 w 12"/>
                <a:gd name="T5" fmla="*/ 834 h 834"/>
                <a:gd name="T6" fmla="*/ 12 w 12"/>
                <a:gd name="T7" fmla="*/ 834 h 834"/>
                <a:gd name="T8" fmla="*/ 12 w 12"/>
                <a:gd name="T9" fmla="*/ 5 h 834"/>
                <a:gd name="T10" fmla="*/ 6 w 12"/>
                <a:gd name="T11" fmla="*/ 12 h 834"/>
                <a:gd name="T12" fmla="*/ 6 w 12"/>
                <a:gd name="T13" fmla="*/ 0 h 834"/>
                <a:gd name="T14" fmla="*/ 0 w 12"/>
                <a:gd name="T15" fmla="*/ 0 h 834"/>
                <a:gd name="T16" fmla="*/ 0 w 12"/>
                <a:gd name="T17" fmla="*/ 5 h 834"/>
                <a:gd name="T18" fmla="*/ 6 w 12"/>
                <a:gd name="T1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34">
                  <a:moveTo>
                    <a:pt x="6" y="0"/>
                  </a:moveTo>
                  <a:lnTo>
                    <a:pt x="0" y="5"/>
                  </a:lnTo>
                  <a:lnTo>
                    <a:pt x="0" y="834"/>
                  </a:lnTo>
                  <a:lnTo>
                    <a:pt x="12" y="834"/>
                  </a:lnTo>
                  <a:lnTo>
                    <a:pt x="12" y="5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0" name="Freeform 60"/>
            <p:cNvSpPr>
              <a:spLocks/>
            </p:cNvSpPr>
            <p:nvPr/>
          </p:nvSpPr>
          <p:spPr bwMode="auto">
            <a:xfrm>
              <a:off x="3867" y="7390"/>
              <a:ext cx="807" cy="11"/>
            </a:xfrm>
            <a:custGeom>
              <a:avLst/>
              <a:gdLst>
                <a:gd name="T0" fmla="*/ 807 w 807"/>
                <a:gd name="T1" fmla="*/ 5 h 11"/>
                <a:gd name="T2" fmla="*/ 801 w 807"/>
                <a:gd name="T3" fmla="*/ 0 h 11"/>
                <a:gd name="T4" fmla="*/ 0 w 807"/>
                <a:gd name="T5" fmla="*/ 0 h 11"/>
                <a:gd name="T6" fmla="*/ 0 w 807"/>
                <a:gd name="T7" fmla="*/ 11 h 11"/>
                <a:gd name="T8" fmla="*/ 801 w 807"/>
                <a:gd name="T9" fmla="*/ 11 h 11"/>
                <a:gd name="T10" fmla="*/ 795 w 807"/>
                <a:gd name="T11" fmla="*/ 5 h 11"/>
                <a:gd name="T12" fmla="*/ 807 w 807"/>
                <a:gd name="T13" fmla="*/ 5 h 11"/>
                <a:gd name="T14" fmla="*/ 807 w 807"/>
                <a:gd name="T15" fmla="*/ 0 h 11"/>
                <a:gd name="T16" fmla="*/ 801 w 807"/>
                <a:gd name="T17" fmla="*/ 0 h 11"/>
                <a:gd name="T18" fmla="*/ 807 w 807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7" h="11">
                  <a:moveTo>
                    <a:pt x="807" y="5"/>
                  </a:moveTo>
                  <a:lnTo>
                    <a:pt x="80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01" y="11"/>
                  </a:lnTo>
                  <a:lnTo>
                    <a:pt x="795" y="5"/>
                  </a:lnTo>
                  <a:lnTo>
                    <a:pt x="807" y="5"/>
                  </a:lnTo>
                  <a:lnTo>
                    <a:pt x="807" y="0"/>
                  </a:lnTo>
                  <a:lnTo>
                    <a:pt x="801" y="0"/>
                  </a:lnTo>
                  <a:lnTo>
                    <a:pt x="807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1" name="Freeform 61"/>
            <p:cNvSpPr>
              <a:spLocks/>
            </p:cNvSpPr>
            <p:nvPr/>
          </p:nvSpPr>
          <p:spPr bwMode="auto">
            <a:xfrm>
              <a:off x="4663" y="7395"/>
              <a:ext cx="11" cy="835"/>
            </a:xfrm>
            <a:custGeom>
              <a:avLst/>
              <a:gdLst>
                <a:gd name="T0" fmla="*/ 5 w 11"/>
                <a:gd name="T1" fmla="*/ 835 h 835"/>
                <a:gd name="T2" fmla="*/ 11 w 11"/>
                <a:gd name="T3" fmla="*/ 829 h 835"/>
                <a:gd name="T4" fmla="*/ 11 w 11"/>
                <a:gd name="T5" fmla="*/ 0 h 835"/>
                <a:gd name="T6" fmla="*/ 0 w 11"/>
                <a:gd name="T7" fmla="*/ 0 h 835"/>
                <a:gd name="T8" fmla="*/ 0 w 11"/>
                <a:gd name="T9" fmla="*/ 829 h 835"/>
                <a:gd name="T10" fmla="*/ 5 w 11"/>
                <a:gd name="T11" fmla="*/ 824 h 835"/>
                <a:gd name="T12" fmla="*/ 5 w 11"/>
                <a:gd name="T13" fmla="*/ 835 h 835"/>
                <a:gd name="T14" fmla="*/ 11 w 11"/>
                <a:gd name="T15" fmla="*/ 835 h 835"/>
                <a:gd name="T16" fmla="*/ 11 w 11"/>
                <a:gd name="T17" fmla="*/ 829 h 835"/>
                <a:gd name="T18" fmla="*/ 5 w 11"/>
                <a:gd name="T1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5">
                  <a:moveTo>
                    <a:pt x="5" y="835"/>
                  </a:moveTo>
                  <a:lnTo>
                    <a:pt x="11" y="8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5" y="824"/>
                  </a:lnTo>
                  <a:lnTo>
                    <a:pt x="5" y="835"/>
                  </a:lnTo>
                  <a:lnTo>
                    <a:pt x="11" y="835"/>
                  </a:lnTo>
                  <a:lnTo>
                    <a:pt x="11" y="829"/>
                  </a:lnTo>
                  <a:lnTo>
                    <a:pt x="5" y="83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2" name="Freeform 62"/>
            <p:cNvSpPr>
              <a:spLocks/>
            </p:cNvSpPr>
            <p:nvPr/>
          </p:nvSpPr>
          <p:spPr bwMode="auto">
            <a:xfrm>
              <a:off x="3862" y="8219"/>
              <a:ext cx="806" cy="11"/>
            </a:xfrm>
            <a:custGeom>
              <a:avLst/>
              <a:gdLst>
                <a:gd name="T0" fmla="*/ 0 w 806"/>
                <a:gd name="T1" fmla="*/ 5 h 11"/>
                <a:gd name="T2" fmla="*/ 5 w 806"/>
                <a:gd name="T3" fmla="*/ 11 h 11"/>
                <a:gd name="T4" fmla="*/ 806 w 806"/>
                <a:gd name="T5" fmla="*/ 11 h 11"/>
                <a:gd name="T6" fmla="*/ 806 w 806"/>
                <a:gd name="T7" fmla="*/ 0 h 11"/>
                <a:gd name="T8" fmla="*/ 5 w 806"/>
                <a:gd name="T9" fmla="*/ 0 h 11"/>
                <a:gd name="T10" fmla="*/ 11 w 806"/>
                <a:gd name="T11" fmla="*/ 5 h 11"/>
                <a:gd name="T12" fmla="*/ 0 w 806"/>
                <a:gd name="T13" fmla="*/ 5 h 11"/>
                <a:gd name="T14" fmla="*/ 0 w 806"/>
                <a:gd name="T15" fmla="*/ 11 h 11"/>
                <a:gd name="T16" fmla="*/ 5 w 806"/>
                <a:gd name="T17" fmla="*/ 11 h 11"/>
                <a:gd name="T18" fmla="*/ 0 w 806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1">
                  <a:moveTo>
                    <a:pt x="0" y="5"/>
                  </a:moveTo>
                  <a:lnTo>
                    <a:pt x="5" y="11"/>
                  </a:lnTo>
                  <a:lnTo>
                    <a:pt x="806" y="11"/>
                  </a:lnTo>
                  <a:lnTo>
                    <a:pt x="806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3" name="Freeform 63"/>
            <p:cNvSpPr>
              <a:spLocks/>
            </p:cNvSpPr>
            <p:nvPr/>
          </p:nvSpPr>
          <p:spPr bwMode="auto">
            <a:xfrm>
              <a:off x="3862" y="7390"/>
              <a:ext cx="11" cy="834"/>
            </a:xfrm>
            <a:custGeom>
              <a:avLst/>
              <a:gdLst>
                <a:gd name="T0" fmla="*/ 5 w 11"/>
                <a:gd name="T1" fmla="*/ 0 h 834"/>
                <a:gd name="T2" fmla="*/ 0 w 11"/>
                <a:gd name="T3" fmla="*/ 5 h 834"/>
                <a:gd name="T4" fmla="*/ 0 w 11"/>
                <a:gd name="T5" fmla="*/ 834 h 834"/>
                <a:gd name="T6" fmla="*/ 11 w 11"/>
                <a:gd name="T7" fmla="*/ 834 h 834"/>
                <a:gd name="T8" fmla="*/ 11 w 11"/>
                <a:gd name="T9" fmla="*/ 5 h 834"/>
                <a:gd name="T10" fmla="*/ 5 w 11"/>
                <a:gd name="T11" fmla="*/ 11 h 834"/>
                <a:gd name="T12" fmla="*/ 5 w 11"/>
                <a:gd name="T13" fmla="*/ 0 h 834"/>
                <a:gd name="T14" fmla="*/ 0 w 11"/>
                <a:gd name="T15" fmla="*/ 0 h 834"/>
                <a:gd name="T16" fmla="*/ 0 w 11"/>
                <a:gd name="T17" fmla="*/ 5 h 834"/>
                <a:gd name="T18" fmla="*/ 5 w 11"/>
                <a:gd name="T1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4">
                  <a:moveTo>
                    <a:pt x="5" y="0"/>
                  </a:moveTo>
                  <a:lnTo>
                    <a:pt x="0" y="5"/>
                  </a:lnTo>
                  <a:lnTo>
                    <a:pt x="0" y="834"/>
                  </a:lnTo>
                  <a:lnTo>
                    <a:pt x="11" y="834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4" name="Freeform 64"/>
            <p:cNvSpPr>
              <a:spLocks/>
            </p:cNvSpPr>
            <p:nvPr/>
          </p:nvSpPr>
          <p:spPr bwMode="auto">
            <a:xfrm>
              <a:off x="6415" y="3538"/>
              <a:ext cx="156" cy="163"/>
            </a:xfrm>
            <a:custGeom>
              <a:avLst/>
              <a:gdLst>
                <a:gd name="T0" fmla="*/ 152 w 156"/>
                <a:gd name="T1" fmla="*/ 158 h 163"/>
                <a:gd name="T2" fmla="*/ 156 w 156"/>
                <a:gd name="T3" fmla="*/ 154 h 163"/>
                <a:gd name="T4" fmla="*/ 9 w 156"/>
                <a:gd name="T5" fmla="*/ 0 h 163"/>
                <a:gd name="T6" fmla="*/ 0 w 156"/>
                <a:gd name="T7" fmla="*/ 10 h 163"/>
                <a:gd name="T8" fmla="*/ 147 w 156"/>
                <a:gd name="T9" fmla="*/ 163 h 163"/>
                <a:gd name="T10" fmla="*/ 152 w 156"/>
                <a:gd name="T11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63">
                  <a:moveTo>
                    <a:pt x="152" y="158"/>
                  </a:moveTo>
                  <a:lnTo>
                    <a:pt x="156" y="154"/>
                  </a:lnTo>
                  <a:lnTo>
                    <a:pt x="9" y="0"/>
                  </a:lnTo>
                  <a:lnTo>
                    <a:pt x="0" y="10"/>
                  </a:lnTo>
                  <a:lnTo>
                    <a:pt x="147" y="163"/>
                  </a:lnTo>
                  <a:lnTo>
                    <a:pt x="152" y="158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5" name="Freeform 65"/>
            <p:cNvSpPr>
              <a:spLocks/>
            </p:cNvSpPr>
            <p:nvPr/>
          </p:nvSpPr>
          <p:spPr bwMode="auto">
            <a:xfrm>
              <a:off x="6431" y="3611"/>
              <a:ext cx="81" cy="84"/>
            </a:xfrm>
            <a:custGeom>
              <a:avLst/>
              <a:gdLst>
                <a:gd name="T0" fmla="*/ 78 w 81"/>
                <a:gd name="T1" fmla="*/ 79 h 84"/>
                <a:gd name="T2" fmla="*/ 81 w 81"/>
                <a:gd name="T3" fmla="*/ 74 h 84"/>
                <a:gd name="T4" fmla="*/ 6 w 81"/>
                <a:gd name="T5" fmla="*/ 0 h 84"/>
                <a:gd name="T6" fmla="*/ 0 w 81"/>
                <a:gd name="T7" fmla="*/ 9 h 84"/>
                <a:gd name="T8" fmla="*/ 75 w 81"/>
                <a:gd name="T9" fmla="*/ 84 h 84"/>
                <a:gd name="T10" fmla="*/ 78 w 81"/>
                <a:gd name="T11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4">
                  <a:moveTo>
                    <a:pt x="78" y="79"/>
                  </a:moveTo>
                  <a:lnTo>
                    <a:pt x="81" y="74"/>
                  </a:lnTo>
                  <a:lnTo>
                    <a:pt x="6" y="0"/>
                  </a:lnTo>
                  <a:lnTo>
                    <a:pt x="0" y="9"/>
                  </a:lnTo>
                  <a:lnTo>
                    <a:pt x="75" y="84"/>
                  </a:lnTo>
                  <a:lnTo>
                    <a:pt x="78" y="79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6" name="Freeform 66"/>
            <p:cNvSpPr>
              <a:spLocks/>
            </p:cNvSpPr>
            <p:nvPr/>
          </p:nvSpPr>
          <p:spPr bwMode="auto">
            <a:xfrm>
              <a:off x="6484" y="3548"/>
              <a:ext cx="80" cy="85"/>
            </a:xfrm>
            <a:custGeom>
              <a:avLst/>
              <a:gdLst>
                <a:gd name="T0" fmla="*/ 77 w 80"/>
                <a:gd name="T1" fmla="*/ 80 h 85"/>
                <a:gd name="T2" fmla="*/ 80 w 80"/>
                <a:gd name="T3" fmla="*/ 75 h 85"/>
                <a:gd name="T4" fmla="*/ 7 w 80"/>
                <a:gd name="T5" fmla="*/ 0 h 85"/>
                <a:gd name="T6" fmla="*/ 0 w 80"/>
                <a:gd name="T7" fmla="*/ 9 h 85"/>
                <a:gd name="T8" fmla="*/ 73 w 80"/>
                <a:gd name="T9" fmla="*/ 85 h 85"/>
                <a:gd name="T10" fmla="*/ 77 w 80"/>
                <a:gd name="T11" fmla="*/ 8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5">
                  <a:moveTo>
                    <a:pt x="77" y="80"/>
                  </a:moveTo>
                  <a:lnTo>
                    <a:pt x="80" y="75"/>
                  </a:lnTo>
                  <a:lnTo>
                    <a:pt x="7" y="0"/>
                  </a:lnTo>
                  <a:lnTo>
                    <a:pt x="0" y="9"/>
                  </a:lnTo>
                  <a:lnTo>
                    <a:pt x="73" y="85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7" name="Freeform 67"/>
            <p:cNvSpPr>
              <a:spLocks/>
            </p:cNvSpPr>
            <p:nvPr/>
          </p:nvSpPr>
          <p:spPr bwMode="auto">
            <a:xfrm>
              <a:off x="6254" y="2904"/>
              <a:ext cx="188" cy="193"/>
            </a:xfrm>
            <a:custGeom>
              <a:avLst/>
              <a:gdLst>
                <a:gd name="T0" fmla="*/ 183 w 188"/>
                <a:gd name="T1" fmla="*/ 189 h 193"/>
                <a:gd name="T2" fmla="*/ 188 w 188"/>
                <a:gd name="T3" fmla="*/ 184 h 193"/>
                <a:gd name="T4" fmla="*/ 9 w 188"/>
                <a:gd name="T5" fmla="*/ 0 h 193"/>
                <a:gd name="T6" fmla="*/ 0 w 188"/>
                <a:gd name="T7" fmla="*/ 10 h 193"/>
                <a:gd name="T8" fmla="*/ 179 w 188"/>
                <a:gd name="T9" fmla="*/ 193 h 193"/>
                <a:gd name="T10" fmla="*/ 183 w 188"/>
                <a:gd name="T11" fmla="*/ 18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93">
                  <a:moveTo>
                    <a:pt x="183" y="189"/>
                  </a:moveTo>
                  <a:lnTo>
                    <a:pt x="188" y="184"/>
                  </a:lnTo>
                  <a:lnTo>
                    <a:pt x="9" y="0"/>
                  </a:lnTo>
                  <a:lnTo>
                    <a:pt x="0" y="10"/>
                  </a:lnTo>
                  <a:lnTo>
                    <a:pt x="179" y="193"/>
                  </a:lnTo>
                  <a:lnTo>
                    <a:pt x="183" y="189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8" name="Freeform 68"/>
            <p:cNvSpPr>
              <a:spLocks/>
            </p:cNvSpPr>
            <p:nvPr/>
          </p:nvSpPr>
          <p:spPr bwMode="auto">
            <a:xfrm>
              <a:off x="6280" y="2993"/>
              <a:ext cx="83" cy="85"/>
            </a:xfrm>
            <a:custGeom>
              <a:avLst/>
              <a:gdLst>
                <a:gd name="T0" fmla="*/ 80 w 83"/>
                <a:gd name="T1" fmla="*/ 80 h 85"/>
                <a:gd name="T2" fmla="*/ 83 w 83"/>
                <a:gd name="T3" fmla="*/ 75 h 85"/>
                <a:gd name="T4" fmla="*/ 7 w 83"/>
                <a:gd name="T5" fmla="*/ 0 h 85"/>
                <a:gd name="T6" fmla="*/ 0 w 83"/>
                <a:gd name="T7" fmla="*/ 9 h 85"/>
                <a:gd name="T8" fmla="*/ 76 w 83"/>
                <a:gd name="T9" fmla="*/ 85 h 85"/>
                <a:gd name="T10" fmla="*/ 80 w 83"/>
                <a:gd name="T11" fmla="*/ 8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80" y="80"/>
                  </a:moveTo>
                  <a:lnTo>
                    <a:pt x="83" y="75"/>
                  </a:lnTo>
                  <a:lnTo>
                    <a:pt x="7" y="0"/>
                  </a:lnTo>
                  <a:lnTo>
                    <a:pt x="0" y="9"/>
                  </a:lnTo>
                  <a:lnTo>
                    <a:pt x="76" y="85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29" name="Freeform 69"/>
            <p:cNvSpPr>
              <a:spLocks/>
            </p:cNvSpPr>
            <p:nvPr/>
          </p:nvSpPr>
          <p:spPr bwMode="auto">
            <a:xfrm>
              <a:off x="6337" y="2930"/>
              <a:ext cx="83" cy="86"/>
            </a:xfrm>
            <a:custGeom>
              <a:avLst/>
              <a:gdLst>
                <a:gd name="T0" fmla="*/ 78 w 83"/>
                <a:gd name="T1" fmla="*/ 81 h 86"/>
                <a:gd name="T2" fmla="*/ 83 w 83"/>
                <a:gd name="T3" fmla="*/ 77 h 86"/>
                <a:gd name="T4" fmla="*/ 9 w 83"/>
                <a:gd name="T5" fmla="*/ 0 h 86"/>
                <a:gd name="T6" fmla="*/ 0 w 83"/>
                <a:gd name="T7" fmla="*/ 9 h 86"/>
                <a:gd name="T8" fmla="*/ 74 w 83"/>
                <a:gd name="T9" fmla="*/ 86 h 86"/>
                <a:gd name="T10" fmla="*/ 78 w 83"/>
                <a:gd name="T11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6">
                  <a:moveTo>
                    <a:pt x="78" y="81"/>
                  </a:moveTo>
                  <a:lnTo>
                    <a:pt x="83" y="77"/>
                  </a:lnTo>
                  <a:lnTo>
                    <a:pt x="9" y="0"/>
                  </a:lnTo>
                  <a:lnTo>
                    <a:pt x="0" y="9"/>
                  </a:lnTo>
                  <a:lnTo>
                    <a:pt x="74" y="86"/>
                  </a:lnTo>
                  <a:lnTo>
                    <a:pt x="78" y="81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0" name="Freeform 70"/>
            <p:cNvSpPr>
              <a:spLocks/>
            </p:cNvSpPr>
            <p:nvPr/>
          </p:nvSpPr>
          <p:spPr bwMode="auto">
            <a:xfrm>
              <a:off x="6297" y="4151"/>
              <a:ext cx="130" cy="135"/>
            </a:xfrm>
            <a:custGeom>
              <a:avLst/>
              <a:gdLst>
                <a:gd name="T0" fmla="*/ 127 w 130"/>
                <a:gd name="T1" fmla="*/ 130 h 135"/>
                <a:gd name="T2" fmla="*/ 130 w 130"/>
                <a:gd name="T3" fmla="*/ 126 h 135"/>
                <a:gd name="T4" fmla="*/ 7 w 130"/>
                <a:gd name="T5" fmla="*/ 0 h 135"/>
                <a:gd name="T6" fmla="*/ 0 w 130"/>
                <a:gd name="T7" fmla="*/ 9 h 135"/>
                <a:gd name="T8" fmla="*/ 123 w 130"/>
                <a:gd name="T9" fmla="*/ 135 h 135"/>
                <a:gd name="T10" fmla="*/ 127 w 130"/>
                <a:gd name="T11" fmla="*/ 1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5">
                  <a:moveTo>
                    <a:pt x="127" y="130"/>
                  </a:moveTo>
                  <a:lnTo>
                    <a:pt x="130" y="126"/>
                  </a:lnTo>
                  <a:lnTo>
                    <a:pt x="7" y="0"/>
                  </a:lnTo>
                  <a:lnTo>
                    <a:pt x="0" y="9"/>
                  </a:lnTo>
                  <a:lnTo>
                    <a:pt x="123" y="135"/>
                  </a:lnTo>
                  <a:lnTo>
                    <a:pt x="127" y="130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1" name="Freeform 71"/>
            <p:cNvSpPr>
              <a:spLocks/>
            </p:cNvSpPr>
            <p:nvPr/>
          </p:nvSpPr>
          <p:spPr bwMode="auto">
            <a:xfrm>
              <a:off x="6296" y="4205"/>
              <a:ext cx="83" cy="85"/>
            </a:xfrm>
            <a:custGeom>
              <a:avLst/>
              <a:gdLst>
                <a:gd name="T0" fmla="*/ 80 w 83"/>
                <a:gd name="T1" fmla="*/ 80 h 85"/>
                <a:gd name="T2" fmla="*/ 83 w 83"/>
                <a:gd name="T3" fmla="*/ 76 h 85"/>
                <a:gd name="T4" fmla="*/ 7 w 83"/>
                <a:gd name="T5" fmla="*/ 0 h 85"/>
                <a:gd name="T6" fmla="*/ 0 w 83"/>
                <a:gd name="T7" fmla="*/ 9 h 85"/>
                <a:gd name="T8" fmla="*/ 77 w 83"/>
                <a:gd name="T9" fmla="*/ 85 h 85"/>
                <a:gd name="T10" fmla="*/ 80 w 83"/>
                <a:gd name="T11" fmla="*/ 8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80" y="80"/>
                  </a:moveTo>
                  <a:lnTo>
                    <a:pt x="83" y="76"/>
                  </a:lnTo>
                  <a:lnTo>
                    <a:pt x="7" y="0"/>
                  </a:lnTo>
                  <a:lnTo>
                    <a:pt x="0" y="9"/>
                  </a:lnTo>
                  <a:lnTo>
                    <a:pt x="77" y="85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2" name="Freeform 72"/>
            <p:cNvSpPr>
              <a:spLocks/>
            </p:cNvSpPr>
            <p:nvPr/>
          </p:nvSpPr>
          <p:spPr bwMode="auto">
            <a:xfrm>
              <a:off x="6351" y="4144"/>
              <a:ext cx="80" cy="84"/>
            </a:xfrm>
            <a:custGeom>
              <a:avLst/>
              <a:gdLst>
                <a:gd name="T0" fmla="*/ 77 w 80"/>
                <a:gd name="T1" fmla="*/ 79 h 84"/>
                <a:gd name="T2" fmla="*/ 80 w 80"/>
                <a:gd name="T3" fmla="*/ 75 h 84"/>
                <a:gd name="T4" fmla="*/ 7 w 80"/>
                <a:gd name="T5" fmla="*/ 0 h 84"/>
                <a:gd name="T6" fmla="*/ 0 w 80"/>
                <a:gd name="T7" fmla="*/ 9 h 84"/>
                <a:gd name="T8" fmla="*/ 73 w 80"/>
                <a:gd name="T9" fmla="*/ 84 h 84"/>
                <a:gd name="T10" fmla="*/ 77 w 80"/>
                <a:gd name="T11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4">
                  <a:moveTo>
                    <a:pt x="77" y="79"/>
                  </a:moveTo>
                  <a:lnTo>
                    <a:pt x="80" y="75"/>
                  </a:lnTo>
                  <a:lnTo>
                    <a:pt x="7" y="0"/>
                  </a:lnTo>
                  <a:lnTo>
                    <a:pt x="0" y="9"/>
                  </a:lnTo>
                  <a:lnTo>
                    <a:pt x="73" y="84"/>
                  </a:lnTo>
                  <a:lnTo>
                    <a:pt x="77" y="79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3" name="Freeform 73"/>
            <p:cNvSpPr>
              <a:spLocks/>
            </p:cNvSpPr>
            <p:nvPr/>
          </p:nvSpPr>
          <p:spPr bwMode="auto">
            <a:xfrm>
              <a:off x="4646" y="4536"/>
              <a:ext cx="11" cy="234"/>
            </a:xfrm>
            <a:custGeom>
              <a:avLst/>
              <a:gdLst>
                <a:gd name="T0" fmla="*/ 5 w 11"/>
                <a:gd name="T1" fmla="*/ 0 h 234"/>
                <a:gd name="T2" fmla="*/ 0 w 11"/>
                <a:gd name="T3" fmla="*/ 0 h 234"/>
                <a:gd name="T4" fmla="*/ 0 w 11"/>
                <a:gd name="T5" fmla="*/ 234 h 234"/>
                <a:gd name="T6" fmla="*/ 11 w 11"/>
                <a:gd name="T7" fmla="*/ 234 h 234"/>
                <a:gd name="T8" fmla="*/ 11 w 11"/>
                <a:gd name="T9" fmla="*/ 0 h 234"/>
                <a:gd name="T10" fmla="*/ 5 w 11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4">
                  <a:moveTo>
                    <a:pt x="5" y="0"/>
                  </a:moveTo>
                  <a:lnTo>
                    <a:pt x="0" y="0"/>
                  </a:lnTo>
                  <a:lnTo>
                    <a:pt x="0" y="234"/>
                  </a:lnTo>
                  <a:lnTo>
                    <a:pt x="11" y="234"/>
                  </a:lnTo>
                  <a:lnTo>
                    <a:pt x="1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4" name="Freeform 74"/>
            <p:cNvSpPr>
              <a:spLocks/>
            </p:cNvSpPr>
            <p:nvPr/>
          </p:nvSpPr>
          <p:spPr bwMode="auto">
            <a:xfrm>
              <a:off x="4702" y="3621"/>
              <a:ext cx="1644" cy="1701"/>
            </a:xfrm>
            <a:custGeom>
              <a:avLst/>
              <a:gdLst>
                <a:gd name="T0" fmla="*/ 4 w 1644"/>
                <a:gd name="T1" fmla="*/ 1696 h 1701"/>
                <a:gd name="T2" fmla="*/ 9 w 1644"/>
                <a:gd name="T3" fmla="*/ 1701 h 1701"/>
                <a:gd name="T4" fmla="*/ 1644 w 1644"/>
                <a:gd name="T5" fmla="*/ 9 h 1701"/>
                <a:gd name="T6" fmla="*/ 1635 w 1644"/>
                <a:gd name="T7" fmla="*/ 0 h 1701"/>
                <a:gd name="T8" fmla="*/ 0 w 1644"/>
                <a:gd name="T9" fmla="*/ 1692 h 1701"/>
                <a:gd name="T10" fmla="*/ 4 w 1644"/>
                <a:gd name="T11" fmla="*/ 1696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4" h="1701">
                  <a:moveTo>
                    <a:pt x="4" y="1696"/>
                  </a:moveTo>
                  <a:lnTo>
                    <a:pt x="9" y="1701"/>
                  </a:lnTo>
                  <a:lnTo>
                    <a:pt x="1644" y="9"/>
                  </a:lnTo>
                  <a:lnTo>
                    <a:pt x="1635" y="0"/>
                  </a:lnTo>
                  <a:lnTo>
                    <a:pt x="0" y="1692"/>
                  </a:lnTo>
                  <a:lnTo>
                    <a:pt x="4" y="1696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5" name="Freeform 75"/>
            <p:cNvSpPr>
              <a:spLocks/>
            </p:cNvSpPr>
            <p:nvPr/>
          </p:nvSpPr>
          <p:spPr bwMode="auto">
            <a:xfrm>
              <a:off x="4646" y="4773"/>
              <a:ext cx="56" cy="486"/>
            </a:xfrm>
            <a:custGeom>
              <a:avLst/>
              <a:gdLst>
                <a:gd name="T0" fmla="*/ 50 w 56"/>
                <a:gd name="T1" fmla="*/ 486 h 486"/>
                <a:gd name="T2" fmla="*/ 56 w 56"/>
                <a:gd name="T3" fmla="*/ 486 h 486"/>
                <a:gd name="T4" fmla="*/ 11 w 56"/>
                <a:gd name="T5" fmla="*/ 0 h 486"/>
                <a:gd name="T6" fmla="*/ 0 w 56"/>
                <a:gd name="T7" fmla="*/ 0 h 486"/>
                <a:gd name="T8" fmla="*/ 45 w 56"/>
                <a:gd name="T9" fmla="*/ 486 h 486"/>
                <a:gd name="T10" fmla="*/ 50 w 56"/>
                <a:gd name="T1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86">
                  <a:moveTo>
                    <a:pt x="50" y="486"/>
                  </a:moveTo>
                  <a:lnTo>
                    <a:pt x="56" y="4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45" y="486"/>
                  </a:lnTo>
                  <a:lnTo>
                    <a:pt x="50" y="486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6" name="Freeform 76"/>
            <p:cNvSpPr>
              <a:spLocks/>
            </p:cNvSpPr>
            <p:nvPr/>
          </p:nvSpPr>
          <p:spPr bwMode="auto">
            <a:xfrm>
              <a:off x="4940" y="2167"/>
              <a:ext cx="1411" cy="1463"/>
            </a:xfrm>
            <a:custGeom>
              <a:avLst/>
              <a:gdLst>
                <a:gd name="T0" fmla="*/ 5 w 1411"/>
                <a:gd name="T1" fmla="*/ 4 h 1463"/>
                <a:gd name="T2" fmla="*/ 0 w 1411"/>
                <a:gd name="T3" fmla="*/ 9 h 1463"/>
                <a:gd name="T4" fmla="*/ 1402 w 1411"/>
                <a:gd name="T5" fmla="*/ 1463 h 1463"/>
                <a:gd name="T6" fmla="*/ 1411 w 1411"/>
                <a:gd name="T7" fmla="*/ 1454 h 1463"/>
                <a:gd name="T8" fmla="*/ 9 w 1411"/>
                <a:gd name="T9" fmla="*/ 0 h 1463"/>
                <a:gd name="T10" fmla="*/ 5 w 1411"/>
                <a:gd name="T11" fmla="*/ 4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1" h="1463">
                  <a:moveTo>
                    <a:pt x="5" y="4"/>
                  </a:moveTo>
                  <a:lnTo>
                    <a:pt x="0" y="9"/>
                  </a:lnTo>
                  <a:lnTo>
                    <a:pt x="1402" y="1463"/>
                  </a:lnTo>
                  <a:lnTo>
                    <a:pt x="1411" y="1454"/>
                  </a:lnTo>
                  <a:lnTo>
                    <a:pt x="9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7" name="Freeform 77"/>
            <p:cNvSpPr>
              <a:spLocks/>
            </p:cNvSpPr>
            <p:nvPr/>
          </p:nvSpPr>
          <p:spPr bwMode="auto">
            <a:xfrm>
              <a:off x="4912" y="2925"/>
              <a:ext cx="1223" cy="2394"/>
            </a:xfrm>
            <a:custGeom>
              <a:avLst/>
              <a:gdLst>
                <a:gd name="T0" fmla="*/ 5 w 1223"/>
                <a:gd name="T1" fmla="*/ 2392 h 2394"/>
                <a:gd name="T2" fmla="*/ 9 w 1223"/>
                <a:gd name="T3" fmla="*/ 2394 h 2394"/>
                <a:gd name="T4" fmla="*/ 1223 w 1223"/>
                <a:gd name="T5" fmla="*/ 4 h 2394"/>
                <a:gd name="T6" fmla="*/ 1214 w 1223"/>
                <a:gd name="T7" fmla="*/ 0 h 2394"/>
                <a:gd name="T8" fmla="*/ 0 w 1223"/>
                <a:gd name="T9" fmla="*/ 2389 h 2394"/>
                <a:gd name="T10" fmla="*/ 5 w 1223"/>
                <a:gd name="T11" fmla="*/ 2392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3" h="2394">
                  <a:moveTo>
                    <a:pt x="5" y="2392"/>
                  </a:moveTo>
                  <a:lnTo>
                    <a:pt x="9" y="2394"/>
                  </a:lnTo>
                  <a:lnTo>
                    <a:pt x="1223" y="4"/>
                  </a:lnTo>
                  <a:lnTo>
                    <a:pt x="1214" y="0"/>
                  </a:lnTo>
                  <a:lnTo>
                    <a:pt x="0" y="2389"/>
                  </a:lnTo>
                  <a:lnTo>
                    <a:pt x="5" y="2392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8" name="Freeform 78"/>
            <p:cNvSpPr>
              <a:spLocks/>
            </p:cNvSpPr>
            <p:nvPr/>
          </p:nvSpPr>
          <p:spPr bwMode="auto">
            <a:xfrm>
              <a:off x="4873" y="2219"/>
              <a:ext cx="1259" cy="712"/>
            </a:xfrm>
            <a:custGeom>
              <a:avLst/>
              <a:gdLst>
                <a:gd name="T0" fmla="*/ 2 w 1259"/>
                <a:gd name="T1" fmla="*/ 5 h 712"/>
                <a:gd name="T2" fmla="*/ 0 w 1259"/>
                <a:gd name="T3" fmla="*/ 10 h 712"/>
                <a:gd name="T4" fmla="*/ 1255 w 1259"/>
                <a:gd name="T5" fmla="*/ 712 h 712"/>
                <a:gd name="T6" fmla="*/ 1259 w 1259"/>
                <a:gd name="T7" fmla="*/ 703 h 712"/>
                <a:gd name="T8" fmla="*/ 5 w 1259"/>
                <a:gd name="T9" fmla="*/ 0 h 712"/>
                <a:gd name="T10" fmla="*/ 2 w 1259"/>
                <a:gd name="T11" fmla="*/ 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9" h="712">
                  <a:moveTo>
                    <a:pt x="2" y="5"/>
                  </a:moveTo>
                  <a:lnTo>
                    <a:pt x="0" y="10"/>
                  </a:lnTo>
                  <a:lnTo>
                    <a:pt x="1255" y="712"/>
                  </a:lnTo>
                  <a:lnTo>
                    <a:pt x="1259" y="703"/>
                  </a:lnTo>
                  <a:lnTo>
                    <a:pt x="5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39" name="Freeform 79"/>
            <p:cNvSpPr>
              <a:spLocks/>
            </p:cNvSpPr>
            <p:nvPr/>
          </p:nvSpPr>
          <p:spPr bwMode="auto">
            <a:xfrm>
              <a:off x="4404" y="4246"/>
              <a:ext cx="1776" cy="1076"/>
            </a:xfrm>
            <a:custGeom>
              <a:avLst/>
              <a:gdLst>
                <a:gd name="T0" fmla="*/ 1764 w 1776"/>
                <a:gd name="T1" fmla="*/ 7 h 1076"/>
                <a:gd name="T2" fmla="*/ 1765 w 1776"/>
                <a:gd name="T3" fmla="*/ 0 h 1076"/>
                <a:gd name="T4" fmla="*/ 0 w 1776"/>
                <a:gd name="T5" fmla="*/ 1067 h 1076"/>
                <a:gd name="T6" fmla="*/ 7 w 1776"/>
                <a:gd name="T7" fmla="*/ 1076 h 1076"/>
                <a:gd name="T8" fmla="*/ 1772 w 1776"/>
                <a:gd name="T9" fmla="*/ 9 h 1076"/>
                <a:gd name="T10" fmla="*/ 1773 w 1776"/>
                <a:gd name="T11" fmla="*/ 3 h 1076"/>
                <a:gd name="T12" fmla="*/ 1772 w 1776"/>
                <a:gd name="T13" fmla="*/ 9 h 1076"/>
                <a:gd name="T14" fmla="*/ 1776 w 1776"/>
                <a:gd name="T15" fmla="*/ 7 h 1076"/>
                <a:gd name="T16" fmla="*/ 1773 w 1776"/>
                <a:gd name="T17" fmla="*/ 3 h 1076"/>
                <a:gd name="T18" fmla="*/ 1764 w 1776"/>
                <a:gd name="T19" fmla="*/ 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6" h="1076">
                  <a:moveTo>
                    <a:pt x="1764" y="7"/>
                  </a:moveTo>
                  <a:lnTo>
                    <a:pt x="1765" y="0"/>
                  </a:lnTo>
                  <a:lnTo>
                    <a:pt x="0" y="1067"/>
                  </a:lnTo>
                  <a:lnTo>
                    <a:pt x="7" y="1076"/>
                  </a:lnTo>
                  <a:lnTo>
                    <a:pt x="1772" y="9"/>
                  </a:lnTo>
                  <a:lnTo>
                    <a:pt x="1773" y="3"/>
                  </a:lnTo>
                  <a:lnTo>
                    <a:pt x="1772" y="9"/>
                  </a:lnTo>
                  <a:lnTo>
                    <a:pt x="1776" y="7"/>
                  </a:lnTo>
                  <a:lnTo>
                    <a:pt x="1773" y="3"/>
                  </a:lnTo>
                  <a:lnTo>
                    <a:pt x="1764" y="7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0" name="Freeform 80"/>
            <p:cNvSpPr>
              <a:spLocks/>
            </p:cNvSpPr>
            <p:nvPr/>
          </p:nvSpPr>
          <p:spPr bwMode="auto">
            <a:xfrm>
              <a:off x="4991" y="2108"/>
              <a:ext cx="1186" cy="2145"/>
            </a:xfrm>
            <a:custGeom>
              <a:avLst/>
              <a:gdLst>
                <a:gd name="T0" fmla="*/ 4 w 1186"/>
                <a:gd name="T1" fmla="*/ 3 h 2145"/>
                <a:gd name="T2" fmla="*/ 0 w 1186"/>
                <a:gd name="T3" fmla="*/ 5 h 2145"/>
                <a:gd name="T4" fmla="*/ 1177 w 1186"/>
                <a:gd name="T5" fmla="*/ 2145 h 2145"/>
                <a:gd name="T6" fmla="*/ 1186 w 1186"/>
                <a:gd name="T7" fmla="*/ 2140 h 2145"/>
                <a:gd name="T8" fmla="*/ 9 w 1186"/>
                <a:gd name="T9" fmla="*/ 0 h 2145"/>
                <a:gd name="T10" fmla="*/ 4 w 1186"/>
                <a:gd name="T11" fmla="*/ 3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" h="2145">
                  <a:moveTo>
                    <a:pt x="4" y="3"/>
                  </a:moveTo>
                  <a:lnTo>
                    <a:pt x="0" y="5"/>
                  </a:lnTo>
                  <a:lnTo>
                    <a:pt x="1177" y="2145"/>
                  </a:lnTo>
                  <a:lnTo>
                    <a:pt x="1186" y="2140"/>
                  </a:lnTo>
                  <a:lnTo>
                    <a:pt x="9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1" name="Freeform 81"/>
            <p:cNvSpPr>
              <a:spLocks/>
            </p:cNvSpPr>
            <p:nvPr/>
          </p:nvSpPr>
          <p:spPr bwMode="auto">
            <a:xfrm>
              <a:off x="4412" y="4761"/>
              <a:ext cx="248" cy="534"/>
            </a:xfrm>
            <a:custGeom>
              <a:avLst/>
              <a:gdLst>
                <a:gd name="T0" fmla="*/ 247 w 248"/>
                <a:gd name="T1" fmla="*/ 10 h 534"/>
                <a:gd name="T2" fmla="*/ 237 w 248"/>
                <a:gd name="T3" fmla="*/ 10 h 534"/>
                <a:gd name="T4" fmla="*/ 0 w 248"/>
                <a:gd name="T5" fmla="*/ 530 h 534"/>
                <a:gd name="T6" fmla="*/ 11 w 248"/>
                <a:gd name="T7" fmla="*/ 534 h 534"/>
                <a:gd name="T8" fmla="*/ 248 w 248"/>
                <a:gd name="T9" fmla="*/ 15 h 534"/>
                <a:gd name="T10" fmla="*/ 238 w 248"/>
                <a:gd name="T11" fmla="*/ 15 h 534"/>
                <a:gd name="T12" fmla="*/ 247 w 248"/>
                <a:gd name="T13" fmla="*/ 10 h 534"/>
                <a:gd name="T14" fmla="*/ 243 w 248"/>
                <a:gd name="T15" fmla="*/ 0 h 534"/>
                <a:gd name="T16" fmla="*/ 237 w 248"/>
                <a:gd name="T17" fmla="*/ 10 h 534"/>
                <a:gd name="T18" fmla="*/ 247 w 248"/>
                <a:gd name="T19" fmla="*/ 1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534">
                  <a:moveTo>
                    <a:pt x="247" y="10"/>
                  </a:moveTo>
                  <a:lnTo>
                    <a:pt x="237" y="10"/>
                  </a:lnTo>
                  <a:lnTo>
                    <a:pt x="0" y="530"/>
                  </a:lnTo>
                  <a:lnTo>
                    <a:pt x="11" y="534"/>
                  </a:lnTo>
                  <a:lnTo>
                    <a:pt x="248" y="15"/>
                  </a:lnTo>
                  <a:lnTo>
                    <a:pt x="238" y="15"/>
                  </a:lnTo>
                  <a:lnTo>
                    <a:pt x="247" y="10"/>
                  </a:lnTo>
                  <a:lnTo>
                    <a:pt x="243" y="0"/>
                  </a:lnTo>
                  <a:lnTo>
                    <a:pt x="237" y="10"/>
                  </a:lnTo>
                  <a:lnTo>
                    <a:pt x="247" y="10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2" name="Freeform 82"/>
            <p:cNvSpPr>
              <a:spLocks/>
            </p:cNvSpPr>
            <p:nvPr/>
          </p:nvSpPr>
          <p:spPr bwMode="auto">
            <a:xfrm>
              <a:off x="4650" y="4771"/>
              <a:ext cx="252" cy="519"/>
            </a:xfrm>
            <a:custGeom>
              <a:avLst/>
              <a:gdLst>
                <a:gd name="T0" fmla="*/ 248 w 252"/>
                <a:gd name="T1" fmla="*/ 516 h 519"/>
                <a:gd name="T2" fmla="*/ 252 w 252"/>
                <a:gd name="T3" fmla="*/ 514 h 519"/>
                <a:gd name="T4" fmla="*/ 9 w 252"/>
                <a:gd name="T5" fmla="*/ 0 h 519"/>
                <a:gd name="T6" fmla="*/ 0 w 252"/>
                <a:gd name="T7" fmla="*/ 5 h 519"/>
                <a:gd name="T8" fmla="*/ 243 w 252"/>
                <a:gd name="T9" fmla="*/ 519 h 519"/>
                <a:gd name="T10" fmla="*/ 248 w 252"/>
                <a:gd name="T11" fmla="*/ 51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519">
                  <a:moveTo>
                    <a:pt x="248" y="516"/>
                  </a:moveTo>
                  <a:lnTo>
                    <a:pt x="252" y="514"/>
                  </a:lnTo>
                  <a:lnTo>
                    <a:pt x="9" y="0"/>
                  </a:lnTo>
                  <a:lnTo>
                    <a:pt x="0" y="5"/>
                  </a:lnTo>
                  <a:lnTo>
                    <a:pt x="243" y="519"/>
                  </a:lnTo>
                  <a:lnTo>
                    <a:pt x="248" y="516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3" name="Freeform 83"/>
            <p:cNvSpPr>
              <a:spLocks/>
            </p:cNvSpPr>
            <p:nvPr/>
          </p:nvSpPr>
          <p:spPr bwMode="auto">
            <a:xfrm>
              <a:off x="4936" y="1854"/>
              <a:ext cx="2269" cy="14"/>
            </a:xfrm>
            <a:custGeom>
              <a:avLst/>
              <a:gdLst>
                <a:gd name="T0" fmla="*/ 2269 w 2269"/>
                <a:gd name="T1" fmla="*/ 6 h 14"/>
                <a:gd name="T2" fmla="*/ 2264 w 2269"/>
                <a:gd name="T3" fmla="*/ 0 h 14"/>
                <a:gd name="T4" fmla="*/ 0 w 2269"/>
                <a:gd name="T5" fmla="*/ 2 h 14"/>
                <a:gd name="T6" fmla="*/ 0 w 2269"/>
                <a:gd name="T7" fmla="*/ 14 h 14"/>
                <a:gd name="T8" fmla="*/ 2264 w 2269"/>
                <a:gd name="T9" fmla="*/ 11 h 14"/>
                <a:gd name="T10" fmla="*/ 2259 w 2269"/>
                <a:gd name="T11" fmla="*/ 6 h 14"/>
                <a:gd name="T12" fmla="*/ 2269 w 2269"/>
                <a:gd name="T13" fmla="*/ 6 h 14"/>
                <a:gd name="T14" fmla="*/ 2269 w 2269"/>
                <a:gd name="T15" fmla="*/ 0 h 14"/>
                <a:gd name="T16" fmla="*/ 2264 w 2269"/>
                <a:gd name="T17" fmla="*/ 0 h 14"/>
                <a:gd name="T18" fmla="*/ 2269 w 2269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9" h="14">
                  <a:moveTo>
                    <a:pt x="2269" y="6"/>
                  </a:moveTo>
                  <a:lnTo>
                    <a:pt x="2264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264" y="11"/>
                  </a:lnTo>
                  <a:lnTo>
                    <a:pt x="2259" y="6"/>
                  </a:lnTo>
                  <a:lnTo>
                    <a:pt x="2269" y="6"/>
                  </a:lnTo>
                  <a:lnTo>
                    <a:pt x="2269" y="0"/>
                  </a:lnTo>
                  <a:lnTo>
                    <a:pt x="2264" y="0"/>
                  </a:lnTo>
                  <a:lnTo>
                    <a:pt x="2269" y="6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4" name="Freeform 84"/>
            <p:cNvSpPr>
              <a:spLocks/>
            </p:cNvSpPr>
            <p:nvPr/>
          </p:nvSpPr>
          <p:spPr bwMode="auto">
            <a:xfrm>
              <a:off x="7195" y="1860"/>
              <a:ext cx="10" cy="5500"/>
            </a:xfrm>
            <a:custGeom>
              <a:avLst/>
              <a:gdLst>
                <a:gd name="T0" fmla="*/ 5 w 10"/>
                <a:gd name="T1" fmla="*/ 5500 h 5500"/>
                <a:gd name="T2" fmla="*/ 10 w 10"/>
                <a:gd name="T3" fmla="*/ 5500 h 5500"/>
                <a:gd name="T4" fmla="*/ 10 w 10"/>
                <a:gd name="T5" fmla="*/ 0 h 5500"/>
                <a:gd name="T6" fmla="*/ 0 w 10"/>
                <a:gd name="T7" fmla="*/ 0 h 5500"/>
                <a:gd name="T8" fmla="*/ 0 w 10"/>
                <a:gd name="T9" fmla="*/ 5500 h 5500"/>
                <a:gd name="T10" fmla="*/ 5 w 10"/>
                <a:gd name="T11" fmla="*/ 5500 h 5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500">
                  <a:moveTo>
                    <a:pt x="5" y="5500"/>
                  </a:moveTo>
                  <a:lnTo>
                    <a:pt x="10" y="550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500"/>
                  </a:lnTo>
                  <a:lnTo>
                    <a:pt x="5" y="5500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5" name="Freeform 85"/>
            <p:cNvSpPr>
              <a:spLocks/>
            </p:cNvSpPr>
            <p:nvPr/>
          </p:nvSpPr>
          <p:spPr bwMode="auto">
            <a:xfrm>
              <a:off x="6405" y="7790"/>
              <a:ext cx="379" cy="13"/>
            </a:xfrm>
            <a:custGeom>
              <a:avLst/>
              <a:gdLst>
                <a:gd name="T0" fmla="*/ 0 w 379"/>
                <a:gd name="T1" fmla="*/ 7 h 13"/>
                <a:gd name="T2" fmla="*/ 0 w 379"/>
                <a:gd name="T3" fmla="*/ 13 h 13"/>
                <a:gd name="T4" fmla="*/ 379 w 379"/>
                <a:gd name="T5" fmla="*/ 13 h 13"/>
                <a:gd name="T6" fmla="*/ 379 w 379"/>
                <a:gd name="T7" fmla="*/ 0 h 13"/>
                <a:gd name="T8" fmla="*/ 0 w 379"/>
                <a:gd name="T9" fmla="*/ 0 h 13"/>
                <a:gd name="T10" fmla="*/ 0 w 379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" h="13">
                  <a:moveTo>
                    <a:pt x="0" y="7"/>
                  </a:moveTo>
                  <a:lnTo>
                    <a:pt x="0" y="13"/>
                  </a:lnTo>
                  <a:lnTo>
                    <a:pt x="379" y="13"/>
                  </a:lnTo>
                  <a:lnTo>
                    <a:pt x="37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6" name="Freeform 86"/>
            <p:cNvSpPr>
              <a:spLocks/>
            </p:cNvSpPr>
            <p:nvPr/>
          </p:nvSpPr>
          <p:spPr bwMode="auto">
            <a:xfrm>
              <a:off x="4688" y="7797"/>
              <a:ext cx="405" cy="13"/>
            </a:xfrm>
            <a:custGeom>
              <a:avLst/>
              <a:gdLst>
                <a:gd name="T0" fmla="*/ 0 w 405"/>
                <a:gd name="T1" fmla="*/ 5 h 13"/>
                <a:gd name="T2" fmla="*/ 0 w 405"/>
                <a:gd name="T3" fmla="*/ 11 h 13"/>
                <a:gd name="T4" fmla="*/ 405 w 405"/>
                <a:gd name="T5" fmla="*/ 13 h 13"/>
                <a:gd name="T6" fmla="*/ 405 w 405"/>
                <a:gd name="T7" fmla="*/ 2 h 13"/>
                <a:gd name="T8" fmla="*/ 0 w 405"/>
                <a:gd name="T9" fmla="*/ 0 h 13"/>
                <a:gd name="T10" fmla="*/ 0 w 40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13">
                  <a:moveTo>
                    <a:pt x="0" y="5"/>
                  </a:moveTo>
                  <a:lnTo>
                    <a:pt x="0" y="11"/>
                  </a:lnTo>
                  <a:lnTo>
                    <a:pt x="405" y="13"/>
                  </a:lnTo>
                  <a:lnTo>
                    <a:pt x="405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7" name="Freeform 87"/>
            <p:cNvSpPr>
              <a:spLocks/>
            </p:cNvSpPr>
            <p:nvPr/>
          </p:nvSpPr>
          <p:spPr bwMode="auto">
            <a:xfrm>
              <a:off x="3473" y="5837"/>
              <a:ext cx="788" cy="11"/>
            </a:xfrm>
            <a:custGeom>
              <a:avLst/>
              <a:gdLst>
                <a:gd name="T0" fmla="*/ 788 w 788"/>
                <a:gd name="T1" fmla="*/ 5 h 11"/>
                <a:gd name="T2" fmla="*/ 783 w 788"/>
                <a:gd name="T3" fmla="*/ 0 h 11"/>
                <a:gd name="T4" fmla="*/ 0 w 788"/>
                <a:gd name="T5" fmla="*/ 0 h 11"/>
                <a:gd name="T6" fmla="*/ 0 w 788"/>
                <a:gd name="T7" fmla="*/ 11 h 11"/>
                <a:gd name="T8" fmla="*/ 783 w 788"/>
                <a:gd name="T9" fmla="*/ 11 h 11"/>
                <a:gd name="T10" fmla="*/ 778 w 788"/>
                <a:gd name="T11" fmla="*/ 5 h 11"/>
                <a:gd name="T12" fmla="*/ 788 w 788"/>
                <a:gd name="T13" fmla="*/ 5 h 11"/>
                <a:gd name="T14" fmla="*/ 788 w 788"/>
                <a:gd name="T15" fmla="*/ 0 h 11"/>
                <a:gd name="T16" fmla="*/ 783 w 788"/>
                <a:gd name="T17" fmla="*/ 0 h 11"/>
                <a:gd name="T18" fmla="*/ 788 w 788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11">
                  <a:moveTo>
                    <a:pt x="788" y="5"/>
                  </a:moveTo>
                  <a:lnTo>
                    <a:pt x="78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83" y="11"/>
                  </a:lnTo>
                  <a:lnTo>
                    <a:pt x="778" y="5"/>
                  </a:lnTo>
                  <a:lnTo>
                    <a:pt x="788" y="5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88" y="5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8" name="Freeform 88"/>
            <p:cNvSpPr>
              <a:spLocks/>
            </p:cNvSpPr>
            <p:nvPr/>
          </p:nvSpPr>
          <p:spPr bwMode="auto">
            <a:xfrm>
              <a:off x="4251" y="5842"/>
              <a:ext cx="10" cy="1548"/>
            </a:xfrm>
            <a:custGeom>
              <a:avLst/>
              <a:gdLst>
                <a:gd name="T0" fmla="*/ 5 w 10"/>
                <a:gd name="T1" fmla="*/ 1548 h 1548"/>
                <a:gd name="T2" fmla="*/ 10 w 10"/>
                <a:gd name="T3" fmla="*/ 1548 h 1548"/>
                <a:gd name="T4" fmla="*/ 10 w 10"/>
                <a:gd name="T5" fmla="*/ 0 h 1548"/>
                <a:gd name="T6" fmla="*/ 0 w 10"/>
                <a:gd name="T7" fmla="*/ 0 h 1548"/>
                <a:gd name="T8" fmla="*/ 0 w 10"/>
                <a:gd name="T9" fmla="*/ 1548 h 1548"/>
                <a:gd name="T10" fmla="*/ 5 w 10"/>
                <a:gd name="T11" fmla="*/ 154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48">
                  <a:moveTo>
                    <a:pt x="5" y="1548"/>
                  </a:moveTo>
                  <a:lnTo>
                    <a:pt x="10" y="154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48"/>
                  </a:lnTo>
                  <a:lnTo>
                    <a:pt x="5" y="1548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49" name="Freeform 89"/>
            <p:cNvSpPr>
              <a:spLocks/>
            </p:cNvSpPr>
            <p:nvPr/>
          </p:nvSpPr>
          <p:spPr bwMode="auto">
            <a:xfrm>
              <a:off x="3522" y="7788"/>
              <a:ext cx="338" cy="15"/>
            </a:xfrm>
            <a:custGeom>
              <a:avLst/>
              <a:gdLst>
                <a:gd name="T0" fmla="*/ 0 w 338"/>
                <a:gd name="T1" fmla="*/ 9 h 15"/>
                <a:gd name="T2" fmla="*/ 0 w 338"/>
                <a:gd name="T3" fmla="*/ 15 h 15"/>
                <a:gd name="T4" fmla="*/ 338 w 338"/>
                <a:gd name="T5" fmla="*/ 13 h 15"/>
                <a:gd name="T6" fmla="*/ 338 w 338"/>
                <a:gd name="T7" fmla="*/ 0 h 15"/>
                <a:gd name="T8" fmla="*/ 0 w 338"/>
                <a:gd name="T9" fmla="*/ 3 h 15"/>
                <a:gd name="T10" fmla="*/ 0 w 338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15">
                  <a:moveTo>
                    <a:pt x="0" y="9"/>
                  </a:moveTo>
                  <a:lnTo>
                    <a:pt x="0" y="15"/>
                  </a:lnTo>
                  <a:lnTo>
                    <a:pt x="338" y="13"/>
                  </a:lnTo>
                  <a:lnTo>
                    <a:pt x="338" y="0"/>
                  </a:lnTo>
                  <a:lnTo>
                    <a:pt x="0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44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0" name="Freeform 90"/>
            <p:cNvSpPr>
              <a:spLocks/>
            </p:cNvSpPr>
            <p:nvPr/>
          </p:nvSpPr>
          <p:spPr bwMode="auto">
            <a:xfrm>
              <a:off x="7077" y="7244"/>
              <a:ext cx="252" cy="129"/>
            </a:xfrm>
            <a:custGeom>
              <a:avLst/>
              <a:gdLst>
                <a:gd name="T0" fmla="*/ 124 w 252"/>
                <a:gd name="T1" fmla="*/ 1 h 129"/>
                <a:gd name="T2" fmla="*/ 252 w 252"/>
                <a:gd name="T3" fmla="*/ 0 h 129"/>
                <a:gd name="T4" fmla="*/ 125 w 252"/>
                <a:gd name="T5" fmla="*/ 129 h 129"/>
                <a:gd name="T6" fmla="*/ 0 w 252"/>
                <a:gd name="T7" fmla="*/ 0 h 129"/>
                <a:gd name="T8" fmla="*/ 124 w 252"/>
                <a:gd name="T9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29">
                  <a:moveTo>
                    <a:pt x="124" y="1"/>
                  </a:moveTo>
                  <a:lnTo>
                    <a:pt x="252" y="0"/>
                  </a:lnTo>
                  <a:lnTo>
                    <a:pt x="125" y="129"/>
                  </a:lnTo>
                  <a:lnTo>
                    <a:pt x="0" y="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1" name="Freeform 91"/>
            <p:cNvSpPr>
              <a:spLocks/>
            </p:cNvSpPr>
            <p:nvPr/>
          </p:nvSpPr>
          <p:spPr bwMode="auto">
            <a:xfrm>
              <a:off x="3471" y="5712"/>
              <a:ext cx="127" cy="260"/>
            </a:xfrm>
            <a:custGeom>
              <a:avLst/>
              <a:gdLst>
                <a:gd name="T0" fmla="*/ 125 w 127"/>
                <a:gd name="T1" fmla="*/ 129 h 260"/>
                <a:gd name="T2" fmla="*/ 125 w 127"/>
                <a:gd name="T3" fmla="*/ 260 h 260"/>
                <a:gd name="T4" fmla="*/ 0 w 127"/>
                <a:gd name="T5" fmla="*/ 128 h 260"/>
                <a:gd name="T6" fmla="*/ 127 w 127"/>
                <a:gd name="T7" fmla="*/ 0 h 260"/>
                <a:gd name="T8" fmla="*/ 125 w 127"/>
                <a:gd name="T9" fmla="*/ 1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0">
                  <a:moveTo>
                    <a:pt x="125" y="129"/>
                  </a:moveTo>
                  <a:lnTo>
                    <a:pt x="125" y="260"/>
                  </a:lnTo>
                  <a:lnTo>
                    <a:pt x="0" y="128"/>
                  </a:lnTo>
                  <a:lnTo>
                    <a:pt x="127" y="0"/>
                  </a:lnTo>
                  <a:lnTo>
                    <a:pt x="125" y="129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2" name="Freeform 92"/>
            <p:cNvSpPr>
              <a:spLocks/>
            </p:cNvSpPr>
            <p:nvPr/>
          </p:nvSpPr>
          <p:spPr bwMode="auto">
            <a:xfrm>
              <a:off x="3498" y="7662"/>
              <a:ext cx="127" cy="261"/>
            </a:xfrm>
            <a:custGeom>
              <a:avLst/>
              <a:gdLst>
                <a:gd name="T0" fmla="*/ 125 w 127"/>
                <a:gd name="T1" fmla="*/ 130 h 261"/>
                <a:gd name="T2" fmla="*/ 125 w 127"/>
                <a:gd name="T3" fmla="*/ 261 h 261"/>
                <a:gd name="T4" fmla="*/ 0 w 127"/>
                <a:gd name="T5" fmla="*/ 128 h 261"/>
                <a:gd name="T6" fmla="*/ 127 w 127"/>
                <a:gd name="T7" fmla="*/ 0 h 261"/>
                <a:gd name="T8" fmla="*/ 125 w 127"/>
                <a:gd name="T9" fmla="*/ 13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1">
                  <a:moveTo>
                    <a:pt x="125" y="130"/>
                  </a:moveTo>
                  <a:lnTo>
                    <a:pt x="125" y="261"/>
                  </a:lnTo>
                  <a:lnTo>
                    <a:pt x="0" y="128"/>
                  </a:lnTo>
                  <a:lnTo>
                    <a:pt x="127" y="0"/>
                  </a:lnTo>
                  <a:lnTo>
                    <a:pt x="125" y="130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3" name="Freeform 93"/>
            <p:cNvSpPr>
              <a:spLocks/>
            </p:cNvSpPr>
            <p:nvPr/>
          </p:nvSpPr>
          <p:spPr bwMode="auto">
            <a:xfrm>
              <a:off x="4672" y="7670"/>
              <a:ext cx="126" cy="260"/>
            </a:xfrm>
            <a:custGeom>
              <a:avLst/>
              <a:gdLst>
                <a:gd name="T0" fmla="*/ 124 w 126"/>
                <a:gd name="T1" fmla="*/ 129 h 260"/>
                <a:gd name="T2" fmla="*/ 124 w 126"/>
                <a:gd name="T3" fmla="*/ 260 h 260"/>
                <a:gd name="T4" fmla="*/ 0 w 126"/>
                <a:gd name="T5" fmla="*/ 128 h 260"/>
                <a:gd name="T6" fmla="*/ 126 w 126"/>
                <a:gd name="T7" fmla="*/ 0 h 260"/>
                <a:gd name="T8" fmla="*/ 124 w 126"/>
                <a:gd name="T9" fmla="*/ 1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0">
                  <a:moveTo>
                    <a:pt x="124" y="129"/>
                  </a:moveTo>
                  <a:lnTo>
                    <a:pt x="124" y="260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24" y="129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4" name="Freeform 94"/>
            <p:cNvSpPr>
              <a:spLocks/>
            </p:cNvSpPr>
            <p:nvPr/>
          </p:nvSpPr>
          <p:spPr bwMode="auto">
            <a:xfrm>
              <a:off x="6384" y="7665"/>
              <a:ext cx="127" cy="260"/>
            </a:xfrm>
            <a:custGeom>
              <a:avLst/>
              <a:gdLst>
                <a:gd name="T0" fmla="*/ 124 w 127"/>
                <a:gd name="T1" fmla="*/ 129 h 260"/>
                <a:gd name="T2" fmla="*/ 124 w 127"/>
                <a:gd name="T3" fmla="*/ 260 h 260"/>
                <a:gd name="T4" fmla="*/ 0 w 127"/>
                <a:gd name="T5" fmla="*/ 128 h 260"/>
                <a:gd name="T6" fmla="*/ 127 w 127"/>
                <a:gd name="T7" fmla="*/ 0 h 260"/>
                <a:gd name="T8" fmla="*/ 124 w 127"/>
                <a:gd name="T9" fmla="*/ 1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0">
                  <a:moveTo>
                    <a:pt x="124" y="129"/>
                  </a:moveTo>
                  <a:lnTo>
                    <a:pt x="124" y="260"/>
                  </a:lnTo>
                  <a:lnTo>
                    <a:pt x="0" y="128"/>
                  </a:lnTo>
                  <a:lnTo>
                    <a:pt x="127" y="0"/>
                  </a:lnTo>
                  <a:lnTo>
                    <a:pt x="124" y="129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5" name="Freeform 95"/>
            <p:cNvSpPr>
              <a:spLocks/>
            </p:cNvSpPr>
            <p:nvPr/>
          </p:nvSpPr>
          <p:spPr bwMode="auto">
            <a:xfrm>
              <a:off x="4260" y="3481"/>
              <a:ext cx="807" cy="11"/>
            </a:xfrm>
            <a:custGeom>
              <a:avLst/>
              <a:gdLst>
                <a:gd name="T0" fmla="*/ 807 w 807"/>
                <a:gd name="T1" fmla="*/ 5 h 11"/>
                <a:gd name="T2" fmla="*/ 802 w 807"/>
                <a:gd name="T3" fmla="*/ 0 h 11"/>
                <a:gd name="T4" fmla="*/ 0 w 807"/>
                <a:gd name="T5" fmla="*/ 0 h 11"/>
                <a:gd name="T6" fmla="*/ 0 w 807"/>
                <a:gd name="T7" fmla="*/ 11 h 11"/>
                <a:gd name="T8" fmla="*/ 802 w 807"/>
                <a:gd name="T9" fmla="*/ 11 h 11"/>
                <a:gd name="T10" fmla="*/ 796 w 807"/>
                <a:gd name="T11" fmla="*/ 5 h 11"/>
                <a:gd name="T12" fmla="*/ 807 w 807"/>
                <a:gd name="T13" fmla="*/ 5 h 11"/>
                <a:gd name="T14" fmla="*/ 807 w 807"/>
                <a:gd name="T15" fmla="*/ 0 h 11"/>
                <a:gd name="T16" fmla="*/ 802 w 807"/>
                <a:gd name="T17" fmla="*/ 0 h 11"/>
                <a:gd name="T18" fmla="*/ 807 w 807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7" h="11">
                  <a:moveTo>
                    <a:pt x="807" y="5"/>
                  </a:moveTo>
                  <a:lnTo>
                    <a:pt x="80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02" y="11"/>
                  </a:lnTo>
                  <a:lnTo>
                    <a:pt x="796" y="5"/>
                  </a:lnTo>
                  <a:lnTo>
                    <a:pt x="807" y="5"/>
                  </a:lnTo>
                  <a:lnTo>
                    <a:pt x="807" y="0"/>
                  </a:lnTo>
                  <a:lnTo>
                    <a:pt x="802" y="0"/>
                  </a:lnTo>
                  <a:lnTo>
                    <a:pt x="807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6" name="Freeform 96"/>
            <p:cNvSpPr>
              <a:spLocks/>
            </p:cNvSpPr>
            <p:nvPr/>
          </p:nvSpPr>
          <p:spPr bwMode="auto">
            <a:xfrm>
              <a:off x="5056" y="3486"/>
              <a:ext cx="11" cy="837"/>
            </a:xfrm>
            <a:custGeom>
              <a:avLst/>
              <a:gdLst>
                <a:gd name="T0" fmla="*/ 6 w 11"/>
                <a:gd name="T1" fmla="*/ 837 h 837"/>
                <a:gd name="T2" fmla="*/ 11 w 11"/>
                <a:gd name="T3" fmla="*/ 831 h 837"/>
                <a:gd name="T4" fmla="*/ 11 w 11"/>
                <a:gd name="T5" fmla="*/ 0 h 837"/>
                <a:gd name="T6" fmla="*/ 0 w 11"/>
                <a:gd name="T7" fmla="*/ 0 h 837"/>
                <a:gd name="T8" fmla="*/ 0 w 11"/>
                <a:gd name="T9" fmla="*/ 831 h 837"/>
                <a:gd name="T10" fmla="*/ 6 w 11"/>
                <a:gd name="T11" fmla="*/ 825 h 837"/>
                <a:gd name="T12" fmla="*/ 6 w 11"/>
                <a:gd name="T13" fmla="*/ 837 h 837"/>
                <a:gd name="T14" fmla="*/ 11 w 11"/>
                <a:gd name="T15" fmla="*/ 837 h 837"/>
                <a:gd name="T16" fmla="*/ 11 w 11"/>
                <a:gd name="T17" fmla="*/ 831 h 837"/>
                <a:gd name="T18" fmla="*/ 6 w 11"/>
                <a:gd name="T19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7">
                  <a:moveTo>
                    <a:pt x="6" y="837"/>
                  </a:moveTo>
                  <a:lnTo>
                    <a:pt x="11" y="83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6" y="825"/>
                  </a:lnTo>
                  <a:lnTo>
                    <a:pt x="6" y="837"/>
                  </a:lnTo>
                  <a:lnTo>
                    <a:pt x="11" y="837"/>
                  </a:lnTo>
                  <a:lnTo>
                    <a:pt x="11" y="831"/>
                  </a:lnTo>
                  <a:lnTo>
                    <a:pt x="6" y="83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7" name="Freeform 97"/>
            <p:cNvSpPr>
              <a:spLocks/>
            </p:cNvSpPr>
            <p:nvPr/>
          </p:nvSpPr>
          <p:spPr bwMode="auto">
            <a:xfrm>
              <a:off x="4255" y="4311"/>
              <a:ext cx="807" cy="12"/>
            </a:xfrm>
            <a:custGeom>
              <a:avLst/>
              <a:gdLst>
                <a:gd name="T0" fmla="*/ 0 w 807"/>
                <a:gd name="T1" fmla="*/ 6 h 12"/>
                <a:gd name="T2" fmla="*/ 5 w 807"/>
                <a:gd name="T3" fmla="*/ 12 h 12"/>
                <a:gd name="T4" fmla="*/ 807 w 807"/>
                <a:gd name="T5" fmla="*/ 12 h 12"/>
                <a:gd name="T6" fmla="*/ 807 w 807"/>
                <a:gd name="T7" fmla="*/ 0 h 12"/>
                <a:gd name="T8" fmla="*/ 5 w 807"/>
                <a:gd name="T9" fmla="*/ 0 h 12"/>
                <a:gd name="T10" fmla="*/ 11 w 807"/>
                <a:gd name="T11" fmla="*/ 6 h 12"/>
                <a:gd name="T12" fmla="*/ 0 w 807"/>
                <a:gd name="T13" fmla="*/ 6 h 12"/>
                <a:gd name="T14" fmla="*/ 0 w 807"/>
                <a:gd name="T15" fmla="*/ 12 h 12"/>
                <a:gd name="T16" fmla="*/ 5 w 807"/>
                <a:gd name="T17" fmla="*/ 12 h 12"/>
                <a:gd name="T18" fmla="*/ 0 w 807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7" h="12">
                  <a:moveTo>
                    <a:pt x="0" y="6"/>
                  </a:moveTo>
                  <a:lnTo>
                    <a:pt x="5" y="12"/>
                  </a:lnTo>
                  <a:lnTo>
                    <a:pt x="807" y="12"/>
                  </a:lnTo>
                  <a:lnTo>
                    <a:pt x="807" y="0"/>
                  </a:lnTo>
                  <a:lnTo>
                    <a:pt x="5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8" name="Freeform 98"/>
            <p:cNvSpPr>
              <a:spLocks/>
            </p:cNvSpPr>
            <p:nvPr/>
          </p:nvSpPr>
          <p:spPr bwMode="auto">
            <a:xfrm>
              <a:off x="4255" y="3481"/>
              <a:ext cx="11" cy="836"/>
            </a:xfrm>
            <a:custGeom>
              <a:avLst/>
              <a:gdLst>
                <a:gd name="T0" fmla="*/ 5 w 11"/>
                <a:gd name="T1" fmla="*/ 0 h 836"/>
                <a:gd name="T2" fmla="*/ 0 w 11"/>
                <a:gd name="T3" fmla="*/ 5 h 836"/>
                <a:gd name="T4" fmla="*/ 0 w 11"/>
                <a:gd name="T5" fmla="*/ 836 h 836"/>
                <a:gd name="T6" fmla="*/ 11 w 11"/>
                <a:gd name="T7" fmla="*/ 836 h 836"/>
                <a:gd name="T8" fmla="*/ 11 w 11"/>
                <a:gd name="T9" fmla="*/ 5 h 836"/>
                <a:gd name="T10" fmla="*/ 5 w 11"/>
                <a:gd name="T11" fmla="*/ 11 h 836"/>
                <a:gd name="T12" fmla="*/ 5 w 11"/>
                <a:gd name="T13" fmla="*/ 0 h 836"/>
                <a:gd name="T14" fmla="*/ 0 w 11"/>
                <a:gd name="T15" fmla="*/ 0 h 836"/>
                <a:gd name="T16" fmla="*/ 0 w 11"/>
                <a:gd name="T17" fmla="*/ 5 h 836"/>
                <a:gd name="T18" fmla="*/ 5 w 11"/>
                <a:gd name="T1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36">
                  <a:moveTo>
                    <a:pt x="5" y="0"/>
                  </a:moveTo>
                  <a:lnTo>
                    <a:pt x="0" y="5"/>
                  </a:lnTo>
                  <a:lnTo>
                    <a:pt x="0" y="836"/>
                  </a:lnTo>
                  <a:lnTo>
                    <a:pt x="11" y="836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59" name="Line 99"/>
            <p:cNvSpPr>
              <a:spLocks noChangeShapeType="1"/>
            </p:cNvSpPr>
            <p:nvPr/>
          </p:nvSpPr>
          <p:spPr bwMode="auto">
            <a:xfrm flipV="1">
              <a:off x="6347" y="2811"/>
              <a:ext cx="784" cy="810"/>
            </a:xfrm>
            <a:prstGeom prst="line">
              <a:avLst/>
            </a:prstGeom>
            <a:noFill/>
            <a:ln w="1905" cap="rnd">
              <a:solidFill>
                <a:srgbClr val="2427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0" name="Freeform 100"/>
            <p:cNvSpPr>
              <a:spLocks/>
            </p:cNvSpPr>
            <p:nvPr/>
          </p:nvSpPr>
          <p:spPr bwMode="auto">
            <a:xfrm>
              <a:off x="5534" y="2508"/>
              <a:ext cx="1544" cy="358"/>
            </a:xfrm>
            <a:custGeom>
              <a:avLst/>
              <a:gdLst>
                <a:gd name="T0" fmla="*/ 0 w 1544"/>
                <a:gd name="T1" fmla="*/ 265 h 358"/>
                <a:gd name="T2" fmla="*/ 38 w 1544"/>
                <a:gd name="T3" fmla="*/ 234 h 358"/>
                <a:gd name="T4" fmla="*/ 78 w 1544"/>
                <a:gd name="T5" fmla="*/ 205 h 358"/>
                <a:gd name="T6" fmla="*/ 120 w 1544"/>
                <a:gd name="T7" fmla="*/ 179 h 358"/>
                <a:gd name="T8" fmla="*/ 161 w 1544"/>
                <a:gd name="T9" fmla="*/ 153 h 358"/>
                <a:gd name="T10" fmla="*/ 204 w 1544"/>
                <a:gd name="T11" fmla="*/ 129 h 358"/>
                <a:gd name="T12" fmla="*/ 249 w 1544"/>
                <a:gd name="T13" fmla="*/ 107 h 358"/>
                <a:gd name="T14" fmla="*/ 293 w 1544"/>
                <a:gd name="T15" fmla="*/ 87 h 358"/>
                <a:gd name="T16" fmla="*/ 338 w 1544"/>
                <a:gd name="T17" fmla="*/ 70 h 358"/>
                <a:gd name="T18" fmla="*/ 386 w 1544"/>
                <a:gd name="T19" fmla="*/ 53 h 358"/>
                <a:gd name="T20" fmla="*/ 432 w 1544"/>
                <a:gd name="T21" fmla="*/ 40 h 358"/>
                <a:gd name="T22" fmla="*/ 480 w 1544"/>
                <a:gd name="T23" fmla="*/ 28 h 358"/>
                <a:gd name="T24" fmla="*/ 528 w 1544"/>
                <a:gd name="T25" fmla="*/ 18 h 358"/>
                <a:gd name="T26" fmla="*/ 576 w 1544"/>
                <a:gd name="T27" fmla="*/ 11 h 358"/>
                <a:gd name="T28" fmla="*/ 624 w 1544"/>
                <a:gd name="T29" fmla="*/ 5 h 358"/>
                <a:gd name="T30" fmla="*/ 673 w 1544"/>
                <a:gd name="T31" fmla="*/ 1 h 358"/>
                <a:gd name="T32" fmla="*/ 723 w 1544"/>
                <a:gd name="T33" fmla="*/ 0 h 358"/>
                <a:gd name="T34" fmla="*/ 751 w 1544"/>
                <a:gd name="T35" fmla="*/ 0 h 358"/>
                <a:gd name="T36" fmla="*/ 780 w 1544"/>
                <a:gd name="T37" fmla="*/ 1 h 358"/>
                <a:gd name="T38" fmla="*/ 808 w 1544"/>
                <a:gd name="T39" fmla="*/ 4 h 358"/>
                <a:gd name="T40" fmla="*/ 837 w 1544"/>
                <a:gd name="T41" fmla="*/ 6 h 358"/>
                <a:gd name="T42" fmla="*/ 865 w 1544"/>
                <a:gd name="T43" fmla="*/ 10 h 358"/>
                <a:gd name="T44" fmla="*/ 893 w 1544"/>
                <a:gd name="T45" fmla="*/ 15 h 358"/>
                <a:gd name="T46" fmla="*/ 922 w 1544"/>
                <a:gd name="T47" fmla="*/ 19 h 358"/>
                <a:gd name="T48" fmla="*/ 950 w 1544"/>
                <a:gd name="T49" fmla="*/ 24 h 358"/>
                <a:gd name="T50" fmla="*/ 978 w 1544"/>
                <a:gd name="T51" fmla="*/ 31 h 358"/>
                <a:gd name="T52" fmla="*/ 1005 w 1544"/>
                <a:gd name="T53" fmla="*/ 39 h 358"/>
                <a:gd name="T54" fmla="*/ 1033 w 1544"/>
                <a:gd name="T55" fmla="*/ 45 h 358"/>
                <a:gd name="T56" fmla="*/ 1061 w 1544"/>
                <a:gd name="T57" fmla="*/ 54 h 358"/>
                <a:gd name="T58" fmla="*/ 1088 w 1544"/>
                <a:gd name="T59" fmla="*/ 64 h 358"/>
                <a:gd name="T60" fmla="*/ 1115 w 1544"/>
                <a:gd name="T61" fmla="*/ 73 h 358"/>
                <a:gd name="T62" fmla="*/ 1142 w 1544"/>
                <a:gd name="T63" fmla="*/ 84 h 358"/>
                <a:gd name="T64" fmla="*/ 1168 w 1544"/>
                <a:gd name="T65" fmla="*/ 95 h 358"/>
                <a:gd name="T66" fmla="*/ 1195 w 1544"/>
                <a:gd name="T67" fmla="*/ 107 h 358"/>
                <a:gd name="T68" fmla="*/ 1220 w 1544"/>
                <a:gd name="T69" fmla="*/ 119 h 358"/>
                <a:gd name="T70" fmla="*/ 1246 w 1544"/>
                <a:gd name="T71" fmla="*/ 132 h 358"/>
                <a:gd name="T72" fmla="*/ 1272 w 1544"/>
                <a:gd name="T73" fmla="*/ 146 h 358"/>
                <a:gd name="T74" fmla="*/ 1296 w 1544"/>
                <a:gd name="T75" fmla="*/ 160 h 358"/>
                <a:gd name="T76" fmla="*/ 1321 w 1544"/>
                <a:gd name="T77" fmla="*/ 175 h 358"/>
                <a:gd name="T78" fmla="*/ 1345 w 1544"/>
                <a:gd name="T79" fmla="*/ 192 h 358"/>
                <a:gd name="T80" fmla="*/ 1369 w 1544"/>
                <a:gd name="T81" fmla="*/ 207 h 358"/>
                <a:gd name="T82" fmla="*/ 1393 w 1544"/>
                <a:gd name="T83" fmla="*/ 224 h 358"/>
                <a:gd name="T84" fmla="*/ 1415 w 1544"/>
                <a:gd name="T85" fmla="*/ 241 h 358"/>
                <a:gd name="T86" fmla="*/ 1439 w 1544"/>
                <a:gd name="T87" fmla="*/ 260 h 358"/>
                <a:gd name="T88" fmla="*/ 1460 w 1544"/>
                <a:gd name="T89" fmla="*/ 278 h 358"/>
                <a:gd name="T90" fmla="*/ 1482 w 1544"/>
                <a:gd name="T91" fmla="*/ 298 h 358"/>
                <a:gd name="T92" fmla="*/ 1504 w 1544"/>
                <a:gd name="T93" fmla="*/ 318 h 358"/>
                <a:gd name="T94" fmla="*/ 1523 w 1544"/>
                <a:gd name="T95" fmla="*/ 337 h 358"/>
                <a:gd name="T96" fmla="*/ 1544 w 1544"/>
                <a:gd name="T9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4" h="358">
                  <a:moveTo>
                    <a:pt x="0" y="265"/>
                  </a:moveTo>
                  <a:lnTo>
                    <a:pt x="38" y="234"/>
                  </a:lnTo>
                  <a:lnTo>
                    <a:pt x="78" y="205"/>
                  </a:lnTo>
                  <a:lnTo>
                    <a:pt x="120" y="179"/>
                  </a:lnTo>
                  <a:lnTo>
                    <a:pt x="161" y="153"/>
                  </a:lnTo>
                  <a:lnTo>
                    <a:pt x="204" y="129"/>
                  </a:lnTo>
                  <a:lnTo>
                    <a:pt x="249" y="107"/>
                  </a:lnTo>
                  <a:lnTo>
                    <a:pt x="293" y="87"/>
                  </a:lnTo>
                  <a:lnTo>
                    <a:pt x="338" y="70"/>
                  </a:lnTo>
                  <a:lnTo>
                    <a:pt x="386" y="53"/>
                  </a:lnTo>
                  <a:lnTo>
                    <a:pt x="432" y="40"/>
                  </a:lnTo>
                  <a:lnTo>
                    <a:pt x="480" y="28"/>
                  </a:lnTo>
                  <a:lnTo>
                    <a:pt x="528" y="18"/>
                  </a:lnTo>
                  <a:lnTo>
                    <a:pt x="576" y="11"/>
                  </a:lnTo>
                  <a:lnTo>
                    <a:pt x="624" y="5"/>
                  </a:lnTo>
                  <a:lnTo>
                    <a:pt x="673" y="1"/>
                  </a:lnTo>
                  <a:lnTo>
                    <a:pt x="723" y="0"/>
                  </a:lnTo>
                  <a:lnTo>
                    <a:pt x="751" y="0"/>
                  </a:lnTo>
                  <a:lnTo>
                    <a:pt x="780" y="1"/>
                  </a:lnTo>
                  <a:lnTo>
                    <a:pt x="808" y="4"/>
                  </a:lnTo>
                  <a:lnTo>
                    <a:pt x="837" y="6"/>
                  </a:lnTo>
                  <a:lnTo>
                    <a:pt x="865" y="10"/>
                  </a:lnTo>
                  <a:lnTo>
                    <a:pt x="893" y="15"/>
                  </a:lnTo>
                  <a:lnTo>
                    <a:pt x="922" y="19"/>
                  </a:lnTo>
                  <a:lnTo>
                    <a:pt x="950" y="24"/>
                  </a:lnTo>
                  <a:lnTo>
                    <a:pt x="978" y="31"/>
                  </a:lnTo>
                  <a:lnTo>
                    <a:pt x="1005" y="39"/>
                  </a:lnTo>
                  <a:lnTo>
                    <a:pt x="1033" y="45"/>
                  </a:lnTo>
                  <a:lnTo>
                    <a:pt x="1061" y="54"/>
                  </a:lnTo>
                  <a:lnTo>
                    <a:pt x="1088" y="64"/>
                  </a:lnTo>
                  <a:lnTo>
                    <a:pt x="1115" y="73"/>
                  </a:lnTo>
                  <a:lnTo>
                    <a:pt x="1142" y="84"/>
                  </a:lnTo>
                  <a:lnTo>
                    <a:pt x="1168" y="95"/>
                  </a:lnTo>
                  <a:lnTo>
                    <a:pt x="1195" y="107"/>
                  </a:lnTo>
                  <a:lnTo>
                    <a:pt x="1220" y="119"/>
                  </a:lnTo>
                  <a:lnTo>
                    <a:pt x="1246" y="132"/>
                  </a:lnTo>
                  <a:lnTo>
                    <a:pt x="1272" y="146"/>
                  </a:lnTo>
                  <a:lnTo>
                    <a:pt x="1296" y="160"/>
                  </a:lnTo>
                  <a:lnTo>
                    <a:pt x="1321" y="175"/>
                  </a:lnTo>
                  <a:lnTo>
                    <a:pt x="1345" y="192"/>
                  </a:lnTo>
                  <a:lnTo>
                    <a:pt x="1369" y="207"/>
                  </a:lnTo>
                  <a:lnTo>
                    <a:pt x="1393" y="224"/>
                  </a:lnTo>
                  <a:lnTo>
                    <a:pt x="1415" y="241"/>
                  </a:lnTo>
                  <a:lnTo>
                    <a:pt x="1439" y="260"/>
                  </a:lnTo>
                  <a:lnTo>
                    <a:pt x="1460" y="278"/>
                  </a:lnTo>
                  <a:lnTo>
                    <a:pt x="1482" y="298"/>
                  </a:lnTo>
                  <a:lnTo>
                    <a:pt x="1504" y="318"/>
                  </a:lnTo>
                  <a:lnTo>
                    <a:pt x="1523" y="337"/>
                  </a:lnTo>
                  <a:lnTo>
                    <a:pt x="1544" y="358"/>
                  </a:lnTo>
                </a:path>
              </a:pathLst>
            </a:custGeom>
            <a:noFill/>
            <a:ln w="1905" cap="rnd">
              <a:solidFill>
                <a:srgbClr val="2427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1" name="Freeform 101"/>
            <p:cNvSpPr>
              <a:spLocks/>
            </p:cNvSpPr>
            <p:nvPr/>
          </p:nvSpPr>
          <p:spPr bwMode="auto">
            <a:xfrm>
              <a:off x="6961" y="2742"/>
              <a:ext cx="118" cy="124"/>
            </a:xfrm>
            <a:custGeom>
              <a:avLst/>
              <a:gdLst>
                <a:gd name="T0" fmla="*/ 47 w 118"/>
                <a:gd name="T1" fmla="*/ 45 h 124"/>
                <a:gd name="T2" fmla="*/ 87 w 118"/>
                <a:gd name="T3" fmla="*/ 0 h 124"/>
                <a:gd name="T4" fmla="*/ 118 w 118"/>
                <a:gd name="T5" fmla="*/ 124 h 124"/>
                <a:gd name="T6" fmla="*/ 0 w 118"/>
                <a:gd name="T7" fmla="*/ 93 h 124"/>
                <a:gd name="T8" fmla="*/ 47 w 118"/>
                <a:gd name="T9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4">
                  <a:moveTo>
                    <a:pt x="47" y="45"/>
                  </a:moveTo>
                  <a:lnTo>
                    <a:pt x="87" y="0"/>
                  </a:lnTo>
                  <a:lnTo>
                    <a:pt x="118" y="124"/>
                  </a:lnTo>
                  <a:lnTo>
                    <a:pt x="0" y="93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2" name="Freeform 102"/>
            <p:cNvSpPr>
              <a:spLocks/>
            </p:cNvSpPr>
            <p:nvPr/>
          </p:nvSpPr>
          <p:spPr bwMode="auto">
            <a:xfrm>
              <a:off x="5530" y="2661"/>
              <a:ext cx="121" cy="118"/>
            </a:xfrm>
            <a:custGeom>
              <a:avLst/>
              <a:gdLst>
                <a:gd name="T0" fmla="*/ 28 w 121"/>
                <a:gd name="T1" fmla="*/ 57 h 118"/>
                <a:gd name="T2" fmla="*/ 51 w 121"/>
                <a:gd name="T3" fmla="*/ 0 h 118"/>
                <a:gd name="T4" fmla="*/ 121 w 121"/>
                <a:gd name="T5" fmla="*/ 106 h 118"/>
                <a:gd name="T6" fmla="*/ 0 w 121"/>
                <a:gd name="T7" fmla="*/ 118 h 118"/>
                <a:gd name="T8" fmla="*/ 28 w 121"/>
                <a:gd name="T9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8">
                  <a:moveTo>
                    <a:pt x="28" y="57"/>
                  </a:moveTo>
                  <a:lnTo>
                    <a:pt x="51" y="0"/>
                  </a:lnTo>
                  <a:lnTo>
                    <a:pt x="121" y="106"/>
                  </a:lnTo>
                  <a:lnTo>
                    <a:pt x="0" y="118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2A1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3" name="Freeform 103"/>
            <p:cNvSpPr>
              <a:spLocks noEditPoints="1"/>
            </p:cNvSpPr>
            <p:nvPr/>
          </p:nvSpPr>
          <p:spPr bwMode="auto">
            <a:xfrm>
              <a:off x="6164" y="2303"/>
              <a:ext cx="238" cy="151"/>
            </a:xfrm>
            <a:custGeom>
              <a:avLst/>
              <a:gdLst>
                <a:gd name="T0" fmla="*/ 3 w 238"/>
                <a:gd name="T1" fmla="*/ 128 h 151"/>
                <a:gd name="T2" fmla="*/ 27 w 238"/>
                <a:gd name="T3" fmla="*/ 97 h 151"/>
                <a:gd name="T4" fmla="*/ 40 w 238"/>
                <a:gd name="T5" fmla="*/ 87 h 151"/>
                <a:gd name="T6" fmla="*/ 49 w 238"/>
                <a:gd name="T7" fmla="*/ 80 h 151"/>
                <a:gd name="T8" fmla="*/ 69 w 238"/>
                <a:gd name="T9" fmla="*/ 64 h 151"/>
                <a:gd name="T10" fmla="*/ 77 w 238"/>
                <a:gd name="T11" fmla="*/ 36 h 151"/>
                <a:gd name="T12" fmla="*/ 60 w 238"/>
                <a:gd name="T13" fmla="*/ 17 h 151"/>
                <a:gd name="T14" fmla="*/ 33 w 238"/>
                <a:gd name="T15" fmla="*/ 17 h 151"/>
                <a:gd name="T16" fmla="*/ 21 w 238"/>
                <a:gd name="T17" fmla="*/ 32 h 151"/>
                <a:gd name="T18" fmla="*/ 20 w 238"/>
                <a:gd name="T19" fmla="*/ 39 h 151"/>
                <a:gd name="T20" fmla="*/ 0 w 238"/>
                <a:gd name="T21" fmla="*/ 48 h 151"/>
                <a:gd name="T22" fmla="*/ 2 w 238"/>
                <a:gd name="T23" fmla="*/ 35 h 151"/>
                <a:gd name="T24" fmla="*/ 6 w 238"/>
                <a:gd name="T25" fmla="*/ 20 h 151"/>
                <a:gd name="T26" fmla="*/ 30 w 238"/>
                <a:gd name="T27" fmla="*/ 2 h 151"/>
                <a:gd name="T28" fmla="*/ 65 w 238"/>
                <a:gd name="T29" fmla="*/ 2 h 151"/>
                <a:gd name="T30" fmla="*/ 84 w 238"/>
                <a:gd name="T31" fmla="*/ 11 h 151"/>
                <a:gd name="T32" fmla="*/ 95 w 238"/>
                <a:gd name="T33" fmla="*/ 48 h 151"/>
                <a:gd name="T34" fmla="*/ 85 w 238"/>
                <a:gd name="T35" fmla="*/ 73 h 151"/>
                <a:gd name="T36" fmla="*/ 71 w 238"/>
                <a:gd name="T37" fmla="*/ 87 h 151"/>
                <a:gd name="T38" fmla="*/ 57 w 238"/>
                <a:gd name="T39" fmla="*/ 95 h 151"/>
                <a:gd name="T40" fmla="*/ 33 w 238"/>
                <a:gd name="T41" fmla="*/ 112 h 151"/>
                <a:gd name="T42" fmla="*/ 24 w 238"/>
                <a:gd name="T43" fmla="*/ 123 h 151"/>
                <a:gd name="T44" fmla="*/ 21 w 238"/>
                <a:gd name="T45" fmla="*/ 130 h 151"/>
                <a:gd name="T46" fmla="*/ 112 w 238"/>
                <a:gd name="T47" fmla="*/ 70 h 151"/>
                <a:gd name="T48" fmla="*/ 124 w 238"/>
                <a:gd name="T49" fmla="*/ 39 h 151"/>
                <a:gd name="T50" fmla="*/ 150 w 238"/>
                <a:gd name="T51" fmla="*/ 19 h 151"/>
                <a:gd name="T52" fmla="*/ 182 w 238"/>
                <a:gd name="T53" fmla="*/ 14 h 151"/>
                <a:gd name="T54" fmla="*/ 211 w 238"/>
                <a:gd name="T55" fmla="*/ 25 h 151"/>
                <a:gd name="T56" fmla="*/ 231 w 238"/>
                <a:gd name="T57" fmla="*/ 49 h 151"/>
                <a:gd name="T58" fmla="*/ 238 w 238"/>
                <a:gd name="T59" fmla="*/ 82 h 151"/>
                <a:gd name="T60" fmla="*/ 231 w 238"/>
                <a:gd name="T61" fmla="*/ 114 h 151"/>
                <a:gd name="T62" fmla="*/ 211 w 238"/>
                <a:gd name="T63" fmla="*/ 139 h 151"/>
                <a:gd name="T64" fmla="*/ 180 w 238"/>
                <a:gd name="T65" fmla="*/ 151 h 151"/>
                <a:gd name="T66" fmla="*/ 148 w 238"/>
                <a:gd name="T67" fmla="*/ 145 h 151"/>
                <a:gd name="T68" fmla="*/ 123 w 238"/>
                <a:gd name="T69" fmla="*/ 123 h 151"/>
                <a:gd name="T70" fmla="*/ 112 w 238"/>
                <a:gd name="T71" fmla="*/ 97 h 151"/>
                <a:gd name="T72" fmla="*/ 133 w 238"/>
                <a:gd name="T73" fmla="*/ 98 h 151"/>
                <a:gd name="T74" fmla="*/ 141 w 238"/>
                <a:gd name="T75" fmla="*/ 125 h 151"/>
                <a:gd name="T76" fmla="*/ 176 w 238"/>
                <a:gd name="T77" fmla="*/ 144 h 151"/>
                <a:gd name="T78" fmla="*/ 209 w 238"/>
                <a:gd name="T79" fmla="*/ 125 h 151"/>
                <a:gd name="T80" fmla="*/ 217 w 238"/>
                <a:gd name="T81" fmla="*/ 97 h 151"/>
                <a:gd name="T82" fmla="*/ 216 w 238"/>
                <a:gd name="T83" fmla="*/ 59 h 151"/>
                <a:gd name="T84" fmla="*/ 205 w 238"/>
                <a:gd name="T85" fmla="*/ 34 h 151"/>
                <a:gd name="T86" fmla="*/ 170 w 238"/>
                <a:gd name="T87" fmla="*/ 19 h 151"/>
                <a:gd name="T88" fmla="*/ 148 w 238"/>
                <a:gd name="T89" fmla="*/ 31 h 151"/>
                <a:gd name="T90" fmla="*/ 136 w 238"/>
                <a:gd name="T91" fmla="*/ 53 h 151"/>
                <a:gd name="T92" fmla="*/ 132 w 238"/>
                <a:gd name="T93" fmla="*/ 84 h 151"/>
                <a:gd name="T94" fmla="*/ 196 w 238"/>
                <a:gd name="T95" fmla="*/ 98 h 151"/>
                <a:gd name="T96" fmla="*/ 190 w 238"/>
                <a:gd name="T97" fmla="*/ 91 h 151"/>
                <a:gd name="T98" fmla="*/ 180 w 238"/>
                <a:gd name="T99" fmla="*/ 89 h 151"/>
                <a:gd name="T100" fmla="*/ 158 w 238"/>
                <a:gd name="T101" fmla="*/ 92 h 151"/>
                <a:gd name="T102" fmla="*/ 151 w 238"/>
                <a:gd name="T103" fmla="*/ 104 h 151"/>
                <a:gd name="T104" fmla="*/ 156 w 238"/>
                <a:gd name="T105" fmla="*/ 69 h 151"/>
                <a:gd name="T106" fmla="*/ 168 w 238"/>
                <a:gd name="T107" fmla="*/ 72 h 151"/>
                <a:gd name="T108" fmla="*/ 192 w 238"/>
                <a:gd name="T109" fmla="*/ 71 h 151"/>
                <a:gd name="T110" fmla="*/ 200 w 238"/>
                <a:gd name="T111" fmla="*/ 6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8" h="151">
                  <a:moveTo>
                    <a:pt x="97" y="132"/>
                  </a:moveTo>
                  <a:lnTo>
                    <a:pt x="97" y="147"/>
                  </a:lnTo>
                  <a:lnTo>
                    <a:pt x="0" y="147"/>
                  </a:lnTo>
                  <a:lnTo>
                    <a:pt x="2" y="137"/>
                  </a:lnTo>
                  <a:lnTo>
                    <a:pt x="3" y="128"/>
                  </a:lnTo>
                  <a:lnTo>
                    <a:pt x="5" y="120"/>
                  </a:lnTo>
                  <a:lnTo>
                    <a:pt x="9" y="114"/>
                  </a:lnTo>
                  <a:lnTo>
                    <a:pt x="14" y="107"/>
                  </a:lnTo>
                  <a:lnTo>
                    <a:pt x="20" y="101"/>
                  </a:lnTo>
                  <a:lnTo>
                    <a:pt x="27" y="97"/>
                  </a:lnTo>
                  <a:lnTo>
                    <a:pt x="33" y="91"/>
                  </a:lnTo>
                  <a:lnTo>
                    <a:pt x="35" y="90"/>
                  </a:lnTo>
                  <a:lnTo>
                    <a:pt x="37" y="89"/>
                  </a:lnTo>
                  <a:lnTo>
                    <a:pt x="39" y="89"/>
                  </a:lnTo>
                  <a:lnTo>
                    <a:pt x="40" y="87"/>
                  </a:lnTo>
                  <a:lnTo>
                    <a:pt x="42" y="86"/>
                  </a:lnTo>
                  <a:lnTo>
                    <a:pt x="44" y="84"/>
                  </a:lnTo>
                  <a:lnTo>
                    <a:pt x="47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6" y="75"/>
                  </a:lnTo>
                  <a:lnTo>
                    <a:pt x="60" y="72"/>
                  </a:lnTo>
                  <a:lnTo>
                    <a:pt x="66" y="68"/>
                  </a:lnTo>
                  <a:lnTo>
                    <a:pt x="69" y="64"/>
                  </a:lnTo>
                  <a:lnTo>
                    <a:pt x="73" y="59"/>
                  </a:lnTo>
                  <a:lnTo>
                    <a:pt x="76" y="55"/>
                  </a:lnTo>
                  <a:lnTo>
                    <a:pt x="77" y="49"/>
                  </a:lnTo>
                  <a:lnTo>
                    <a:pt x="78" y="42"/>
                  </a:lnTo>
                  <a:lnTo>
                    <a:pt x="77" y="36"/>
                  </a:lnTo>
                  <a:lnTo>
                    <a:pt x="76" y="31"/>
                  </a:lnTo>
                  <a:lnTo>
                    <a:pt x="73" y="26"/>
                  </a:lnTo>
                  <a:lnTo>
                    <a:pt x="69" y="21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5" y="16"/>
                  </a:lnTo>
                  <a:lnTo>
                    <a:pt x="49" y="14"/>
                  </a:lnTo>
                  <a:lnTo>
                    <a:pt x="43" y="14"/>
                  </a:lnTo>
                  <a:lnTo>
                    <a:pt x="38" y="16"/>
                  </a:lnTo>
                  <a:lnTo>
                    <a:pt x="33" y="17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3" y="29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0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9" y="16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9" y="3"/>
                  </a:lnTo>
                  <a:lnTo>
                    <a:pt x="74" y="4"/>
                  </a:lnTo>
                  <a:lnTo>
                    <a:pt x="77" y="7"/>
                  </a:lnTo>
                  <a:lnTo>
                    <a:pt x="80" y="9"/>
                  </a:lnTo>
                  <a:lnTo>
                    <a:pt x="84" y="11"/>
                  </a:lnTo>
                  <a:lnTo>
                    <a:pt x="90" y="17"/>
                  </a:lnTo>
                  <a:lnTo>
                    <a:pt x="93" y="24"/>
                  </a:lnTo>
                  <a:lnTo>
                    <a:pt x="94" y="32"/>
                  </a:lnTo>
                  <a:lnTo>
                    <a:pt x="95" y="41"/>
                  </a:lnTo>
                  <a:lnTo>
                    <a:pt x="95" y="48"/>
                  </a:lnTo>
                  <a:lnTo>
                    <a:pt x="94" y="54"/>
                  </a:lnTo>
                  <a:lnTo>
                    <a:pt x="93" y="59"/>
                  </a:lnTo>
                  <a:lnTo>
                    <a:pt x="91" y="64"/>
                  </a:lnTo>
                  <a:lnTo>
                    <a:pt x="88" y="69"/>
                  </a:lnTo>
                  <a:lnTo>
                    <a:pt x="85" y="73"/>
                  </a:lnTo>
                  <a:lnTo>
                    <a:pt x="80" y="78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1" y="87"/>
                  </a:lnTo>
                  <a:lnTo>
                    <a:pt x="68" y="89"/>
                  </a:lnTo>
                  <a:lnTo>
                    <a:pt x="66" y="90"/>
                  </a:lnTo>
                  <a:lnTo>
                    <a:pt x="62" y="91"/>
                  </a:lnTo>
                  <a:lnTo>
                    <a:pt x="60" y="93"/>
                  </a:lnTo>
                  <a:lnTo>
                    <a:pt x="57" y="95"/>
                  </a:lnTo>
                  <a:lnTo>
                    <a:pt x="51" y="99"/>
                  </a:lnTo>
                  <a:lnTo>
                    <a:pt x="46" y="102"/>
                  </a:lnTo>
                  <a:lnTo>
                    <a:pt x="41" y="106"/>
                  </a:lnTo>
                  <a:lnTo>
                    <a:pt x="37" y="108"/>
                  </a:lnTo>
                  <a:lnTo>
                    <a:pt x="33" y="112"/>
                  </a:lnTo>
                  <a:lnTo>
                    <a:pt x="30" y="115"/>
                  </a:lnTo>
                  <a:lnTo>
                    <a:pt x="28" y="118"/>
                  </a:lnTo>
                  <a:lnTo>
                    <a:pt x="27" y="121"/>
                  </a:lnTo>
                  <a:lnTo>
                    <a:pt x="26" y="122"/>
                  </a:lnTo>
                  <a:lnTo>
                    <a:pt x="24" y="123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3" y="128"/>
                  </a:lnTo>
                  <a:lnTo>
                    <a:pt x="22" y="129"/>
                  </a:lnTo>
                  <a:lnTo>
                    <a:pt x="21" y="130"/>
                  </a:lnTo>
                  <a:lnTo>
                    <a:pt x="21" y="132"/>
                  </a:lnTo>
                  <a:lnTo>
                    <a:pt x="97" y="132"/>
                  </a:lnTo>
                  <a:close/>
                  <a:moveTo>
                    <a:pt x="111" y="84"/>
                  </a:moveTo>
                  <a:lnTo>
                    <a:pt x="111" y="77"/>
                  </a:lnTo>
                  <a:lnTo>
                    <a:pt x="112" y="70"/>
                  </a:lnTo>
                  <a:lnTo>
                    <a:pt x="113" y="63"/>
                  </a:lnTo>
                  <a:lnTo>
                    <a:pt x="115" y="56"/>
                  </a:lnTo>
                  <a:lnTo>
                    <a:pt x="117" y="50"/>
                  </a:lnTo>
                  <a:lnTo>
                    <a:pt x="121" y="45"/>
                  </a:lnTo>
                  <a:lnTo>
                    <a:pt x="124" y="39"/>
                  </a:lnTo>
                  <a:lnTo>
                    <a:pt x="129" y="34"/>
                  </a:lnTo>
                  <a:lnTo>
                    <a:pt x="134" y="29"/>
                  </a:lnTo>
                  <a:lnTo>
                    <a:pt x="139" y="25"/>
                  </a:lnTo>
                  <a:lnTo>
                    <a:pt x="145" y="21"/>
                  </a:lnTo>
                  <a:lnTo>
                    <a:pt x="150" y="19"/>
                  </a:lnTo>
                  <a:lnTo>
                    <a:pt x="156" y="17"/>
                  </a:lnTo>
                  <a:lnTo>
                    <a:pt x="163" y="16"/>
                  </a:lnTo>
                  <a:lnTo>
                    <a:pt x="169" y="14"/>
                  </a:lnTo>
                  <a:lnTo>
                    <a:pt x="176" y="14"/>
                  </a:lnTo>
                  <a:lnTo>
                    <a:pt x="182" y="14"/>
                  </a:lnTo>
                  <a:lnTo>
                    <a:pt x="188" y="16"/>
                  </a:lnTo>
                  <a:lnTo>
                    <a:pt x="194" y="17"/>
                  </a:lnTo>
                  <a:lnTo>
                    <a:pt x="200" y="19"/>
                  </a:lnTo>
                  <a:lnTo>
                    <a:pt x="205" y="21"/>
                  </a:lnTo>
                  <a:lnTo>
                    <a:pt x="211" y="25"/>
                  </a:lnTo>
                  <a:lnTo>
                    <a:pt x="215" y="29"/>
                  </a:lnTo>
                  <a:lnTo>
                    <a:pt x="220" y="34"/>
                  </a:lnTo>
                  <a:lnTo>
                    <a:pt x="224" y="39"/>
                  </a:lnTo>
                  <a:lnTo>
                    <a:pt x="227" y="43"/>
                  </a:lnTo>
                  <a:lnTo>
                    <a:pt x="231" y="49"/>
                  </a:lnTo>
                  <a:lnTo>
                    <a:pt x="234" y="55"/>
                  </a:lnTo>
                  <a:lnTo>
                    <a:pt x="236" y="61"/>
                  </a:lnTo>
                  <a:lnTo>
                    <a:pt x="237" y="68"/>
                  </a:lnTo>
                  <a:lnTo>
                    <a:pt x="238" y="75"/>
                  </a:lnTo>
                  <a:lnTo>
                    <a:pt x="238" y="82"/>
                  </a:lnTo>
                  <a:lnTo>
                    <a:pt x="238" y="89"/>
                  </a:lnTo>
                  <a:lnTo>
                    <a:pt x="237" y="95"/>
                  </a:lnTo>
                  <a:lnTo>
                    <a:pt x="236" y="102"/>
                  </a:lnTo>
                  <a:lnTo>
                    <a:pt x="234" y="108"/>
                  </a:lnTo>
                  <a:lnTo>
                    <a:pt x="231" y="114"/>
                  </a:lnTo>
                  <a:lnTo>
                    <a:pt x="227" y="120"/>
                  </a:lnTo>
                  <a:lnTo>
                    <a:pt x="224" y="125"/>
                  </a:lnTo>
                  <a:lnTo>
                    <a:pt x="220" y="130"/>
                  </a:lnTo>
                  <a:lnTo>
                    <a:pt x="215" y="135"/>
                  </a:lnTo>
                  <a:lnTo>
                    <a:pt x="211" y="139"/>
                  </a:lnTo>
                  <a:lnTo>
                    <a:pt x="205" y="143"/>
                  </a:lnTo>
                  <a:lnTo>
                    <a:pt x="200" y="145"/>
                  </a:lnTo>
                  <a:lnTo>
                    <a:pt x="194" y="147"/>
                  </a:lnTo>
                  <a:lnTo>
                    <a:pt x="187" y="150"/>
                  </a:lnTo>
                  <a:lnTo>
                    <a:pt x="180" y="151"/>
                  </a:lnTo>
                  <a:lnTo>
                    <a:pt x="174" y="151"/>
                  </a:lnTo>
                  <a:lnTo>
                    <a:pt x="167" y="151"/>
                  </a:lnTo>
                  <a:lnTo>
                    <a:pt x="160" y="150"/>
                  </a:lnTo>
                  <a:lnTo>
                    <a:pt x="154" y="147"/>
                  </a:lnTo>
                  <a:lnTo>
                    <a:pt x="148" y="145"/>
                  </a:lnTo>
                  <a:lnTo>
                    <a:pt x="142" y="141"/>
                  </a:lnTo>
                  <a:lnTo>
                    <a:pt x="136" y="138"/>
                  </a:lnTo>
                  <a:lnTo>
                    <a:pt x="131" y="134"/>
                  </a:lnTo>
                  <a:lnTo>
                    <a:pt x="126" y="128"/>
                  </a:lnTo>
                  <a:lnTo>
                    <a:pt x="123" y="123"/>
                  </a:lnTo>
                  <a:lnTo>
                    <a:pt x="120" y="118"/>
                  </a:lnTo>
                  <a:lnTo>
                    <a:pt x="117" y="113"/>
                  </a:lnTo>
                  <a:lnTo>
                    <a:pt x="115" y="107"/>
                  </a:lnTo>
                  <a:lnTo>
                    <a:pt x="113" y="102"/>
                  </a:lnTo>
                  <a:lnTo>
                    <a:pt x="112" y="97"/>
                  </a:lnTo>
                  <a:lnTo>
                    <a:pt x="111" y="90"/>
                  </a:lnTo>
                  <a:lnTo>
                    <a:pt x="111" y="84"/>
                  </a:lnTo>
                  <a:close/>
                  <a:moveTo>
                    <a:pt x="132" y="84"/>
                  </a:moveTo>
                  <a:lnTo>
                    <a:pt x="132" y="91"/>
                  </a:lnTo>
                  <a:lnTo>
                    <a:pt x="133" y="98"/>
                  </a:lnTo>
                  <a:lnTo>
                    <a:pt x="133" y="104"/>
                  </a:lnTo>
                  <a:lnTo>
                    <a:pt x="136" y="111"/>
                  </a:lnTo>
                  <a:lnTo>
                    <a:pt x="136" y="115"/>
                  </a:lnTo>
                  <a:lnTo>
                    <a:pt x="139" y="121"/>
                  </a:lnTo>
                  <a:lnTo>
                    <a:pt x="141" y="125"/>
                  </a:lnTo>
                  <a:lnTo>
                    <a:pt x="145" y="130"/>
                  </a:lnTo>
                  <a:lnTo>
                    <a:pt x="151" y="136"/>
                  </a:lnTo>
                  <a:lnTo>
                    <a:pt x="159" y="141"/>
                  </a:lnTo>
                  <a:lnTo>
                    <a:pt x="167" y="143"/>
                  </a:lnTo>
                  <a:lnTo>
                    <a:pt x="176" y="144"/>
                  </a:lnTo>
                  <a:lnTo>
                    <a:pt x="184" y="143"/>
                  </a:lnTo>
                  <a:lnTo>
                    <a:pt x="192" y="141"/>
                  </a:lnTo>
                  <a:lnTo>
                    <a:pt x="200" y="137"/>
                  </a:lnTo>
                  <a:lnTo>
                    <a:pt x="205" y="130"/>
                  </a:lnTo>
                  <a:lnTo>
                    <a:pt x="209" y="125"/>
                  </a:lnTo>
                  <a:lnTo>
                    <a:pt x="211" y="121"/>
                  </a:lnTo>
                  <a:lnTo>
                    <a:pt x="213" y="115"/>
                  </a:lnTo>
                  <a:lnTo>
                    <a:pt x="215" y="109"/>
                  </a:lnTo>
                  <a:lnTo>
                    <a:pt x="216" y="104"/>
                  </a:lnTo>
                  <a:lnTo>
                    <a:pt x="217" y="97"/>
                  </a:lnTo>
                  <a:lnTo>
                    <a:pt x="218" y="90"/>
                  </a:lnTo>
                  <a:lnTo>
                    <a:pt x="218" y="82"/>
                  </a:lnTo>
                  <a:lnTo>
                    <a:pt x="218" y="73"/>
                  </a:lnTo>
                  <a:lnTo>
                    <a:pt x="217" y="66"/>
                  </a:lnTo>
                  <a:lnTo>
                    <a:pt x="216" y="59"/>
                  </a:lnTo>
                  <a:lnTo>
                    <a:pt x="215" y="54"/>
                  </a:lnTo>
                  <a:lnTo>
                    <a:pt x="213" y="48"/>
                  </a:lnTo>
                  <a:lnTo>
                    <a:pt x="211" y="43"/>
                  </a:lnTo>
                  <a:lnTo>
                    <a:pt x="209" y="39"/>
                  </a:lnTo>
                  <a:lnTo>
                    <a:pt x="205" y="34"/>
                  </a:lnTo>
                  <a:lnTo>
                    <a:pt x="200" y="29"/>
                  </a:lnTo>
                  <a:lnTo>
                    <a:pt x="192" y="23"/>
                  </a:lnTo>
                  <a:lnTo>
                    <a:pt x="184" y="20"/>
                  </a:lnTo>
                  <a:lnTo>
                    <a:pt x="176" y="19"/>
                  </a:lnTo>
                  <a:lnTo>
                    <a:pt x="170" y="19"/>
                  </a:lnTo>
                  <a:lnTo>
                    <a:pt x="165" y="20"/>
                  </a:lnTo>
                  <a:lnTo>
                    <a:pt x="160" y="21"/>
                  </a:lnTo>
                  <a:lnTo>
                    <a:pt x="156" y="24"/>
                  </a:lnTo>
                  <a:lnTo>
                    <a:pt x="151" y="27"/>
                  </a:lnTo>
                  <a:lnTo>
                    <a:pt x="148" y="31"/>
                  </a:lnTo>
                  <a:lnTo>
                    <a:pt x="145" y="34"/>
                  </a:lnTo>
                  <a:lnTo>
                    <a:pt x="141" y="39"/>
                  </a:lnTo>
                  <a:lnTo>
                    <a:pt x="139" y="43"/>
                  </a:lnTo>
                  <a:lnTo>
                    <a:pt x="138" y="47"/>
                  </a:lnTo>
                  <a:lnTo>
                    <a:pt x="136" y="53"/>
                  </a:lnTo>
                  <a:lnTo>
                    <a:pt x="134" y="57"/>
                  </a:lnTo>
                  <a:lnTo>
                    <a:pt x="133" y="64"/>
                  </a:lnTo>
                  <a:lnTo>
                    <a:pt x="133" y="70"/>
                  </a:lnTo>
                  <a:lnTo>
                    <a:pt x="132" y="77"/>
                  </a:lnTo>
                  <a:lnTo>
                    <a:pt x="132" y="84"/>
                  </a:lnTo>
                  <a:close/>
                  <a:moveTo>
                    <a:pt x="200" y="61"/>
                  </a:moveTo>
                  <a:lnTo>
                    <a:pt x="200" y="104"/>
                  </a:lnTo>
                  <a:lnTo>
                    <a:pt x="196" y="104"/>
                  </a:lnTo>
                  <a:lnTo>
                    <a:pt x="196" y="101"/>
                  </a:lnTo>
                  <a:lnTo>
                    <a:pt x="196" y="98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2" y="93"/>
                  </a:lnTo>
                  <a:lnTo>
                    <a:pt x="191" y="92"/>
                  </a:lnTo>
                  <a:lnTo>
                    <a:pt x="190" y="91"/>
                  </a:lnTo>
                  <a:lnTo>
                    <a:pt x="189" y="91"/>
                  </a:lnTo>
                  <a:lnTo>
                    <a:pt x="187" y="90"/>
                  </a:lnTo>
                  <a:lnTo>
                    <a:pt x="185" y="89"/>
                  </a:lnTo>
                  <a:lnTo>
                    <a:pt x="182" y="89"/>
                  </a:lnTo>
                  <a:lnTo>
                    <a:pt x="180" y="89"/>
                  </a:lnTo>
                  <a:lnTo>
                    <a:pt x="168" y="89"/>
                  </a:lnTo>
                  <a:lnTo>
                    <a:pt x="165" y="89"/>
                  </a:lnTo>
                  <a:lnTo>
                    <a:pt x="163" y="90"/>
                  </a:lnTo>
                  <a:lnTo>
                    <a:pt x="160" y="91"/>
                  </a:lnTo>
                  <a:lnTo>
                    <a:pt x="158" y="92"/>
                  </a:lnTo>
                  <a:lnTo>
                    <a:pt x="156" y="95"/>
                  </a:lnTo>
                  <a:lnTo>
                    <a:pt x="154" y="97"/>
                  </a:lnTo>
                  <a:lnTo>
                    <a:pt x="154" y="100"/>
                  </a:lnTo>
                  <a:lnTo>
                    <a:pt x="154" y="104"/>
                  </a:lnTo>
                  <a:lnTo>
                    <a:pt x="151" y="104"/>
                  </a:lnTo>
                  <a:lnTo>
                    <a:pt x="151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4" y="66"/>
                  </a:lnTo>
                  <a:lnTo>
                    <a:pt x="156" y="69"/>
                  </a:lnTo>
                  <a:lnTo>
                    <a:pt x="158" y="71"/>
                  </a:lnTo>
                  <a:lnTo>
                    <a:pt x="160" y="72"/>
                  </a:lnTo>
                  <a:lnTo>
                    <a:pt x="163" y="72"/>
                  </a:lnTo>
                  <a:lnTo>
                    <a:pt x="165" y="72"/>
                  </a:lnTo>
                  <a:lnTo>
                    <a:pt x="168" y="72"/>
                  </a:lnTo>
                  <a:lnTo>
                    <a:pt x="180" y="72"/>
                  </a:lnTo>
                  <a:lnTo>
                    <a:pt x="185" y="72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2" y="71"/>
                  </a:lnTo>
                  <a:lnTo>
                    <a:pt x="194" y="69"/>
                  </a:lnTo>
                  <a:lnTo>
                    <a:pt x="194" y="66"/>
                  </a:lnTo>
                  <a:lnTo>
                    <a:pt x="196" y="63"/>
                  </a:lnTo>
                  <a:lnTo>
                    <a:pt x="196" y="61"/>
                  </a:lnTo>
                  <a:lnTo>
                    <a:pt x="200" y="6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4" name="Freeform 104"/>
            <p:cNvSpPr>
              <a:spLocks noEditPoints="1"/>
            </p:cNvSpPr>
            <p:nvPr/>
          </p:nvSpPr>
          <p:spPr bwMode="auto">
            <a:xfrm>
              <a:off x="5152" y="7633"/>
              <a:ext cx="1173" cy="372"/>
            </a:xfrm>
            <a:custGeom>
              <a:avLst/>
              <a:gdLst>
                <a:gd name="T0" fmla="*/ 99 w 1173"/>
                <a:gd name="T1" fmla="*/ 150 h 372"/>
                <a:gd name="T2" fmla="*/ 26 w 1173"/>
                <a:gd name="T3" fmla="*/ 144 h 372"/>
                <a:gd name="T4" fmla="*/ 1 w 1173"/>
                <a:gd name="T5" fmla="*/ 59 h 372"/>
                <a:gd name="T6" fmla="*/ 60 w 1173"/>
                <a:gd name="T7" fmla="*/ 0 h 372"/>
                <a:gd name="T8" fmla="*/ 122 w 1173"/>
                <a:gd name="T9" fmla="*/ 33 h 372"/>
                <a:gd name="T10" fmla="*/ 95 w 1173"/>
                <a:gd name="T11" fmla="*/ 26 h 372"/>
                <a:gd name="T12" fmla="*/ 31 w 1173"/>
                <a:gd name="T13" fmla="*/ 35 h 372"/>
                <a:gd name="T14" fmla="*/ 27 w 1173"/>
                <a:gd name="T15" fmla="*/ 113 h 372"/>
                <a:gd name="T16" fmla="*/ 100 w 1173"/>
                <a:gd name="T17" fmla="*/ 125 h 372"/>
                <a:gd name="T18" fmla="*/ 151 w 1173"/>
                <a:gd name="T19" fmla="*/ 56 h 372"/>
                <a:gd name="T20" fmla="*/ 207 w 1173"/>
                <a:gd name="T21" fmla="*/ 45 h 372"/>
                <a:gd name="T22" fmla="*/ 230 w 1173"/>
                <a:gd name="T23" fmla="*/ 134 h 372"/>
                <a:gd name="T24" fmla="*/ 227 w 1173"/>
                <a:gd name="T25" fmla="*/ 151 h 372"/>
                <a:gd name="T26" fmla="*/ 197 w 1173"/>
                <a:gd name="T27" fmla="*/ 151 h 372"/>
                <a:gd name="T28" fmla="*/ 163 w 1173"/>
                <a:gd name="T29" fmla="*/ 152 h 372"/>
                <a:gd name="T30" fmla="*/ 163 w 1173"/>
                <a:gd name="T31" fmla="*/ 96 h 372"/>
                <a:gd name="T32" fmla="*/ 211 w 1173"/>
                <a:gd name="T33" fmla="*/ 84 h 372"/>
                <a:gd name="T34" fmla="*/ 193 w 1173"/>
                <a:gd name="T35" fmla="*/ 55 h 372"/>
                <a:gd name="T36" fmla="*/ 163 w 1173"/>
                <a:gd name="T37" fmla="*/ 71 h 372"/>
                <a:gd name="T38" fmla="*/ 199 w 1173"/>
                <a:gd name="T39" fmla="*/ 101 h 372"/>
                <a:gd name="T40" fmla="*/ 166 w 1173"/>
                <a:gd name="T41" fmla="*/ 111 h 372"/>
                <a:gd name="T42" fmla="*/ 187 w 1173"/>
                <a:gd name="T43" fmla="*/ 141 h 372"/>
                <a:gd name="T44" fmla="*/ 211 w 1173"/>
                <a:gd name="T45" fmla="*/ 107 h 372"/>
                <a:gd name="T46" fmla="*/ 392 w 1173"/>
                <a:gd name="T47" fmla="*/ 151 h 372"/>
                <a:gd name="T48" fmla="*/ 583 w 1173"/>
                <a:gd name="T49" fmla="*/ 151 h 372"/>
                <a:gd name="T50" fmla="*/ 754 w 1173"/>
                <a:gd name="T51" fmla="*/ 107 h 372"/>
                <a:gd name="T52" fmla="*/ 792 w 1173"/>
                <a:gd name="T53" fmla="*/ 80 h 372"/>
                <a:gd name="T54" fmla="*/ 765 w 1173"/>
                <a:gd name="T55" fmla="*/ 26 h 372"/>
                <a:gd name="T56" fmla="*/ 747 w 1173"/>
                <a:gd name="T57" fmla="*/ 59 h 372"/>
                <a:gd name="T58" fmla="*/ 751 w 1173"/>
                <a:gd name="T59" fmla="*/ 14 h 372"/>
                <a:gd name="T60" fmla="*/ 823 w 1173"/>
                <a:gd name="T61" fmla="*/ 52 h 372"/>
                <a:gd name="T62" fmla="*/ 786 w 1173"/>
                <a:gd name="T63" fmla="*/ 104 h 372"/>
                <a:gd name="T64" fmla="*/ 751 w 1173"/>
                <a:gd name="T65" fmla="*/ 139 h 372"/>
                <a:gd name="T66" fmla="*/ 881 w 1173"/>
                <a:gd name="T67" fmla="*/ 144 h 372"/>
                <a:gd name="T68" fmla="*/ 922 w 1173"/>
                <a:gd name="T69" fmla="*/ 113 h 372"/>
                <a:gd name="T70" fmla="*/ 910 w 1173"/>
                <a:gd name="T71" fmla="*/ 80 h 372"/>
                <a:gd name="T72" fmla="*/ 932 w 1173"/>
                <a:gd name="T73" fmla="*/ 11 h 372"/>
                <a:gd name="T74" fmla="*/ 886 w 1173"/>
                <a:gd name="T75" fmla="*/ 61 h 372"/>
                <a:gd name="T76" fmla="*/ 939 w 1173"/>
                <a:gd name="T77" fmla="*/ 116 h 372"/>
                <a:gd name="T78" fmla="*/ 901 w 1173"/>
                <a:gd name="T79" fmla="*/ 157 h 372"/>
                <a:gd name="T80" fmla="*/ 842 w 1173"/>
                <a:gd name="T81" fmla="*/ 126 h 372"/>
                <a:gd name="T82" fmla="*/ 1021 w 1173"/>
                <a:gd name="T83" fmla="*/ 26 h 372"/>
                <a:gd name="T84" fmla="*/ 993 w 1173"/>
                <a:gd name="T85" fmla="*/ 30 h 372"/>
                <a:gd name="T86" fmla="*/ 983 w 1173"/>
                <a:gd name="T87" fmla="*/ 71 h 372"/>
                <a:gd name="T88" fmla="*/ 1030 w 1173"/>
                <a:gd name="T89" fmla="*/ 64 h 372"/>
                <a:gd name="T90" fmla="*/ 1052 w 1173"/>
                <a:gd name="T91" fmla="*/ 136 h 372"/>
                <a:gd name="T92" fmla="*/ 990 w 1173"/>
                <a:gd name="T93" fmla="*/ 158 h 372"/>
                <a:gd name="T94" fmla="*/ 958 w 1173"/>
                <a:gd name="T95" fmla="*/ 77 h 372"/>
                <a:gd name="T96" fmla="*/ 999 w 1173"/>
                <a:gd name="T97" fmla="*/ 12 h 372"/>
                <a:gd name="T98" fmla="*/ 1049 w 1173"/>
                <a:gd name="T99" fmla="*/ 30 h 372"/>
                <a:gd name="T100" fmla="*/ 990 w 1173"/>
                <a:gd name="T101" fmla="*/ 141 h 372"/>
                <a:gd name="T102" fmla="*/ 1034 w 1173"/>
                <a:gd name="T103" fmla="*/ 93 h 372"/>
                <a:gd name="T104" fmla="*/ 979 w 1173"/>
                <a:gd name="T105" fmla="*/ 102 h 372"/>
                <a:gd name="T106" fmla="*/ 1080 w 1173"/>
                <a:gd name="T107" fmla="*/ 121 h 372"/>
                <a:gd name="T108" fmla="*/ 1079 w 1173"/>
                <a:gd name="T109" fmla="*/ 54 h 372"/>
                <a:gd name="T110" fmla="*/ 1163 w 1173"/>
                <a:gd name="T111" fmla="*/ 34 h 372"/>
                <a:gd name="T112" fmla="*/ 1173 w 1173"/>
                <a:gd name="T113" fmla="*/ 105 h 372"/>
                <a:gd name="T114" fmla="*/ 1142 w 1173"/>
                <a:gd name="T115" fmla="*/ 137 h 372"/>
                <a:gd name="T116" fmla="*/ 1154 w 1173"/>
                <a:gd name="T117" fmla="*/ 82 h 372"/>
                <a:gd name="T118" fmla="*/ 1116 w 1173"/>
                <a:gd name="T119" fmla="*/ 26 h 372"/>
                <a:gd name="T120" fmla="*/ 1093 w 1173"/>
                <a:gd name="T121" fmla="*/ 85 h 372"/>
                <a:gd name="T122" fmla="*/ 1100 w 1173"/>
                <a:gd name="T123" fmla="*/ 127 h 372"/>
                <a:gd name="T124" fmla="*/ 26 w 1173"/>
                <a:gd name="T125" fmla="*/ 24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3" h="372">
                  <a:moveTo>
                    <a:pt x="108" y="104"/>
                  </a:moveTo>
                  <a:lnTo>
                    <a:pt x="128" y="104"/>
                  </a:lnTo>
                  <a:lnTo>
                    <a:pt x="128" y="105"/>
                  </a:lnTo>
                  <a:lnTo>
                    <a:pt x="127" y="108"/>
                  </a:lnTo>
                  <a:lnTo>
                    <a:pt x="126" y="111"/>
                  </a:lnTo>
                  <a:lnTo>
                    <a:pt x="126" y="114"/>
                  </a:lnTo>
                  <a:lnTo>
                    <a:pt x="124" y="118"/>
                  </a:lnTo>
                  <a:lnTo>
                    <a:pt x="123" y="121"/>
                  </a:lnTo>
                  <a:lnTo>
                    <a:pt x="122" y="125"/>
                  </a:lnTo>
                  <a:lnTo>
                    <a:pt x="121" y="128"/>
                  </a:lnTo>
                  <a:lnTo>
                    <a:pt x="116" y="132"/>
                  </a:lnTo>
                  <a:lnTo>
                    <a:pt x="113" y="139"/>
                  </a:lnTo>
                  <a:lnTo>
                    <a:pt x="108" y="143"/>
                  </a:lnTo>
                  <a:lnTo>
                    <a:pt x="102" y="148"/>
                  </a:lnTo>
                  <a:lnTo>
                    <a:pt x="99" y="150"/>
                  </a:lnTo>
                  <a:lnTo>
                    <a:pt x="94" y="151"/>
                  </a:lnTo>
                  <a:lnTo>
                    <a:pt x="91" y="153"/>
                  </a:lnTo>
                  <a:lnTo>
                    <a:pt x="86" y="155"/>
                  </a:lnTo>
                  <a:lnTo>
                    <a:pt x="82" y="155"/>
                  </a:lnTo>
                  <a:lnTo>
                    <a:pt x="77" y="155"/>
                  </a:lnTo>
                  <a:lnTo>
                    <a:pt x="72" y="157"/>
                  </a:lnTo>
                  <a:lnTo>
                    <a:pt x="67" y="157"/>
                  </a:lnTo>
                  <a:lnTo>
                    <a:pt x="60" y="157"/>
                  </a:lnTo>
                  <a:lnTo>
                    <a:pt x="54" y="155"/>
                  </a:lnTo>
                  <a:lnTo>
                    <a:pt x="48" y="155"/>
                  </a:lnTo>
                  <a:lnTo>
                    <a:pt x="42" y="153"/>
                  </a:lnTo>
                  <a:lnTo>
                    <a:pt x="38" y="151"/>
                  </a:lnTo>
                  <a:lnTo>
                    <a:pt x="34" y="148"/>
                  </a:lnTo>
                  <a:lnTo>
                    <a:pt x="29" y="146"/>
                  </a:lnTo>
                  <a:lnTo>
                    <a:pt x="26" y="144"/>
                  </a:lnTo>
                  <a:lnTo>
                    <a:pt x="20" y="139"/>
                  </a:lnTo>
                  <a:lnTo>
                    <a:pt x="14" y="131"/>
                  </a:lnTo>
                  <a:lnTo>
                    <a:pt x="10" y="125"/>
                  </a:lnTo>
                  <a:lnTo>
                    <a:pt x="7" y="118"/>
                  </a:lnTo>
                  <a:lnTo>
                    <a:pt x="5" y="111"/>
                  </a:lnTo>
                  <a:lnTo>
                    <a:pt x="3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1" y="59"/>
                  </a:lnTo>
                  <a:lnTo>
                    <a:pt x="2" y="52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1" y="32"/>
                  </a:lnTo>
                  <a:lnTo>
                    <a:pt x="17" y="24"/>
                  </a:lnTo>
                  <a:lnTo>
                    <a:pt x="21" y="17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38" y="4"/>
                  </a:lnTo>
                  <a:lnTo>
                    <a:pt x="44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1"/>
                  </a:lnTo>
                  <a:lnTo>
                    <a:pt x="83" y="1"/>
                  </a:lnTo>
                  <a:lnTo>
                    <a:pt x="88" y="2"/>
                  </a:lnTo>
                  <a:lnTo>
                    <a:pt x="92" y="3"/>
                  </a:lnTo>
                  <a:lnTo>
                    <a:pt x="97" y="5"/>
                  </a:lnTo>
                  <a:lnTo>
                    <a:pt x="100" y="6"/>
                  </a:lnTo>
                  <a:lnTo>
                    <a:pt x="103" y="9"/>
                  </a:lnTo>
                  <a:lnTo>
                    <a:pt x="109" y="14"/>
                  </a:lnTo>
                  <a:lnTo>
                    <a:pt x="114" y="19"/>
                  </a:lnTo>
                  <a:lnTo>
                    <a:pt x="117" y="24"/>
                  </a:lnTo>
                  <a:lnTo>
                    <a:pt x="121" y="30"/>
                  </a:lnTo>
                  <a:lnTo>
                    <a:pt x="122" y="33"/>
                  </a:lnTo>
                  <a:lnTo>
                    <a:pt x="123" y="35"/>
                  </a:lnTo>
                  <a:lnTo>
                    <a:pt x="124" y="39"/>
                  </a:lnTo>
                  <a:lnTo>
                    <a:pt x="124" y="41"/>
                  </a:lnTo>
                  <a:lnTo>
                    <a:pt x="124" y="43"/>
                  </a:lnTo>
                  <a:lnTo>
                    <a:pt x="126" y="46"/>
                  </a:lnTo>
                  <a:lnTo>
                    <a:pt x="126" y="48"/>
                  </a:lnTo>
                  <a:lnTo>
                    <a:pt x="126" y="49"/>
                  </a:lnTo>
                  <a:lnTo>
                    <a:pt x="106" y="49"/>
                  </a:lnTo>
                  <a:lnTo>
                    <a:pt x="106" y="48"/>
                  </a:lnTo>
                  <a:lnTo>
                    <a:pt x="106" y="47"/>
                  </a:lnTo>
                  <a:lnTo>
                    <a:pt x="106" y="46"/>
                  </a:lnTo>
                  <a:lnTo>
                    <a:pt x="103" y="41"/>
                  </a:lnTo>
                  <a:lnTo>
                    <a:pt x="101" y="35"/>
                  </a:lnTo>
                  <a:lnTo>
                    <a:pt x="99" y="31"/>
                  </a:lnTo>
                  <a:lnTo>
                    <a:pt x="95" y="26"/>
                  </a:lnTo>
                  <a:lnTo>
                    <a:pt x="90" y="22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3" y="18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51" y="19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39" y="26"/>
                  </a:lnTo>
                  <a:lnTo>
                    <a:pt x="35" y="30"/>
                  </a:lnTo>
                  <a:lnTo>
                    <a:pt x="31" y="35"/>
                  </a:lnTo>
                  <a:lnTo>
                    <a:pt x="28" y="41"/>
                  </a:lnTo>
                  <a:lnTo>
                    <a:pt x="26" y="45"/>
                  </a:lnTo>
                  <a:lnTo>
                    <a:pt x="25" y="48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9" y="73"/>
                  </a:lnTo>
                  <a:lnTo>
                    <a:pt x="19" y="80"/>
                  </a:lnTo>
                  <a:lnTo>
                    <a:pt x="19" y="86"/>
                  </a:lnTo>
                  <a:lnTo>
                    <a:pt x="20" y="92"/>
                  </a:lnTo>
                  <a:lnTo>
                    <a:pt x="21" y="97"/>
                  </a:lnTo>
                  <a:lnTo>
                    <a:pt x="23" y="102"/>
                  </a:lnTo>
                  <a:lnTo>
                    <a:pt x="25" y="107"/>
                  </a:lnTo>
                  <a:lnTo>
                    <a:pt x="27" y="113"/>
                  </a:lnTo>
                  <a:lnTo>
                    <a:pt x="29" y="116"/>
                  </a:lnTo>
                  <a:lnTo>
                    <a:pt x="31" y="121"/>
                  </a:lnTo>
                  <a:lnTo>
                    <a:pt x="35" y="126"/>
                  </a:lnTo>
                  <a:lnTo>
                    <a:pt x="38" y="129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51" y="136"/>
                  </a:lnTo>
                  <a:lnTo>
                    <a:pt x="56" y="137"/>
                  </a:lnTo>
                  <a:lnTo>
                    <a:pt x="62" y="139"/>
                  </a:lnTo>
                  <a:lnTo>
                    <a:pt x="67" y="139"/>
                  </a:lnTo>
                  <a:lnTo>
                    <a:pt x="76" y="137"/>
                  </a:lnTo>
                  <a:lnTo>
                    <a:pt x="83" y="136"/>
                  </a:lnTo>
                  <a:lnTo>
                    <a:pt x="90" y="134"/>
                  </a:lnTo>
                  <a:lnTo>
                    <a:pt x="95" y="130"/>
                  </a:lnTo>
                  <a:lnTo>
                    <a:pt x="100" y="125"/>
                  </a:lnTo>
                  <a:lnTo>
                    <a:pt x="104" y="118"/>
                  </a:lnTo>
                  <a:lnTo>
                    <a:pt x="107" y="111"/>
                  </a:lnTo>
                  <a:lnTo>
                    <a:pt x="108" y="104"/>
                  </a:lnTo>
                  <a:close/>
                  <a:moveTo>
                    <a:pt x="163" y="76"/>
                  </a:moveTo>
                  <a:lnTo>
                    <a:pt x="145" y="76"/>
                  </a:lnTo>
                  <a:lnTo>
                    <a:pt x="145" y="75"/>
                  </a:lnTo>
                  <a:lnTo>
                    <a:pt x="145" y="73"/>
                  </a:lnTo>
                  <a:lnTo>
                    <a:pt x="145" y="72"/>
                  </a:lnTo>
                  <a:lnTo>
                    <a:pt x="145" y="71"/>
                  </a:lnTo>
                  <a:lnTo>
                    <a:pt x="146" y="70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7" y="64"/>
                  </a:lnTo>
                  <a:lnTo>
                    <a:pt x="148" y="60"/>
                  </a:lnTo>
                  <a:lnTo>
                    <a:pt x="151" y="56"/>
                  </a:lnTo>
                  <a:lnTo>
                    <a:pt x="155" y="53"/>
                  </a:lnTo>
                  <a:lnTo>
                    <a:pt x="159" y="49"/>
                  </a:lnTo>
                  <a:lnTo>
                    <a:pt x="165" y="46"/>
                  </a:lnTo>
                  <a:lnTo>
                    <a:pt x="172" y="43"/>
                  </a:lnTo>
                  <a:lnTo>
                    <a:pt x="181" y="43"/>
                  </a:lnTo>
                  <a:lnTo>
                    <a:pt x="189" y="43"/>
                  </a:lnTo>
                  <a:lnTo>
                    <a:pt x="190" y="43"/>
                  </a:lnTo>
                  <a:lnTo>
                    <a:pt x="193" y="43"/>
                  </a:lnTo>
                  <a:lnTo>
                    <a:pt x="194" y="43"/>
                  </a:lnTo>
                  <a:lnTo>
                    <a:pt x="196" y="43"/>
                  </a:lnTo>
                  <a:lnTo>
                    <a:pt x="197" y="43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3" y="43"/>
                  </a:lnTo>
                  <a:lnTo>
                    <a:pt x="207" y="45"/>
                  </a:lnTo>
                  <a:lnTo>
                    <a:pt x="212" y="47"/>
                  </a:lnTo>
                  <a:lnTo>
                    <a:pt x="216" y="49"/>
                  </a:lnTo>
                  <a:lnTo>
                    <a:pt x="221" y="52"/>
                  </a:lnTo>
                  <a:lnTo>
                    <a:pt x="224" y="56"/>
                  </a:lnTo>
                  <a:lnTo>
                    <a:pt x="227" y="62"/>
                  </a:lnTo>
                  <a:lnTo>
                    <a:pt x="229" y="68"/>
                  </a:lnTo>
                  <a:lnTo>
                    <a:pt x="230" y="76"/>
                  </a:lnTo>
                  <a:lnTo>
                    <a:pt x="229" y="126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9" y="131"/>
                  </a:lnTo>
                  <a:lnTo>
                    <a:pt x="230" y="132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1" y="136"/>
                  </a:lnTo>
                  <a:lnTo>
                    <a:pt x="233" y="137"/>
                  </a:lnTo>
                  <a:lnTo>
                    <a:pt x="234" y="139"/>
                  </a:lnTo>
                  <a:lnTo>
                    <a:pt x="236" y="139"/>
                  </a:lnTo>
                  <a:lnTo>
                    <a:pt x="238" y="139"/>
                  </a:lnTo>
                  <a:lnTo>
                    <a:pt x="239" y="137"/>
                  </a:lnTo>
                  <a:lnTo>
                    <a:pt x="239" y="151"/>
                  </a:lnTo>
                  <a:lnTo>
                    <a:pt x="238" y="151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51"/>
                  </a:lnTo>
                  <a:lnTo>
                    <a:pt x="233" y="151"/>
                  </a:lnTo>
                  <a:lnTo>
                    <a:pt x="232" y="151"/>
                  </a:lnTo>
                  <a:lnTo>
                    <a:pt x="227" y="151"/>
                  </a:lnTo>
                  <a:lnTo>
                    <a:pt x="223" y="151"/>
                  </a:lnTo>
                  <a:lnTo>
                    <a:pt x="220" y="150"/>
                  </a:lnTo>
                  <a:lnTo>
                    <a:pt x="218" y="148"/>
                  </a:lnTo>
                  <a:lnTo>
                    <a:pt x="216" y="148"/>
                  </a:lnTo>
                  <a:lnTo>
                    <a:pt x="215" y="144"/>
                  </a:lnTo>
                  <a:lnTo>
                    <a:pt x="213" y="141"/>
                  </a:lnTo>
                  <a:lnTo>
                    <a:pt x="213" y="137"/>
                  </a:lnTo>
                  <a:lnTo>
                    <a:pt x="211" y="139"/>
                  </a:lnTo>
                  <a:lnTo>
                    <a:pt x="209" y="141"/>
                  </a:lnTo>
                  <a:lnTo>
                    <a:pt x="207" y="143"/>
                  </a:lnTo>
                  <a:lnTo>
                    <a:pt x="206" y="145"/>
                  </a:lnTo>
                  <a:lnTo>
                    <a:pt x="204" y="146"/>
                  </a:lnTo>
                  <a:lnTo>
                    <a:pt x="202" y="148"/>
                  </a:lnTo>
                  <a:lnTo>
                    <a:pt x="199" y="150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88" y="153"/>
                  </a:lnTo>
                  <a:lnTo>
                    <a:pt x="186" y="153"/>
                  </a:lnTo>
                  <a:lnTo>
                    <a:pt x="184" y="155"/>
                  </a:lnTo>
                  <a:lnTo>
                    <a:pt x="181" y="155"/>
                  </a:lnTo>
                  <a:lnTo>
                    <a:pt x="179" y="155"/>
                  </a:lnTo>
                  <a:lnTo>
                    <a:pt x="178" y="155"/>
                  </a:lnTo>
                  <a:lnTo>
                    <a:pt x="177" y="155"/>
                  </a:lnTo>
                  <a:lnTo>
                    <a:pt x="176" y="155"/>
                  </a:lnTo>
                  <a:lnTo>
                    <a:pt x="172" y="155"/>
                  </a:lnTo>
                  <a:lnTo>
                    <a:pt x="170" y="155"/>
                  </a:lnTo>
                  <a:lnTo>
                    <a:pt x="168" y="153"/>
                  </a:lnTo>
                  <a:lnTo>
                    <a:pt x="166" y="153"/>
                  </a:lnTo>
                  <a:lnTo>
                    <a:pt x="163" y="152"/>
                  </a:lnTo>
                  <a:lnTo>
                    <a:pt x="160" y="151"/>
                  </a:lnTo>
                  <a:lnTo>
                    <a:pt x="157" y="150"/>
                  </a:lnTo>
                  <a:lnTo>
                    <a:pt x="155" y="148"/>
                  </a:lnTo>
                  <a:lnTo>
                    <a:pt x="151" y="145"/>
                  </a:lnTo>
                  <a:lnTo>
                    <a:pt x="148" y="142"/>
                  </a:lnTo>
                  <a:lnTo>
                    <a:pt x="146" y="139"/>
                  </a:lnTo>
                  <a:lnTo>
                    <a:pt x="144" y="134"/>
                  </a:lnTo>
                  <a:lnTo>
                    <a:pt x="143" y="129"/>
                  </a:lnTo>
                  <a:lnTo>
                    <a:pt x="141" y="122"/>
                  </a:lnTo>
                  <a:lnTo>
                    <a:pt x="143" y="115"/>
                  </a:lnTo>
                  <a:lnTo>
                    <a:pt x="146" y="108"/>
                  </a:lnTo>
                  <a:lnTo>
                    <a:pt x="150" y="104"/>
                  </a:lnTo>
                  <a:lnTo>
                    <a:pt x="156" y="99"/>
                  </a:lnTo>
                  <a:lnTo>
                    <a:pt x="159" y="98"/>
                  </a:lnTo>
                  <a:lnTo>
                    <a:pt x="163" y="96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6" y="92"/>
                  </a:lnTo>
                  <a:lnTo>
                    <a:pt x="181" y="91"/>
                  </a:lnTo>
                  <a:lnTo>
                    <a:pt x="187" y="89"/>
                  </a:lnTo>
                  <a:lnTo>
                    <a:pt x="193" y="89"/>
                  </a:lnTo>
                  <a:lnTo>
                    <a:pt x="194" y="89"/>
                  </a:lnTo>
                  <a:lnTo>
                    <a:pt x="195" y="89"/>
                  </a:lnTo>
                  <a:lnTo>
                    <a:pt x="196" y="89"/>
                  </a:lnTo>
                  <a:lnTo>
                    <a:pt x="197" y="89"/>
                  </a:lnTo>
                  <a:lnTo>
                    <a:pt x="201" y="89"/>
                  </a:lnTo>
                  <a:lnTo>
                    <a:pt x="204" y="87"/>
                  </a:lnTo>
                  <a:lnTo>
                    <a:pt x="207" y="86"/>
                  </a:lnTo>
                  <a:lnTo>
                    <a:pt x="209" y="85"/>
                  </a:lnTo>
                  <a:lnTo>
                    <a:pt x="211" y="84"/>
                  </a:lnTo>
                  <a:lnTo>
                    <a:pt x="211" y="83"/>
                  </a:lnTo>
                  <a:lnTo>
                    <a:pt x="211" y="80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11" y="68"/>
                  </a:lnTo>
                  <a:lnTo>
                    <a:pt x="209" y="64"/>
                  </a:lnTo>
                  <a:lnTo>
                    <a:pt x="207" y="62"/>
                  </a:lnTo>
                  <a:lnTo>
                    <a:pt x="206" y="61"/>
                  </a:lnTo>
                  <a:lnTo>
                    <a:pt x="204" y="60"/>
                  </a:lnTo>
                  <a:lnTo>
                    <a:pt x="202" y="57"/>
                  </a:lnTo>
                  <a:lnTo>
                    <a:pt x="199" y="57"/>
                  </a:lnTo>
                  <a:lnTo>
                    <a:pt x="199" y="56"/>
                  </a:lnTo>
                  <a:lnTo>
                    <a:pt x="196" y="55"/>
                  </a:lnTo>
                  <a:lnTo>
                    <a:pt x="195" y="55"/>
                  </a:lnTo>
                  <a:lnTo>
                    <a:pt x="193" y="55"/>
                  </a:lnTo>
                  <a:lnTo>
                    <a:pt x="192" y="55"/>
                  </a:lnTo>
                  <a:lnTo>
                    <a:pt x="190" y="55"/>
                  </a:lnTo>
                  <a:lnTo>
                    <a:pt x="189" y="55"/>
                  </a:lnTo>
                  <a:lnTo>
                    <a:pt x="184" y="55"/>
                  </a:lnTo>
                  <a:lnTo>
                    <a:pt x="179" y="56"/>
                  </a:lnTo>
                  <a:lnTo>
                    <a:pt x="176" y="57"/>
                  </a:lnTo>
                  <a:lnTo>
                    <a:pt x="172" y="59"/>
                  </a:lnTo>
                  <a:lnTo>
                    <a:pt x="170" y="61"/>
                  </a:lnTo>
                  <a:lnTo>
                    <a:pt x="168" y="62"/>
                  </a:lnTo>
                  <a:lnTo>
                    <a:pt x="166" y="64"/>
                  </a:lnTo>
                  <a:lnTo>
                    <a:pt x="164" y="66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3" y="70"/>
                  </a:lnTo>
                  <a:lnTo>
                    <a:pt x="163" y="71"/>
                  </a:lnTo>
                  <a:lnTo>
                    <a:pt x="163" y="72"/>
                  </a:lnTo>
                  <a:lnTo>
                    <a:pt x="163" y="73"/>
                  </a:lnTo>
                  <a:lnTo>
                    <a:pt x="163" y="75"/>
                  </a:lnTo>
                  <a:lnTo>
                    <a:pt x="163" y="76"/>
                  </a:lnTo>
                  <a:close/>
                  <a:moveTo>
                    <a:pt x="211" y="107"/>
                  </a:moveTo>
                  <a:lnTo>
                    <a:pt x="211" y="96"/>
                  </a:lnTo>
                  <a:lnTo>
                    <a:pt x="211" y="97"/>
                  </a:lnTo>
                  <a:lnTo>
                    <a:pt x="209" y="98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6" y="99"/>
                  </a:lnTo>
                  <a:lnTo>
                    <a:pt x="205" y="99"/>
                  </a:lnTo>
                  <a:lnTo>
                    <a:pt x="203" y="100"/>
                  </a:lnTo>
                  <a:lnTo>
                    <a:pt x="201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7" y="101"/>
                  </a:lnTo>
                  <a:lnTo>
                    <a:pt x="196" y="101"/>
                  </a:lnTo>
                  <a:lnTo>
                    <a:pt x="195" y="101"/>
                  </a:lnTo>
                  <a:lnTo>
                    <a:pt x="194" y="101"/>
                  </a:lnTo>
                  <a:lnTo>
                    <a:pt x="193" y="101"/>
                  </a:lnTo>
                  <a:lnTo>
                    <a:pt x="192" y="101"/>
                  </a:lnTo>
                  <a:lnTo>
                    <a:pt x="190" y="101"/>
                  </a:lnTo>
                  <a:lnTo>
                    <a:pt x="189" y="102"/>
                  </a:lnTo>
                  <a:lnTo>
                    <a:pt x="188" y="104"/>
                  </a:lnTo>
                  <a:lnTo>
                    <a:pt x="183" y="104"/>
                  </a:lnTo>
                  <a:lnTo>
                    <a:pt x="178" y="105"/>
                  </a:lnTo>
                  <a:lnTo>
                    <a:pt x="174" y="106"/>
                  </a:lnTo>
                  <a:lnTo>
                    <a:pt x="169" y="108"/>
                  </a:lnTo>
                  <a:lnTo>
                    <a:pt x="166" y="111"/>
                  </a:lnTo>
                  <a:lnTo>
                    <a:pt x="163" y="113"/>
                  </a:lnTo>
                  <a:lnTo>
                    <a:pt x="162" y="118"/>
                  </a:lnTo>
                  <a:lnTo>
                    <a:pt x="160" y="122"/>
                  </a:lnTo>
                  <a:lnTo>
                    <a:pt x="160" y="123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0" y="129"/>
                  </a:lnTo>
                  <a:lnTo>
                    <a:pt x="162" y="131"/>
                  </a:lnTo>
                  <a:lnTo>
                    <a:pt x="164" y="135"/>
                  </a:lnTo>
                  <a:lnTo>
                    <a:pt x="166" y="137"/>
                  </a:lnTo>
                  <a:lnTo>
                    <a:pt x="168" y="139"/>
                  </a:lnTo>
                  <a:lnTo>
                    <a:pt x="172" y="141"/>
                  </a:lnTo>
                  <a:lnTo>
                    <a:pt x="176" y="142"/>
                  </a:lnTo>
                  <a:lnTo>
                    <a:pt x="181" y="142"/>
                  </a:lnTo>
                  <a:lnTo>
                    <a:pt x="187" y="141"/>
                  </a:lnTo>
                  <a:lnTo>
                    <a:pt x="192" y="139"/>
                  </a:lnTo>
                  <a:lnTo>
                    <a:pt x="196" y="137"/>
                  </a:lnTo>
                  <a:lnTo>
                    <a:pt x="199" y="135"/>
                  </a:lnTo>
                  <a:lnTo>
                    <a:pt x="202" y="132"/>
                  </a:lnTo>
                  <a:lnTo>
                    <a:pt x="204" y="129"/>
                  </a:lnTo>
                  <a:lnTo>
                    <a:pt x="206" y="126"/>
                  </a:lnTo>
                  <a:lnTo>
                    <a:pt x="207" y="122"/>
                  </a:lnTo>
                  <a:lnTo>
                    <a:pt x="209" y="120"/>
                  </a:lnTo>
                  <a:lnTo>
                    <a:pt x="209" y="118"/>
                  </a:lnTo>
                  <a:lnTo>
                    <a:pt x="211" y="115"/>
                  </a:lnTo>
                  <a:lnTo>
                    <a:pt x="211" y="114"/>
                  </a:lnTo>
                  <a:lnTo>
                    <a:pt x="211" y="111"/>
                  </a:lnTo>
                  <a:lnTo>
                    <a:pt x="211" y="109"/>
                  </a:lnTo>
                  <a:lnTo>
                    <a:pt x="211" y="108"/>
                  </a:lnTo>
                  <a:lnTo>
                    <a:pt x="211" y="107"/>
                  </a:lnTo>
                  <a:close/>
                  <a:moveTo>
                    <a:pt x="266" y="151"/>
                  </a:moveTo>
                  <a:lnTo>
                    <a:pt x="266" y="128"/>
                  </a:lnTo>
                  <a:lnTo>
                    <a:pt x="287" y="128"/>
                  </a:lnTo>
                  <a:lnTo>
                    <a:pt x="287" y="151"/>
                  </a:lnTo>
                  <a:lnTo>
                    <a:pt x="266" y="151"/>
                  </a:lnTo>
                  <a:close/>
                  <a:moveTo>
                    <a:pt x="329" y="151"/>
                  </a:moveTo>
                  <a:lnTo>
                    <a:pt x="329" y="128"/>
                  </a:lnTo>
                  <a:lnTo>
                    <a:pt x="351" y="128"/>
                  </a:lnTo>
                  <a:lnTo>
                    <a:pt x="351" y="151"/>
                  </a:lnTo>
                  <a:lnTo>
                    <a:pt x="329" y="151"/>
                  </a:lnTo>
                  <a:close/>
                  <a:moveTo>
                    <a:pt x="392" y="151"/>
                  </a:moveTo>
                  <a:lnTo>
                    <a:pt x="392" y="128"/>
                  </a:lnTo>
                  <a:lnTo>
                    <a:pt x="414" y="128"/>
                  </a:lnTo>
                  <a:lnTo>
                    <a:pt x="414" y="151"/>
                  </a:lnTo>
                  <a:lnTo>
                    <a:pt x="392" y="151"/>
                  </a:lnTo>
                  <a:close/>
                  <a:moveTo>
                    <a:pt x="456" y="151"/>
                  </a:moveTo>
                  <a:lnTo>
                    <a:pt x="456" y="128"/>
                  </a:lnTo>
                  <a:lnTo>
                    <a:pt x="477" y="128"/>
                  </a:lnTo>
                  <a:lnTo>
                    <a:pt x="477" y="151"/>
                  </a:lnTo>
                  <a:lnTo>
                    <a:pt x="456" y="151"/>
                  </a:lnTo>
                  <a:close/>
                  <a:moveTo>
                    <a:pt x="520" y="151"/>
                  </a:moveTo>
                  <a:lnTo>
                    <a:pt x="520" y="128"/>
                  </a:lnTo>
                  <a:lnTo>
                    <a:pt x="540" y="128"/>
                  </a:lnTo>
                  <a:lnTo>
                    <a:pt x="540" y="151"/>
                  </a:lnTo>
                  <a:lnTo>
                    <a:pt x="520" y="151"/>
                  </a:lnTo>
                  <a:close/>
                  <a:moveTo>
                    <a:pt x="583" y="151"/>
                  </a:moveTo>
                  <a:lnTo>
                    <a:pt x="583" y="128"/>
                  </a:lnTo>
                  <a:lnTo>
                    <a:pt x="603" y="128"/>
                  </a:lnTo>
                  <a:lnTo>
                    <a:pt x="603" y="151"/>
                  </a:lnTo>
                  <a:lnTo>
                    <a:pt x="583" y="151"/>
                  </a:lnTo>
                  <a:close/>
                  <a:moveTo>
                    <a:pt x="647" y="151"/>
                  </a:moveTo>
                  <a:lnTo>
                    <a:pt x="647" y="128"/>
                  </a:lnTo>
                  <a:lnTo>
                    <a:pt x="667" y="128"/>
                  </a:lnTo>
                  <a:lnTo>
                    <a:pt x="667" y="151"/>
                  </a:lnTo>
                  <a:lnTo>
                    <a:pt x="647" y="151"/>
                  </a:lnTo>
                  <a:close/>
                  <a:moveTo>
                    <a:pt x="825" y="142"/>
                  </a:moveTo>
                  <a:lnTo>
                    <a:pt x="825" y="158"/>
                  </a:lnTo>
                  <a:lnTo>
                    <a:pt x="728" y="158"/>
                  </a:lnTo>
                  <a:lnTo>
                    <a:pt x="729" y="148"/>
                  </a:lnTo>
                  <a:lnTo>
                    <a:pt x="731" y="139"/>
                  </a:lnTo>
                  <a:lnTo>
                    <a:pt x="734" y="130"/>
                  </a:lnTo>
                  <a:lnTo>
                    <a:pt x="737" y="125"/>
                  </a:lnTo>
                  <a:lnTo>
                    <a:pt x="743" y="118"/>
                  </a:lnTo>
                  <a:lnTo>
                    <a:pt x="747" y="111"/>
                  </a:lnTo>
                  <a:lnTo>
                    <a:pt x="754" y="107"/>
                  </a:lnTo>
                  <a:lnTo>
                    <a:pt x="761" y="101"/>
                  </a:lnTo>
                  <a:lnTo>
                    <a:pt x="762" y="100"/>
                  </a:lnTo>
                  <a:lnTo>
                    <a:pt x="764" y="99"/>
                  </a:lnTo>
                  <a:lnTo>
                    <a:pt x="765" y="99"/>
                  </a:lnTo>
                  <a:lnTo>
                    <a:pt x="768" y="98"/>
                  </a:lnTo>
                  <a:lnTo>
                    <a:pt x="770" y="97"/>
                  </a:lnTo>
                  <a:lnTo>
                    <a:pt x="772" y="94"/>
                  </a:lnTo>
                  <a:lnTo>
                    <a:pt x="773" y="93"/>
                  </a:lnTo>
                  <a:lnTo>
                    <a:pt x="775" y="92"/>
                  </a:lnTo>
                  <a:lnTo>
                    <a:pt x="775" y="91"/>
                  </a:lnTo>
                  <a:lnTo>
                    <a:pt x="777" y="91"/>
                  </a:lnTo>
                  <a:lnTo>
                    <a:pt x="777" y="91"/>
                  </a:lnTo>
                  <a:lnTo>
                    <a:pt x="782" y="86"/>
                  </a:lnTo>
                  <a:lnTo>
                    <a:pt x="788" y="83"/>
                  </a:lnTo>
                  <a:lnTo>
                    <a:pt x="792" y="80"/>
                  </a:lnTo>
                  <a:lnTo>
                    <a:pt x="796" y="75"/>
                  </a:lnTo>
                  <a:lnTo>
                    <a:pt x="800" y="70"/>
                  </a:lnTo>
                  <a:lnTo>
                    <a:pt x="803" y="66"/>
                  </a:lnTo>
                  <a:lnTo>
                    <a:pt x="805" y="60"/>
                  </a:lnTo>
                  <a:lnTo>
                    <a:pt x="805" y="53"/>
                  </a:lnTo>
                  <a:lnTo>
                    <a:pt x="805" y="47"/>
                  </a:lnTo>
                  <a:lnTo>
                    <a:pt x="803" y="41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2" y="30"/>
                  </a:lnTo>
                  <a:lnTo>
                    <a:pt x="788" y="27"/>
                  </a:lnTo>
                  <a:lnTo>
                    <a:pt x="782" y="26"/>
                  </a:lnTo>
                  <a:lnTo>
                    <a:pt x="775" y="25"/>
                  </a:lnTo>
                  <a:lnTo>
                    <a:pt x="770" y="25"/>
                  </a:lnTo>
                  <a:lnTo>
                    <a:pt x="765" y="26"/>
                  </a:lnTo>
                  <a:lnTo>
                    <a:pt x="761" y="27"/>
                  </a:lnTo>
                  <a:lnTo>
                    <a:pt x="757" y="30"/>
                  </a:lnTo>
                  <a:lnTo>
                    <a:pt x="754" y="33"/>
                  </a:lnTo>
                  <a:lnTo>
                    <a:pt x="752" y="37"/>
                  </a:lnTo>
                  <a:lnTo>
                    <a:pt x="751" y="40"/>
                  </a:lnTo>
                  <a:lnTo>
                    <a:pt x="750" y="43"/>
                  </a:lnTo>
                  <a:lnTo>
                    <a:pt x="750" y="43"/>
                  </a:lnTo>
                  <a:lnTo>
                    <a:pt x="748" y="45"/>
                  </a:lnTo>
                  <a:lnTo>
                    <a:pt x="747" y="47"/>
                  </a:lnTo>
                  <a:lnTo>
                    <a:pt x="747" y="48"/>
                  </a:lnTo>
                  <a:lnTo>
                    <a:pt x="747" y="49"/>
                  </a:lnTo>
                  <a:lnTo>
                    <a:pt x="747" y="50"/>
                  </a:lnTo>
                  <a:lnTo>
                    <a:pt x="747" y="52"/>
                  </a:lnTo>
                  <a:lnTo>
                    <a:pt x="747" y="53"/>
                  </a:lnTo>
                  <a:lnTo>
                    <a:pt x="747" y="59"/>
                  </a:lnTo>
                  <a:lnTo>
                    <a:pt x="728" y="59"/>
                  </a:lnTo>
                  <a:lnTo>
                    <a:pt x="728" y="55"/>
                  </a:lnTo>
                  <a:lnTo>
                    <a:pt x="728" y="53"/>
                  </a:lnTo>
                  <a:lnTo>
                    <a:pt x="728" y="50"/>
                  </a:lnTo>
                  <a:lnTo>
                    <a:pt x="729" y="48"/>
                  </a:lnTo>
                  <a:lnTo>
                    <a:pt x="731" y="46"/>
                  </a:lnTo>
                  <a:lnTo>
                    <a:pt x="731" y="43"/>
                  </a:lnTo>
                  <a:lnTo>
                    <a:pt x="731" y="40"/>
                  </a:lnTo>
                  <a:lnTo>
                    <a:pt x="731" y="38"/>
                  </a:lnTo>
                  <a:lnTo>
                    <a:pt x="733" y="35"/>
                  </a:lnTo>
                  <a:lnTo>
                    <a:pt x="735" y="31"/>
                  </a:lnTo>
                  <a:lnTo>
                    <a:pt x="739" y="26"/>
                  </a:lnTo>
                  <a:lnTo>
                    <a:pt x="742" y="22"/>
                  </a:lnTo>
                  <a:lnTo>
                    <a:pt x="746" y="18"/>
                  </a:lnTo>
                  <a:lnTo>
                    <a:pt x="751" y="14"/>
                  </a:lnTo>
                  <a:lnTo>
                    <a:pt x="757" y="12"/>
                  </a:lnTo>
                  <a:lnTo>
                    <a:pt x="766" y="11"/>
                  </a:lnTo>
                  <a:lnTo>
                    <a:pt x="775" y="11"/>
                  </a:lnTo>
                  <a:lnTo>
                    <a:pt x="781" y="11"/>
                  </a:lnTo>
                  <a:lnTo>
                    <a:pt x="786" y="12"/>
                  </a:lnTo>
                  <a:lnTo>
                    <a:pt x="791" y="12"/>
                  </a:lnTo>
                  <a:lnTo>
                    <a:pt x="796" y="14"/>
                  </a:lnTo>
                  <a:lnTo>
                    <a:pt x="800" y="16"/>
                  </a:lnTo>
                  <a:lnTo>
                    <a:pt x="805" y="17"/>
                  </a:lnTo>
                  <a:lnTo>
                    <a:pt x="808" y="19"/>
                  </a:lnTo>
                  <a:lnTo>
                    <a:pt x="810" y="22"/>
                  </a:lnTo>
                  <a:lnTo>
                    <a:pt x="816" y="27"/>
                  </a:lnTo>
                  <a:lnTo>
                    <a:pt x="820" y="34"/>
                  </a:lnTo>
                  <a:lnTo>
                    <a:pt x="821" y="43"/>
                  </a:lnTo>
                  <a:lnTo>
                    <a:pt x="823" y="52"/>
                  </a:lnTo>
                  <a:lnTo>
                    <a:pt x="823" y="59"/>
                  </a:lnTo>
                  <a:lnTo>
                    <a:pt x="821" y="64"/>
                  </a:lnTo>
                  <a:lnTo>
                    <a:pt x="819" y="70"/>
                  </a:lnTo>
                  <a:lnTo>
                    <a:pt x="817" y="75"/>
                  </a:lnTo>
                  <a:lnTo>
                    <a:pt x="814" y="80"/>
                  </a:lnTo>
                  <a:lnTo>
                    <a:pt x="812" y="84"/>
                  </a:lnTo>
                  <a:lnTo>
                    <a:pt x="808" y="89"/>
                  </a:lnTo>
                  <a:lnTo>
                    <a:pt x="803" y="92"/>
                  </a:lnTo>
                  <a:lnTo>
                    <a:pt x="801" y="94"/>
                  </a:lnTo>
                  <a:lnTo>
                    <a:pt x="799" y="96"/>
                  </a:lnTo>
                  <a:lnTo>
                    <a:pt x="796" y="98"/>
                  </a:lnTo>
                  <a:lnTo>
                    <a:pt x="794" y="99"/>
                  </a:lnTo>
                  <a:lnTo>
                    <a:pt x="792" y="100"/>
                  </a:lnTo>
                  <a:lnTo>
                    <a:pt x="790" y="102"/>
                  </a:lnTo>
                  <a:lnTo>
                    <a:pt x="786" y="104"/>
                  </a:lnTo>
                  <a:lnTo>
                    <a:pt x="784" y="105"/>
                  </a:lnTo>
                  <a:lnTo>
                    <a:pt x="777" y="109"/>
                  </a:lnTo>
                  <a:lnTo>
                    <a:pt x="773" y="113"/>
                  </a:lnTo>
                  <a:lnTo>
                    <a:pt x="768" y="116"/>
                  </a:lnTo>
                  <a:lnTo>
                    <a:pt x="764" y="118"/>
                  </a:lnTo>
                  <a:lnTo>
                    <a:pt x="761" y="122"/>
                  </a:lnTo>
                  <a:lnTo>
                    <a:pt x="757" y="126"/>
                  </a:lnTo>
                  <a:lnTo>
                    <a:pt x="755" y="129"/>
                  </a:lnTo>
                  <a:lnTo>
                    <a:pt x="753" y="131"/>
                  </a:lnTo>
                  <a:lnTo>
                    <a:pt x="752" y="132"/>
                  </a:lnTo>
                  <a:lnTo>
                    <a:pt x="752" y="134"/>
                  </a:lnTo>
                  <a:lnTo>
                    <a:pt x="751" y="136"/>
                  </a:lnTo>
                  <a:lnTo>
                    <a:pt x="751" y="137"/>
                  </a:lnTo>
                  <a:lnTo>
                    <a:pt x="751" y="139"/>
                  </a:lnTo>
                  <a:lnTo>
                    <a:pt x="751" y="139"/>
                  </a:lnTo>
                  <a:lnTo>
                    <a:pt x="750" y="141"/>
                  </a:lnTo>
                  <a:lnTo>
                    <a:pt x="750" y="142"/>
                  </a:lnTo>
                  <a:lnTo>
                    <a:pt x="825" y="142"/>
                  </a:lnTo>
                  <a:close/>
                  <a:moveTo>
                    <a:pt x="841" y="121"/>
                  </a:moveTo>
                  <a:lnTo>
                    <a:pt x="860" y="121"/>
                  </a:lnTo>
                  <a:lnTo>
                    <a:pt x="862" y="125"/>
                  </a:lnTo>
                  <a:lnTo>
                    <a:pt x="863" y="128"/>
                  </a:lnTo>
                  <a:lnTo>
                    <a:pt x="865" y="131"/>
                  </a:lnTo>
                  <a:lnTo>
                    <a:pt x="867" y="135"/>
                  </a:lnTo>
                  <a:lnTo>
                    <a:pt x="869" y="137"/>
                  </a:lnTo>
                  <a:lnTo>
                    <a:pt x="873" y="139"/>
                  </a:lnTo>
                  <a:lnTo>
                    <a:pt x="875" y="141"/>
                  </a:lnTo>
                  <a:lnTo>
                    <a:pt x="877" y="142"/>
                  </a:lnTo>
                  <a:lnTo>
                    <a:pt x="878" y="143"/>
                  </a:lnTo>
                  <a:lnTo>
                    <a:pt x="881" y="144"/>
                  </a:lnTo>
                  <a:lnTo>
                    <a:pt x="882" y="144"/>
                  </a:lnTo>
                  <a:lnTo>
                    <a:pt x="884" y="144"/>
                  </a:lnTo>
                  <a:lnTo>
                    <a:pt x="885" y="144"/>
                  </a:lnTo>
                  <a:lnTo>
                    <a:pt x="887" y="144"/>
                  </a:lnTo>
                  <a:lnTo>
                    <a:pt x="888" y="144"/>
                  </a:lnTo>
                  <a:lnTo>
                    <a:pt x="889" y="144"/>
                  </a:lnTo>
                  <a:lnTo>
                    <a:pt x="898" y="143"/>
                  </a:lnTo>
                  <a:lnTo>
                    <a:pt x="905" y="142"/>
                  </a:lnTo>
                  <a:lnTo>
                    <a:pt x="911" y="139"/>
                  </a:lnTo>
                  <a:lnTo>
                    <a:pt x="916" y="135"/>
                  </a:lnTo>
                  <a:lnTo>
                    <a:pt x="919" y="129"/>
                  </a:lnTo>
                  <a:lnTo>
                    <a:pt x="921" y="125"/>
                  </a:lnTo>
                  <a:lnTo>
                    <a:pt x="922" y="118"/>
                  </a:lnTo>
                  <a:lnTo>
                    <a:pt x="922" y="114"/>
                  </a:lnTo>
                  <a:lnTo>
                    <a:pt x="922" y="113"/>
                  </a:lnTo>
                  <a:lnTo>
                    <a:pt x="922" y="111"/>
                  </a:lnTo>
                  <a:lnTo>
                    <a:pt x="922" y="111"/>
                  </a:lnTo>
                  <a:lnTo>
                    <a:pt x="922" y="109"/>
                  </a:lnTo>
                  <a:lnTo>
                    <a:pt x="922" y="107"/>
                  </a:lnTo>
                  <a:lnTo>
                    <a:pt x="922" y="106"/>
                  </a:lnTo>
                  <a:lnTo>
                    <a:pt x="922" y="105"/>
                  </a:lnTo>
                  <a:lnTo>
                    <a:pt x="922" y="104"/>
                  </a:lnTo>
                  <a:lnTo>
                    <a:pt x="922" y="102"/>
                  </a:lnTo>
                  <a:lnTo>
                    <a:pt x="922" y="100"/>
                  </a:lnTo>
                  <a:lnTo>
                    <a:pt x="922" y="99"/>
                  </a:lnTo>
                  <a:lnTo>
                    <a:pt x="921" y="96"/>
                  </a:lnTo>
                  <a:lnTo>
                    <a:pt x="919" y="91"/>
                  </a:lnTo>
                  <a:lnTo>
                    <a:pt x="917" y="87"/>
                  </a:lnTo>
                  <a:lnTo>
                    <a:pt x="913" y="84"/>
                  </a:lnTo>
                  <a:lnTo>
                    <a:pt x="910" y="80"/>
                  </a:lnTo>
                  <a:lnTo>
                    <a:pt x="904" y="78"/>
                  </a:lnTo>
                  <a:lnTo>
                    <a:pt x="898" y="76"/>
                  </a:lnTo>
                  <a:lnTo>
                    <a:pt x="891" y="76"/>
                  </a:lnTo>
                  <a:lnTo>
                    <a:pt x="889" y="76"/>
                  </a:lnTo>
                  <a:lnTo>
                    <a:pt x="885" y="76"/>
                  </a:lnTo>
                  <a:lnTo>
                    <a:pt x="882" y="77"/>
                  </a:lnTo>
                  <a:lnTo>
                    <a:pt x="878" y="80"/>
                  </a:lnTo>
                  <a:lnTo>
                    <a:pt x="876" y="80"/>
                  </a:lnTo>
                  <a:lnTo>
                    <a:pt x="873" y="82"/>
                  </a:lnTo>
                  <a:lnTo>
                    <a:pt x="869" y="84"/>
                  </a:lnTo>
                  <a:lnTo>
                    <a:pt x="866" y="86"/>
                  </a:lnTo>
                  <a:lnTo>
                    <a:pt x="864" y="89"/>
                  </a:lnTo>
                  <a:lnTo>
                    <a:pt x="846" y="89"/>
                  </a:lnTo>
                  <a:lnTo>
                    <a:pt x="857" y="11"/>
                  </a:lnTo>
                  <a:lnTo>
                    <a:pt x="932" y="11"/>
                  </a:lnTo>
                  <a:lnTo>
                    <a:pt x="932" y="28"/>
                  </a:lnTo>
                  <a:lnTo>
                    <a:pt x="870" y="28"/>
                  </a:lnTo>
                  <a:lnTo>
                    <a:pt x="864" y="71"/>
                  </a:lnTo>
                  <a:lnTo>
                    <a:pt x="865" y="70"/>
                  </a:lnTo>
                  <a:lnTo>
                    <a:pt x="866" y="69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69" y="68"/>
                  </a:lnTo>
                  <a:lnTo>
                    <a:pt x="870" y="67"/>
                  </a:lnTo>
                  <a:lnTo>
                    <a:pt x="871" y="66"/>
                  </a:lnTo>
                  <a:lnTo>
                    <a:pt x="873" y="66"/>
                  </a:lnTo>
                  <a:lnTo>
                    <a:pt x="876" y="64"/>
                  </a:lnTo>
                  <a:lnTo>
                    <a:pt x="880" y="63"/>
                  </a:lnTo>
                  <a:lnTo>
                    <a:pt x="883" y="62"/>
                  </a:lnTo>
                  <a:lnTo>
                    <a:pt x="886" y="61"/>
                  </a:lnTo>
                  <a:lnTo>
                    <a:pt x="888" y="61"/>
                  </a:lnTo>
                  <a:lnTo>
                    <a:pt x="892" y="61"/>
                  </a:lnTo>
                  <a:lnTo>
                    <a:pt x="894" y="61"/>
                  </a:lnTo>
                  <a:lnTo>
                    <a:pt x="896" y="61"/>
                  </a:lnTo>
                  <a:lnTo>
                    <a:pt x="907" y="62"/>
                  </a:lnTo>
                  <a:lnTo>
                    <a:pt x="917" y="64"/>
                  </a:lnTo>
                  <a:lnTo>
                    <a:pt x="923" y="69"/>
                  </a:lnTo>
                  <a:lnTo>
                    <a:pt x="929" y="75"/>
                  </a:lnTo>
                  <a:lnTo>
                    <a:pt x="935" y="83"/>
                  </a:lnTo>
                  <a:lnTo>
                    <a:pt x="938" y="91"/>
                  </a:lnTo>
                  <a:lnTo>
                    <a:pt x="940" y="99"/>
                  </a:lnTo>
                  <a:lnTo>
                    <a:pt x="940" y="108"/>
                  </a:lnTo>
                  <a:lnTo>
                    <a:pt x="940" y="111"/>
                  </a:lnTo>
                  <a:lnTo>
                    <a:pt x="940" y="113"/>
                  </a:lnTo>
                  <a:lnTo>
                    <a:pt x="939" y="116"/>
                  </a:lnTo>
                  <a:lnTo>
                    <a:pt x="938" y="118"/>
                  </a:lnTo>
                  <a:lnTo>
                    <a:pt x="938" y="121"/>
                  </a:lnTo>
                  <a:lnTo>
                    <a:pt x="938" y="125"/>
                  </a:lnTo>
                  <a:lnTo>
                    <a:pt x="938" y="127"/>
                  </a:lnTo>
                  <a:lnTo>
                    <a:pt x="938" y="130"/>
                  </a:lnTo>
                  <a:lnTo>
                    <a:pt x="935" y="135"/>
                  </a:lnTo>
                  <a:lnTo>
                    <a:pt x="933" y="141"/>
                  </a:lnTo>
                  <a:lnTo>
                    <a:pt x="929" y="145"/>
                  </a:lnTo>
                  <a:lnTo>
                    <a:pt x="924" y="148"/>
                  </a:lnTo>
                  <a:lnTo>
                    <a:pt x="922" y="151"/>
                  </a:lnTo>
                  <a:lnTo>
                    <a:pt x="919" y="152"/>
                  </a:lnTo>
                  <a:lnTo>
                    <a:pt x="914" y="155"/>
                  </a:lnTo>
                  <a:lnTo>
                    <a:pt x="911" y="155"/>
                  </a:lnTo>
                  <a:lnTo>
                    <a:pt x="905" y="157"/>
                  </a:lnTo>
                  <a:lnTo>
                    <a:pt x="901" y="157"/>
                  </a:lnTo>
                  <a:lnTo>
                    <a:pt x="895" y="158"/>
                  </a:lnTo>
                  <a:lnTo>
                    <a:pt x="889" y="158"/>
                  </a:lnTo>
                  <a:lnTo>
                    <a:pt x="881" y="158"/>
                  </a:lnTo>
                  <a:lnTo>
                    <a:pt x="874" y="157"/>
                  </a:lnTo>
                  <a:lnTo>
                    <a:pt x="867" y="155"/>
                  </a:lnTo>
                  <a:lnTo>
                    <a:pt x="862" y="153"/>
                  </a:lnTo>
                  <a:lnTo>
                    <a:pt x="857" y="150"/>
                  </a:lnTo>
                  <a:lnTo>
                    <a:pt x="854" y="146"/>
                  </a:lnTo>
                  <a:lnTo>
                    <a:pt x="850" y="143"/>
                  </a:lnTo>
                  <a:lnTo>
                    <a:pt x="848" y="139"/>
                  </a:lnTo>
                  <a:lnTo>
                    <a:pt x="847" y="136"/>
                  </a:lnTo>
                  <a:lnTo>
                    <a:pt x="846" y="132"/>
                  </a:lnTo>
                  <a:lnTo>
                    <a:pt x="844" y="130"/>
                  </a:lnTo>
                  <a:lnTo>
                    <a:pt x="842" y="128"/>
                  </a:lnTo>
                  <a:lnTo>
                    <a:pt x="842" y="126"/>
                  </a:lnTo>
                  <a:lnTo>
                    <a:pt x="842" y="123"/>
                  </a:lnTo>
                  <a:lnTo>
                    <a:pt x="841" y="122"/>
                  </a:lnTo>
                  <a:lnTo>
                    <a:pt x="841" y="121"/>
                  </a:lnTo>
                  <a:close/>
                  <a:moveTo>
                    <a:pt x="1055" y="45"/>
                  </a:moveTo>
                  <a:lnTo>
                    <a:pt x="1039" y="45"/>
                  </a:lnTo>
                  <a:lnTo>
                    <a:pt x="1038" y="41"/>
                  </a:lnTo>
                  <a:lnTo>
                    <a:pt x="1035" y="38"/>
                  </a:lnTo>
                  <a:lnTo>
                    <a:pt x="1034" y="34"/>
                  </a:lnTo>
                  <a:lnTo>
                    <a:pt x="1031" y="32"/>
                  </a:lnTo>
                  <a:lnTo>
                    <a:pt x="1030" y="31"/>
                  </a:lnTo>
                  <a:lnTo>
                    <a:pt x="1027" y="28"/>
                  </a:lnTo>
                  <a:lnTo>
                    <a:pt x="1025" y="27"/>
                  </a:lnTo>
                  <a:lnTo>
                    <a:pt x="1023" y="26"/>
                  </a:lnTo>
                  <a:lnTo>
                    <a:pt x="1021" y="26"/>
                  </a:lnTo>
                  <a:lnTo>
                    <a:pt x="1021" y="26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6"/>
                  </a:lnTo>
                  <a:lnTo>
                    <a:pt x="1014" y="25"/>
                  </a:lnTo>
                  <a:lnTo>
                    <a:pt x="1012" y="25"/>
                  </a:lnTo>
                  <a:lnTo>
                    <a:pt x="1010" y="25"/>
                  </a:lnTo>
                  <a:lnTo>
                    <a:pt x="1009" y="25"/>
                  </a:lnTo>
                  <a:lnTo>
                    <a:pt x="1008" y="25"/>
                  </a:lnTo>
                  <a:lnTo>
                    <a:pt x="1006" y="26"/>
                  </a:lnTo>
                  <a:lnTo>
                    <a:pt x="1004" y="26"/>
                  </a:lnTo>
                  <a:lnTo>
                    <a:pt x="1002" y="26"/>
                  </a:lnTo>
                  <a:lnTo>
                    <a:pt x="1000" y="26"/>
                  </a:lnTo>
                  <a:lnTo>
                    <a:pt x="998" y="27"/>
                  </a:lnTo>
                  <a:lnTo>
                    <a:pt x="997" y="28"/>
                  </a:lnTo>
                  <a:lnTo>
                    <a:pt x="993" y="30"/>
                  </a:lnTo>
                  <a:lnTo>
                    <a:pt x="990" y="33"/>
                  </a:lnTo>
                  <a:lnTo>
                    <a:pt x="986" y="38"/>
                  </a:lnTo>
                  <a:lnTo>
                    <a:pt x="983" y="43"/>
                  </a:lnTo>
                  <a:lnTo>
                    <a:pt x="981" y="45"/>
                  </a:lnTo>
                  <a:lnTo>
                    <a:pt x="981" y="48"/>
                  </a:lnTo>
                  <a:lnTo>
                    <a:pt x="979" y="53"/>
                  </a:lnTo>
                  <a:lnTo>
                    <a:pt x="978" y="56"/>
                  </a:lnTo>
                  <a:lnTo>
                    <a:pt x="977" y="62"/>
                  </a:lnTo>
                  <a:lnTo>
                    <a:pt x="977" y="67"/>
                  </a:lnTo>
                  <a:lnTo>
                    <a:pt x="976" y="72"/>
                  </a:lnTo>
                  <a:lnTo>
                    <a:pt x="976" y="78"/>
                  </a:lnTo>
                  <a:lnTo>
                    <a:pt x="976" y="76"/>
                  </a:lnTo>
                  <a:lnTo>
                    <a:pt x="978" y="75"/>
                  </a:lnTo>
                  <a:lnTo>
                    <a:pt x="981" y="72"/>
                  </a:lnTo>
                  <a:lnTo>
                    <a:pt x="983" y="71"/>
                  </a:lnTo>
                  <a:lnTo>
                    <a:pt x="985" y="69"/>
                  </a:lnTo>
                  <a:lnTo>
                    <a:pt x="987" y="68"/>
                  </a:lnTo>
                  <a:lnTo>
                    <a:pt x="990" y="67"/>
                  </a:lnTo>
                  <a:lnTo>
                    <a:pt x="993" y="66"/>
                  </a:lnTo>
                  <a:lnTo>
                    <a:pt x="995" y="64"/>
                  </a:lnTo>
                  <a:lnTo>
                    <a:pt x="997" y="64"/>
                  </a:lnTo>
                  <a:lnTo>
                    <a:pt x="999" y="63"/>
                  </a:lnTo>
                  <a:lnTo>
                    <a:pt x="1002" y="62"/>
                  </a:lnTo>
                  <a:lnTo>
                    <a:pt x="1004" y="62"/>
                  </a:lnTo>
                  <a:lnTo>
                    <a:pt x="1006" y="62"/>
                  </a:lnTo>
                  <a:lnTo>
                    <a:pt x="1008" y="62"/>
                  </a:lnTo>
                  <a:lnTo>
                    <a:pt x="1010" y="62"/>
                  </a:lnTo>
                  <a:lnTo>
                    <a:pt x="1012" y="62"/>
                  </a:lnTo>
                  <a:lnTo>
                    <a:pt x="1021" y="63"/>
                  </a:lnTo>
                  <a:lnTo>
                    <a:pt x="1030" y="64"/>
                  </a:lnTo>
                  <a:lnTo>
                    <a:pt x="1036" y="69"/>
                  </a:lnTo>
                  <a:lnTo>
                    <a:pt x="1043" y="75"/>
                  </a:lnTo>
                  <a:lnTo>
                    <a:pt x="1046" y="78"/>
                  </a:lnTo>
                  <a:lnTo>
                    <a:pt x="1049" y="82"/>
                  </a:lnTo>
                  <a:lnTo>
                    <a:pt x="1052" y="86"/>
                  </a:lnTo>
                  <a:lnTo>
                    <a:pt x="1054" y="91"/>
                  </a:lnTo>
                  <a:lnTo>
                    <a:pt x="1055" y="96"/>
                  </a:lnTo>
                  <a:lnTo>
                    <a:pt x="1056" y="100"/>
                  </a:lnTo>
                  <a:lnTo>
                    <a:pt x="1058" y="106"/>
                  </a:lnTo>
                  <a:lnTo>
                    <a:pt x="1058" y="111"/>
                  </a:lnTo>
                  <a:lnTo>
                    <a:pt x="1058" y="116"/>
                  </a:lnTo>
                  <a:lnTo>
                    <a:pt x="1056" y="122"/>
                  </a:lnTo>
                  <a:lnTo>
                    <a:pt x="1055" y="127"/>
                  </a:lnTo>
                  <a:lnTo>
                    <a:pt x="1054" y="131"/>
                  </a:lnTo>
                  <a:lnTo>
                    <a:pt x="1052" y="136"/>
                  </a:lnTo>
                  <a:lnTo>
                    <a:pt x="1049" y="139"/>
                  </a:lnTo>
                  <a:lnTo>
                    <a:pt x="1047" y="144"/>
                  </a:lnTo>
                  <a:lnTo>
                    <a:pt x="1045" y="148"/>
                  </a:lnTo>
                  <a:lnTo>
                    <a:pt x="1042" y="151"/>
                  </a:lnTo>
                  <a:lnTo>
                    <a:pt x="1038" y="153"/>
                  </a:lnTo>
                  <a:lnTo>
                    <a:pt x="1034" y="155"/>
                  </a:lnTo>
                  <a:lnTo>
                    <a:pt x="1030" y="158"/>
                  </a:lnTo>
                  <a:lnTo>
                    <a:pt x="1025" y="159"/>
                  </a:lnTo>
                  <a:lnTo>
                    <a:pt x="1019" y="160"/>
                  </a:lnTo>
                  <a:lnTo>
                    <a:pt x="1015" y="161"/>
                  </a:lnTo>
                  <a:lnTo>
                    <a:pt x="1009" y="161"/>
                  </a:lnTo>
                  <a:lnTo>
                    <a:pt x="1004" y="161"/>
                  </a:lnTo>
                  <a:lnTo>
                    <a:pt x="999" y="160"/>
                  </a:lnTo>
                  <a:lnTo>
                    <a:pt x="994" y="159"/>
                  </a:lnTo>
                  <a:lnTo>
                    <a:pt x="990" y="158"/>
                  </a:lnTo>
                  <a:lnTo>
                    <a:pt x="985" y="155"/>
                  </a:lnTo>
                  <a:lnTo>
                    <a:pt x="981" y="153"/>
                  </a:lnTo>
                  <a:lnTo>
                    <a:pt x="976" y="151"/>
                  </a:lnTo>
                  <a:lnTo>
                    <a:pt x="972" y="148"/>
                  </a:lnTo>
                  <a:lnTo>
                    <a:pt x="969" y="144"/>
                  </a:lnTo>
                  <a:lnTo>
                    <a:pt x="966" y="139"/>
                  </a:lnTo>
                  <a:lnTo>
                    <a:pt x="963" y="132"/>
                  </a:lnTo>
                  <a:lnTo>
                    <a:pt x="961" y="126"/>
                  </a:lnTo>
                  <a:lnTo>
                    <a:pt x="959" y="118"/>
                  </a:lnTo>
                  <a:lnTo>
                    <a:pt x="958" y="108"/>
                  </a:lnTo>
                  <a:lnTo>
                    <a:pt x="957" y="99"/>
                  </a:lnTo>
                  <a:lnTo>
                    <a:pt x="957" y="87"/>
                  </a:lnTo>
                  <a:lnTo>
                    <a:pt x="957" y="84"/>
                  </a:lnTo>
                  <a:lnTo>
                    <a:pt x="957" y="80"/>
                  </a:lnTo>
                  <a:lnTo>
                    <a:pt x="958" y="77"/>
                  </a:lnTo>
                  <a:lnTo>
                    <a:pt x="959" y="72"/>
                  </a:lnTo>
                  <a:lnTo>
                    <a:pt x="959" y="68"/>
                  </a:lnTo>
                  <a:lnTo>
                    <a:pt x="959" y="63"/>
                  </a:lnTo>
                  <a:lnTo>
                    <a:pt x="959" y="60"/>
                  </a:lnTo>
                  <a:lnTo>
                    <a:pt x="960" y="55"/>
                  </a:lnTo>
                  <a:lnTo>
                    <a:pt x="963" y="46"/>
                  </a:lnTo>
                  <a:lnTo>
                    <a:pt x="967" y="39"/>
                  </a:lnTo>
                  <a:lnTo>
                    <a:pt x="972" y="31"/>
                  </a:lnTo>
                  <a:lnTo>
                    <a:pt x="976" y="23"/>
                  </a:lnTo>
                  <a:lnTo>
                    <a:pt x="978" y="21"/>
                  </a:lnTo>
                  <a:lnTo>
                    <a:pt x="981" y="17"/>
                  </a:lnTo>
                  <a:lnTo>
                    <a:pt x="986" y="16"/>
                  </a:lnTo>
                  <a:lnTo>
                    <a:pt x="990" y="14"/>
                  </a:lnTo>
                  <a:lnTo>
                    <a:pt x="995" y="12"/>
                  </a:lnTo>
                  <a:lnTo>
                    <a:pt x="999" y="12"/>
                  </a:lnTo>
                  <a:lnTo>
                    <a:pt x="1005" y="11"/>
                  </a:lnTo>
                  <a:lnTo>
                    <a:pt x="1010" y="11"/>
                  </a:lnTo>
                  <a:lnTo>
                    <a:pt x="1012" y="11"/>
                  </a:lnTo>
                  <a:lnTo>
                    <a:pt x="1014" y="11"/>
                  </a:lnTo>
                  <a:lnTo>
                    <a:pt x="1016" y="11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7" y="12"/>
                  </a:lnTo>
                  <a:lnTo>
                    <a:pt x="1033" y="14"/>
                  </a:lnTo>
                  <a:lnTo>
                    <a:pt x="1038" y="17"/>
                  </a:lnTo>
                  <a:lnTo>
                    <a:pt x="1042" y="19"/>
                  </a:lnTo>
                  <a:lnTo>
                    <a:pt x="1046" y="24"/>
                  </a:lnTo>
                  <a:lnTo>
                    <a:pt x="1049" y="30"/>
                  </a:lnTo>
                  <a:lnTo>
                    <a:pt x="1053" y="37"/>
                  </a:lnTo>
                  <a:lnTo>
                    <a:pt x="1055" y="45"/>
                  </a:lnTo>
                  <a:close/>
                  <a:moveTo>
                    <a:pt x="978" y="111"/>
                  </a:moveTo>
                  <a:lnTo>
                    <a:pt x="978" y="113"/>
                  </a:lnTo>
                  <a:lnTo>
                    <a:pt x="978" y="115"/>
                  </a:lnTo>
                  <a:lnTo>
                    <a:pt x="978" y="116"/>
                  </a:lnTo>
                  <a:lnTo>
                    <a:pt x="978" y="118"/>
                  </a:lnTo>
                  <a:lnTo>
                    <a:pt x="978" y="121"/>
                  </a:lnTo>
                  <a:lnTo>
                    <a:pt x="979" y="123"/>
                  </a:lnTo>
                  <a:lnTo>
                    <a:pt x="981" y="126"/>
                  </a:lnTo>
                  <a:lnTo>
                    <a:pt x="981" y="128"/>
                  </a:lnTo>
                  <a:lnTo>
                    <a:pt x="983" y="131"/>
                  </a:lnTo>
                  <a:lnTo>
                    <a:pt x="985" y="134"/>
                  </a:lnTo>
                  <a:lnTo>
                    <a:pt x="988" y="137"/>
                  </a:lnTo>
                  <a:lnTo>
                    <a:pt x="990" y="141"/>
                  </a:lnTo>
                  <a:lnTo>
                    <a:pt x="994" y="143"/>
                  </a:lnTo>
                  <a:lnTo>
                    <a:pt x="998" y="144"/>
                  </a:lnTo>
                  <a:lnTo>
                    <a:pt x="1004" y="145"/>
                  </a:lnTo>
                  <a:lnTo>
                    <a:pt x="1009" y="145"/>
                  </a:lnTo>
                  <a:lnTo>
                    <a:pt x="1016" y="144"/>
                  </a:lnTo>
                  <a:lnTo>
                    <a:pt x="1023" y="143"/>
                  </a:lnTo>
                  <a:lnTo>
                    <a:pt x="1027" y="139"/>
                  </a:lnTo>
                  <a:lnTo>
                    <a:pt x="1031" y="135"/>
                  </a:lnTo>
                  <a:lnTo>
                    <a:pt x="1034" y="129"/>
                  </a:lnTo>
                  <a:lnTo>
                    <a:pt x="1036" y="125"/>
                  </a:lnTo>
                  <a:lnTo>
                    <a:pt x="1039" y="118"/>
                  </a:lnTo>
                  <a:lnTo>
                    <a:pt x="1039" y="111"/>
                  </a:lnTo>
                  <a:lnTo>
                    <a:pt x="1039" y="105"/>
                  </a:lnTo>
                  <a:lnTo>
                    <a:pt x="1036" y="98"/>
                  </a:lnTo>
                  <a:lnTo>
                    <a:pt x="1034" y="93"/>
                  </a:lnTo>
                  <a:lnTo>
                    <a:pt x="1031" y="87"/>
                  </a:lnTo>
                  <a:lnTo>
                    <a:pt x="1027" y="84"/>
                  </a:lnTo>
                  <a:lnTo>
                    <a:pt x="1021" y="80"/>
                  </a:lnTo>
                  <a:lnTo>
                    <a:pt x="1016" y="80"/>
                  </a:lnTo>
                  <a:lnTo>
                    <a:pt x="1009" y="78"/>
                  </a:lnTo>
                  <a:lnTo>
                    <a:pt x="1003" y="78"/>
                  </a:lnTo>
                  <a:lnTo>
                    <a:pt x="997" y="80"/>
                  </a:lnTo>
                  <a:lnTo>
                    <a:pt x="993" y="82"/>
                  </a:lnTo>
                  <a:lnTo>
                    <a:pt x="988" y="84"/>
                  </a:lnTo>
                  <a:lnTo>
                    <a:pt x="986" y="87"/>
                  </a:lnTo>
                  <a:lnTo>
                    <a:pt x="984" y="91"/>
                  </a:lnTo>
                  <a:lnTo>
                    <a:pt x="981" y="96"/>
                  </a:lnTo>
                  <a:lnTo>
                    <a:pt x="979" y="99"/>
                  </a:lnTo>
                  <a:lnTo>
                    <a:pt x="979" y="101"/>
                  </a:lnTo>
                  <a:lnTo>
                    <a:pt x="979" y="102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09"/>
                  </a:lnTo>
                  <a:lnTo>
                    <a:pt x="978" y="111"/>
                  </a:lnTo>
                  <a:lnTo>
                    <a:pt x="978" y="111"/>
                  </a:lnTo>
                  <a:close/>
                  <a:moveTo>
                    <a:pt x="1122" y="161"/>
                  </a:moveTo>
                  <a:lnTo>
                    <a:pt x="1114" y="160"/>
                  </a:lnTo>
                  <a:lnTo>
                    <a:pt x="1106" y="158"/>
                  </a:lnTo>
                  <a:lnTo>
                    <a:pt x="1099" y="155"/>
                  </a:lnTo>
                  <a:lnTo>
                    <a:pt x="1093" y="148"/>
                  </a:lnTo>
                  <a:lnTo>
                    <a:pt x="1089" y="143"/>
                  </a:lnTo>
                  <a:lnTo>
                    <a:pt x="1084" y="136"/>
                  </a:lnTo>
                  <a:lnTo>
                    <a:pt x="1081" y="129"/>
                  </a:lnTo>
                  <a:lnTo>
                    <a:pt x="1080" y="121"/>
                  </a:lnTo>
                  <a:lnTo>
                    <a:pt x="1079" y="115"/>
                  </a:lnTo>
                  <a:lnTo>
                    <a:pt x="1077" y="111"/>
                  </a:lnTo>
                  <a:lnTo>
                    <a:pt x="1076" y="105"/>
                  </a:lnTo>
                  <a:lnTo>
                    <a:pt x="1076" y="99"/>
                  </a:lnTo>
                  <a:lnTo>
                    <a:pt x="1076" y="96"/>
                  </a:lnTo>
                  <a:lnTo>
                    <a:pt x="1076" y="92"/>
                  </a:lnTo>
                  <a:lnTo>
                    <a:pt x="1074" y="89"/>
                  </a:lnTo>
                  <a:lnTo>
                    <a:pt x="1074" y="85"/>
                  </a:lnTo>
                  <a:lnTo>
                    <a:pt x="1074" y="82"/>
                  </a:lnTo>
                  <a:lnTo>
                    <a:pt x="1074" y="78"/>
                  </a:lnTo>
                  <a:lnTo>
                    <a:pt x="1074" y="73"/>
                  </a:lnTo>
                  <a:lnTo>
                    <a:pt x="1076" y="69"/>
                  </a:lnTo>
                  <a:lnTo>
                    <a:pt x="1076" y="64"/>
                  </a:lnTo>
                  <a:lnTo>
                    <a:pt x="1077" y="60"/>
                  </a:lnTo>
                  <a:lnTo>
                    <a:pt x="1079" y="54"/>
                  </a:lnTo>
                  <a:lnTo>
                    <a:pt x="1080" y="48"/>
                  </a:lnTo>
                  <a:lnTo>
                    <a:pt x="1081" y="41"/>
                  </a:lnTo>
                  <a:lnTo>
                    <a:pt x="1084" y="34"/>
                  </a:lnTo>
                  <a:lnTo>
                    <a:pt x="1089" y="27"/>
                  </a:lnTo>
                  <a:lnTo>
                    <a:pt x="1093" y="22"/>
                  </a:lnTo>
                  <a:lnTo>
                    <a:pt x="1099" y="16"/>
                  </a:lnTo>
                  <a:lnTo>
                    <a:pt x="1106" y="11"/>
                  </a:lnTo>
                  <a:lnTo>
                    <a:pt x="1114" y="10"/>
                  </a:lnTo>
                  <a:lnTo>
                    <a:pt x="1122" y="9"/>
                  </a:lnTo>
                  <a:lnTo>
                    <a:pt x="1133" y="10"/>
                  </a:lnTo>
                  <a:lnTo>
                    <a:pt x="1142" y="11"/>
                  </a:lnTo>
                  <a:lnTo>
                    <a:pt x="1148" y="16"/>
                  </a:lnTo>
                  <a:lnTo>
                    <a:pt x="1154" y="22"/>
                  </a:lnTo>
                  <a:lnTo>
                    <a:pt x="1158" y="27"/>
                  </a:lnTo>
                  <a:lnTo>
                    <a:pt x="1163" y="34"/>
                  </a:lnTo>
                  <a:lnTo>
                    <a:pt x="1166" y="41"/>
                  </a:lnTo>
                  <a:lnTo>
                    <a:pt x="1170" y="48"/>
                  </a:lnTo>
                  <a:lnTo>
                    <a:pt x="1171" y="54"/>
                  </a:lnTo>
                  <a:lnTo>
                    <a:pt x="1172" y="60"/>
                  </a:lnTo>
                  <a:lnTo>
                    <a:pt x="1173" y="64"/>
                  </a:lnTo>
                  <a:lnTo>
                    <a:pt x="1173" y="69"/>
                  </a:lnTo>
                  <a:lnTo>
                    <a:pt x="1173" y="73"/>
                  </a:lnTo>
                  <a:lnTo>
                    <a:pt x="1173" y="78"/>
                  </a:lnTo>
                  <a:lnTo>
                    <a:pt x="1173" y="82"/>
                  </a:lnTo>
                  <a:lnTo>
                    <a:pt x="1173" y="85"/>
                  </a:lnTo>
                  <a:lnTo>
                    <a:pt x="1173" y="87"/>
                  </a:lnTo>
                  <a:lnTo>
                    <a:pt x="1173" y="91"/>
                  </a:lnTo>
                  <a:lnTo>
                    <a:pt x="1173" y="94"/>
                  </a:lnTo>
                  <a:lnTo>
                    <a:pt x="1173" y="99"/>
                  </a:lnTo>
                  <a:lnTo>
                    <a:pt x="1173" y="105"/>
                  </a:lnTo>
                  <a:lnTo>
                    <a:pt x="1172" y="111"/>
                  </a:lnTo>
                  <a:lnTo>
                    <a:pt x="1171" y="115"/>
                  </a:lnTo>
                  <a:lnTo>
                    <a:pt x="1170" y="121"/>
                  </a:lnTo>
                  <a:lnTo>
                    <a:pt x="1166" y="129"/>
                  </a:lnTo>
                  <a:lnTo>
                    <a:pt x="1163" y="136"/>
                  </a:lnTo>
                  <a:lnTo>
                    <a:pt x="1158" y="143"/>
                  </a:lnTo>
                  <a:lnTo>
                    <a:pt x="1154" y="148"/>
                  </a:lnTo>
                  <a:lnTo>
                    <a:pt x="1148" y="155"/>
                  </a:lnTo>
                  <a:lnTo>
                    <a:pt x="1142" y="158"/>
                  </a:lnTo>
                  <a:lnTo>
                    <a:pt x="1133" y="160"/>
                  </a:lnTo>
                  <a:lnTo>
                    <a:pt x="1122" y="161"/>
                  </a:lnTo>
                  <a:close/>
                  <a:moveTo>
                    <a:pt x="1122" y="145"/>
                  </a:moveTo>
                  <a:lnTo>
                    <a:pt x="1131" y="144"/>
                  </a:lnTo>
                  <a:lnTo>
                    <a:pt x="1137" y="142"/>
                  </a:lnTo>
                  <a:lnTo>
                    <a:pt x="1142" y="137"/>
                  </a:lnTo>
                  <a:lnTo>
                    <a:pt x="1148" y="131"/>
                  </a:lnTo>
                  <a:lnTo>
                    <a:pt x="1150" y="123"/>
                  </a:lnTo>
                  <a:lnTo>
                    <a:pt x="1152" y="115"/>
                  </a:lnTo>
                  <a:lnTo>
                    <a:pt x="1153" y="107"/>
                  </a:lnTo>
                  <a:lnTo>
                    <a:pt x="1154" y="98"/>
                  </a:lnTo>
                  <a:lnTo>
                    <a:pt x="1154" y="97"/>
                  </a:lnTo>
                  <a:lnTo>
                    <a:pt x="1154" y="94"/>
                  </a:lnTo>
                  <a:lnTo>
                    <a:pt x="1154" y="93"/>
                  </a:lnTo>
                  <a:lnTo>
                    <a:pt x="1154" y="91"/>
                  </a:lnTo>
                  <a:lnTo>
                    <a:pt x="1154" y="89"/>
                  </a:lnTo>
                  <a:lnTo>
                    <a:pt x="1154" y="87"/>
                  </a:lnTo>
                  <a:lnTo>
                    <a:pt x="1154" y="86"/>
                  </a:lnTo>
                  <a:lnTo>
                    <a:pt x="1154" y="85"/>
                  </a:lnTo>
                  <a:lnTo>
                    <a:pt x="1154" y="84"/>
                  </a:lnTo>
                  <a:lnTo>
                    <a:pt x="1154" y="82"/>
                  </a:lnTo>
                  <a:lnTo>
                    <a:pt x="1154" y="80"/>
                  </a:lnTo>
                  <a:lnTo>
                    <a:pt x="1154" y="78"/>
                  </a:lnTo>
                  <a:lnTo>
                    <a:pt x="1154" y="77"/>
                  </a:lnTo>
                  <a:lnTo>
                    <a:pt x="1154" y="75"/>
                  </a:lnTo>
                  <a:lnTo>
                    <a:pt x="1154" y="73"/>
                  </a:lnTo>
                  <a:lnTo>
                    <a:pt x="1154" y="71"/>
                  </a:lnTo>
                  <a:lnTo>
                    <a:pt x="1153" y="63"/>
                  </a:lnTo>
                  <a:lnTo>
                    <a:pt x="1152" y="55"/>
                  </a:lnTo>
                  <a:lnTo>
                    <a:pt x="1150" y="47"/>
                  </a:lnTo>
                  <a:lnTo>
                    <a:pt x="1148" y="39"/>
                  </a:lnTo>
                  <a:lnTo>
                    <a:pt x="1142" y="32"/>
                  </a:lnTo>
                  <a:lnTo>
                    <a:pt x="1137" y="28"/>
                  </a:lnTo>
                  <a:lnTo>
                    <a:pt x="1131" y="26"/>
                  </a:lnTo>
                  <a:lnTo>
                    <a:pt x="1122" y="25"/>
                  </a:lnTo>
                  <a:lnTo>
                    <a:pt x="1116" y="26"/>
                  </a:lnTo>
                  <a:lnTo>
                    <a:pt x="1111" y="28"/>
                  </a:lnTo>
                  <a:lnTo>
                    <a:pt x="1106" y="32"/>
                  </a:lnTo>
                  <a:lnTo>
                    <a:pt x="1102" y="39"/>
                  </a:lnTo>
                  <a:lnTo>
                    <a:pt x="1099" y="47"/>
                  </a:lnTo>
                  <a:lnTo>
                    <a:pt x="1097" y="55"/>
                  </a:lnTo>
                  <a:lnTo>
                    <a:pt x="1095" y="64"/>
                  </a:lnTo>
                  <a:lnTo>
                    <a:pt x="1093" y="72"/>
                  </a:lnTo>
                  <a:lnTo>
                    <a:pt x="1093" y="73"/>
                  </a:lnTo>
                  <a:lnTo>
                    <a:pt x="1093" y="75"/>
                  </a:lnTo>
                  <a:lnTo>
                    <a:pt x="1093" y="77"/>
                  </a:lnTo>
                  <a:lnTo>
                    <a:pt x="1093" y="78"/>
                  </a:lnTo>
                  <a:lnTo>
                    <a:pt x="1093" y="80"/>
                  </a:lnTo>
                  <a:lnTo>
                    <a:pt x="1093" y="82"/>
                  </a:lnTo>
                  <a:lnTo>
                    <a:pt x="1093" y="84"/>
                  </a:lnTo>
                  <a:lnTo>
                    <a:pt x="1093" y="85"/>
                  </a:lnTo>
                  <a:lnTo>
                    <a:pt x="1093" y="86"/>
                  </a:lnTo>
                  <a:lnTo>
                    <a:pt x="1093" y="87"/>
                  </a:lnTo>
                  <a:lnTo>
                    <a:pt x="1093" y="89"/>
                  </a:lnTo>
                  <a:lnTo>
                    <a:pt x="1093" y="91"/>
                  </a:lnTo>
                  <a:lnTo>
                    <a:pt x="1093" y="92"/>
                  </a:lnTo>
                  <a:lnTo>
                    <a:pt x="1093" y="93"/>
                  </a:lnTo>
                  <a:lnTo>
                    <a:pt x="1093" y="94"/>
                  </a:lnTo>
                  <a:lnTo>
                    <a:pt x="1093" y="96"/>
                  </a:lnTo>
                  <a:lnTo>
                    <a:pt x="1093" y="100"/>
                  </a:lnTo>
                  <a:lnTo>
                    <a:pt x="1095" y="105"/>
                  </a:lnTo>
                  <a:lnTo>
                    <a:pt x="1096" y="109"/>
                  </a:lnTo>
                  <a:lnTo>
                    <a:pt x="1097" y="114"/>
                  </a:lnTo>
                  <a:lnTo>
                    <a:pt x="1098" y="118"/>
                  </a:lnTo>
                  <a:lnTo>
                    <a:pt x="1099" y="122"/>
                  </a:lnTo>
                  <a:lnTo>
                    <a:pt x="1100" y="127"/>
                  </a:lnTo>
                  <a:lnTo>
                    <a:pt x="1102" y="130"/>
                  </a:lnTo>
                  <a:lnTo>
                    <a:pt x="1106" y="137"/>
                  </a:lnTo>
                  <a:lnTo>
                    <a:pt x="1111" y="142"/>
                  </a:lnTo>
                  <a:lnTo>
                    <a:pt x="1116" y="144"/>
                  </a:lnTo>
                  <a:lnTo>
                    <a:pt x="1122" y="145"/>
                  </a:lnTo>
                  <a:close/>
                  <a:moveTo>
                    <a:pt x="26" y="289"/>
                  </a:moveTo>
                  <a:lnTo>
                    <a:pt x="92" y="289"/>
                  </a:lnTo>
                  <a:lnTo>
                    <a:pt x="92" y="306"/>
                  </a:lnTo>
                  <a:lnTo>
                    <a:pt x="26" y="306"/>
                  </a:lnTo>
                  <a:lnTo>
                    <a:pt x="26" y="372"/>
                  </a:lnTo>
                  <a:lnTo>
                    <a:pt x="8" y="372"/>
                  </a:lnTo>
                  <a:lnTo>
                    <a:pt x="8" y="225"/>
                  </a:lnTo>
                  <a:lnTo>
                    <a:pt x="102" y="225"/>
                  </a:lnTo>
                  <a:lnTo>
                    <a:pt x="102" y="243"/>
                  </a:lnTo>
                  <a:lnTo>
                    <a:pt x="26" y="243"/>
                  </a:lnTo>
                  <a:lnTo>
                    <a:pt x="26" y="28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5" name="Freeform 105"/>
            <p:cNvSpPr>
              <a:spLocks noEditPoints="1"/>
            </p:cNvSpPr>
            <p:nvPr/>
          </p:nvSpPr>
          <p:spPr bwMode="auto">
            <a:xfrm>
              <a:off x="5159" y="7855"/>
              <a:ext cx="1168" cy="373"/>
            </a:xfrm>
            <a:custGeom>
              <a:avLst/>
              <a:gdLst>
                <a:gd name="T0" fmla="*/ 161 w 1168"/>
                <a:gd name="T1" fmla="*/ 153 h 373"/>
                <a:gd name="T2" fmla="*/ 110 w 1168"/>
                <a:gd name="T3" fmla="*/ 117 h 373"/>
                <a:gd name="T4" fmla="*/ 109 w 1168"/>
                <a:gd name="T5" fmla="*/ 86 h 373"/>
                <a:gd name="T6" fmla="*/ 138 w 1168"/>
                <a:gd name="T7" fmla="*/ 43 h 373"/>
                <a:gd name="T8" fmla="*/ 203 w 1168"/>
                <a:gd name="T9" fmla="*/ 73 h 373"/>
                <a:gd name="T10" fmla="*/ 207 w 1168"/>
                <a:gd name="T11" fmla="*/ 96 h 373"/>
                <a:gd name="T12" fmla="*/ 128 w 1168"/>
                <a:gd name="T13" fmla="*/ 111 h 373"/>
                <a:gd name="T14" fmla="*/ 152 w 1168"/>
                <a:gd name="T15" fmla="*/ 139 h 373"/>
                <a:gd name="T16" fmla="*/ 127 w 1168"/>
                <a:gd name="T17" fmla="*/ 87 h 373"/>
                <a:gd name="T18" fmla="*/ 185 w 1168"/>
                <a:gd name="T19" fmla="*/ 74 h 373"/>
                <a:gd name="T20" fmla="*/ 139 w 1168"/>
                <a:gd name="T21" fmla="*/ 59 h 373"/>
                <a:gd name="T22" fmla="*/ 236 w 1168"/>
                <a:gd name="T23" fmla="*/ 150 h 373"/>
                <a:gd name="T24" fmla="*/ 363 w 1168"/>
                <a:gd name="T25" fmla="*/ 150 h 373"/>
                <a:gd name="T26" fmla="*/ 489 w 1168"/>
                <a:gd name="T27" fmla="*/ 150 h 373"/>
                <a:gd name="T28" fmla="*/ 638 w 1168"/>
                <a:gd name="T29" fmla="*/ 27 h 373"/>
                <a:gd name="T30" fmla="*/ 653 w 1168"/>
                <a:gd name="T31" fmla="*/ 39 h 373"/>
                <a:gd name="T32" fmla="*/ 724 w 1168"/>
                <a:gd name="T33" fmla="*/ 117 h 373"/>
                <a:gd name="T34" fmla="*/ 724 w 1168"/>
                <a:gd name="T35" fmla="*/ 95 h 373"/>
                <a:gd name="T36" fmla="*/ 734 w 1168"/>
                <a:gd name="T37" fmla="*/ 57 h 373"/>
                <a:gd name="T38" fmla="*/ 751 w 1168"/>
                <a:gd name="T39" fmla="*/ 5 h 373"/>
                <a:gd name="T40" fmla="*/ 803 w 1168"/>
                <a:gd name="T41" fmla="*/ 13 h 373"/>
                <a:gd name="T42" fmla="*/ 801 w 1168"/>
                <a:gd name="T43" fmla="*/ 65 h 373"/>
                <a:gd name="T44" fmla="*/ 818 w 1168"/>
                <a:gd name="T45" fmla="*/ 107 h 373"/>
                <a:gd name="T46" fmla="*/ 785 w 1168"/>
                <a:gd name="T47" fmla="*/ 149 h 373"/>
                <a:gd name="T48" fmla="*/ 774 w 1168"/>
                <a:gd name="T49" fmla="*/ 136 h 373"/>
                <a:gd name="T50" fmla="*/ 798 w 1168"/>
                <a:gd name="T51" fmla="*/ 122 h 373"/>
                <a:gd name="T52" fmla="*/ 776 w 1168"/>
                <a:gd name="T53" fmla="*/ 80 h 373"/>
                <a:gd name="T54" fmla="*/ 741 w 1168"/>
                <a:gd name="T55" fmla="*/ 105 h 373"/>
                <a:gd name="T56" fmla="*/ 759 w 1168"/>
                <a:gd name="T57" fmla="*/ 134 h 373"/>
                <a:gd name="T58" fmla="*/ 774 w 1168"/>
                <a:gd name="T59" fmla="*/ 63 h 373"/>
                <a:gd name="T60" fmla="*/ 790 w 1168"/>
                <a:gd name="T61" fmla="*/ 24 h 373"/>
                <a:gd name="T62" fmla="*/ 748 w 1168"/>
                <a:gd name="T63" fmla="*/ 24 h 373"/>
                <a:gd name="T64" fmla="*/ 763 w 1168"/>
                <a:gd name="T65" fmla="*/ 63 h 373"/>
                <a:gd name="T66" fmla="*/ 889 w 1168"/>
                <a:gd name="T67" fmla="*/ 13 h 373"/>
                <a:gd name="T68" fmla="*/ 1054 w 1168"/>
                <a:gd name="T69" fmla="*/ 2 h 373"/>
                <a:gd name="T70" fmla="*/ 1020 w 1168"/>
                <a:gd name="T71" fmla="*/ 68 h 373"/>
                <a:gd name="T72" fmla="*/ 1004 w 1168"/>
                <a:gd name="T73" fmla="*/ 116 h 373"/>
                <a:gd name="T74" fmla="*/ 978 w 1168"/>
                <a:gd name="T75" fmla="*/ 150 h 373"/>
                <a:gd name="T76" fmla="*/ 986 w 1168"/>
                <a:gd name="T77" fmla="*/ 111 h 373"/>
                <a:gd name="T78" fmla="*/ 1010 w 1168"/>
                <a:gd name="T79" fmla="*/ 57 h 373"/>
                <a:gd name="T80" fmla="*/ 1035 w 1168"/>
                <a:gd name="T81" fmla="*/ 20 h 373"/>
                <a:gd name="T82" fmla="*/ 1074 w 1168"/>
                <a:gd name="T83" fmla="*/ 113 h 373"/>
                <a:gd name="T84" fmla="*/ 1069 w 1168"/>
                <a:gd name="T85" fmla="*/ 70 h 373"/>
                <a:gd name="T86" fmla="*/ 1088 w 1168"/>
                <a:gd name="T87" fmla="*/ 13 h 373"/>
                <a:gd name="T88" fmla="*/ 1158 w 1168"/>
                <a:gd name="T89" fmla="*/ 26 h 373"/>
                <a:gd name="T90" fmla="*/ 1168 w 1168"/>
                <a:gd name="T91" fmla="*/ 77 h 373"/>
                <a:gd name="T92" fmla="*/ 1158 w 1168"/>
                <a:gd name="T93" fmla="*/ 128 h 373"/>
                <a:gd name="T94" fmla="*/ 1138 w 1168"/>
                <a:gd name="T95" fmla="*/ 129 h 373"/>
                <a:gd name="T96" fmla="*/ 1149 w 1168"/>
                <a:gd name="T97" fmla="*/ 81 h 373"/>
                <a:gd name="T98" fmla="*/ 1149 w 1168"/>
                <a:gd name="T99" fmla="*/ 65 h 373"/>
                <a:gd name="T100" fmla="*/ 1111 w 1168"/>
                <a:gd name="T101" fmla="*/ 18 h 373"/>
                <a:gd name="T102" fmla="*/ 1088 w 1168"/>
                <a:gd name="T103" fmla="*/ 68 h 373"/>
                <a:gd name="T104" fmla="*/ 1088 w 1168"/>
                <a:gd name="T105" fmla="*/ 84 h 373"/>
                <a:gd name="T106" fmla="*/ 1095 w 1168"/>
                <a:gd name="T107" fmla="*/ 118 h 373"/>
                <a:gd name="T108" fmla="*/ 18 w 1168"/>
                <a:gd name="T109" fmla="*/ 316 h 373"/>
                <a:gd name="T110" fmla="*/ 28 w 1168"/>
                <a:gd name="T111" fmla="*/ 348 h 373"/>
                <a:gd name="T112" fmla="*/ 88 w 1168"/>
                <a:gd name="T113" fmla="*/ 333 h 373"/>
                <a:gd name="T114" fmla="*/ 103 w 1168"/>
                <a:gd name="T115" fmla="*/ 348 h 373"/>
                <a:gd name="T116" fmla="*/ 57 w 1168"/>
                <a:gd name="T117" fmla="*/ 373 h 373"/>
                <a:gd name="T118" fmla="*/ 18 w 1168"/>
                <a:gd name="T119" fmla="*/ 364 h 373"/>
                <a:gd name="T120" fmla="*/ 0 w 1168"/>
                <a:gd name="T121" fmla="*/ 32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8" h="373">
                  <a:moveTo>
                    <a:pt x="188" y="119"/>
                  </a:moveTo>
                  <a:lnTo>
                    <a:pt x="204" y="119"/>
                  </a:lnTo>
                  <a:lnTo>
                    <a:pt x="203" y="127"/>
                  </a:lnTo>
                  <a:lnTo>
                    <a:pt x="200" y="132"/>
                  </a:lnTo>
                  <a:lnTo>
                    <a:pt x="195" y="138"/>
                  </a:lnTo>
                  <a:lnTo>
                    <a:pt x="191" y="143"/>
                  </a:lnTo>
                  <a:lnTo>
                    <a:pt x="184" y="147"/>
                  </a:lnTo>
                  <a:lnTo>
                    <a:pt x="177" y="151"/>
                  </a:lnTo>
                  <a:lnTo>
                    <a:pt x="170" y="152"/>
                  </a:lnTo>
                  <a:lnTo>
                    <a:pt x="161" y="153"/>
                  </a:lnTo>
                  <a:lnTo>
                    <a:pt x="150" y="152"/>
                  </a:lnTo>
                  <a:lnTo>
                    <a:pt x="141" y="151"/>
                  </a:lnTo>
                  <a:lnTo>
                    <a:pt x="133" y="149"/>
                  </a:lnTo>
                  <a:lnTo>
                    <a:pt x="128" y="145"/>
                  </a:lnTo>
                  <a:lnTo>
                    <a:pt x="124" y="140"/>
                  </a:lnTo>
                  <a:lnTo>
                    <a:pt x="119" y="136"/>
                  </a:lnTo>
                  <a:lnTo>
                    <a:pt x="115" y="130"/>
                  </a:lnTo>
                  <a:lnTo>
                    <a:pt x="113" y="125"/>
                  </a:lnTo>
                  <a:lnTo>
                    <a:pt x="111" y="121"/>
                  </a:lnTo>
                  <a:lnTo>
                    <a:pt x="110" y="117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9" y="105"/>
                  </a:lnTo>
                  <a:lnTo>
                    <a:pt x="109" y="102"/>
                  </a:lnTo>
                  <a:lnTo>
                    <a:pt x="108" y="100"/>
                  </a:lnTo>
                  <a:lnTo>
                    <a:pt x="108" y="99"/>
                  </a:lnTo>
                  <a:lnTo>
                    <a:pt x="108" y="95"/>
                  </a:lnTo>
                  <a:lnTo>
                    <a:pt x="108" y="92"/>
                  </a:lnTo>
                  <a:lnTo>
                    <a:pt x="108" y="89"/>
                  </a:lnTo>
                  <a:lnTo>
                    <a:pt x="109" y="86"/>
                  </a:lnTo>
                  <a:lnTo>
                    <a:pt x="109" y="83"/>
                  </a:lnTo>
                  <a:lnTo>
                    <a:pt x="109" y="79"/>
                  </a:lnTo>
                  <a:lnTo>
                    <a:pt x="110" y="77"/>
                  </a:lnTo>
                  <a:lnTo>
                    <a:pt x="111" y="73"/>
                  </a:lnTo>
                  <a:lnTo>
                    <a:pt x="113" y="66"/>
                  </a:lnTo>
                  <a:lnTo>
                    <a:pt x="117" y="60"/>
                  </a:lnTo>
                  <a:lnTo>
                    <a:pt x="120" y="56"/>
                  </a:lnTo>
                  <a:lnTo>
                    <a:pt x="124" y="52"/>
                  </a:lnTo>
                  <a:lnTo>
                    <a:pt x="130" y="47"/>
                  </a:lnTo>
                  <a:lnTo>
                    <a:pt x="138" y="43"/>
                  </a:lnTo>
                  <a:lnTo>
                    <a:pt x="148" y="42"/>
                  </a:lnTo>
                  <a:lnTo>
                    <a:pt x="157" y="41"/>
                  </a:lnTo>
                  <a:lnTo>
                    <a:pt x="168" y="42"/>
                  </a:lnTo>
                  <a:lnTo>
                    <a:pt x="177" y="43"/>
                  </a:lnTo>
                  <a:lnTo>
                    <a:pt x="184" y="47"/>
                  </a:lnTo>
                  <a:lnTo>
                    <a:pt x="189" y="52"/>
                  </a:lnTo>
                  <a:lnTo>
                    <a:pt x="194" y="57"/>
                  </a:lnTo>
                  <a:lnTo>
                    <a:pt x="199" y="62"/>
                  </a:lnTo>
                  <a:lnTo>
                    <a:pt x="201" y="68"/>
                  </a:lnTo>
                  <a:lnTo>
                    <a:pt x="203" y="73"/>
                  </a:lnTo>
                  <a:lnTo>
                    <a:pt x="204" y="77"/>
                  </a:lnTo>
                  <a:lnTo>
                    <a:pt x="204" y="79"/>
                  </a:lnTo>
                  <a:lnTo>
                    <a:pt x="204" y="83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5" y="89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7" y="97"/>
                  </a:lnTo>
                  <a:lnTo>
                    <a:pt x="207" y="99"/>
                  </a:lnTo>
                  <a:lnTo>
                    <a:pt x="205" y="99"/>
                  </a:lnTo>
                  <a:lnTo>
                    <a:pt x="204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8" y="105"/>
                  </a:lnTo>
                  <a:lnTo>
                    <a:pt x="128" y="107"/>
                  </a:lnTo>
                  <a:lnTo>
                    <a:pt x="128" y="109"/>
                  </a:lnTo>
                  <a:lnTo>
                    <a:pt x="128" y="111"/>
                  </a:lnTo>
                  <a:lnTo>
                    <a:pt x="128" y="113"/>
                  </a:lnTo>
                  <a:lnTo>
                    <a:pt x="129" y="115"/>
                  </a:lnTo>
                  <a:lnTo>
                    <a:pt x="130" y="117"/>
                  </a:lnTo>
                  <a:lnTo>
                    <a:pt x="131" y="122"/>
                  </a:lnTo>
                  <a:lnTo>
                    <a:pt x="133" y="125"/>
                  </a:lnTo>
                  <a:lnTo>
                    <a:pt x="136" y="130"/>
                  </a:lnTo>
                  <a:lnTo>
                    <a:pt x="138" y="134"/>
                  </a:lnTo>
                  <a:lnTo>
                    <a:pt x="143" y="136"/>
                  </a:lnTo>
                  <a:lnTo>
                    <a:pt x="148" y="138"/>
                  </a:lnTo>
                  <a:lnTo>
                    <a:pt x="152" y="139"/>
                  </a:lnTo>
                  <a:lnTo>
                    <a:pt x="159" y="140"/>
                  </a:lnTo>
                  <a:lnTo>
                    <a:pt x="164" y="139"/>
                  </a:lnTo>
                  <a:lnTo>
                    <a:pt x="170" y="138"/>
                  </a:lnTo>
                  <a:lnTo>
                    <a:pt x="174" y="136"/>
                  </a:lnTo>
                  <a:lnTo>
                    <a:pt x="178" y="134"/>
                  </a:lnTo>
                  <a:lnTo>
                    <a:pt x="182" y="131"/>
                  </a:lnTo>
                  <a:lnTo>
                    <a:pt x="184" y="128"/>
                  </a:lnTo>
                  <a:lnTo>
                    <a:pt x="186" y="124"/>
                  </a:lnTo>
                  <a:lnTo>
                    <a:pt x="188" y="119"/>
                  </a:lnTo>
                  <a:close/>
                  <a:moveTo>
                    <a:pt x="127" y="87"/>
                  </a:moveTo>
                  <a:lnTo>
                    <a:pt x="188" y="87"/>
                  </a:lnTo>
                  <a:lnTo>
                    <a:pt x="188" y="86"/>
                  </a:lnTo>
                  <a:lnTo>
                    <a:pt x="187" y="86"/>
                  </a:lnTo>
                  <a:lnTo>
                    <a:pt x="186" y="85"/>
                  </a:lnTo>
                  <a:lnTo>
                    <a:pt x="186" y="84"/>
                  </a:lnTo>
                  <a:lnTo>
                    <a:pt x="186" y="83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85" y="74"/>
                  </a:lnTo>
                  <a:lnTo>
                    <a:pt x="184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0" y="56"/>
                  </a:lnTo>
                  <a:lnTo>
                    <a:pt x="165" y="55"/>
                  </a:lnTo>
                  <a:lnTo>
                    <a:pt x="159" y="54"/>
                  </a:lnTo>
                  <a:lnTo>
                    <a:pt x="152" y="55"/>
                  </a:lnTo>
                  <a:lnTo>
                    <a:pt x="145" y="56"/>
                  </a:lnTo>
                  <a:lnTo>
                    <a:pt x="139" y="59"/>
                  </a:lnTo>
                  <a:lnTo>
                    <a:pt x="135" y="64"/>
                  </a:lnTo>
                  <a:lnTo>
                    <a:pt x="131" y="70"/>
                  </a:lnTo>
                  <a:lnTo>
                    <a:pt x="129" y="76"/>
                  </a:lnTo>
                  <a:lnTo>
                    <a:pt x="128" y="81"/>
                  </a:lnTo>
                  <a:lnTo>
                    <a:pt x="127" y="87"/>
                  </a:lnTo>
                  <a:close/>
                  <a:moveTo>
                    <a:pt x="236" y="150"/>
                  </a:moveTo>
                  <a:lnTo>
                    <a:pt x="236" y="127"/>
                  </a:lnTo>
                  <a:lnTo>
                    <a:pt x="256" y="127"/>
                  </a:lnTo>
                  <a:lnTo>
                    <a:pt x="256" y="150"/>
                  </a:lnTo>
                  <a:lnTo>
                    <a:pt x="236" y="150"/>
                  </a:lnTo>
                  <a:close/>
                  <a:moveTo>
                    <a:pt x="299" y="150"/>
                  </a:moveTo>
                  <a:lnTo>
                    <a:pt x="299" y="127"/>
                  </a:lnTo>
                  <a:lnTo>
                    <a:pt x="320" y="127"/>
                  </a:lnTo>
                  <a:lnTo>
                    <a:pt x="320" y="150"/>
                  </a:lnTo>
                  <a:lnTo>
                    <a:pt x="299" y="150"/>
                  </a:lnTo>
                  <a:close/>
                  <a:moveTo>
                    <a:pt x="363" y="150"/>
                  </a:moveTo>
                  <a:lnTo>
                    <a:pt x="363" y="127"/>
                  </a:lnTo>
                  <a:lnTo>
                    <a:pt x="382" y="127"/>
                  </a:lnTo>
                  <a:lnTo>
                    <a:pt x="382" y="150"/>
                  </a:lnTo>
                  <a:lnTo>
                    <a:pt x="363" y="150"/>
                  </a:lnTo>
                  <a:close/>
                  <a:moveTo>
                    <a:pt x="426" y="150"/>
                  </a:moveTo>
                  <a:lnTo>
                    <a:pt x="426" y="127"/>
                  </a:lnTo>
                  <a:lnTo>
                    <a:pt x="446" y="127"/>
                  </a:lnTo>
                  <a:lnTo>
                    <a:pt x="446" y="150"/>
                  </a:lnTo>
                  <a:lnTo>
                    <a:pt x="426" y="150"/>
                  </a:lnTo>
                  <a:close/>
                  <a:moveTo>
                    <a:pt x="489" y="150"/>
                  </a:moveTo>
                  <a:lnTo>
                    <a:pt x="489" y="127"/>
                  </a:lnTo>
                  <a:lnTo>
                    <a:pt x="510" y="127"/>
                  </a:lnTo>
                  <a:lnTo>
                    <a:pt x="510" y="150"/>
                  </a:lnTo>
                  <a:lnTo>
                    <a:pt x="489" y="150"/>
                  </a:lnTo>
                  <a:close/>
                  <a:moveTo>
                    <a:pt x="552" y="150"/>
                  </a:moveTo>
                  <a:lnTo>
                    <a:pt x="552" y="127"/>
                  </a:lnTo>
                  <a:lnTo>
                    <a:pt x="573" y="127"/>
                  </a:lnTo>
                  <a:lnTo>
                    <a:pt x="573" y="150"/>
                  </a:lnTo>
                  <a:lnTo>
                    <a:pt x="552" y="150"/>
                  </a:lnTo>
                  <a:close/>
                  <a:moveTo>
                    <a:pt x="621" y="39"/>
                  </a:moveTo>
                  <a:lnTo>
                    <a:pt x="621" y="29"/>
                  </a:lnTo>
                  <a:lnTo>
                    <a:pt x="624" y="29"/>
                  </a:lnTo>
                  <a:lnTo>
                    <a:pt x="631" y="29"/>
                  </a:lnTo>
                  <a:lnTo>
                    <a:pt x="638" y="27"/>
                  </a:lnTo>
                  <a:lnTo>
                    <a:pt x="642" y="24"/>
                  </a:lnTo>
                  <a:lnTo>
                    <a:pt x="647" y="21"/>
                  </a:lnTo>
                  <a:lnTo>
                    <a:pt x="652" y="18"/>
                  </a:lnTo>
                  <a:lnTo>
                    <a:pt x="655" y="13"/>
                  </a:lnTo>
                  <a:lnTo>
                    <a:pt x="658" y="8"/>
                  </a:lnTo>
                  <a:lnTo>
                    <a:pt x="659" y="2"/>
                  </a:lnTo>
                  <a:lnTo>
                    <a:pt x="673" y="2"/>
                  </a:lnTo>
                  <a:lnTo>
                    <a:pt x="673" y="150"/>
                  </a:lnTo>
                  <a:lnTo>
                    <a:pt x="653" y="150"/>
                  </a:lnTo>
                  <a:lnTo>
                    <a:pt x="653" y="39"/>
                  </a:lnTo>
                  <a:lnTo>
                    <a:pt x="621" y="39"/>
                  </a:lnTo>
                  <a:close/>
                  <a:moveTo>
                    <a:pt x="768" y="150"/>
                  </a:moveTo>
                  <a:lnTo>
                    <a:pt x="759" y="149"/>
                  </a:lnTo>
                  <a:lnTo>
                    <a:pt x="749" y="147"/>
                  </a:lnTo>
                  <a:lnTo>
                    <a:pt x="743" y="144"/>
                  </a:lnTo>
                  <a:lnTo>
                    <a:pt x="737" y="139"/>
                  </a:lnTo>
                  <a:lnTo>
                    <a:pt x="732" y="134"/>
                  </a:lnTo>
                  <a:lnTo>
                    <a:pt x="729" y="129"/>
                  </a:lnTo>
                  <a:lnTo>
                    <a:pt x="726" y="123"/>
                  </a:lnTo>
                  <a:lnTo>
                    <a:pt x="724" y="117"/>
                  </a:lnTo>
                  <a:lnTo>
                    <a:pt x="724" y="116"/>
                  </a:lnTo>
                  <a:lnTo>
                    <a:pt x="722" y="115"/>
                  </a:lnTo>
                  <a:lnTo>
                    <a:pt x="722" y="114"/>
                  </a:lnTo>
                  <a:lnTo>
                    <a:pt x="722" y="113"/>
                  </a:lnTo>
                  <a:lnTo>
                    <a:pt x="722" y="111"/>
                  </a:lnTo>
                  <a:lnTo>
                    <a:pt x="722" y="109"/>
                  </a:lnTo>
                  <a:lnTo>
                    <a:pt x="722" y="108"/>
                  </a:lnTo>
                  <a:lnTo>
                    <a:pt x="722" y="107"/>
                  </a:lnTo>
                  <a:lnTo>
                    <a:pt x="722" y="101"/>
                  </a:lnTo>
                  <a:lnTo>
                    <a:pt x="724" y="95"/>
                  </a:lnTo>
                  <a:lnTo>
                    <a:pt x="727" y="89"/>
                  </a:lnTo>
                  <a:lnTo>
                    <a:pt x="730" y="84"/>
                  </a:lnTo>
                  <a:lnTo>
                    <a:pt x="733" y="79"/>
                  </a:lnTo>
                  <a:lnTo>
                    <a:pt x="737" y="76"/>
                  </a:lnTo>
                  <a:lnTo>
                    <a:pt x="743" y="72"/>
                  </a:lnTo>
                  <a:lnTo>
                    <a:pt x="748" y="70"/>
                  </a:lnTo>
                  <a:lnTo>
                    <a:pt x="744" y="68"/>
                  </a:lnTo>
                  <a:lnTo>
                    <a:pt x="741" y="65"/>
                  </a:lnTo>
                  <a:lnTo>
                    <a:pt x="737" y="62"/>
                  </a:lnTo>
                  <a:lnTo>
                    <a:pt x="734" y="57"/>
                  </a:lnTo>
                  <a:lnTo>
                    <a:pt x="732" y="54"/>
                  </a:lnTo>
                  <a:lnTo>
                    <a:pt x="731" y="48"/>
                  </a:lnTo>
                  <a:lnTo>
                    <a:pt x="730" y="43"/>
                  </a:lnTo>
                  <a:lnTo>
                    <a:pt x="730" y="39"/>
                  </a:lnTo>
                  <a:lnTo>
                    <a:pt x="731" y="31"/>
                  </a:lnTo>
                  <a:lnTo>
                    <a:pt x="732" y="24"/>
                  </a:lnTo>
                  <a:lnTo>
                    <a:pt x="735" y="19"/>
                  </a:lnTo>
                  <a:lnTo>
                    <a:pt x="739" y="13"/>
                  </a:lnTo>
                  <a:lnTo>
                    <a:pt x="744" y="8"/>
                  </a:lnTo>
                  <a:lnTo>
                    <a:pt x="751" y="5"/>
                  </a:lnTo>
                  <a:lnTo>
                    <a:pt x="759" y="4"/>
                  </a:lnTo>
                  <a:lnTo>
                    <a:pt x="768" y="2"/>
                  </a:lnTo>
                  <a:lnTo>
                    <a:pt x="774" y="2"/>
                  </a:lnTo>
                  <a:lnTo>
                    <a:pt x="780" y="4"/>
                  </a:lnTo>
                  <a:lnTo>
                    <a:pt x="784" y="4"/>
                  </a:lnTo>
                  <a:lnTo>
                    <a:pt x="789" y="5"/>
                  </a:lnTo>
                  <a:lnTo>
                    <a:pt x="794" y="7"/>
                  </a:lnTo>
                  <a:lnTo>
                    <a:pt x="796" y="8"/>
                  </a:lnTo>
                  <a:lnTo>
                    <a:pt x="800" y="11"/>
                  </a:lnTo>
                  <a:lnTo>
                    <a:pt x="803" y="13"/>
                  </a:lnTo>
                  <a:lnTo>
                    <a:pt x="807" y="19"/>
                  </a:lnTo>
                  <a:lnTo>
                    <a:pt x="810" y="24"/>
                  </a:lnTo>
                  <a:lnTo>
                    <a:pt x="811" y="31"/>
                  </a:lnTo>
                  <a:lnTo>
                    <a:pt x="812" y="39"/>
                  </a:lnTo>
                  <a:lnTo>
                    <a:pt x="812" y="44"/>
                  </a:lnTo>
                  <a:lnTo>
                    <a:pt x="811" y="49"/>
                  </a:lnTo>
                  <a:lnTo>
                    <a:pt x="809" y="54"/>
                  </a:lnTo>
                  <a:lnTo>
                    <a:pt x="807" y="57"/>
                  </a:lnTo>
                  <a:lnTo>
                    <a:pt x="805" y="62"/>
                  </a:lnTo>
                  <a:lnTo>
                    <a:pt x="801" y="65"/>
                  </a:lnTo>
                  <a:lnTo>
                    <a:pt x="796" y="68"/>
                  </a:lnTo>
                  <a:lnTo>
                    <a:pt x="791" y="70"/>
                  </a:lnTo>
                  <a:lnTo>
                    <a:pt x="796" y="71"/>
                  </a:lnTo>
                  <a:lnTo>
                    <a:pt x="803" y="74"/>
                  </a:lnTo>
                  <a:lnTo>
                    <a:pt x="807" y="78"/>
                  </a:lnTo>
                  <a:lnTo>
                    <a:pt x="810" y="83"/>
                  </a:lnTo>
                  <a:lnTo>
                    <a:pt x="813" y="88"/>
                  </a:lnTo>
                  <a:lnTo>
                    <a:pt x="816" y="93"/>
                  </a:lnTo>
                  <a:lnTo>
                    <a:pt x="818" y="100"/>
                  </a:lnTo>
                  <a:lnTo>
                    <a:pt x="818" y="107"/>
                  </a:lnTo>
                  <a:lnTo>
                    <a:pt x="818" y="115"/>
                  </a:lnTo>
                  <a:lnTo>
                    <a:pt x="816" y="122"/>
                  </a:lnTo>
                  <a:lnTo>
                    <a:pt x="813" y="128"/>
                  </a:lnTo>
                  <a:lnTo>
                    <a:pt x="810" y="134"/>
                  </a:lnTo>
                  <a:lnTo>
                    <a:pt x="807" y="137"/>
                  </a:lnTo>
                  <a:lnTo>
                    <a:pt x="803" y="140"/>
                  </a:lnTo>
                  <a:lnTo>
                    <a:pt x="798" y="144"/>
                  </a:lnTo>
                  <a:lnTo>
                    <a:pt x="794" y="146"/>
                  </a:lnTo>
                  <a:lnTo>
                    <a:pt x="789" y="147"/>
                  </a:lnTo>
                  <a:lnTo>
                    <a:pt x="785" y="149"/>
                  </a:lnTo>
                  <a:lnTo>
                    <a:pt x="782" y="150"/>
                  </a:lnTo>
                  <a:lnTo>
                    <a:pt x="777" y="150"/>
                  </a:lnTo>
                  <a:lnTo>
                    <a:pt x="775" y="150"/>
                  </a:lnTo>
                  <a:lnTo>
                    <a:pt x="773" y="150"/>
                  </a:lnTo>
                  <a:lnTo>
                    <a:pt x="770" y="150"/>
                  </a:lnTo>
                  <a:lnTo>
                    <a:pt x="768" y="150"/>
                  </a:lnTo>
                  <a:close/>
                  <a:moveTo>
                    <a:pt x="768" y="136"/>
                  </a:moveTo>
                  <a:lnTo>
                    <a:pt x="770" y="136"/>
                  </a:lnTo>
                  <a:lnTo>
                    <a:pt x="772" y="136"/>
                  </a:lnTo>
                  <a:lnTo>
                    <a:pt x="774" y="136"/>
                  </a:lnTo>
                  <a:lnTo>
                    <a:pt x="776" y="136"/>
                  </a:lnTo>
                  <a:lnTo>
                    <a:pt x="777" y="136"/>
                  </a:lnTo>
                  <a:lnTo>
                    <a:pt x="780" y="134"/>
                  </a:lnTo>
                  <a:lnTo>
                    <a:pt x="781" y="134"/>
                  </a:lnTo>
                  <a:lnTo>
                    <a:pt x="783" y="134"/>
                  </a:lnTo>
                  <a:lnTo>
                    <a:pt x="787" y="132"/>
                  </a:lnTo>
                  <a:lnTo>
                    <a:pt x="790" y="130"/>
                  </a:lnTo>
                  <a:lnTo>
                    <a:pt x="792" y="128"/>
                  </a:lnTo>
                  <a:lnTo>
                    <a:pt x="796" y="125"/>
                  </a:lnTo>
                  <a:lnTo>
                    <a:pt x="798" y="122"/>
                  </a:lnTo>
                  <a:lnTo>
                    <a:pt x="798" y="117"/>
                  </a:lnTo>
                  <a:lnTo>
                    <a:pt x="800" y="113"/>
                  </a:lnTo>
                  <a:lnTo>
                    <a:pt x="800" y="107"/>
                  </a:lnTo>
                  <a:lnTo>
                    <a:pt x="798" y="101"/>
                  </a:lnTo>
                  <a:lnTo>
                    <a:pt x="798" y="95"/>
                  </a:lnTo>
                  <a:lnTo>
                    <a:pt x="794" y="91"/>
                  </a:lnTo>
                  <a:lnTo>
                    <a:pt x="791" y="86"/>
                  </a:lnTo>
                  <a:lnTo>
                    <a:pt x="788" y="84"/>
                  </a:lnTo>
                  <a:lnTo>
                    <a:pt x="782" y="81"/>
                  </a:lnTo>
                  <a:lnTo>
                    <a:pt x="776" y="80"/>
                  </a:lnTo>
                  <a:lnTo>
                    <a:pt x="768" y="79"/>
                  </a:lnTo>
                  <a:lnTo>
                    <a:pt x="761" y="80"/>
                  </a:lnTo>
                  <a:lnTo>
                    <a:pt x="756" y="81"/>
                  </a:lnTo>
                  <a:lnTo>
                    <a:pt x="751" y="84"/>
                  </a:lnTo>
                  <a:lnTo>
                    <a:pt x="746" y="86"/>
                  </a:lnTo>
                  <a:lnTo>
                    <a:pt x="744" y="89"/>
                  </a:lnTo>
                  <a:lnTo>
                    <a:pt x="743" y="94"/>
                  </a:lnTo>
                  <a:lnTo>
                    <a:pt x="742" y="100"/>
                  </a:lnTo>
                  <a:lnTo>
                    <a:pt x="741" y="103"/>
                  </a:lnTo>
                  <a:lnTo>
                    <a:pt x="741" y="105"/>
                  </a:lnTo>
                  <a:lnTo>
                    <a:pt x="741" y="105"/>
                  </a:lnTo>
                  <a:lnTo>
                    <a:pt x="741" y="107"/>
                  </a:lnTo>
                  <a:lnTo>
                    <a:pt x="741" y="113"/>
                  </a:lnTo>
                  <a:lnTo>
                    <a:pt x="742" y="118"/>
                  </a:lnTo>
                  <a:lnTo>
                    <a:pt x="744" y="122"/>
                  </a:lnTo>
                  <a:lnTo>
                    <a:pt x="745" y="125"/>
                  </a:lnTo>
                  <a:lnTo>
                    <a:pt x="748" y="129"/>
                  </a:lnTo>
                  <a:lnTo>
                    <a:pt x="752" y="131"/>
                  </a:lnTo>
                  <a:lnTo>
                    <a:pt x="755" y="132"/>
                  </a:lnTo>
                  <a:lnTo>
                    <a:pt x="759" y="134"/>
                  </a:lnTo>
                  <a:lnTo>
                    <a:pt x="759" y="134"/>
                  </a:lnTo>
                  <a:lnTo>
                    <a:pt x="761" y="134"/>
                  </a:lnTo>
                  <a:lnTo>
                    <a:pt x="763" y="136"/>
                  </a:lnTo>
                  <a:lnTo>
                    <a:pt x="764" y="136"/>
                  </a:lnTo>
                  <a:lnTo>
                    <a:pt x="766" y="136"/>
                  </a:lnTo>
                  <a:lnTo>
                    <a:pt x="766" y="136"/>
                  </a:lnTo>
                  <a:lnTo>
                    <a:pt x="768" y="136"/>
                  </a:lnTo>
                  <a:lnTo>
                    <a:pt x="768" y="136"/>
                  </a:lnTo>
                  <a:close/>
                  <a:moveTo>
                    <a:pt x="768" y="63"/>
                  </a:moveTo>
                  <a:lnTo>
                    <a:pt x="774" y="63"/>
                  </a:lnTo>
                  <a:lnTo>
                    <a:pt x="780" y="62"/>
                  </a:lnTo>
                  <a:lnTo>
                    <a:pt x="784" y="59"/>
                  </a:lnTo>
                  <a:lnTo>
                    <a:pt x="788" y="57"/>
                  </a:lnTo>
                  <a:lnTo>
                    <a:pt x="790" y="54"/>
                  </a:lnTo>
                  <a:lnTo>
                    <a:pt x="794" y="50"/>
                  </a:lnTo>
                  <a:lnTo>
                    <a:pt x="794" y="44"/>
                  </a:lnTo>
                  <a:lnTo>
                    <a:pt x="796" y="39"/>
                  </a:lnTo>
                  <a:lnTo>
                    <a:pt x="794" y="35"/>
                  </a:lnTo>
                  <a:lnTo>
                    <a:pt x="794" y="29"/>
                  </a:lnTo>
                  <a:lnTo>
                    <a:pt x="790" y="24"/>
                  </a:lnTo>
                  <a:lnTo>
                    <a:pt x="788" y="21"/>
                  </a:lnTo>
                  <a:lnTo>
                    <a:pt x="784" y="19"/>
                  </a:lnTo>
                  <a:lnTo>
                    <a:pt x="780" y="18"/>
                  </a:lnTo>
                  <a:lnTo>
                    <a:pt x="774" y="16"/>
                  </a:lnTo>
                  <a:lnTo>
                    <a:pt x="768" y="16"/>
                  </a:lnTo>
                  <a:lnTo>
                    <a:pt x="766" y="16"/>
                  </a:lnTo>
                  <a:lnTo>
                    <a:pt x="761" y="18"/>
                  </a:lnTo>
                  <a:lnTo>
                    <a:pt x="756" y="19"/>
                  </a:lnTo>
                  <a:lnTo>
                    <a:pt x="752" y="21"/>
                  </a:lnTo>
                  <a:lnTo>
                    <a:pt x="748" y="24"/>
                  </a:lnTo>
                  <a:lnTo>
                    <a:pt x="746" y="29"/>
                  </a:lnTo>
                  <a:lnTo>
                    <a:pt x="745" y="35"/>
                  </a:lnTo>
                  <a:lnTo>
                    <a:pt x="745" y="39"/>
                  </a:lnTo>
                  <a:lnTo>
                    <a:pt x="745" y="44"/>
                  </a:lnTo>
                  <a:lnTo>
                    <a:pt x="746" y="49"/>
                  </a:lnTo>
                  <a:lnTo>
                    <a:pt x="748" y="52"/>
                  </a:lnTo>
                  <a:lnTo>
                    <a:pt x="751" y="56"/>
                  </a:lnTo>
                  <a:lnTo>
                    <a:pt x="754" y="59"/>
                  </a:lnTo>
                  <a:lnTo>
                    <a:pt x="759" y="60"/>
                  </a:lnTo>
                  <a:lnTo>
                    <a:pt x="763" y="63"/>
                  </a:lnTo>
                  <a:lnTo>
                    <a:pt x="768" y="63"/>
                  </a:lnTo>
                  <a:close/>
                  <a:moveTo>
                    <a:pt x="854" y="39"/>
                  </a:moveTo>
                  <a:lnTo>
                    <a:pt x="854" y="29"/>
                  </a:lnTo>
                  <a:lnTo>
                    <a:pt x="857" y="29"/>
                  </a:lnTo>
                  <a:lnTo>
                    <a:pt x="864" y="29"/>
                  </a:lnTo>
                  <a:lnTo>
                    <a:pt x="870" y="27"/>
                  </a:lnTo>
                  <a:lnTo>
                    <a:pt x="875" y="24"/>
                  </a:lnTo>
                  <a:lnTo>
                    <a:pt x="881" y="21"/>
                  </a:lnTo>
                  <a:lnTo>
                    <a:pt x="887" y="18"/>
                  </a:lnTo>
                  <a:lnTo>
                    <a:pt x="889" y="13"/>
                  </a:lnTo>
                  <a:lnTo>
                    <a:pt x="891" y="8"/>
                  </a:lnTo>
                  <a:lnTo>
                    <a:pt x="891" y="2"/>
                  </a:lnTo>
                  <a:lnTo>
                    <a:pt x="905" y="2"/>
                  </a:lnTo>
                  <a:lnTo>
                    <a:pt x="905" y="150"/>
                  </a:lnTo>
                  <a:lnTo>
                    <a:pt x="887" y="150"/>
                  </a:lnTo>
                  <a:lnTo>
                    <a:pt x="887" y="39"/>
                  </a:lnTo>
                  <a:lnTo>
                    <a:pt x="854" y="39"/>
                  </a:lnTo>
                  <a:close/>
                  <a:moveTo>
                    <a:pt x="950" y="20"/>
                  </a:moveTo>
                  <a:lnTo>
                    <a:pt x="950" y="2"/>
                  </a:lnTo>
                  <a:lnTo>
                    <a:pt x="1054" y="2"/>
                  </a:lnTo>
                  <a:lnTo>
                    <a:pt x="1054" y="16"/>
                  </a:lnTo>
                  <a:lnTo>
                    <a:pt x="1047" y="23"/>
                  </a:lnTo>
                  <a:lnTo>
                    <a:pt x="1042" y="31"/>
                  </a:lnTo>
                  <a:lnTo>
                    <a:pt x="1038" y="39"/>
                  </a:lnTo>
                  <a:lnTo>
                    <a:pt x="1032" y="47"/>
                  </a:lnTo>
                  <a:lnTo>
                    <a:pt x="1029" y="50"/>
                  </a:lnTo>
                  <a:lnTo>
                    <a:pt x="1027" y="55"/>
                  </a:lnTo>
                  <a:lnTo>
                    <a:pt x="1025" y="59"/>
                  </a:lnTo>
                  <a:lnTo>
                    <a:pt x="1023" y="64"/>
                  </a:lnTo>
                  <a:lnTo>
                    <a:pt x="1020" y="68"/>
                  </a:lnTo>
                  <a:lnTo>
                    <a:pt x="1018" y="73"/>
                  </a:lnTo>
                  <a:lnTo>
                    <a:pt x="1016" y="78"/>
                  </a:lnTo>
                  <a:lnTo>
                    <a:pt x="1014" y="83"/>
                  </a:lnTo>
                  <a:lnTo>
                    <a:pt x="1012" y="87"/>
                  </a:lnTo>
                  <a:lnTo>
                    <a:pt x="1010" y="93"/>
                  </a:lnTo>
                  <a:lnTo>
                    <a:pt x="1010" y="97"/>
                  </a:lnTo>
                  <a:lnTo>
                    <a:pt x="1007" y="103"/>
                  </a:lnTo>
                  <a:lnTo>
                    <a:pt x="1006" y="108"/>
                  </a:lnTo>
                  <a:lnTo>
                    <a:pt x="1005" y="111"/>
                  </a:lnTo>
                  <a:lnTo>
                    <a:pt x="1004" y="116"/>
                  </a:lnTo>
                  <a:lnTo>
                    <a:pt x="1004" y="122"/>
                  </a:lnTo>
                  <a:lnTo>
                    <a:pt x="1003" y="124"/>
                  </a:lnTo>
                  <a:lnTo>
                    <a:pt x="1003" y="128"/>
                  </a:lnTo>
                  <a:lnTo>
                    <a:pt x="1001" y="131"/>
                  </a:lnTo>
                  <a:lnTo>
                    <a:pt x="1000" y="136"/>
                  </a:lnTo>
                  <a:lnTo>
                    <a:pt x="1000" y="139"/>
                  </a:lnTo>
                  <a:lnTo>
                    <a:pt x="999" y="143"/>
                  </a:lnTo>
                  <a:lnTo>
                    <a:pt x="998" y="146"/>
                  </a:lnTo>
                  <a:lnTo>
                    <a:pt x="998" y="150"/>
                  </a:lnTo>
                  <a:lnTo>
                    <a:pt x="978" y="150"/>
                  </a:lnTo>
                  <a:lnTo>
                    <a:pt x="979" y="146"/>
                  </a:lnTo>
                  <a:lnTo>
                    <a:pt x="980" y="143"/>
                  </a:lnTo>
                  <a:lnTo>
                    <a:pt x="980" y="139"/>
                  </a:lnTo>
                  <a:lnTo>
                    <a:pt x="981" y="136"/>
                  </a:lnTo>
                  <a:lnTo>
                    <a:pt x="981" y="131"/>
                  </a:lnTo>
                  <a:lnTo>
                    <a:pt x="983" y="128"/>
                  </a:lnTo>
                  <a:lnTo>
                    <a:pt x="983" y="124"/>
                  </a:lnTo>
                  <a:lnTo>
                    <a:pt x="985" y="119"/>
                  </a:lnTo>
                  <a:lnTo>
                    <a:pt x="985" y="115"/>
                  </a:lnTo>
                  <a:lnTo>
                    <a:pt x="986" y="111"/>
                  </a:lnTo>
                  <a:lnTo>
                    <a:pt x="987" y="107"/>
                  </a:lnTo>
                  <a:lnTo>
                    <a:pt x="988" y="102"/>
                  </a:lnTo>
                  <a:lnTo>
                    <a:pt x="990" y="97"/>
                  </a:lnTo>
                  <a:lnTo>
                    <a:pt x="992" y="93"/>
                  </a:lnTo>
                  <a:lnTo>
                    <a:pt x="993" y="88"/>
                  </a:lnTo>
                  <a:lnTo>
                    <a:pt x="995" y="84"/>
                  </a:lnTo>
                  <a:lnTo>
                    <a:pt x="997" y="79"/>
                  </a:lnTo>
                  <a:lnTo>
                    <a:pt x="1000" y="73"/>
                  </a:lnTo>
                  <a:lnTo>
                    <a:pt x="1005" y="66"/>
                  </a:lnTo>
                  <a:lnTo>
                    <a:pt x="1010" y="57"/>
                  </a:lnTo>
                  <a:lnTo>
                    <a:pt x="1012" y="54"/>
                  </a:lnTo>
                  <a:lnTo>
                    <a:pt x="1014" y="49"/>
                  </a:lnTo>
                  <a:lnTo>
                    <a:pt x="1016" y="44"/>
                  </a:lnTo>
                  <a:lnTo>
                    <a:pt x="1019" y="39"/>
                  </a:lnTo>
                  <a:lnTo>
                    <a:pt x="1021" y="35"/>
                  </a:lnTo>
                  <a:lnTo>
                    <a:pt x="1025" y="30"/>
                  </a:lnTo>
                  <a:lnTo>
                    <a:pt x="1029" y="26"/>
                  </a:lnTo>
                  <a:lnTo>
                    <a:pt x="1033" y="21"/>
                  </a:lnTo>
                  <a:lnTo>
                    <a:pt x="1034" y="21"/>
                  </a:lnTo>
                  <a:lnTo>
                    <a:pt x="1035" y="20"/>
                  </a:lnTo>
                  <a:lnTo>
                    <a:pt x="950" y="20"/>
                  </a:lnTo>
                  <a:close/>
                  <a:moveTo>
                    <a:pt x="1118" y="153"/>
                  </a:moveTo>
                  <a:lnTo>
                    <a:pt x="1109" y="152"/>
                  </a:lnTo>
                  <a:lnTo>
                    <a:pt x="1101" y="150"/>
                  </a:lnTo>
                  <a:lnTo>
                    <a:pt x="1095" y="146"/>
                  </a:lnTo>
                  <a:lnTo>
                    <a:pt x="1088" y="140"/>
                  </a:lnTo>
                  <a:lnTo>
                    <a:pt x="1084" y="134"/>
                  </a:lnTo>
                  <a:lnTo>
                    <a:pt x="1080" y="128"/>
                  </a:lnTo>
                  <a:lnTo>
                    <a:pt x="1076" y="121"/>
                  </a:lnTo>
                  <a:lnTo>
                    <a:pt x="1074" y="113"/>
                  </a:lnTo>
                  <a:lnTo>
                    <a:pt x="1073" y="107"/>
                  </a:lnTo>
                  <a:lnTo>
                    <a:pt x="1072" y="102"/>
                  </a:lnTo>
                  <a:lnTo>
                    <a:pt x="1071" y="96"/>
                  </a:lnTo>
                  <a:lnTo>
                    <a:pt x="1071" y="91"/>
                  </a:lnTo>
                  <a:lnTo>
                    <a:pt x="1071" y="87"/>
                  </a:lnTo>
                  <a:lnTo>
                    <a:pt x="1070" y="84"/>
                  </a:lnTo>
                  <a:lnTo>
                    <a:pt x="1069" y="80"/>
                  </a:lnTo>
                  <a:lnTo>
                    <a:pt x="1069" y="77"/>
                  </a:lnTo>
                  <a:lnTo>
                    <a:pt x="1069" y="73"/>
                  </a:lnTo>
                  <a:lnTo>
                    <a:pt x="1069" y="70"/>
                  </a:lnTo>
                  <a:lnTo>
                    <a:pt x="1070" y="65"/>
                  </a:lnTo>
                  <a:lnTo>
                    <a:pt x="1071" y="60"/>
                  </a:lnTo>
                  <a:lnTo>
                    <a:pt x="1071" y="56"/>
                  </a:lnTo>
                  <a:lnTo>
                    <a:pt x="1072" y="51"/>
                  </a:lnTo>
                  <a:lnTo>
                    <a:pt x="1073" y="45"/>
                  </a:lnTo>
                  <a:lnTo>
                    <a:pt x="1074" y="39"/>
                  </a:lnTo>
                  <a:lnTo>
                    <a:pt x="1076" y="33"/>
                  </a:lnTo>
                  <a:lnTo>
                    <a:pt x="1080" y="26"/>
                  </a:lnTo>
                  <a:lnTo>
                    <a:pt x="1084" y="19"/>
                  </a:lnTo>
                  <a:lnTo>
                    <a:pt x="1088" y="13"/>
                  </a:lnTo>
                  <a:lnTo>
                    <a:pt x="1095" y="7"/>
                  </a:lnTo>
                  <a:lnTo>
                    <a:pt x="1101" y="2"/>
                  </a:lnTo>
                  <a:lnTo>
                    <a:pt x="1109" y="1"/>
                  </a:lnTo>
                  <a:lnTo>
                    <a:pt x="1118" y="0"/>
                  </a:lnTo>
                  <a:lnTo>
                    <a:pt x="1128" y="1"/>
                  </a:lnTo>
                  <a:lnTo>
                    <a:pt x="1135" y="2"/>
                  </a:lnTo>
                  <a:lnTo>
                    <a:pt x="1144" y="7"/>
                  </a:lnTo>
                  <a:lnTo>
                    <a:pt x="1149" y="13"/>
                  </a:lnTo>
                  <a:lnTo>
                    <a:pt x="1154" y="19"/>
                  </a:lnTo>
                  <a:lnTo>
                    <a:pt x="1158" y="26"/>
                  </a:lnTo>
                  <a:lnTo>
                    <a:pt x="1162" y="33"/>
                  </a:lnTo>
                  <a:lnTo>
                    <a:pt x="1165" y="39"/>
                  </a:lnTo>
                  <a:lnTo>
                    <a:pt x="1166" y="45"/>
                  </a:lnTo>
                  <a:lnTo>
                    <a:pt x="1168" y="51"/>
                  </a:lnTo>
                  <a:lnTo>
                    <a:pt x="1168" y="56"/>
                  </a:lnTo>
                  <a:lnTo>
                    <a:pt x="1168" y="60"/>
                  </a:lnTo>
                  <a:lnTo>
                    <a:pt x="1168" y="65"/>
                  </a:lnTo>
                  <a:lnTo>
                    <a:pt x="1168" y="70"/>
                  </a:lnTo>
                  <a:lnTo>
                    <a:pt x="1168" y="73"/>
                  </a:lnTo>
                  <a:lnTo>
                    <a:pt x="1168" y="77"/>
                  </a:lnTo>
                  <a:lnTo>
                    <a:pt x="1168" y="79"/>
                  </a:lnTo>
                  <a:lnTo>
                    <a:pt x="1168" y="83"/>
                  </a:lnTo>
                  <a:lnTo>
                    <a:pt x="1168" y="86"/>
                  </a:lnTo>
                  <a:lnTo>
                    <a:pt x="1168" y="91"/>
                  </a:lnTo>
                  <a:lnTo>
                    <a:pt x="1168" y="96"/>
                  </a:lnTo>
                  <a:lnTo>
                    <a:pt x="1168" y="102"/>
                  </a:lnTo>
                  <a:lnTo>
                    <a:pt x="1166" y="107"/>
                  </a:lnTo>
                  <a:lnTo>
                    <a:pt x="1165" y="113"/>
                  </a:lnTo>
                  <a:lnTo>
                    <a:pt x="1162" y="121"/>
                  </a:lnTo>
                  <a:lnTo>
                    <a:pt x="1158" y="128"/>
                  </a:lnTo>
                  <a:lnTo>
                    <a:pt x="1154" y="134"/>
                  </a:lnTo>
                  <a:lnTo>
                    <a:pt x="1149" y="140"/>
                  </a:lnTo>
                  <a:lnTo>
                    <a:pt x="1144" y="146"/>
                  </a:lnTo>
                  <a:lnTo>
                    <a:pt x="1135" y="150"/>
                  </a:lnTo>
                  <a:lnTo>
                    <a:pt x="1128" y="152"/>
                  </a:lnTo>
                  <a:lnTo>
                    <a:pt x="1118" y="153"/>
                  </a:lnTo>
                  <a:close/>
                  <a:moveTo>
                    <a:pt x="1118" y="137"/>
                  </a:moveTo>
                  <a:lnTo>
                    <a:pt x="1126" y="136"/>
                  </a:lnTo>
                  <a:lnTo>
                    <a:pt x="1133" y="134"/>
                  </a:lnTo>
                  <a:lnTo>
                    <a:pt x="1138" y="129"/>
                  </a:lnTo>
                  <a:lnTo>
                    <a:pt x="1143" y="123"/>
                  </a:lnTo>
                  <a:lnTo>
                    <a:pt x="1145" y="115"/>
                  </a:lnTo>
                  <a:lnTo>
                    <a:pt x="1147" y="107"/>
                  </a:lnTo>
                  <a:lnTo>
                    <a:pt x="1148" y="99"/>
                  </a:lnTo>
                  <a:lnTo>
                    <a:pt x="1149" y="89"/>
                  </a:lnTo>
                  <a:lnTo>
                    <a:pt x="1149" y="88"/>
                  </a:lnTo>
                  <a:lnTo>
                    <a:pt x="1149" y="86"/>
                  </a:lnTo>
                  <a:lnTo>
                    <a:pt x="1149" y="85"/>
                  </a:lnTo>
                  <a:lnTo>
                    <a:pt x="1149" y="83"/>
                  </a:lnTo>
                  <a:lnTo>
                    <a:pt x="1149" y="81"/>
                  </a:lnTo>
                  <a:lnTo>
                    <a:pt x="1149" y="79"/>
                  </a:lnTo>
                  <a:lnTo>
                    <a:pt x="1149" y="78"/>
                  </a:lnTo>
                  <a:lnTo>
                    <a:pt x="1149" y="77"/>
                  </a:lnTo>
                  <a:lnTo>
                    <a:pt x="1149" y="76"/>
                  </a:lnTo>
                  <a:lnTo>
                    <a:pt x="1149" y="73"/>
                  </a:lnTo>
                  <a:lnTo>
                    <a:pt x="1149" y="71"/>
                  </a:lnTo>
                  <a:lnTo>
                    <a:pt x="1149" y="70"/>
                  </a:lnTo>
                  <a:lnTo>
                    <a:pt x="1149" y="68"/>
                  </a:lnTo>
                  <a:lnTo>
                    <a:pt x="1149" y="66"/>
                  </a:lnTo>
                  <a:lnTo>
                    <a:pt x="1149" y="65"/>
                  </a:lnTo>
                  <a:lnTo>
                    <a:pt x="1149" y="63"/>
                  </a:lnTo>
                  <a:lnTo>
                    <a:pt x="1148" y="55"/>
                  </a:lnTo>
                  <a:lnTo>
                    <a:pt x="1147" y="47"/>
                  </a:lnTo>
                  <a:lnTo>
                    <a:pt x="1145" y="39"/>
                  </a:lnTo>
                  <a:lnTo>
                    <a:pt x="1143" y="30"/>
                  </a:lnTo>
                  <a:lnTo>
                    <a:pt x="1138" y="23"/>
                  </a:lnTo>
                  <a:lnTo>
                    <a:pt x="1133" y="20"/>
                  </a:lnTo>
                  <a:lnTo>
                    <a:pt x="1126" y="18"/>
                  </a:lnTo>
                  <a:lnTo>
                    <a:pt x="1118" y="16"/>
                  </a:lnTo>
                  <a:lnTo>
                    <a:pt x="1111" y="18"/>
                  </a:lnTo>
                  <a:lnTo>
                    <a:pt x="1106" y="20"/>
                  </a:lnTo>
                  <a:lnTo>
                    <a:pt x="1100" y="23"/>
                  </a:lnTo>
                  <a:lnTo>
                    <a:pt x="1097" y="30"/>
                  </a:lnTo>
                  <a:lnTo>
                    <a:pt x="1093" y="39"/>
                  </a:lnTo>
                  <a:lnTo>
                    <a:pt x="1091" y="47"/>
                  </a:lnTo>
                  <a:lnTo>
                    <a:pt x="1089" y="56"/>
                  </a:lnTo>
                  <a:lnTo>
                    <a:pt x="1088" y="64"/>
                  </a:lnTo>
                  <a:lnTo>
                    <a:pt x="1088" y="65"/>
                  </a:lnTo>
                  <a:lnTo>
                    <a:pt x="1088" y="66"/>
                  </a:lnTo>
                  <a:lnTo>
                    <a:pt x="1088" y="68"/>
                  </a:lnTo>
                  <a:lnTo>
                    <a:pt x="1088" y="70"/>
                  </a:lnTo>
                  <a:lnTo>
                    <a:pt x="1088" y="71"/>
                  </a:lnTo>
                  <a:lnTo>
                    <a:pt x="1088" y="73"/>
                  </a:lnTo>
                  <a:lnTo>
                    <a:pt x="1088" y="76"/>
                  </a:lnTo>
                  <a:lnTo>
                    <a:pt x="1088" y="77"/>
                  </a:lnTo>
                  <a:lnTo>
                    <a:pt x="1088" y="78"/>
                  </a:lnTo>
                  <a:lnTo>
                    <a:pt x="1088" y="79"/>
                  </a:lnTo>
                  <a:lnTo>
                    <a:pt x="1088" y="81"/>
                  </a:lnTo>
                  <a:lnTo>
                    <a:pt x="1088" y="83"/>
                  </a:lnTo>
                  <a:lnTo>
                    <a:pt x="1088" y="84"/>
                  </a:lnTo>
                  <a:lnTo>
                    <a:pt x="1088" y="85"/>
                  </a:lnTo>
                  <a:lnTo>
                    <a:pt x="1088" y="86"/>
                  </a:lnTo>
                  <a:lnTo>
                    <a:pt x="1088" y="87"/>
                  </a:lnTo>
                  <a:lnTo>
                    <a:pt x="1089" y="92"/>
                  </a:lnTo>
                  <a:lnTo>
                    <a:pt x="1089" y="96"/>
                  </a:lnTo>
                  <a:lnTo>
                    <a:pt x="1090" y="101"/>
                  </a:lnTo>
                  <a:lnTo>
                    <a:pt x="1091" y="105"/>
                  </a:lnTo>
                  <a:lnTo>
                    <a:pt x="1092" y="110"/>
                  </a:lnTo>
                  <a:lnTo>
                    <a:pt x="1093" y="114"/>
                  </a:lnTo>
                  <a:lnTo>
                    <a:pt x="1095" y="118"/>
                  </a:lnTo>
                  <a:lnTo>
                    <a:pt x="1097" y="122"/>
                  </a:lnTo>
                  <a:lnTo>
                    <a:pt x="1100" y="129"/>
                  </a:lnTo>
                  <a:lnTo>
                    <a:pt x="1106" y="134"/>
                  </a:lnTo>
                  <a:lnTo>
                    <a:pt x="1111" y="136"/>
                  </a:lnTo>
                  <a:lnTo>
                    <a:pt x="1118" y="137"/>
                  </a:lnTo>
                  <a:close/>
                  <a:moveTo>
                    <a:pt x="0" y="224"/>
                  </a:moveTo>
                  <a:lnTo>
                    <a:pt x="18" y="224"/>
                  </a:lnTo>
                  <a:lnTo>
                    <a:pt x="18" y="313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8"/>
                  </a:lnTo>
                  <a:lnTo>
                    <a:pt x="18" y="320"/>
                  </a:lnTo>
                  <a:lnTo>
                    <a:pt x="18" y="323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8" y="328"/>
                  </a:lnTo>
                  <a:lnTo>
                    <a:pt x="20" y="334"/>
                  </a:lnTo>
                  <a:lnTo>
                    <a:pt x="22" y="339"/>
                  </a:lnTo>
                  <a:lnTo>
                    <a:pt x="25" y="344"/>
                  </a:lnTo>
                  <a:lnTo>
                    <a:pt x="28" y="348"/>
                  </a:lnTo>
                  <a:lnTo>
                    <a:pt x="33" y="351"/>
                  </a:lnTo>
                  <a:lnTo>
                    <a:pt x="38" y="355"/>
                  </a:lnTo>
                  <a:lnTo>
                    <a:pt x="45" y="356"/>
                  </a:lnTo>
                  <a:lnTo>
                    <a:pt x="54" y="357"/>
                  </a:lnTo>
                  <a:lnTo>
                    <a:pt x="63" y="356"/>
                  </a:lnTo>
                  <a:lnTo>
                    <a:pt x="71" y="353"/>
                  </a:lnTo>
                  <a:lnTo>
                    <a:pt x="78" y="351"/>
                  </a:lnTo>
                  <a:lnTo>
                    <a:pt x="82" y="346"/>
                  </a:lnTo>
                  <a:lnTo>
                    <a:pt x="86" y="341"/>
                  </a:lnTo>
                  <a:lnTo>
                    <a:pt x="88" y="333"/>
                  </a:lnTo>
                  <a:lnTo>
                    <a:pt x="89" y="323"/>
                  </a:lnTo>
                  <a:lnTo>
                    <a:pt x="90" y="313"/>
                  </a:lnTo>
                  <a:lnTo>
                    <a:pt x="90" y="224"/>
                  </a:lnTo>
                  <a:lnTo>
                    <a:pt x="109" y="224"/>
                  </a:lnTo>
                  <a:lnTo>
                    <a:pt x="109" y="314"/>
                  </a:lnTo>
                  <a:lnTo>
                    <a:pt x="109" y="323"/>
                  </a:lnTo>
                  <a:lnTo>
                    <a:pt x="108" y="330"/>
                  </a:lnTo>
                  <a:lnTo>
                    <a:pt x="106" y="337"/>
                  </a:lnTo>
                  <a:lnTo>
                    <a:pt x="106" y="344"/>
                  </a:lnTo>
                  <a:lnTo>
                    <a:pt x="103" y="348"/>
                  </a:lnTo>
                  <a:lnTo>
                    <a:pt x="100" y="353"/>
                  </a:lnTo>
                  <a:lnTo>
                    <a:pt x="97" y="356"/>
                  </a:lnTo>
                  <a:lnTo>
                    <a:pt x="93" y="359"/>
                  </a:lnTo>
                  <a:lnTo>
                    <a:pt x="86" y="365"/>
                  </a:lnTo>
                  <a:lnTo>
                    <a:pt x="78" y="370"/>
                  </a:lnTo>
                  <a:lnTo>
                    <a:pt x="69" y="372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58" y="373"/>
                  </a:lnTo>
                  <a:lnTo>
                    <a:pt x="57" y="373"/>
                  </a:lnTo>
                  <a:lnTo>
                    <a:pt x="56" y="373"/>
                  </a:lnTo>
                  <a:lnTo>
                    <a:pt x="55" y="373"/>
                  </a:lnTo>
                  <a:lnTo>
                    <a:pt x="54" y="373"/>
                  </a:lnTo>
                  <a:lnTo>
                    <a:pt x="47" y="373"/>
                  </a:lnTo>
                  <a:lnTo>
                    <a:pt x="41" y="372"/>
                  </a:lnTo>
                  <a:lnTo>
                    <a:pt x="35" y="371"/>
                  </a:lnTo>
                  <a:lnTo>
                    <a:pt x="29" y="370"/>
                  </a:lnTo>
                  <a:lnTo>
                    <a:pt x="25" y="368"/>
                  </a:lnTo>
                  <a:lnTo>
                    <a:pt x="22" y="366"/>
                  </a:lnTo>
                  <a:lnTo>
                    <a:pt x="18" y="364"/>
                  </a:lnTo>
                  <a:lnTo>
                    <a:pt x="15" y="362"/>
                  </a:lnTo>
                  <a:lnTo>
                    <a:pt x="10" y="355"/>
                  </a:lnTo>
                  <a:lnTo>
                    <a:pt x="7" y="349"/>
                  </a:lnTo>
                  <a:lnTo>
                    <a:pt x="4" y="342"/>
                  </a:lnTo>
                  <a:lnTo>
                    <a:pt x="1" y="336"/>
                  </a:lnTo>
                  <a:lnTo>
                    <a:pt x="0" y="333"/>
                  </a:lnTo>
                  <a:lnTo>
                    <a:pt x="0" y="330"/>
                  </a:lnTo>
                  <a:lnTo>
                    <a:pt x="0" y="327"/>
                  </a:lnTo>
                  <a:lnTo>
                    <a:pt x="0" y="325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6" name="Freeform 106"/>
            <p:cNvSpPr>
              <a:spLocks noEditPoints="1"/>
            </p:cNvSpPr>
            <p:nvPr/>
          </p:nvSpPr>
          <p:spPr bwMode="auto">
            <a:xfrm>
              <a:off x="5304" y="8079"/>
              <a:ext cx="1007" cy="149"/>
            </a:xfrm>
            <a:custGeom>
              <a:avLst/>
              <a:gdLst>
                <a:gd name="T0" fmla="*/ 62 w 1007"/>
                <a:gd name="T1" fmla="*/ 124 h 149"/>
                <a:gd name="T2" fmla="*/ 148 w 1007"/>
                <a:gd name="T3" fmla="*/ 146 h 149"/>
                <a:gd name="T4" fmla="*/ 253 w 1007"/>
                <a:gd name="T5" fmla="*/ 146 h 149"/>
                <a:gd name="T6" fmla="*/ 337 w 1007"/>
                <a:gd name="T7" fmla="*/ 124 h 149"/>
                <a:gd name="T8" fmla="*/ 381 w 1007"/>
                <a:gd name="T9" fmla="*/ 146 h 149"/>
                <a:gd name="T10" fmla="*/ 575 w 1007"/>
                <a:gd name="T11" fmla="*/ 97 h 149"/>
                <a:gd name="T12" fmla="*/ 534 w 1007"/>
                <a:gd name="T13" fmla="*/ 97 h 149"/>
                <a:gd name="T14" fmla="*/ 671 w 1007"/>
                <a:gd name="T15" fmla="*/ 0 h 149"/>
                <a:gd name="T16" fmla="*/ 651 w 1007"/>
                <a:gd name="T17" fmla="*/ 113 h 149"/>
                <a:gd name="T18" fmla="*/ 786 w 1007"/>
                <a:gd name="T19" fmla="*/ 30 h 149"/>
                <a:gd name="T20" fmla="*/ 772 w 1007"/>
                <a:gd name="T21" fmla="*/ 15 h 149"/>
                <a:gd name="T22" fmla="*/ 761 w 1007"/>
                <a:gd name="T23" fmla="*/ 13 h 149"/>
                <a:gd name="T24" fmla="*/ 750 w 1007"/>
                <a:gd name="T25" fmla="*/ 15 h 149"/>
                <a:gd name="T26" fmla="*/ 731 w 1007"/>
                <a:gd name="T27" fmla="*/ 34 h 149"/>
                <a:gd name="T28" fmla="*/ 725 w 1007"/>
                <a:gd name="T29" fmla="*/ 67 h 149"/>
                <a:gd name="T30" fmla="*/ 740 w 1007"/>
                <a:gd name="T31" fmla="*/ 55 h 149"/>
                <a:gd name="T32" fmla="*/ 755 w 1007"/>
                <a:gd name="T33" fmla="*/ 51 h 149"/>
                <a:gd name="T34" fmla="*/ 791 w 1007"/>
                <a:gd name="T35" fmla="*/ 63 h 149"/>
                <a:gd name="T36" fmla="*/ 805 w 1007"/>
                <a:gd name="T37" fmla="*/ 95 h 149"/>
                <a:gd name="T38" fmla="*/ 798 w 1007"/>
                <a:gd name="T39" fmla="*/ 129 h 149"/>
                <a:gd name="T40" fmla="*/ 774 w 1007"/>
                <a:gd name="T41" fmla="*/ 147 h 149"/>
                <a:gd name="T42" fmla="*/ 739 w 1007"/>
                <a:gd name="T43" fmla="*/ 146 h 149"/>
                <a:gd name="T44" fmla="*/ 713 w 1007"/>
                <a:gd name="T45" fmla="*/ 120 h 149"/>
                <a:gd name="T46" fmla="*/ 706 w 1007"/>
                <a:gd name="T47" fmla="*/ 70 h 149"/>
                <a:gd name="T48" fmla="*/ 713 w 1007"/>
                <a:gd name="T49" fmla="*/ 35 h 149"/>
                <a:gd name="T50" fmla="*/ 740 w 1007"/>
                <a:gd name="T51" fmla="*/ 2 h 149"/>
                <a:gd name="T52" fmla="*/ 765 w 1007"/>
                <a:gd name="T53" fmla="*/ 0 h 149"/>
                <a:gd name="T54" fmla="*/ 783 w 1007"/>
                <a:gd name="T55" fmla="*/ 3 h 149"/>
                <a:gd name="T56" fmla="*/ 728 w 1007"/>
                <a:gd name="T57" fmla="*/ 101 h 149"/>
                <a:gd name="T58" fmla="*/ 730 w 1007"/>
                <a:gd name="T59" fmla="*/ 115 h 149"/>
                <a:gd name="T60" fmla="*/ 748 w 1007"/>
                <a:gd name="T61" fmla="*/ 132 h 149"/>
                <a:gd name="T62" fmla="*/ 783 w 1007"/>
                <a:gd name="T63" fmla="*/ 118 h 149"/>
                <a:gd name="T64" fmla="*/ 780 w 1007"/>
                <a:gd name="T65" fmla="*/ 76 h 149"/>
                <a:gd name="T66" fmla="*/ 742 w 1007"/>
                <a:gd name="T67" fmla="*/ 70 h 149"/>
                <a:gd name="T68" fmla="*/ 728 w 1007"/>
                <a:gd name="T69" fmla="*/ 92 h 149"/>
                <a:gd name="T70" fmla="*/ 872 w 1007"/>
                <a:gd name="T71" fmla="*/ 146 h 149"/>
                <a:gd name="T72" fmla="*/ 827 w 1007"/>
                <a:gd name="T73" fmla="*/ 120 h 149"/>
                <a:gd name="T74" fmla="*/ 824 w 1007"/>
                <a:gd name="T75" fmla="*/ 106 h 149"/>
                <a:gd name="T76" fmla="*/ 835 w 1007"/>
                <a:gd name="T77" fmla="*/ 76 h 149"/>
                <a:gd name="T78" fmla="*/ 836 w 1007"/>
                <a:gd name="T79" fmla="*/ 54 h 149"/>
                <a:gd name="T80" fmla="*/ 837 w 1007"/>
                <a:gd name="T81" fmla="*/ 15 h 149"/>
                <a:gd name="T82" fmla="*/ 883 w 1007"/>
                <a:gd name="T83" fmla="*/ 1 h 149"/>
                <a:gd name="T84" fmla="*/ 910 w 1007"/>
                <a:gd name="T85" fmla="*/ 15 h 149"/>
                <a:gd name="T86" fmla="*/ 910 w 1007"/>
                <a:gd name="T87" fmla="*/ 54 h 149"/>
                <a:gd name="T88" fmla="*/ 910 w 1007"/>
                <a:gd name="T89" fmla="*/ 75 h 149"/>
                <a:gd name="T90" fmla="*/ 919 w 1007"/>
                <a:gd name="T91" fmla="*/ 119 h 149"/>
                <a:gd name="T92" fmla="*/ 892 w 1007"/>
                <a:gd name="T93" fmla="*/ 143 h 149"/>
                <a:gd name="T94" fmla="*/ 872 w 1007"/>
                <a:gd name="T95" fmla="*/ 146 h 149"/>
                <a:gd name="T96" fmla="*/ 883 w 1007"/>
                <a:gd name="T97" fmla="*/ 131 h 149"/>
                <a:gd name="T98" fmla="*/ 900 w 1007"/>
                <a:gd name="T99" fmla="*/ 119 h 149"/>
                <a:gd name="T100" fmla="*/ 894 w 1007"/>
                <a:gd name="T101" fmla="*/ 83 h 149"/>
                <a:gd name="T102" fmla="*/ 854 w 1007"/>
                <a:gd name="T103" fmla="*/ 81 h 149"/>
                <a:gd name="T104" fmla="*/ 843 w 1007"/>
                <a:gd name="T105" fmla="*/ 103 h 149"/>
                <a:gd name="T106" fmla="*/ 855 w 1007"/>
                <a:gd name="T107" fmla="*/ 127 h 149"/>
                <a:gd name="T108" fmla="*/ 869 w 1007"/>
                <a:gd name="T109" fmla="*/ 132 h 149"/>
                <a:gd name="T110" fmla="*/ 888 w 1007"/>
                <a:gd name="T111" fmla="*/ 56 h 149"/>
                <a:gd name="T112" fmla="*/ 895 w 1007"/>
                <a:gd name="T113" fmla="*/ 26 h 149"/>
                <a:gd name="T114" fmla="*/ 869 w 1007"/>
                <a:gd name="T115" fmla="*/ 13 h 149"/>
                <a:gd name="T116" fmla="*/ 848 w 1007"/>
                <a:gd name="T117" fmla="*/ 37 h 149"/>
                <a:gd name="T118" fmla="*/ 866 w 1007"/>
                <a:gd name="T119" fmla="*/ 60 h 149"/>
                <a:gd name="T120" fmla="*/ 978 w 1007"/>
                <a:gd name="T121" fmla="*/ 23 h 149"/>
                <a:gd name="T122" fmla="*/ 1007 w 1007"/>
                <a:gd name="T123" fmla="*/ 1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7" h="149">
                  <a:moveTo>
                    <a:pt x="0" y="146"/>
                  </a:moveTo>
                  <a:lnTo>
                    <a:pt x="0" y="124"/>
                  </a:lnTo>
                  <a:lnTo>
                    <a:pt x="21" y="124"/>
                  </a:lnTo>
                  <a:lnTo>
                    <a:pt x="21" y="146"/>
                  </a:lnTo>
                  <a:lnTo>
                    <a:pt x="0" y="146"/>
                  </a:lnTo>
                  <a:close/>
                  <a:moveTo>
                    <a:pt x="62" y="146"/>
                  </a:moveTo>
                  <a:lnTo>
                    <a:pt x="62" y="124"/>
                  </a:lnTo>
                  <a:lnTo>
                    <a:pt x="84" y="124"/>
                  </a:lnTo>
                  <a:lnTo>
                    <a:pt x="84" y="146"/>
                  </a:lnTo>
                  <a:lnTo>
                    <a:pt x="62" y="146"/>
                  </a:lnTo>
                  <a:close/>
                  <a:moveTo>
                    <a:pt x="126" y="146"/>
                  </a:moveTo>
                  <a:lnTo>
                    <a:pt x="126" y="124"/>
                  </a:lnTo>
                  <a:lnTo>
                    <a:pt x="148" y="124"/>
                  </a:lnTo>
                  <a:lnTo>
                    <a:pt x="148" y="146"/>
                  </a:lnTo>
                  <a:lnTo>
                    <a:pt x="126" y="146"/>
                  </a:lnTo>
                  <a:close/>
                  <a:moveTo>
                    <a:pt x="190" y="146"/>
                  </a:moveTo>
                  <a:lnTo>
                    <a:pt x="190" y="124"/>
                  </a:lnTo>
                  <a:lnTo>
                    <a:pt x="212" y="124"/>
                  </a:lnTo>
                  <a:lnTo>
                    <a:pt x="212" y="146"/>
                  </a:lnTo>
                  <a:lnTo>
                    <a:pt x="190" y="146"/>
                  </a:lnTo>
                  <a:close/>
                  <a:moveTo>
                    <a:pt x="253" y="146"/>
                  </a:moveTo>
                  <a:lnTo>
                    <a:pt x="253" y="124"/>
                  </a:lnTo>
                  <a:lnTo>
                    <a:pt x="273" y="124"/>
                  </a:lnTo>
                  <a:lnTo>
                    <a:pt x="273" y="146"/>
                  </a:lnTo>
                  <a:lnTo>
                    <a:pt x="253" y="146"/>
                  </a:lnTo>
                  <a:close/>
                  <a:moveTo>
                    <a:pt x="316" y="146"/>
                  </a:moveTo>
                  <a:lnTo>
                    <a:pt x="316" y="124"/>
                  </a:lnTo>
                  <a:lnTo>
                    <a:pt x="337" y="124"/>
                  </a:lnTo>
                  <a:lnTo>
                    <a:pt x="337" y="146"/>
                  </a:lnTo>
                  <a:lnTo>
                    <a:pt x="316" y="146"/>
                  </a:lnTo>
                  <a:close/>
                  <a:moveTo>
                    <a:pt x="381" y="146"/>
                  </a:moveTo>
                  <a:lnTo>
                    <a:pt x="381" y="124"/>
                  </a:lnTo>
                  <a:lnTo>
                    <a:pt x="400" y="124"/>
                  </a:lnTo>
                  <a:lnTo>
                    <a:pt x="400" y="146"/>
                  </a:lnTo>
                  <a:lnTo>
                    <a:pt x="381" y="146"/>
                  </a:lnTo>
                  <a:close/>
                  <a:moveTo>
                    <a:pt x="534" y="113"/>
                  </a:moveTo>
                  <a:lnTo>
                    <a:pt x="467" y="113"/>
                  </a:lnTo>
                  <a:lnTo>
                    <a:pt x="467" y="97"/>
                  </a:lnTo>
                  <a:lnTo>
                    <a:pt x="534" y="0"/>
                  </a:lnTo>
                  <a:lnTo>
                    <a:pt x="553" y="0"/>
                  </a:lnTo>
                  <a:lnTo>
                    <a:pt x="553" y="97"/>
                  </a:lnTo>
                  <a:lnTo>
                    <a:pt x="575" y="97"/>
                  </a:lnTo>
                  <a:lnTo>
                    <a:pt x="575" y="113"/>
                  </a:lnTo>
                  <a:lnTo>
                    <a:pt x="553" y="113"/>
                  </a:lnTo>
                  <a:lnTo>
                    <a:pt x="553" y="146"/>
                  </a:lnTo>
                  <a:lnTo>
                    <a:pt x="534" y="146"/>
                  </a:lnTo>
                  <a:lnTo>
                    <a:pt x="534" y="113"/>
                  </a:lnTo>
                  <a:close/>
                  <a:moveTo>
                    <a:pt x="486" y="97"/>
                  </a:moveTo>
                  <a:lnTo>
                    <a:pt x="534" y="97"/>
                  </a:lnTo>
                  <a:lnTo>
                    <a:pt x="534" y="26"/>
                  </a:lnTo>
                  <a:lnTo>
                    <a:pt x="486" y="97"/>
                  </a:lnTo>
                  <a:close/>
                  <a:moveTo>
                    <a:pt x="651" y="113"/>
                  </a:moveTo>
                  <a:lnTo>
                    <a:pt x="585" y="113"/>
                  </a:lnTo>
                  <a:lnTo>
                    <a:pt x="585" y="97"/>
                  </a:lnTo>
                  <a:lnTo>
                    <a:pt x="651" y="0"/>
                  </a:lnTo>
                  <a:lnTo>
                    <a:pt x="671" y="0"/>
                  </a:lnTo>
                  <a:lnTo>
                    <a:pt x="671" y="97"/>
                  </a:lnTo>
                  <a:lnTo>
                    <a:pt x="693" y="97"/>
                  </a:lnTo>
                  <a:lnTo>
                    <a:pt x="693" y="113"/>
                  </a:lnTo>
                  <a:lnTo>
                    <a:pt x="671" y="113"/>
                  </a:lnTo>
                  <a:lnTo>
                    <a:pt x="671" y="146"/>
                  </a:lnTo>
                  <a:lnTo>
                    <a:pt x="651" y="146"/>
                  </a:lnTo>
                  <a:lnTo>
                    <a:pt x="651" y="113"/>
                  </a:lnTo>
                  <a:close/>
                  <a:moveTo>
                    <a:pt x="603" y="97"/>
                  </a:moveTo>
                  <a:lnTo>
                    <a:pt x="651" y="97"/>
                  </a:lnTo>
                  <a:lnTo>
                    <a:pt x="651" y="26"/>
                  </a:lnTo>
                  <a:lnTo>
                    <a:pt x="603" y="97"/>
                  </a:lnTo>
                  <a:close/>
                  <a:moveTo>
                    <a:pt x="804" y="34"/>
                  </a:moveTo>
                  <a:lnTo>
                    <a:pt x="786" y="34"/>
                  </a:lnTo>
                  <a:lnTo>
                    <a:pt x="786" y="30"/>
                  </a:lnTo>
                  <a:lnTo>
                    <a:pt x="785" y="26"/>
                  </a:lnTo>
                  <a:lnTo>
                    <a:pt x="783" y="23"/>
                  </a:lnTo>
                  <a:lnTo>
                    <a:pt x="780" y="20"/>
                  </a:lnTo>
                  <a:lnTo>
                    <a:pt x="779" y="20"/>
                  </a:lnTo>
                  <a:lnTo>
                    <a:pt x="777" y="18"/>
                  </a:lnTo>
                  <a:lnTo>
                    <a:pt x="774" y="17"/>
                  </a:lnTo>
                  <a:lnTo>
                    <a:pt x="772" y="15"/>
                  </a:lnTo>
                  <a:lnTo>
                    <a:pt x="771" y="15"/>
                  </a:lnTo>
                  <a:lnTo>
                    <a:pt x="770" y="15"/>
                  </a:lnTo>
                  <a:lnTo>
                    <a:pt x="768" y="15"/>
                  </a:lnTo>
                  <a:lnTo>
                    <a:pt x="767" y="15"/>
                  </a:lnTo>
                  <a:lnTo>
                    <a:pt x="765" y="15"/>
                  </a:lnTo>
                  <a:lnTo>
                    <a:pt x="762" y="15"/>
                  </a:lnTo>
                  <a:lnTo>
                    <a:pt x="761" y="13"/>
                  </a:lnTo>
                  <a:lnTo>
                    <a:pt x="760" y="13"/>
                  </a:lnTo>
                  <a:lnTo>
                    <a:pt x="759" y="13"/>
                  </a:lnTo>
                  <a:lnTo>
                    <a:pt x="757" y="15"/>
                  </a:lnTo>
                  <a:lnTo>
                    <a:pt x="755" y="15"/>
                  </a:lnTo>
                  <a:lnTo>
                    <a:pt x="753" y="15"/>
                  </a:lnTo>
                  <a:lnTo>
                    <a:pt x="751" y="15"/>
                  </a:lnTo>
                  <a:lnTo>
                    <a:pt x="750" y="15"/>
                  </a:lnTo>
                  <a:lnTo>
                    <a:pt x="748" y="15"/>
                  </a:lnTo>
                  <a:lnTo>
                    <a:pt x="746" y="17"/>
                  </a:lnTo>
                  <a:lnTo>
                    <a:pt x="742" y="20"/>
                  </a:lnTo>
                  <a:lnTo>
                    <a:pt x="739" y="22"/>
                  </a:lnTo>
                  <a:lnTo>
                    <a:pt x="735" y="26"/>
                  </a:lnTo>
                  <a:lnTo>
                    <a:pt x="732" y="31"/>
                  </a:lnTo>
                  <a:lnTo>
                    <a:pt x="731" y="34"/>
                  </a:lnTo>
                  <a:lnTo>
                    <a:pt x="730" y="37"/>
                  </a:lnTo>
                  <a:lnTo>
                    <a:pt x="728" y="42"/>
                  </a:lnTo>
                  <a:lnTo>
                    <a:pt x="728" y="45"/>
                  </a:lnTo>
                  <a:lnTo>
                    <a:pt x="726" y="51"/>
                  </a:lnTo>
                  <a:lnTo>
                    <a:pt x="726" y="55"/>
                  </a:lnTo>
                  <a:lnTo>
                    <a:pt x="725" y="61"/>
                  </a:lnTo>
                  <a:lnTo>
                    <a:pt x="725" y="67"/>
                  </a:lnTo>
                  <a:lnTo>
                    <a:pt x="725" y="65"/>
                  </a:lnTo>
                  <a:lnTo>
                    <a:pt x="728" y="63"/>
                  </a:lnTo>
                  <a:lnTo>
                    <a:pt x="730" y="61"/>
                  </a:lnTo>
                  <a:lnTo>
                    <a:pt x="732" y="60"/>
                  </a:lnTo>
                  <a:lnTo>
                    <a:pt x="734" y="58"/>
                  </a:lnTo>
                  <a:lnTo>
                    <a:pt x="736" y="56"/>
                  </a:lnTo>
                  <a:lnTo>
                    <a:pt x="740" y="55"/>
                  </a:lnTo>
                  <a:lnTo>
                    <a:pt x="742" y="54"/>
                  </a:lnTo>
                  <a:lnTo>
                    <a:pt x="744" y="53"/>
                  </a:lnTo>
                  <a:lnTo>
                    <a:pt x="746" y="53"/>
                  </a:lnTo>
                  <a:lnTo>
                    <a:pt x="749" y="52"/>
                  </a:lnTo>
                  <a:lnTo>
                    <a:pt x="751" y="51"/>
                  </a:lnTo>
                  <a:lnTo>
                    <a:pt x="753" y="51"/>
                  </a:lnTo>
                  <a:lnTo>
                    <a:pt x="755" y="51"/>
                  </a:lnTo>
                  <a:lnTo>
                    <a:pt x="758" y="51"/>
                  </a:lnTo>
                  <a:lnTo>
                    <a:pt x="759" y="51"/>
                  </a:lnTo>
                  <a:lnTo>
                    <a:pt x="761" y="51"/>
                  </a:lnTo>
                  <a:lnTo>
                    <a:pt x="770" y="52"/>
                  </a:lnTo>
                  <a:lnTo>
                    <a:pt x="778" y="53"/>
                  </a:lnTo>
                  <a:lnTo>
                    <a:pt x="785" y="58"/>
                  </a:lnTo>
                  <a:lnTo>
                    <a:pt x="791" y="63"/>
                  </a:lnTo>
                  <a:lnTo>
                    <a:pt x="795" y="67"/>
                  </a:lnTo>
                  <a:lnTo>
                    <a:pt x="797" y="70"/>
                  </a:lnTo>
                  <a:lnTo>
                    <a:pt x="799" y="75"/>
                  </a:lnTo>
                  <a:lnTo>
                    <a:pt x="801" y="80"/>
                  </a:lnTo>
                  <a:lnTo>
                    <a:pt x="802" y="84"/>
                  </a:lnTo>
                  <a:lnTo>
                    <a:pt x="804" y="89"/>
                  </a:lnTo>
                  <a:lnTo>
                    <a:pt x="805" y="95"/>
                  </a:lnTo>
                  <a:lnTo>
                    <a:pt x="805" y="101"/>
                  </a:lnTo>
                  <a:lnTo>
                    <a:pt x="805" y="106"/>
                  </a:lnTo>
                  <a:lnTo>
                    <a:pt x="804" y="111"/>
                  </a:lnTo>
                  <a:lnTo>
                    <a:pt x="802" y="115"/>
                  </a:lnTo>
                  <a:lnTo>
                    <a:pt x="801" y="120"/>
                  </a:lnTo>
                  <a:lnTo>
                    <a:pt x="800" y="124"/>
                  </a:lnTo>
                  <a:lnTo>
                    <a:pt x="798" y="129"/>
                  </a:lnTo>
                  <a:lnTo>
                    <a:pt x="796" y="132"/>
                  </a:lnTo>
                  <a:lnTo>
                    <a:pt x="793" y="135"/>
                  </a:lnTo>
                  <a:lnTo>
                    <a:pt x="790" y="138"/>
                  </a:lnTo>
                  <a:lnTo>
                    <a:pt x="787" y="141"/>
                  </a:lnTo>
                  <a:lnTo>
                    <a:pt x="783" y="143"/>
                  </a:lnTo>
                  <a:lnTo>
                    <a:pt x="779" y="146"/>
                  </a:lnTo>
                  <a:lnTo>
                    <a:pt x="774" y="147"/>
                  </a:lnTo>
                  <a:lnTo>
                    <a:pt x="769" y="148"/>
                  </a:lnTo>
                  <a:lnTo>
                    <a:pt x="763" y="149"/>
                  </a:lnTo>
                  <a:lnTo>
                    <a:pt x="758" y="149"/>
                  </a:lnTo>
                  <a:lnTo>
                    <a:pt x="753" y="149"/>
                  </a:lnTo>
                  <a:lnTo>
                    <a:pt x="748" y="148"/>
                  </a:lnTo>
                  <a:lnTo>
                    <a:pt x="743" y="147"/>
                  </a:lnTo>
                  <a:lnTo>
                    <a:pt x="739" y="146"/>
                  </a:lnTo>
                  <a:lnTo>
                    <a:pt x="734" y="143"/>
                  </a:lnTo>
                  <a:lnTo>
                    <a:pt x="730" y="141"/>
                  </a:lnTo>
                  <a:lnTo>
                    <a:pt x="725" y="138"/>
                  </a:lnTo>
                  <a:lnTo>
                    <a:pt x="722" y="135"/>
                  </a:lnTo>
                  <a:lnTo>
                    <a:pt x="718" y="132"/>
                  </a:lnTo>
                  <a:lnTo>
                    <a:pt x="715" y="126"/>
                  </a:lnTo>
                  <a:lnTo>
                    <a:pt x="713" y="120"/>
                  </a:lnTo>
                  <a:lnTo>
                    <a:pt x="711" y="115"/>
                  </a:lnTo>
                  <a:lnTo>
                    <a:pt x="708" y="106"/>
                  </a:lnTo>
                  <a:lnTo>
                    <a:pt x="707" y="97"/>
                  </a:lnTo>
                  <a:lnTo>
                    <a:pt x="706" y="88"/>
                  </a:lnTo>
                  <a:lnTo>
                    <a:pt x="706" y="76"/>
                  </a:lnTo>
                  <a:lnTo>
                    <a:pt x="706" y="72"/>
                  </a:lnTo>
                  <a:lnTo>
                    <a:pt x="706" y="70"/>
                  </a:lnTo>
                  <a:lnTo>
                    <a:pt x="707" y="65"/>
                  </a:lnTo>
                  <a:lnTo>
                    <a:pt x="708" y="61"/>
                  </a:lnTo>
                  <a:lnTo>
                    <a:pt x="708" y="56"/>
                  </a:lnTo>
                  <a:lnTo>
                    <a:pt x="708" y="52"/>
                  </a:lnTo>
                  <a:lnTo>
                    <a:pt x="708" y="49"/>
                  </a:lnTo>
                  <a:lnTo>
                    <a:pt x="709" y="44"/>
                  </a:lnTo>
                  <a:lnTo>
                    <a:pt x="713" y="35"/>
                  </a:lnTo>
                  <a:lnTo>
                    <a:pt x="716" y="28"/>
                  </a:lnTo>
                  <a:lnTo>
                    <a:pt x="721" y="20"/>
                  </a:lnTo>
                  <a:lnTo>
                    <a:pt x="725" y="11"/>
                  </a:lnTo>
                  <a:lnTo>
                    <a:pt x="728" y="9"/>
                  </a:lnTo>
                  <a:lnTo>
                    <a:pt x="731" y="6"/>
                  </a:lnTo>
                  <a:lnTo>
                    <a:pt x="735" y="4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49" y="1"/>
                  </a:lnTo>
                  <a:lnTo>
                    <a:pt x="755" y="0"/>
                  </a:lnTo>
                  <a:lnTo>
                    <a:pt x="760" y="0"/>
                  </a:lnTo>
                  <a:lnTo>
                    <a:pt x="761" y="0"/>
                  </a:lnTo>
                  <a:lnTo>
                    <a:pt x="763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0" y="0"/>
                  </a:lnTo>
                  <a:lnTo>
                    <a:pt x="772" y="0"/>
                  </a:lnTo>
                  <a:lnTo>
                    <a:pt x="777" y="1"/>
                  </a:lnTo>
                  <a:lnTo>
                    <a:pt x="783" y="3"/>
                  </a:lnTo>
                  <a:lnTo>
                    <a:pt x="787" y="6"/>
                  </a:lnTo>
                  <a:lnTo>
                    <a:pt x="790" y="8"/>
                  </a:lnTo>
                  <a:lnTo>
                    <a:pt x="795" y="13"/>
                  </a:lnTo>
                  <a:lnTo>
                    <a:pt x="798" y="18"/>
                  </a:lnTo>
                  <a:lnTo>
                    <a:pt x="801" y="26"/>
                  </a:lnTo>
                  <a:lnTo>
                    <a:pt x="804" y="34"/>
                  </a:lnTo>
                  <a:close/>
                  <a:moveTo>
                    <a:pt x="728" y="101"/>
                  </a:moveTo>
                  <a:lnTo>
                    <a:pt x="728" y="101"/>
                  </a:lnTo>
                  <a:lnTo>
                    <a:pt x="728" y="104"/>
                  </a:lnTo>
                  <a:lnTo>
                    <a:pt x="728" y="105"/>
                  </a:lnTo>
                  <a:lnTo>
                    <a:pt x="728" y="108"/>
                  </a:lnTo>
                  <a:lnTo>
                    <a:pt x="728" y="110"/>
                  </a:lnTo>
                  <a:lnTo>
                    <a:pt x="728" y="112"/>
                  </a:lnTo>
                  <a:lnTo>
                    <a:pt x="730" y="115"/>
                  </a:lnTo>
                  <a:lnTo>
                    <a:pt x="731" y="117"/>
                  </a:lnTo>
                  <a:lnTo>
                    <a:pt x="732" y="120"/>
                  </a:lnTo>
                  <a:lnTo>
                    <a:pt x="734" y="122"/>
                  </a:lnTo>
                  <a:lnTo>
                    <a:pt x="736" y="126"/>
                  </a:lnTo>
                  <a:lnTo>
                    <a:pt x="739" y="129"/>
                  </a:lnTo>
                  <a:lnTo>
                    <a:pt x="743" y="131"/>
                  </a:lnTo>
                  <a:lnTo>
                    <a:pt x="748" y="132"/>
                  </a:lnTo>
                  <a:lnTo>
                    <a:pt x="752" y="133"/>
                  </a:lnTo>
                  <a:lnTo>
                    <a:pt x="758" y="133"/>
                  </a:lnTo>
                  <a:lnTo>
                    <a:pt x="765" y="132"/>
                  </a:lnTo>
                  <a:lnTo>
                    <a:pt x="772" y="131"/>
                  </a:lnTo>
                  <a:lnTo>
                    <a:pt x="777" y="127"/>
                  </a:lnTo>
                  <a:lnTo>
                    <a:pt x="780" y="124"/>
                  </a:lnTo>
                  <a:lnTo>
                    <a:pt x="783" y="118"/>
                  </a:lnTo>
                  <a:lnTo>
                    <a:pt x="785" y="113"/>
                  </a:lnTo>
                  <a:lnTo>
                    <a:pt x="786" y="108"/>
                  </a:lnTo>
                  <a:lnTo>
                    <a:pt x="786" y="101"/>
                  </a:lnTo>
                  <a:lnTo>
                    <a:pt x="786" y="94"/>
                  </a:lnTo>
                  <a:lnTo>
                    <a:pt x="785" y="87"/>
                  </a:lnTo>
                  <a:lnTo>
                    <a:pt x="783" y="82"/>
                  </a:lnTo>
                  <a:lnTo>
                    <a:pt x="780" y="76"/>
                  </a:lnTo>
                  <a:lnTo>
                    <a:pt x="777" y="72"/>
                  </a:lnTo>
                  <a:lnTo>
                    <a:pt x="771" y="70"/>
                  </a:lnTo>
                  <a:lnTo>
                    <a:pt x="765" y="68"/>
                  </a:lnTo>
                  <a:lnTo>
                    <a:pt x="758" y="67"/>
                  </a:lnTo>
                  <a:lnTo>
                    <a:pt x="752" y="67"/>
                  </a:lnTo>
                  <a:lnTo>
                    <a:pt x="746" y="68"/>
                  </a:lnTo>
                  <a:lnTo>
                    <a:pt x="742" y="70"/>
                  </a:lnTo>
                  <a:lnTo>
                    <a:pt x="737" y="72"/>
                  </a:lnTo>
                  <a:lnTo>
                    <a:pt x="735" y="76"/>
                  </a:lnTo>
                  <a:lnTo>
                    <a:pt x="733" y="81"/>
                  </a:lnTo>
                  <a:lnTo>
                    <a:pt x="731" y="84"/>
                  </a:lnTo>
                  <a:lnTo>
                    <a:pt x="728" y="89"/>
                  </a:lnTo>
                  <a:lnTo>
                    <a:pt x="728" y="90"/>
                  </a:lnTo>
                  <a:lnTo>
                    <a:pt x="728" y="92"/>
                  </a:lnTo>
                  <a:lnTo>
                    <a:pt x="728" y="94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8" y="99"/>
                  </a:lnTo>
                  <a:lnTo>
                    <a:pt x="728" y="99"/>
                  </a:lnTo>
                  <a:lnTo>
                    <a:pt x="728" y="101"/>
                  </a:lnTo>
                  <a:close/>
                  <a:moveTo>
                    <a:pt x="872" y="146"/>
                  </a:moveTo>
                  <a:lnTo>
                    <a:pt x="862" y="144"/>
                  </a:lnTo>
                  <a:lnTo>
                    <a:pt x="853" y="143"/>
                  </a:lnTo>
                  <a:lnTo>
                    <a:pt x="845" y="140"/>
                  </a:lnTo>
                  <a:lnTo>
                    <a:pt x="839" y="135"/>
                  </a:lnTo>
                  <a:lnTo>
                    <a:pt x="834" y="131"/>
                  </a:lnTo>
                  <a:lnTo>
                    <a:pt x="829" y="126"/>
                  </a:lnTo>
                  <a:lnTo>
                    <a:pt x="827" y="120"/>
                  </a:lnTo>
                  <a:lnTo>
                    <a:pt x="826" y="115"/>
                  </a:lnTo>
                  <a:lnTo>
                    <a:pt x="826" y="115"/>
                  </a:lnTo>
                  <a:lnTo>
                    <a:pt x="825" y="112"/>
                  </a:lnTo>
                  <a:lnTo>
                    <a:pt x="824" y="111"/>
                  </a:lnTo>
                  <a:lnTo>
                    <a:pt x="824" y="110"/>
                  </a:lnTo>
                  <a:lnTo>
                    <a:pt x="824" y="109"/>
                  </a:lnTo>
                  <a:lnTo>
                    <a:pt x="824" y="106"/>
                  </a:lnTo>
                  <a:lnTo>
                    <a:pt x="824" y="105"/>
                  </a:lnTo>
                  <a:lnTo>
                    <a:pt x="824" y="104"/>
                  </a:lnTo>
                  <a:lnTo>
                    <a:pt x="825" y="99"/>
                  </a:lnTo>
                  <a:lnTo>
                    <a:pt x="826" y="92"/>
                  </a:lnTo>
                  <a:lnTo>
                    <a:pt x="828" y="87"/>
                  </a:lnTo>
                  <a:lnTo>
                    <a:pt x="830" y="81"/>
                  </a:lnTo>
                  <a:lnTo>
                    <a:pt x="835" y="76"/>
                  </a:lnTo>
                  <a:lnTo>
                    <a:pt x="839" y="72"/>
                  </a:lnTo>
                  <a:lnTo>
                    <a:pt x="845" y="70"/>
                  </a:lnTo>
                  <a:lnTo>
                    <a:pt x="851" y="67"/>
                  </a:lnTo>
                  <a:lnTo>
                    <a:pt x="847" y="65"/>
                  </a:lnTo>
                  <a:lnTo>
                    <a:pt x="843" y="63"/>
                  </a:lnTo>
                  <a:lnTo>
                    <a:pt x="839" y="59"/>
                  </a:lnTo>
                  <a:lnTo>
                    <a:pt x="836" y="54"/>
                  </a:lnTo>
                  <a:lnTo>
                    <a:pt x="834" y="51"/>
                  </a:lnTo>
                  <a:lnTo>
                    <a:pt x="832" y="46"/>
                  </a:lnTo>
                  <a:lnTo>
                    <a:pt x="830" y="42"/>
                  </a:lnTo>
                  <a:lnTo>
                    <a:pt x="830" y="37"/>
                  </a:lnTo>
                  <a:lnTo>
                    <a:pt x="832" y="29"/>
                  </a:lnTo>
                  <a:lnTo>
                    <a:pt x="834" y="22"/>
                  </a:lnTo>
                  <a:lnTo>
                    <a:pt x="837" y="15"/>
                  </a:lnTo>
                  <a:lnTo>
                    <a:pt x="842" y="10"/>
                  </a:lnTo>
                  <a:lnTo>
                    <a:pt x="846" y="6"/>
                  </a:lnTo>
                  <a:lnTo>
                    <a:pt x="854" y="2"/>
                  </a:lnTo>
                  <a:lnTo>
                    <a:pt x="862" y="1"/>
                  </a:lnTo>
                  <a:lnTo>
                    <a:pt x="872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8" y="1"/>
                  </a:lnTo>
                  <a:lnTo>
                    <a:pt x="892" y="2"/>
                  </a:lnTo>
                  <a:lnTo>
                    <a:pt x="895" y="4"/>
                  </a:lnTo>
                  <a:lnTo>
                    <a:pt x="899" y="6"/>
                  </a:lnTo>
                  <a:lnTo>
                    <a:pt x="902" y="8"/>
                  </a:lnTo>
                  <a:lnTo>
                    <a:pt x="906" y="10"/>
                  </a:lnTo>
                  <a:lnTo>
                    <a:pt x="910" y="15"/>
                  </a:lnTo>
                  <a:lnTo>
                    <a:pt x="913" y="22"/>
                  </a:lnTo>
                  <a:lnTo>
                    <a:pt x="914" y="29"/>
                  </a:lnTo>
                  <a:lnTo>
                    <a:pt x="916" y="37"/>
                  </a:lnTo>
                  <a:lnTo>
                    <a:pt x="916" y="42"/>
                  </a:lnTo>
                  <a:lnTo>
                    <a:pt x="914" y="46"/>
                  </a:lnTo>
                  <a:lnTo>
                    <a:pt x="912" y="51"/>
                  </a:lnTo>
                  <a:lnTo>
                    <a:pt x="910" y="54"/>
                  </a:lnTo>
                  <a:lnTo>
                    <a:pt x="907" y="59"/>
                  </a:lnTo>
                  <a:lnTo>
                    <a:pt x="903" y="63"/>
                  </a:lnTo>
                  <a:lnTo>
                    <a:pt x="899" y="65"/>
                  </a:lnTo>
                  <a:lnTo>
                    <a:pt x="894" y="67"/>
                  </a:lnTo>
                  <a:lnTo>
                    <a:pt x="900" y="70"/>
                  </a:lnTo>
                  <a:lnTo>
                    <a:pt x="904" y="72"/>
                  </a:lnTo>
                  <a:lnTo>
                    <a:pt x="910" y="75"/>
                  </a:lnTo>
                  <a:lnTo>
                    <a:pt x="913" y="80"/>
                  </a:lnTo>
                  <a:lnTo>
                    <a:pt x="916" y="86"/>
                  </a:lnTo>
                  <a:lnTo>
                    <a:pt x="919" y="90"/>
                  </a:lnTo>
                  <a:lnTo>
                    <a:pt x="920" y="97"/>
                  </a:lnTo>
                  <a:lnTo>
                    <a:pt x="920" y="104"/>
                  </a:lnTo>
                  <a:lnTo>
                    <a:pt x="920" y="112"/>
                  </a:lnTo>
                  <a:lnTo>
                    <a:pt x="919" y="119"/>
                  </a:lnTo>
                  <a:lnTo>
                    <a:pt x="916" y="125"/>
                  </a:lnTo>
                  <a:lnTo>
                    <a:pt x="913" y="129"/>
                  </a:lnTo>
                  <a:lnTo>
                    <a:pt x="910" y="133"/>
                  </a:lnTo>
                  <a:lnTo>
                    <a:pt x="906" y="136"/>
                  </a:lnTo>
                  <a:lnTo>
                    <a:pt x="901" y="140"/>
                  </a:lnTo>
                  <a:lnTo>
                    <a:pt x="897" y="142"/>
                  </a:lnTo>
                  <a:lnTo>
                    <a:pt x="892" y="143"/>
                  </a:lnTo>
                  <a:lnTo>
                    <a:pt x="888" y="144"/>
                  </a:lnTo>
                  <a:lnTo>
                    <a:pt x="886" y="146"/>
                  </a:lnTo>
                  <a:lnTo>
                    <a:pt x="881" y="146"/>
                  </a:lnTo>
                  <a:lnTo>
                    <a:pt x="879" y="146"/>
                  </a:lnTo>
                  <a:lnTo>
                    <a:pt x="876" y="146"/>
                  </a:lnTo>
                  <a:lnTo>
                    <a:pt x="874" y="146"/>
                  </a:lnTo>
                  <a:lnTo>
                    <a:pt x="872" y="146"/>
                  </a:lnTo>
                  <a:close/>
                  <a:moveTo>
                    <a:pt x="872" y="132"/>
                  </a:moveTo>
                  <a:lnTo>
                    <a:pt x="873" y="132"/>
                  </a:lnTo>
                  <a:lnTo>
                    <a:pt x="875" y="132"/>
                  </a:lnTo>
                  <a:lnTo>
                    <a:pt x="876" y="132"/>
                  </a:lnTo>
                  <a:lnTo>
                    <a:pt x="879" y="132"/>
                  </a:lnTo>
                  <a:lnTo>
                    <a:pt x="881" y="132"/>
                  </a:lnTo>
                  <a:lnTo>
                    <a:pt x="883" y="131"/>
                  </a:lnTo>
                  <a:lnTo>
                    <a:pt x="884" y="129"/>
                  </a:lnTo>
                  <a:lnTo>
                    <a:pt x="886" y="129"/>
                  </a:lnTo>
                  <a:lnTo>
                    <a:pt x="890" y="129"/>
                  </a:lnTo>
                  <a:lnTo>
                    <a:pt x="892" y="127"/>
                  </a:lnTo>
                  <a:lnTo>
                    <a:pt x="895" y="125"/>
                  </a:lnTo>
                  <a:lnTo>
                    <a:pt x="897" y="122"/>
                  </a:lnTo>
                  <a:lnTo>
                    <a:pt x="900" y="119"/>
                  </a:lnTo>
                  <a:lnTo>
                    <a:pt x="902" y="115"/>
                  </a:lnTo>
                  <a:lnTo>
                    <a:pt x="903" y="110"/>
                  </a:lnTo>
                  <a:lnTo>
                    <a:pt x="903" y="104"/>
                  </a:lnTo>
                  <a:lnTo>
                    <a:pt x="902" y="99"/>
                  </a:lnTo>
                  <a:lnTo>
                    <a:pt x="901" y="92"/>
                  </a:lnTo>
                  <a:lnTo>
                    <a:pt x="897" y="88"/>
                  </a:lnTo>
                  <a:lnTo>
                    <a:pt x="894" y="83"/>
                  </a:lnTo>
                  <a:lnTo>
                    <a:pt x="891" y="81"/>
                  </a:lnTo>
                  <a:lnTo>
                    <a:pt x="886" y="79"/>
                  </a:lnTo>
                  <a:lnTo>
                    <a:pt x="880" y="77"/>
                  </a:lnTo>
                  <a:lnTo>
                    <a:pt x="872" y="76"/>
                  </a:lnTo>
                  <a:lnTo>
                    <a:pt x="865" y="77"/>
                  </a:lnTo>
                  <a:lnTo>
                    <a:pt x="860" y="79"/>
                  </a:lnTo>
                  <a:lnTo>
                    <a:pt x="854" y="81"/>
                  </a:lnTo>
                  <a:lnTo>
                    <a:pt x="849" y="83"/>
                  </a:lnTo>
                  <a:lnTo>
                    <a:pt x="847" y="88"/>
                  </a:lnTo>
                  <a:lnTo>
                    <a:pt x="845" y="92"/>
                  </a:lnTo>
                  <a:lnTo>
                    <a:pt x="844" y="97"/>
                  </a:lnTo>
                  <a:lnTo>
                    <a:pt x="843" y="101"/>
                  </a:lnTo>
                  <a:lnTo>
                    <a:pt x="843" y="101"/>
                  </a:lnTo>
                  <a:lnTo>
                    <a:pt x="843" y="103"/>
                  </a:lnTo>
                  <a:lnTo>
                    <a:pt x="843" y="104"/>
                  </a:lnTo>
                  <a:lnTo>
                    <a:pt x="843" y="110"/>
                  </a:lnTo>
                  <a:lnTo>
                    <a:pt x="844" y="115"/>
                  </a:lnTo>
                  <a:lnTo>
                    <a:pt x="846" y="119"/>
                  </a:lnTo>
                  <a:lnTo>
                    <a:pt x="848" y="122"/>
                  </a:lnTo>
                  <a:lnTo>
                    <a:pt x="851" y="125"/>
                  </a:lnTo>
                  <a:lnTo>
                    <a:pt x="855" y="127"/>
                  </a:lnTo>
                  <a:lnTo>
                    <a:pt x="858" y="129"/>
                  </a:lnTo>
                  <a:lnTo>
                    <a:pt x="862" y="129"/>
                  </a:lnTo>
                  <a:lnTo>
                    <a:pt x="863" y="129"/>
                  </a:lnTo>
                  <a:lnTo>
                    <a:pt x="865" y="131"/>
                  </a:lnTo>
                  <a:lnTo>
                    <a:pt x="866" y="132"/>
                  </a:lnTo>
                  <a:lnTo>
                    <a:pt x="867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1" y="132"/>
                  </a:lnTo>
                  <a:lnTo>
                    <a:pt x="872" y="132"/>
                  </a:lnTo>
                  <a:close/>
                  <a:moveTo>
                    <a:pt x="872" y="60"/>
                  </a:moveTo>
                  <a:lnTo>
                    <a:pt x="878" y="60"/>
                  </a:lnTo>
                  <a:lnTo>
                    <a:pt x="883" y="59"/>
                  </a:lnTo>
                  <a:lnTo>
                    <a:pt x="888" y="56"/>
                  </a:lnTo>
                  <a:lnTo>
                    <a:pt x="891" y="54"/>
                  </a:lnTo>
                  <a:lnTo>
                    <a:pt x="893" y="51"/>
                  </a:lnTo>
                  <a:lnTo>
                    <a:pt x="895" y="47"/>
                  </a:lnTo>
                  <a:lnTo>
                    <a:pt x="897" y="42"/>
                  </a:lnTo>
                  <a:lnTo>
                    <a:pt x="897" y="37"/>
                  </a:lnTo>
                  <a:lnTo>
                    <a:pt x="897" y="32"/>
                  </a:lnTo>
                  <a:lnTo>
                    <a:pt x="895" y="26"/>
                  </a:lnTo>
                  <a:lnTo>
                    <a:pt x="893" y="23"/>
                  </a:lnTo>
                  <a:lnTo>
                    <a:pt x="891" y="20"/>
                  </a:lnTo>
                  <a:lnTo>
                    <a:pt x="888" y="17"/>
                  </a:lnTo>
                  <a:lnTo>
                    <a:pt x="882" y="15"/>
                  </a:lnTo>
                  <a:lnTo>
                    <a:pt x="878" y="13"/>
                  </a:lnTo>
                  <a:lnTo>
                    <a:pt x="872" y="13"/>
                  </a:lnTo>
                  <a:lnTo>
                    <a:pt x="869" y="13"/>
                  </a:lnTo>
                  <a:lnTo>
                    <a:pt x="864" y="15"/>
                  </a:lnTo>
                  <a:lnTo>
                    <a:pt x="860" y="17"/>
                  </a:lnTo>
                  <a:lnTo>
                    <a:pt x="855" y="20"/>
                  </a:lnTo>
                  <a:lnTo>
                    <a:pt x="851" y="23"/>
                  </a:lnTo>
                  <a:lnTo>
                    <a:pt x="849" y="26"/>
                  </a:lnTo>
                  <a:lnTo>
                    <a:pt x="848" y="32"/>
                  </a:lnTo>
                  <a:lnTo>
                    <a:pt x="848" y="37"/>
                  </a:lnTo>
                  <a:lnTo>
                    <a:pt x="848" y="42"/>
                  </a:lnTo>
                  <a:lnTo>
                    <a:pt x="849" y="46"/>
                  </a:lnTo>
                  <a:lnTo>
                    <a:pt x="851" y="49"/>
                  </a:lnTo>
                  <a:lnTo>
                    <a:pt x="853" y="53"/>
                  </a:lnTo>
                  <a:lnTo>
                    <a:pt x="857" y="56"/>
                  </a:lnTo>
                  <a:lnTo>
                    <a:pt x="862" y="58"/>
                  </a:lnTo>
                  <a:lnTo>
                    <a:pt x="866" y="60"/>
                  </a:lnTo>
                  <a:lnTo>
                    <a:pt x="872" y="60"/>
                  </a:lnTo>
                  <a:close/>
                  <a:moveTo>
                    <a:pt x="957" y="37"/>
                  </a:moveTo>
                  <a:lnTo>
                    <a:pt x="957" y="26"/>
                  </a:lnTo>
                  <a:lnTo>
                    <a:pt x="960" y="26"/>
                  </a:lnTo>
                  <a:lnTo>
                    <a:pt x="967" y="26"/>
                  </a:lnTo>
                  <a:lnTo>
                    <a:pt x="972" y="24"/>
                  </a:lnTo>
                  <a:lnTo>
                    <a:pt x="978" y="23"/>
                  </a:lnTo>
                  <a:lnTo>
                    <a:pt x="983" y="20"/>
                  </a:lnTo>
                  <a:lnTo>
                    <a:pt x="987" y="15"/>
                  </a:lnTo>
                  <a:lnTo>
                    <a:pt x="990" y="10"/>
                  </a:lnTo>
                  <a:lnTo>
                    <a:pt x="992" y="6"/>
                  </a:lnTo>
                  <a:lnTo>
                    <a:pt x="992" y="0"/>
                  </a:lnTo>
                  <a:lnTo>
                    <a:pt x="1007" y="0"/>
                  </a:lnTo>
                  <a:lnTo>
                    <a:pt x="1007" y="146"/>
                  </a:lnTo>
                  <a:lnTo>
                    <a:pt x="988" y="146"/>
                  </a:lnTo>
                  <a:lnTo>
                    <a:pt x="988" y="37"/>
                  </a:lnTo>
                  <a:lnTo>
                    <a:pt x="957" y="3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7" name="Freeform 107"/>
            <p:cNvSpPr>
              <a:spLocks noEditPoints="1"/>
            </p:cNvSpPr>
            <p:nvPr/>
          </p:nvSpPr>
          <p:spPr bwMode="auto">
            <a:xfrm>
              <a:off x="2267" y="7645"/>
              <a:ext cx="1158" cy="371"/>
            </a:xfrm>
            <a:custGeom>
              <a:avLst/>
              <a:gdLst>
                <a:gd name="T0" fmla="*/ 103 w 1158"/>
                <a:gd name="T1" fmla="*/ 148 h 371"/>
                <a:gd name="T2" fmla="*/ 35 w 1158"/>
                <a:gd name="T3" fmla="*/ 149 h 371"/>
                <a:gd name="T4" fmla="*/ 0 w 1158"/>
                <a:gd name="T5" fmla="*/ 81 h 371"/>
                <a:gd name="T6" fmla="*/ 45 w 1158"/>
                <a:gd name="T7" fmla="*/ 3 h 371"/>
                <a:gd name="T8" fmla="*/ 104 w 1158"/>
                <a:gd name="T9" fmla="*/ 9 h 371"/>
                <a:gd name="T10" fmla="*/ 107 w 1158"/>
                <a:gd name="T11" fmla="*/ 49 h 371"/>
                <a:gd name="T12" fmla="*/ 58 w 1158"/>
                <a:gd name="T13" fmla="*/ 18 h 371"/>
                <a:gd name="T14" fmla="*/ 22 w 1158"/>
                <a:gd name="T15" fmla="*/ 68 h 371"/>
                <a:gd name="T16" fmla="*/ 48 w 1158"/>
                <a:gd name="T17" fmla="*/ 136 h 371"/>
                <a:gd name="T18" fmla="*/ 145 w 1158"/>
                <a:gd name="T19" fmla="*/ 76 h 371"/>
                <a:gd name="T20" fmla="*/ 172 w 1158"/>
                <a:gd name="T21" fmla="*/ 44 h 371"/>
                <a:gd name="T22" fmla="*/ 222 w 1158"/>
                <a:gd name="T23" fmla="*/ 52 h 371"/>
                <a:gd name="T24" fmla="*/ 232 w 1158"/>
                <a:gd name="T25" fmla="*/ 136 h 371"/>
                <a:gd name="T26" fmla="*/ 224 w 1158"/>
                <a:gd name="T27" fmla="*/ 152 h 371"/>
                <a:gd name="T28" fmla="*/ 199 w 1158"/>
                <a:gd name="T29" fmla="*/ 152 h 371"/>
                <a:gd name="T30" fmla="*/ 166 w 1158"/>
                <a:gd name="T31" fmla="*/ 154 h 371"/>
                <a:gd name="T32" fmla="*/ 156 w 1158"/>
                <a:gd name="T33" fmla="*/ 99 h 371"/>
                <a:gd name="T34" fmla="*/ 202 w 1158"/>
                <a:gd name="T35" fmla="*/ 89 h 371"/>
                <a:gd name="T36" fmla="*/ 203 w 1158"/>
                <a:gd name="T37" fmla="*/ 58 h 371"/>
                <a:gd name="T38" fmla="*/ 168 w 1158"/>
                <a:gd name="T39" fmla="*/ 62 h 371"/>
                <a:gd name="T40" fmla="*/ 211 w 1158"/>
                <a:gd name="T41" fmla="*/ 99 h 371"/>
                <a:gd name="T42" fmla="*/ 193 w 1158"/>
                <a:gd name="T43" fmla="*/ 102 h 371"/>
                <a:gd name="T44" fmla="*/ 161 w 1158"/>
                <a:gd name="T45" fmla="*/ 124 h 371"/>
                <a:gd name="T46" fmla="*/ 203 w 1158"/>
                <a:gd name="T47" fmla="*/ 133 h 371"/>
                <a:gd name="T48" fmla="*/ 288 w 1158"/>
                <a:gd name="T49" fmla="*/ 128 h 371"/>
                <a:gd name="T50" fmla="*/ 458 w 1158"/>
                <a:gd name="T51" fmla="*/ 128 h 371"/>
                <a:gd name="T52" fmla="*/ 648 w 1158"/>
                <a:gd name="T53" fmla="*/ 152 h 371"/>
                <a:gd name="T54" fmla="*/ 786 w 1158"/>
                <a:gd name="T55" fmla="*/ 124 h 371"/>
                <a:gd name="T56" fmla="*/ 818 w 1158"/>
                <a:gd name="T57" fmla="*/ 136 h 371"/>
                <a:gd name="T58" fmla="*/ 843 w 1158"/>
                <a:gd name="T59" fmla="*/ 99 h 371"/>
                <a:gd name="T60" fmla="*/ 806 w 1158"/>
                <a:gd name="T61" fmla="*/ 69 h 371"/>
                <a:gd name="T62" fmla="*/ 786 w 1158"/>
                <a:gd name="T63" fmla="*/ 63 h 371"/>
                <a:gd name="T64" fmla="*/ 815 w 1158"/>
                <a:gd name="T65" fmla="*/ 53 h 371"/>
                <a:gd name="T66" fmla="*/ 859 w 1158"/>
                <a:gd name="T67" fmla="*/ 115 h 371"/>
                <a:gd name="T68" fmla="*/ 816 w 1158"/>
                <a:gd name="T69" fmla="*/ 152 h 371"/>
                <a:gd name="T70" fmla="*/ 764 w 1158"/>
                <a:gd name="T71" fmla="*/ 119 h 371"/>
                <a:gd name="T72" fmla="*/ 909 w 1158"/>
                <a:gd name="T73" fmla="*/ 167 h 371"/>
                <a:gd name="T74" fmla="*/ 899 w 1158"/>
                <a:gd name="T75" fmla="*/ 167 h 371"/>
                <a:gd name="T76" fmla="*/ 962 w 1158"/>
                <a:gd name="T77" fmla="*/ 143 h 371"/>
                <a:gd name="T78" fmla="*/ 945 w 1158"/>
                <a:gd name="T79" fmla="*/ 102 h 371"/>
                <a:gd name="T80" fmla="*/ 951 w 1158"/>
                <a:gd name="T81" fmla="*/ 45 h 371"/>
                <a:gd name="T82" fmla="*/ 1029 w 1158"/>
                <a:gd name="T83" fmla="*/ 20 h 371"/>
                <a:gd name="T84" fmla="*/ 1029 w 1158"/>
                <a:gd name="T85" fmla="*/ 79 h 371"/>
                <a:gd name="T86" fmla="*/ 1012 w 1158"/>
                <a:gd name="T87" fmla="*/ 149 h 371"/>
                <a:gd name="T88" fmla="*/ 1002 w 1158"/>
                <a:gd name="T89" fmla="*/ 136 h 371"/>
                <a:gd name="T90" fmla="*/ 1015 w 1158"/>
                <a:gd name="T91" fmla="*/ 88 h 371"/>
                <a:gd name="T92" fmla="*/ 962 w 1158"/>
                <a:gd name="T93" fmla="*/ 108 h 371"/>
                <a:gd name="T94" fmla="*/ 988 w 1158"/>
                <a:gd name="T95" fmla="*/ 138 h 371"/>
                <a:gd name="T96" fmla="*/ 1016 w 1158"/>
                <a:gd name="T97" fmla="*/ 31 h 371"/>
                <a:gd name="T98" fmla="*/ 968 w 1158"/>
                <a:gd name="T99" fmla="*/ 42 h 371"/>
                <a:gd name="T100" fmla="*/ 1066 w 1158"/>
                <a:gd name="T101" fmla="*/ 124 h 371"/>
                <a:gd name="T102" fmla="*/ 1110 w 1158"/>
                <a:gd name="T103" fmla="*/ 84 h 371"/>
                <a:gd name="T104" fmla="*/ 1125 w 1158"/>
                <a:gd name="T105" fmla="*/ 23 h 371"/>
                <a:gd name="T106" fmla="*/ 1081 w 1158"/>
                <a:gd name="T107" fmla="*/ 40 h 371"/>
                <a:gd name="T108" fmla="*/ 1063 w 1158"/>
                <a:gd name="T109" fmla="*/ 33 h 371"/>
                <a:gd name="T110" fmla="*/ 1130 w 1158"/>
                <a:gd name="T111" fmla="*/ 7 h 371"/>
                <a:gd name="T112" fmla="*/ 1146 w 1158"/>
                <a:gd name="T113" fmla="*/ 77 h 371"/>
                <a:gd name="T114" fmla="*/ 1098 w 1158"/>
                <a:gd name="T115" fmla="*/ 112 h 371"/>
                <a:gd name="T116" fmla="*/ 27 w 1158"/>
                <a:gd name="T117" fmla="*/ 28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8" h="371">
                  <a:moveTo>
                    <a:pt x="109" y="104"/>
                  </a:moveTo>
                  <a:lnTo>
                    <a:pt x="128" y="104"/>
                  </a:lnTo>
                  <a:lnTo>
                    <a:pt x="128" y="105"/>
                  </a:lnTo>
                  <a:lnTo>
                    <a:pt x="127" y="109"/>
                  </a:lnTo>
                  <a:lnTo>
                    <a:pt x="126" y="111"/>
                  </a:lnTo>
                  <a:lnTo>
                    <a:pt x="126" y="115"/>
                  </a:lnTo>
                  <a:lnTo>
                    <a:pt x="125" y="118"/>
                  </a:lnTo>
                  <a:lnTo>
                    <a:pt x="123" y="121"/>
                  </a:lnTo>
                  <a:lnTo>
                    <a:pt x="122" y="124"/>
                  </a:lnTo>
                  <a:lnTo>
                    <a:pt x="121" y="128"/>
                  </a:lnTo>
                  <a:lnTo>
                    <a:pt x="118" y="133"/>
                  </a:lnTo>
                  <a:lnTo>
                    <a:pt x="114" y="139"/>
                  </a:lnTo>
                  <a:lnTo>
                    <a:pt x="109" y="143"/>
                  </a:lnTo>
                  <a:lnTo>
                    <a:pt x="103" y="148"/>
                  </a:lnTo>
                  <a:lnTo>
                    <a:pt x="100" y="150"/>
                  </a:lnTo>
                  <a:lnTo>
                    <a:pt x="95" y="152"/>
                  </a:lnTo>
                  <a:lnTo>
                    <a:pt x="92" y="154"/>
                  </a:lnTo>
                  <a:lnTo>
                    <a:pt x="88" y="155"/>
                  </a:lnTo>
                  <a:lnTo>
                    <a:pt x="83" y="156"/>
                  </a:lnTo>
                  <a:lnTo>
                    <a:pt x="79" y="156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2" y="157"/>
                  </a:lnTo>
                  <a:lnTo>
                    <a:pt x="55" y="156"/>
                  </a:lnTo>
                  <a:lnTo>
                    <a:pt x="49" y="155"/>
                  </a:lnTo>
                  <a:lnTo>
                    <a:pt x="44" y="154"/>
                  </a:lnTo>
                  <a:lnTo>
                    <a:pt x="39" y="152"/>
                  </a:lnTo>
                  <a:lnTo>
                    <a:pt x="35" y="149"/>
                  </a:lnTo>
                  <a:lnTo>
                    <a:pt x="31" y="147"/>
                  </a:lnTo>
                  <a:lnTo>
                    <a:pt x="27" y="145"/>
                  </a:lnTo>
                  <a:lnTo>
                    <a:pt x="22" y="139"/>
                  </a:lnTo>
                  <a:lnTo>
                    <a:pt x="16" y="132"/>
                  </a:lnTo>
                  <a:lnTo>
                    <a:pt x="11" y="124"/>
                  </a:lnTo>
                  <a:lnTo>
                    <a:pt x="7" y="118"/>
                  </a:lnTo>
                  <a:lnTo>
                    <a:pt x="5" y="112"/>
                  </a:lnTo>
                  <a:lnTo>
                    <a:pt x="3" y="106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1" y="59"/>
                  </a:lnTo>
                  <a:lnTo>
                    <a:pt x="2" y="52"/>
                  </a:lnTo>
                  <a:lnTo>
                    <a:pt x="5" y="46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1" y="32"/>
                  </a:lnTo>
                  <a:lnTo>
                    <a:pt x="17" y="24"/>
                  </a:lnTo>
                  <a:lnTo>
                    <a:pt x="23" y="17"/>
                  </a:lnTo>
                  <a:lnTo>
                    <a:pt x="28" y="11"/>
                  </a:lnTo>
                  <a:lnTo>
                    <a:pt x="34" y="8"/>
                  </a:lnTo>
                  <a:lnTo>
                    <a:pt x="39" y="4"/>
                  </a:lnTo>
                  <a:lnTo>
                    <a:pt x="45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9" y="1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3" y="3"/>
                  </a:lnTo>
                  <a:lnTo>
                    <a:pt x="98" y="6"/>
                  </a:lnTo>
                  <a:lnTo>
                    <a:pt x="101" y="7"/>
                  </a:lnTo>
                  <a:lnTo>
                    <a:pt x="104" y="9"/>
                  </a:lnTo>
                  <a:lnTo>
                    <a:pt x="110" y="14"/>
                  </a:lnTo>
                  <a:lnTo>
                    <a:pt x="114" y="20"/>
                  </a:lnTo>
                  <a:lnTo>
                    <a:pt x="119" y="24"/>
                  </a:lnTo>
                  <a:lnTo>
                    <a:pt x="121" y="30"/>
                  </a:lnTo>
                  <a:lnTo>
                    <a:pt x="122" y="33"/>
                  </a:lnTo>
                  <a:lnTo>
                    <a:pt x="123" y="36"/>
                  </a:lnTo>
                  <a:lnTo>
                    <a:pt x="125" y="39"/>
                  </a:lnTo>
                  <a:lnTo>
                    <a:pt x="125" y="42"/>
                  </a:lnTo>
                  <a:lnTo>
                    <a:pt x="125" y="44"/>
                  </a:lnTo>
                  <a:lnTo>
                    <a:pt x="126" y="46"/>
                  </a:lnTo>
                  <a:lnTo>
                    <a:pt x="126" y="49"/>
                  </a:lnTo>
                  <a:lnTo>
                    <a:pt x="126" y="50"/>
                  </a:lnTo>
                  <a:lnTo>
                    <a:pt x="107" y="50"/>
                  </a:lnTo>
                  <a:lnTo>
                    <a:pt x="107" y="49"/>
                  </a:lnTo>
                  <a:lnTo>
                    <a:pt x="107" y="47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102" y="36"/>
                  </a:lnTo>
                  <a:lnTo>
                    <a:pt x="100" y="31"/>
                  </a:lnTo>
                  <a:lnTo>
                    <a:pt x="97" y="27"/>
                  </a:lnTo>
                  <a:lnTo>
                    <a:pt x="91" y="22"/>
                  </a:lnTo>
                  <a:lnTo>
                    <a:pt x="84" y="20"/>
                  </a:lnTo>
                  <a:lnTo>
                    <a:pt x="76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5" y="18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5" y="23"/>
                  </a:lnTo>
                  <a:lnTo>
                    <a:pt x="40" y="27"/>
                  </a:lnTo>
                  <a:lnTo>
                    <a:pt x="36" y="30"/>
                  </a:lnTo>
                  <a:lnTo>
                    <a:pt x="33" y="36"/>
                  </a:lnTo>
                  <a:lnTo>
                    <a:pt x="29" y="42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3"/>
                  </a:lnTo>
                  <a:lnTo>
                    <a:pt x="23" y="58"/>
                  </a:lnTo>
                  <a:lnTo>
                    <a:pt x="22" y="62"/>
                  </a:lnTo>
                  <a:lnTo>
                    <a:pt x="22" y="68"/>
                  </a:lnTo>
                  <a:lnTo>
                    <a:pt x="20" y="74"/>
                  </a:lnTo>
                  <a:lnTo>
                    <a:pt x="20" y="81"/>
                  </a:lnTo>
                  <a:lnTo>
                    <a:pt x="20" y="86"/>
                  </a:lnTo>
                  <a:lnTo>
                    <a:pt x="22" y="93"/>
                  </a:lnTo>
                  <a:lnTo>
                    <a:pt x="23" y="97"/>
                  </a:lnTo>
                  <a:lnTo>
                    <a:pt x="24" y="103"/>
                  </a:lnTo>
                  <a:lnTo>
                    <a:pt x="26" y="108"/>
                  </a:lnTo>
                  <a:lnTo>
                    <a:pt x="28" y="113"/>
                  </a:lnTo>
                  <a:lnTo>
                    <a:pt x="31" y="117"/>
                  </a:lnTo>
                  <a:lnTo>
                    <a:pt x="33" y="121"/>
                  </a:lnTo>
                  <a:lnTo>
                    <a:pt x="36" y="126"/>
                  </a:lnTo>
                  <a:lnTo>
                    <a:pt x="39" y="129"/>
                  </a:lnTo>
                  <a:lnTo>
                    <a:pt x="44" y="133"/>
                  </a:lnTo>
                  <a:lnTo>
                    <a:pt x="48" y="136"/>
                  </a:lnTo>
                  <a:lnTo>
                    <a:pt x="53" y="136"/>
                  </a:lnTo>
                  <a:lnTo>
                    <a:pt x="57" y="138"/>
                  </a:lnTo>
                  <a:lnTo>
                    <a:pt x="63" y="139"/>
                  </a:lnTo>
                  <a:lnTo>
                    <a:pt x="69" y="139"/>
                  </a:lnTo>
                  <a:lnTo>
                    <a:pt x="77" y="138"/>
                  </a:lnTo>
                  <a:lnTo>
                    <a:pt x="84" y="136"/>
                  </a:lnTo>
                  <a:lnTo>
                    <a:pt x="91" y="134"/>
                  </a:lnTo>
                  <a:lnTo>
                    <a:pt x="97" y="131"/>
                  </a:lnTo>
                  <a:lnTo>
                    <a:pt x="101" y="124"/>
                  </a:lnTo>
                  <a:lnTo>
                    <a:pt x="106" y="118"/>
                  </a:lnTo>
                  <a:lnTo>
                    <a:pt x="108" y="111"/>
                  </a:lnTo>
                  <a:lnTo>
                    <a:pt x="109" y="104"/>
                  </a:lnTo>
                  <a:close/>
                  <a:moveTo>
                    <a:pt x="163" y="76"/>
                  </a:moveTo>
                  <a:lnTo>
                    <a:pt x="145" y="76"/>
                  </a:lnTo>
                  <a:lnTo>
                    <a:pt x="145" y="75"/>
                  </a:lnTo>
                  <a:lnTo>
                    <a:pt x="145" y="74"/>
                  </a:lnTo>
                  <a:lnTo>
                    <a:pt x="145" y="73"/>
                  </a:lnTo>
                  <a:lnTo>
                    <a:pt x="145" y="72"/>
                  </a:lnTo>
                  <a:lnTo>
                    <a:pt x="146" y="70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7" y="65"/>
                  </a:lnTo>
                  <a:lnTo>
                    <a:pt x="148" y="60"/>
                  </a:lnTo>
                  <a:lnTo>
                    <a:pt x="152" y="57"/>
                  </a:lnTo>
                  <a:lnTo>
                    <a:pt x="155" y="53"/>
                  </a:lnTo>
                  <a:lnTo>
                    <a:pt x="159" y="50"/>
                  </a:lnTo>
                  <a:lnTo>
                    <a:pt x="165" y="46"/>
                  </a:lnTo>
                  <a:lnTo>
                    <a:pt x="172" y="44"/>
                  </a:lnTo>
                  <a:lnTo>
                    <a:pt x="181" y="43"/>
                  </a:lnTo>
                  <a:lnTo>
                    <a:pt x="190" y="43"/>
                  </a:lnTo>
                  <a:lnTo>
                    <a:pt x="191" y="43"/>
                  </a:lnTo>
                  <a:lnTo>
                    <a:pt x="193" y="43"/>
                  </a:lnTo>
                  <a:lnTo>
                    <a:pt x="194" y="43"/>
                  </a:lnTo>
                  <a:lnTo>
                    <a:pt x="196" y="43"/>
                  </a:lnTo>
                  <a:lnTo>
                    <a:pt x="199" y="43"/>
                  </a:lnTo>
                  <a:lnTo>
                    <a:pt x="200" y="43"/>
                  </a:lnTo>
                  <a:lnTo>
                    <a:pt x="202" y="43"/>
                  </a:lnTo>
                  <a:lnTo>
                    <a:pt x="204" y="43"/>
                  </a:lnTo>
                  <a:lnTo>
                    <a:pt x="209" y="45"/>
                  </a:lnTo>
                  <a:lnTo>
                    <a:pt x="213" y="47"/>
                  </a:lnTo>
                  <a:lnTo>
                    <a:pt x="218" y="50"/>
                  </a:lnTo>
                  <a:lnTo>
                    <a:pt x="222" y="52"/>
                  </a:lnTo>
                  <a:lnTo>
                    <a:pt x="225" y="57"/>
                  </a:lnTo>
                  <a:lnTo>
                    <a:pt x="229" y="62"/>
                  </a:lnTo>
                  <a:lnTo>
                    <a:pt x="230" y="68"/>
                  </a:lnTo>
                  <a:lnTo>
                    <a:pt x="231" y="7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8"/>
                  </a:lnTo>
                  <a:lnTo>
                    <a:pt x="230" y="129"/>
                  </a:lnTo>
                  <a:lnTo>
                    <a:pt x="230" y="131"/>
                  </a:lnTo>
                  <a:lnTo>
                    <a:pt x="230" y="132"/>
                  </a:lnTo>
                  <a:lnTo>
                    <a:pt x="231" y="133"/>
                  </a:lnTo>
                  <a:lnTo>
                    <a:pt x="231" y="134"/>
                  </a:lnTo>
                  <a:lnTo>
                    <a:pt x="231" y="136"/>
                  </a:lnTo>
                  <a:lnTo>
                    <a:pt x="232" y="136"/>
                  </a:lnTo>
                  <a:lnTo>
                    <a:pt x="234" y="138"/>
                  </a:lnTo>
                  <a:lnTo>
                    <a:pt x="236" y="139"/>
                  </a:lnTo>
                  <a:lnTo>
                    <a:pt x="238" y="139"/>
                  </a:lnTo>
                  <a:lnTo>
                    <a:pt x="239" y="139"/>
                  </a:lnTo>
                  <a:lnTo>
                    <a:pt x="240" y="138"/>
                  </a:lnTo>
                  <a:lnTo>
                    <a:pt x="240" y="152"/>
                  </a:lnTo>
                  <a:lnTo>
                    <a:pt x="239" y="152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4" y="152"/>
                  </a:lnTo>
                  <a:lnTo>
                    <a:pt x="233" y="152"/>
                  </a:lnTo>
                  <a:lnTo>
                    <a:pt x="229" y="152"/>
                  </a:lnTo>
                  <a:lnTo>
                    <a:pt x="224" y="152"/>
                  </a:lnTo>
                  <a:lnTo>
                    <a:pt x="221" y="150"/>
                  </a:lnTo>
                  <a:lnTo>
                    <a:pt x="219" y="149"/>
                  </a:lnTo>
                  <a:lnTo>
                    <a:pt x="218" y="148"/>
                  </a:lnTo>
                  <a:lnTo>
                    <a:pt x="216" y="145"/>
                  </a:lnTo>
                  <a:lnTo>
                    <a:pt x="214" y="141"/>
                  </a:lnTo>
                  <a:lnTo>
                    <a:pt x="214" y="138"/>
                  </a:lnTo>
                  <a:lnTo>
                    <a:pt x="212" y="140"/>
                  </a:lnTo>
                  <a:lnTo>
                    <a:pt x="211" y="141"/>
                  </a:lnTo>
                  <a:lnTo>
                    <a:pt x="209" y="143"/>
                  </a:lnTo>
                  <a:lnTo>
                    <a:pt x="207" y="145"/>
                  </a:lnTo>
                  <a:lnTo>
                    <a:pt x="205" y="147"/>
                  </a:lnTo>
                  <a:lnTo>
                    <a:pt x="203" y="148"/>
                  </a:lnTo>
                  <a:lnTo>
                    <a:pt x="201" y="150"/>
                  </a:lnTo>
                  <a:lnTo>
                    <a:pt x="199" y="152"/>
                  </a:lnTo>
                  <a:lnTo>
                    <a:pt x="196" y="152"/>
                  </a:lnTo>
                  <a:lnTo>
                    <a:pt x="192" y="153"/>
                  </a:lnTo>
                  <a:lnTo>
                    <a:pt x="189" y="154"/>
                  </a:lnTo>
                  <a:lnTo>
                    <a:pt x="187" y="154"/>
                  </a:lnTo>
                  <a:lnTo>
                    <a:pt x="184" y="155"/>
                  </a:lnTo>
                  <a:lnTo>
                    <a:pt x="182" y="155"/>
                  </a:lnTo>
                  <a:lnTo>
                    <a:pt x="179" y="155"/>
                  </a:lnTo>
                  <a:lnTo>
                    <a:pt x="178" y="155"/>
                  </a:lnTo>
                  <a:lnTo>
                    <a:pt x="177" y="155"/>
                  </a:lnTo>
                  <a:lnTo>
                    <a:pt x="176" y="155"/>
                  </a:lnTo>
                  <a:lnTo>
                    <a:pt x="172" y="155"/>
                  </a:lnTo>
                  <a:lnTo>
                    <a:pt x="170" y="155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3" y="153"/>
                  </a:lnTo>
                  <a:lnTo>
                    <a:pt x="161" y="152"/>
                  </a:lnTo>
                  <a:lnTo>
                    <a:pt x="157" y="150"/>
                  </a:lnTo>
                  <a:lnTo>
                    <a:pt x="155" y="148"/>
                  </a:lnTo>
                  <a:lnTo>
                    <a:pt x="152" y="145"/>
                  </a:lnTo>
                  <a:lnTo>
                    <a:pt x="148" y="142"/>
                  </a:lnTo>
                  <a:lnTo>
                    <a:pt x="146" y="139"/>
                  </a:lnTo>
                  <a:lnTo>
                    <a:pt x="144" y="134"/>
                  </a:lnTo>
                  <a:lnTo>
                    <a:pt x="143" y="129"/>
                  </a:lnTo>
                  <a:lnTo>
                    <a:pt x="141" y="122"/>
                  </a:lnTo>
                  <a:lnTo>
                    <a:pt x="143" y="115"/>
                  </a:lnTo>
                  <a:lnTo>
                    <a:pt x="146" y="109"/>
                  </a:lnTo>
                  <a:lnTo>
                    <a:pt x="150" y="104"/>
                  </a:lnTo>
                  <a:lnTo>
                    <a:pt x="156" y="99"/>
                  </a:lnTo>
                  <a:lnTo>
                    <a:pt x="159" y="99"/>
                  </a:lnTo>
                  <a:lnTo>
                    <a:pt x="163" y="96"/>
                  </a:lnTo>
                  <a:lnTo>
                    <a:pt x="167" y="95"/>
                  </a:lnTo>
                  <a:lnTo>
                    <a:pt x="172" y="94"/>
                  </a:lnTo>
                  <a:lnTo>
                    <a:pt x="176" y="93"/>
                  </a:lnTo>
                  <a:lnTo>
                    <a:pt x="182" y="92"/>
                  </a:lnTo>
                  <a:lnTo>
                    <a:pt x="187" y="90"/>
                  </a:lnTo>
                  <a:lnTo>
                    <a:pt x="193" y="89"/>
                  </a:lnTo>
                  <a:lnTo>
                    <a:pt x="194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8" y="89"/>
                  </a:lnTo>
                  <a:lnTo>
                    <a:pt x="199" y="89"/>
                  </a:lnTo>
                  <a:lnTo>
                    <a:pt x="202" y="89"/>
                  </a:lnTo>
                  <a:lnTo>
                    <a:pt x="205" y="88"/>
                  </a:lnTo>
                  <a:lnTo>
                    <a:pt x="209" y="86"/>
                  </a:lnTo>
                  <a:lnTo>
                    <a:pt x="211" y="86"/>
                  </a:lnTo>
                  <a:lnTo>
                    <a:pt x="212" y="84"/>
                  </a:lnTo>
                  <a:lnTo>
                    <a:pt x="212" y="83"/>
                  </a:lnTo>
                  <a:lnTo>
                    <a:pt x="212" y="79"/>
                  </a:lnTo>
                  <a:lnTo>
                    <a:pt x="212" y="75"/>
                  </a:lnTo>
                  <a:lnTo>
                    <a:pt x="212" y="72"/>
                  </a:lnTo>
                  <a:lnTo>
                    <a:pt x="212" y="68"/>
                  </a:lnTo>
                  <a:lnTo>
                    <a:pt x="211" y="65"/>
                  </a:lnTo>
                  <a:lnTo>
                    <a:pt x="209" y="62"/>
                  </a:lnTo>
                  <a:lnTo>
                    <a:pt x="207" y="61"/>
                  </a:lnTo>
                  <a:lnTo>
                    <a:pt x="205" y="60"/>
                  </a:lnTo>
                  <a:lnTo>
                    <a:pt x="203" y="58"/>
                  </a:lnTo>
                  <a:lnTo>
                    <a:pt x="201" y="58"/>
                  </a:lnTo>
                  <a:lnTo>
                    <a:pt x="199" y="57"/>
                  </a:lnTo>
                  <a:lnTo>
                    <a:pt x="198" y="56"/>
                  </a:lnTo>
                  <a:lnTo>
                    <a:pt x="196" y="56"/>
                  </a:lnTo>
                  <a:lnTo>
                    <a:pt x="193" y="56"/>
                  </a:lnTo>
                  <a:lnTo>
                    <a:pt x="192" y="56"/>
                  </a:lnTo>
                  <a:lnTo>
                    <a:pt x="191" y="56"/>
                  </a:lnTo>
                  <a:lnTo>
                    <a:pt x="190" y="56"/>
                  </a:lnTo>
                  <a:lnTo>
                    <a:pt x="184" y="56"/>
                  </a:lnTo>
                  <a:lnTo>
                    <a:pt x="179" y="57"/>
                  </a:lnTo>
                  <a:lnTo>
                    <a:pt x="176" y="58"/>
                  </a:lnTo>
                  <a:lnTo>
                    <a:pt x="172" y="59"/>
                  </a:lnTo>
                  <a:lnTo>
                    <a:pt x="170" y="61"/>
                  </a:lnTo>
                  <a:lnTo>
                    <a:pt x="168" y="62"/>
                  </a:lnTo>
                  <a:lnTo>
                    <a:pt x="166" y="65"/>
                  </a:lnTo>
                  <a:lnTo>
                    <a:pt x="164" y="66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3" y="70"/>
                  </a:lnTo>
                  <a:lnTo>
                    <a:pt x="163" y="72"/>
                  </a:lnTo>
                  <a:lnTo>
                    <a:pt x="163" y="73"/>
                  </a:lnTo>
                  <a:lnTo>
                    <a:pt x="163" y="74"/>
                  </a:lnTo>
                  <a:lnTo>
                    <a:pt x="163" y="75"/>
                  </a:lnTo>
                  <a:lnTo>
                    <a:pt x="163" y="76"/>
                  </a:lnTo>
                  <a:close/>
                  <a:moveTo>
                    <a:pt x="212" y="108"/>
                  </a:moveTo>
                  <a:lnTo>
                    <a:pt x="212" y="96"/>
                  </a:lnTo>
                  <a:lnTo>
                    <a:pt x="212" y="97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6" y="99"/>
                  </a:lnTo>
                  <a:lnTo>
                    <a:pt x="204" y="101"/>
                  </a:lnTo>
                  <a:lnTo>
                    <a:pt x="202" y="102"/>
                  </a:lnTo>
                  <a:lnTo>
                    <a:pt x="201" y="102"/>
                  </a:lnTo>
                  <a:lnTo>
                    <a:pt x="200" y="102"/>
                  </a:lnTo>
                  <a:lnTo>
                    <a:pt x="199" y="102"/>
                  </a:lnTo>
                  <a:lnTo>
                    <a:pt x="198" y="102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4" y="102"/>
                  </a:lnTo>
                  <a:lnTo>
                    <a:pt x="193" y="102"/>
                  </a:lnTo>
                  <a:lnTo>
                    <a:pt x="192" y="102"/>
                  </a:lnTo>
                  <a:lnTo>
                    <a:pt x="191" y="102"/>
                  </a:lnTo>
                  <a:lnTo>
                    <a:pt x="190" y="103"/>
                  </a:lnTo>
                  <a:lnTo>
                    <a:pt x="189" y="104"/>
                  </a:lnTo>
                  <a:lnTo>
                    <a:pt x="183" y="104"/>
                  </a:lnTo>
                  <a:lnTo>
                    <a:pt x="178" y="105"/>
                  </a:lnTo>
                  <a:lnTo>
                    <a:pt x="174" y="106"/>
                  </a:lnTo>
                  <a:lnTo>
                    <a:pt x="169" y="109"/>
                  </a:lnTo>
                  <a:lnTo>
                    <a:pt x="166" y="111"/>
                  </a:lnTo>
                  <a:lnTo>
                    <a:pt x="163" y="113"/>
                  </a:lnTo>
                  <a:lnTo>
                    <a:pt x="162" y="118"/>
                  </a:lnTo>
                  <a:lnTo>
                    <a:pt x="161" y="122"/>
                  </a:lnTo>
                  <a:lnTo>
                    <a:pt x="161" y="124"/>
                  </a:lnTo>
                  <a:lnTo>
                    <a:pt x="161" y="124"/>
                  </a:lnTo>
                  <a:lnTo>
                    <a:pt x="161" y="126"/>
                  </a:lnTo>
                  <a:lnTo>
                    <a:pt x="161" y="129"/>
                  </a:lnTo>
                  <a:lnTo>
                    <a:pt x="162" y="132"/>
                  </a:lnTo>
                  <a:lnTo>
                    <a:pt x="164" y="136"/>
                  </a:lnTo>
                  <a:lnTo>
                    <a:pt x="166" y="138"/>
                  </a:lnTo>
                  <a:lnTo>
                    <a:pt x="168" y="140"/>
                  </a:lnTo>
                  <a:lnTo>
                    <a:pt x="172" y="141"/>
                  </a:lnTo>
                  <a:lnTo>
                    <a:pt x="176" y="142"/>
                  </a:lnTo>
                  <a:lnTo>
                    <a:pt x="182" y="142"/>
                  </a:lnTo>
                  <a:lnTo>
                    <a:pt x="187" y="141"/>
                  </a:lnTo>
                  <a:lnTo>
                    <a:pt x="192" y="140"/>
                  </a:lnTo>
                  <a:lnTo>
                    <a:pt x="196" y="138"/>
                  </a:lnTo>
                  <a:lnTo>
                    <a:pt x="201" y="136"/>
                  </a:lnTo>
                  <a:lnTo>
                    <a:pt x="203" y="133"/>
                  </a:lnTo>
                  <a:lnTo>
                    <a:pt x="205" y="129"/>
                  </a:lnTo>
                  <a:lnTo>
                    <a:pt x="207" y="126"/>
                  </a:lnTo>
                  <a:lnTo>
                    <a:pt x="209" y="122"/>
                  </a:lnTo>
                  <a:lnTo>
                    <a:pt x="209" y="120"/>
                  </a:lnTo>
                  <a:lnTo>
                    <a:pt x="211" y="118"/>
                  </a:lnTo>
                  <a:lnTo>
                    <a:pt x="212" y="115"/>
                  </a:lnTo>
                  <a:lnTo>
                    <a:pt x="212" y="115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2" y="109"/>
                  </a:lnTo>
                  <a:lnTo>
                    <a:pt x="212" y="108"/>
                  </a:lnTo>
                  <a:close/>
                  <a:moveTo>
                    <a:pt x="267" y="152"/>
                  </a:moveTo>
                  <a:lnTo>
                    <a:pt x="267" y="128"/>
                  </a:lnTo>
                  <a:lnTo>
                    <a:pt x="288" y="128"/>
                  </a:lnTo>
                  <a:lnTo>
                    <a:pt x="288" y="152"/>
                  </a:lnTo>
                  <a:lnTo>
                    <a:pt x="267" y="152"/>
                  </a:lnTo>
                  <a:close/>
                  <a:moveTo>
                    <a:pt x="330" y="152"/>
                  </a:moveTo>
                  <a:lnTo>
                    <a:pt x="330" y="128"/>
                  </a:lnTo>
                  <a:lnTo>
                    <a:pt x="351" y="128"/>
                  </a:lnTo>
                  <a:lnTo>
                    <a:pt x="351" y="152"/>
                  </a:lnTo>
                  <a:lnTo>
                    <a:pt x="330" y="152"/>
                  </a:lnTo>
                  <a:close/>
                  <a:moveTo>
                    <a:pt x="394" y="152"/>
                  </a:moveTo>
                  <a:lnTo>
                    <a:pt x="394" y="128"/>
                  </a:lnTo>
                  <a:lnTo>
                    <a:pt x="415" y="128"/>
                  </a:lnTo>
                  <a:lnTo>
                    <a:pt x="415" y="152"/>
                  </a:lnTo>
                  <a:lnTo>
                    <a:pt x="394" y="152"/>
                  </a:lnTo>
                  <a:close/>
                  <a:moveTo>
                    <a:pt x="458" y="152"/>
                  </a:moveTo>
                  <a:lnTo>
                    <a:pt x="458" y="128"/>
                  </a:lnTo>
                  <a:lnTo>
                    <a:pt x="479" y="128"/>
                  </a:lnTo>
                  <a:lnTo>
                    <a:pt x="479" y="152"/>
                  </a:lnTo>
                  <a:lnTo>
                    <a:pt x="458" y="152"/>
                  </a:lnTo>
                  <a:close/>
                  <a:moveTo>
                    <a:pt x="520" y="152"/>
                  </a:moveTo>
                  <a:lnTo>
                    <a:pt x="520" y="128"/>
                  </a:lnTo>
                  <a:lnTo>
                    <a:pt x="541" y="128"/>
                  </a:lnTo>
                  <a:lnTo>
                    <a:pt x="541" y="152"/>
                  </a:lnTo>
                  <a:lnTo>
                    <a:pt x="520" y="152"/>
                  </a:lnTo>
                  <a:close/>
                  <a:moveTo>
                    <a:pt x="584" y="152"/>
                  </a:moveTo>
                  <a:lnTo>
                    <a:pt x="584" y="128"/>
                  </a:lnTo>
                  <a:lnTo>
                    <a:pt x="604" y="128"/>
                  </a:lnTo>
                  <a:lnTo>
                    <a:pt x="604" y="152"/>
                  </a:lnTo>
                  <a:lnTo>
                    <a:pt x="584" y="152"/>
                  </a:lnTo>
                  <a:close/>
                  <a:moveTo>
                    <a:pt x="648" y="152"/>
                  </a:moveTo>
                  <a:lnTo>
                    <a:pt x="648" y="128"/>
                  </a:lnTo>
                  <a:lnTo>
                    <a:pt x="668" y="128"/>
                  </a:lnTo>
                  <a:lnTo>
                    <a:pt x="668" y="152"/>
                  </a:lnTo>
                  <a:lnTo>
                    <a:pt x="648" y="152"/>
                  </a:lnTo>
                  <a:close/>
                  <a:moveTo>
                    <a:pt x="711" y="152"/>
                  </a:moveTo>
                  <a:lnTo>
                    <a:pt x="711" y="128"/>
                  </a:lnTo>
                  <a:lnTo>
                    <a:pt x="731" y="128"/>
                  </a:lnTo>
                  <a:lnTo>
                    <a:pt x="731" y="152"/>
                  </a:lnTo>
                  <a:lnTo>
                    <a:pt x="711" y="152"/>
                  </a:lnTo>
                  <a:close/>
                  <a:moveTo>
                    <a:pt x="762" y="115"/>
                  </a:moveTo>
                  <a:lnTo>
                    <a:pt x="781" y="115"/>
                  </a:lnTo>
                  <a:lnTo>
                    <a:pt x="783" y="118"/>
                  </a:lnTo>
                  <a:lnTo>
                    <a:pt x="783" y="121"/>
                  </a:lnTo>
                  <a:lnTo>
                    <a:pt x="786" y="124"/>
                  </a:lnTo>
                  <a:lnTo>
                    <a:pt x="788" y="128"/>
                  </a:lnTo>
                  <a:lnTo>
                    <a:pt x="790" y="131"/>
                  </a:lnTo>
                  <a:lnTo>
                    <a:pt x="794" y="133"/>
                  </a:lnTo>
                  <a:lnTo>
                    <a:pt x="796" y="134"/>
                  </a:lnTo>
                  <a:lnTo>
                    <a:pt x="798" y="136"/>
                  </a:lnTo>
                  <a:lnTo>
                    <a:pt x="799" y="136"/>
                  </a:lnTo>
                  <a:lnTo>
                    <a:pt x="801" y="138"/>
                  </a:lnTo>
                  <a:lnTo>
                    <a:pt x="803" y="138"/>
                  </a:lnTo>
                  <a:lnTo>
                    <a:pt x="805" y="138"/>
                  </a:lnTo>
                  <a:lnTo>
                    <a:pt x="806" y="138"/>
                  </a:lnTo>
                  <a:lnTo>
                    <a:pt x="808" y="138"/>
                  </a:lnTo>
                  <a:lnTo>
                    <a:pt x="810" y="138"/>
                  </a:lnTo>
                  <a:lnTo>
                    <a:pt x="810" y="138"/>
                  </a:lnTo>
                  <a:lnTo>
                    <a:pt x="818" y="136"/>
                  </a:lnTo>
                  <a:lnTo>
                    <a:pt x="825" y="136"/>
                  </a:lnTo>
                  <a:lnTo>
                    <a:pt x="832" y="132"/>
                  </a:lnTo>
                  <a:lnTo>
                    <a:pt x="836" y="128"/>
                  </a:lnTo>
                  <a:lnTo>
                    <a:pt x="840" y="122"/>
                  </a:lnTo>
                  <a:lnTo>
                    <a:pt x="842" y="118"/>
                  </a:lnTo>
                  <a:lnTo>
                    <a:pt x="843" y="112"/>
                  </a:lnTo>
                  <a:lnTo>
                    <a:pt x="843" y="108"/>
                  </a:lnTo>
                  <a:lnTo>
                    <a:pt x="843" y="106"/>
                  </a:lnTo>
                  <a:lnTo>
                    <a:pt x="843" y="105"/>
                  </a:lnTo>
                  <a:lnTo>
                    <a:pt x="843" y="104"/>
                  </a:lnTo>
                  <a:lnTo>
                    <a:pt x="843" y="103"/>
                  </a:lnTo>
                  <a:lnTo>
                    <a:pt x="843" y="101"/>
                  </a:lnTo>
                  <a:lnTo>
                    <a:pt x="843" y="99"/>
                  </a:lnTo>
                  <a:lnTo>
                    <a:pt x="843" y="99"/>
                  </a:lnTo>
                  <a:lnTo>
                    <a:pt x="843" y="97"/>
                  </a:lnTo>
                  <a:lnTo>
                    <a:pt x="843" y="95"/>
                  </a:lnTo>
                  <a:lnTo>
                    <a:pt x="843" y="94"/>
                  </a:lnTo>
                  <a:lnTo>
                    <a:pt x="843" y="93"/>
                  </a:lnTo>
                  <a:lnTo>
                    <a:pt x="841" y="89"/>
                  </a:lnTo>
                  <a:lnTo>
                    <a:pt x="838" y="84"/>
                  </a:lnTo>
                  <a:lnTo>
                    <a:pt x="836" y="81"/>
                  </a:lnTo>
                  <a:lnTo>
                    <a:pt x="834" y="76"/>
                  </a:lnTo>
                  <a:lnTo>
                    <a:pt x="830" y="73"/>
                  </a:lnTo>
                  <a:lnTo>
                    <a:pt x="825" y="70"/>
                  </a:lnTo>
                  <a:lnTo>
                    <a:pt x="818" y="69"/>
                  </a:lnTo>
                  <a:lnTo>
                    <a:pt x="812" y="69"/>
                  </a:lnTo>
                  <a:lnTo>
                    <a:pt x="810" y="69"/>
                  </a:lnTo>
                  <a:lnTo>
                    <a:pt x="806" y="69"/>
                  </a:lnTo>
                  <a:lnTo>
                    <a:pt x="803" y="70"/>
                  </a:lnTo>
                  <a:lnTo>
                    <a:pt x="799" y="72"/>
                  </a:lnTo>
                  <a:lnTo>
                    <a:pt x="796" y="73"/>
                  </a:lnTo>
                  <a:lnTo>
                    <a:pt x="793" y="75"/>
                  </a:lnTo>
                  <a:lnTo>
                    <a:pt x="790" y="77"/>
                  </a:lnTo>
                  <a:lnTo>
                    <a:pt x="787" y="79"/>
                  </a:lnTo>
                  <a:lnTo>
                    <a:pt x="785" y="82"/>
                  </a:lnTo>
                  <a:lnTo>
                    <a:pt x="767" y="82"/>
                  </a:lnTo>
                  <a:lnTo>
                    <a:pt x="777" y="3"/>
                  </a:lnTo>
                  <a:lnTo>
                    <a:pt x="853" y="3"/>
                  </a:lnTo>
                  <a:lnTo>
                    <a:pt x="853" y="22"/>
                  </a:lnTo>
                  <a:lnTo>
                    <a:pt x="792" y="22"/>
                  </a:lnTo>
                  <a:lnTo>
                    <a:pt x="785" y="65"/>
                  </a:lnTo>
                  <a:lnTo>
                    <a:pt x="786" y="63"/>
                  </a:lnTo>
                  <a:lnTo>
                    <a:pt x="787" y="62"/>
                  </a:lnTo>
                  <a:lnTo>
                    <a:pt x="788" y="62"/>
                  </a:lnTo>
                  <a:lnTo>
                    <a:pt x="789" y="61"/>
                  </a:lnTo>
                  <a:lnTo>
                    <a:pt x="790" y="61"/>
                  </a:lnTo>
                  <a:lnTo>
                    <a:pt x="792" y="60"/>
                  </a:lnTo>
                  <a:lnTo>
                    <a:pt x="792" y="59"/>
                  </a:lnTo>
                  <a:lnTo>
                    <a:pt x="793" y="59"/>
                  </a:lnTo>
                  <a:lnTo>
                    <a:pt x="796" y="58"/>
                  </a:lnTo>
                  <a:lnTo>
                    <a:pt x="801" y="57"/>
                  </a:lnTo>
                  <a:lnTo>
                    <a:pt x="804" y="54"/>
                  </a:lnTo>
                  <a:lnTo>
                    <a:pt x="807" y="53"/>
                  </a:lnTo>
                  <a:lnTo>
                    <a:pt x="810" y="53"/>
                  </a:lnTo>
                  <a:lnTo>
                    <a:pt x="813" y="53"/>
                  </a:lnTo>
                  <a:lnTo>
                    <a:pt x="815" y="53"/>
                  </a:lnTo>
                  <a:lnTo>
                    <a:pt x="817" y="53"/>
                  </a:lnTo>
                  <a:lnTo>
                    <a:pt x="828" y="54"/>
                  </a:lnTo>
                  <a:lnTo>
                    <a:pt x="838" y="57"/>
                  </a:lnTo>
                  <a:lnTo>
                    <a:pt x="844" y="62"/>
                  </a:lnTo>
                  <a:lnTo>
                    <a:pt x="850" y="68"/>
                  </a:lnTo>
                  <a:lnTo>
                    <a:pt x="856" y="76"/>
                  </a:lnTo>
                  <a:lnTo>
                    <a:pt x="859" y="84"/>
                  </a:lnTo>
                  <a:lnTo>
                    <a:pt x="861" y="93"/>
                  </a:lnTo>
                  <a:lnTo>
                    <a:pt x="861" y="102"/>
                  </a:lnTo>
                  <a:lnTo>
                    <a:pt x="861" y="104"/>
                  </a:lnTo>
                  <a:lnTo>
                    <a:pt x="861" y="106"/>
                  </a:lnTo>
                  <a:lnTo>
                    <a:pt x="860" y="110"/>
                  </a:lnTo>
                  <a:lnTo>
                    <a:pt x="859" y="112"/>
                  </a:lnTo>
                  <a:lnTo>
                    <a:pt x="859" y="115"/>
                  </a:lnTo>
                  <a:lnTo>
                    <a:pt x="859" y="117"/>
                  </a:lnTo>
                  <a:lnTo>
                    <a:pt x="859" y="120"/>
                  </a:lnTo>
                  <a:lnTo>
                    <a:pt x="859" y="122"/>
                  </a:lnTo>
                  <a:lnTo>
                    <a:pt x="856" y="128"/>
                  </a:lnTo>
                  <a:lnTo>
                    <a:pt x="853" y="134"/>
                  </a:lnTo>
                  <a:lnTo>
                    <a:pt x="850" y="139"/>
                  </a:lnTo>
                  <a:lnTo>
                    <a:pt x="844" y="142"/>
                  </a:lnTo>
                  <a:lnTo>
                    <a:pt x="842" y="145"/>
                  </a:lnTo>
                  <a:lnTo>
                    <a:pt x="838" y="145"/>
                  </a:lnTo>
                  <a:lnTo>
                    <a:pt x="835" y="148"/>
                  </a:lnTo>
                  <a:lnTo>
                    <a:pt x="831" y="149"/>
                  </a:lnTo>
                  <a:lnTo>
                    <a:pt x="826" y="150"/>
                  </a:lnTo>
                  <a:lnTo>
                    <a:pt x="822" y="150"/>
                  </a:lnTo>
                  <a:lnTo>
                    <a:pt x="816" y="152"/>
                  </a:lnTo>
                  <a:lnTo>
                    <a:pt x="810" y="152"/>
                  </a:lnTo>
                  <a:lnTo>
                    <a:pt x="801" y="152"/>
                  </a:lnTo>
                  <a:lnTo>
                    <a:pt x="795" y="150"/>
                  </a:lnTo>
                  <a:lnTo>
                    <a:pt x="788" y="148"/>
                  </a:lnTo>
                  <a:lnTo>
                    <a:pt x="783" y="145"/>
                  </a:lnTo>
                  <a:lnTo>
                    <a:pt x="778" y="143"/>
                  </a:lnTo>
                  <a:lnTo>
                    <a:pt x="773" y="140"/>
                  </a:lnTo>
                  <a:lnTo>
                    <a:pt x="770" y="136"/>
                  </a:lnTo>
                  <a:lnTo>
                    <a:pt x="769" y="132"/>
                  </a:lnTo>
                  <a:lnTo>
                    <a:pt x="768" y="129"/>
                  </a:lnTo>
                  <a:lnTo>
                    <a:pt x="767" y="126"/>
                  </a:lnTo>
                  <a:lnTo>
                    <a:pt x="764" y="124"/>
                  </a:lnTo>
                  <a:lnTo>
                    <a:pt x="764" y="121"/>
                  </a:lnTo>
                  <a:lnTo>
                    <a:pt x="764" y="119"/>
                  </a:lnTo>
                  <a:lnTo>
                    <a:pt x="764" y="117"/>
                  </a:lnTo>
                  <a:lnTo>
                    <a:pt x="762" y="115"/>
                  </a:lnTo>
                  <a:lnTo>
                    <a:pt x="762" y="115"/>
                  </a:lnTo>
                  <a:close/>
                  <a:moveTo>
                    <a:pt x="890" y="152"/>
                  </a:moveTo>
                  <a:lnTo>
                    <a:pt x="890" y="128"/>
                  </a:lnTo>
                  <a:lnTo>
                    <a:pt x="910" y="128"/>
                  </a:lnTo>
                  <a:lnTo>
                    <a:pt x="910" y="158"/>
                  </a:lnTo>
                  <a:lnTo>
                    <a:pt x="910" y="160"/>
                  </a:lnTo>
                  <a:lnTo>
                    <a:pt x="910" y="161"/>
                  </a:lnTo>
                  <a:lnTo>
                    <a:pt x="910" y="163"/>
                  </a:lnTo>
                  <a:lnTo>
                    <a:pt x="910" y="164"/>
                  </a:lnTo>
                  <a:lnTo>
                    <a:pt x="910" y="165"/>
                  </a:lnTo>
                  <a:lnTo>
                    <a:pt x="910" y="166"/>
                  </a:lnTo>
                  <a:lnTo>
                    <a:pt x="909" y="167"/>
                  </a:lnTo>
                  <a:lnTo>
                    <a:pt x="909" y="169"/>
                  </a:lnTo>
                  <a:lnTo>
                    <a:pt x="908" y="171"/>
                  </a:lnTo>
                  <a:lnTo>
                    <a:pt x="906" y="174"/>
                  </a:lnTo>
                  <a:lnTo>
                    <a:pt x="905" y="174"/>
                  </a:lnTo>
                  <a:lnTo>
                    <a:pt x="903" y="177"/>
                  </a:lnTo>
                  <a:lnTo>
                    <a:pt x="900" y="178"/>
                  </a:lnTo>
                  <a:lnTo>
                    <a:pt x="898" y="179"/>
                  </a:lnTo>
                  <a:lnTo>
                    <a:pt x="895" y="181"/>
                  </a:lnTo>
                  <a:lnTo>
                    <a:pt x="890" y="181"/>
                  </a:lnTo>
                  <a:lnTo>
                    <a:pt x="890" y="171"/>
                  </a:lnTo>
                  <a:lnTo>
                    <a:pt x="892" y="171"/>
                  </a:lnTo>
                  <a:lnTo>
                    <a:pt x="895" y="170"/>
                  </a:lnTo>
                  <a:lnTo>
                    <a:pt x="897" y="169"/>
                  </a:lnTo>
                  <a:lnTo>
                    <a:pt x="899" y="167"/>
                  </a:lnTo>
                  <a:lnTo>
                    <a:pt x="900" y="165"/>
                  </a:lnTo>
                  <a:lnTo>
                    <a:pt x="900" y="163"/>
                  </a:lnTo>
                  <a:lnTo>
                    <a:pt x="900" y="161"/>
                  </a:lnTo>
                  <a:lnTo>
                    <a:pt x="900" y="158"/>
                  </a:lnTo>
                  <a:lnTo>
                    <a:pt x="900" y="152"/>
                  </a:lnTo>
                  <a:lnTo>
                    <a:pt x="890" y="152"/>
                  </a:lnTo>
                  <a:close/>
                  <a:moveTo>
                    <a:pt x="992" y="152"/>
                  </a:moveTo>
                  <a:lnTo>
                    <a:pt x="986" y="152"/>
                  </a:lnTo>
                  <a:lnTo>
                    <a:pt x="981" y="150"/>
                  </a:lnTo>
                  <a:lnTo>
                    <a:pt x="977" y="150"/>
                  </a:lnTo>
                  <a:lnTo>
                    <a:pt x="972" y="149"/>
                  </a:lnTo>
                  <a:lnTo>
                    <a:pt x="968" y="147"/>
                  </a:lnTo>
                  <a:lnTo>
                    <a:pt x="965" y="145"/>
                  </a:lnTo>
                  <a:lnTo>
                    <a:pt x="962" y="143"/>
                  </a:lnTo>
                  <a:lnTo>
                    <a:pt x="959" y="141"/>
                  </a:lnTo>
                  <a:lnTo>
                    <a:pt x="953" y="136"/>
                  </a:lnTo>
                  <a:lnTo>
                    <a:pt x="949" y="131"/>
                  </a:lnTo>
                  <a:lnTo>
                    <a:pt x="947" y="124"/>
                  </a:lnTo>
                  <a:lnTo>
                    <a:pt x="945" y="119"/>
                  </a:lnTo>
                  <a:lnTo>
                    <a:pt x="945" y="118"/>
                  </a:lnTo>
                  <a:lnTo>
                    <a:pt x="945" y="117"/>
                  </a:lnTo>
                  <a:lnTo>
                    <a:pt x="944" y="115"/>
                  </a:lnTo>
                  <a:lnTo>
                    <a:pt x="944" y="115"/>
                  </a:lnTo>
                  <a:lnTo>
                    <a:pt x="944" y="113"/>
                  </a:lnTo>
                  <a:lnTo>
                    <a:pt x="944" y="111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2"/>
                  </a:lnTo>
                  <a:lnTo>
                    <a:pt x="946" y="96"/>
                  </a:lnTo>
                  <a:lnTo>
                    <a:pt x="949" y="92"/>
                  </a:lnTo>
                  <a:lnTo>
                    <a:pt x="951" y="86"/>
                  </a:lnTo>
                  <a:lnTo>
                    <a:pt x="954" y="81"/>
                  </a:lnTo>
                  <a:lnTo>
                    <a:pt x="960" y="77"/>
                  </a:lnTo>
                  <a:lnTo>
                    <a:pt x="964" y="74"/>
                  </a:lnTo>
                  <a:lnTo>
                    <a:pt x="971" y="72"/>
                  </a:lnTo>
                  <a:lnTo>
                    <a:pt x="966" y="69"/>
                  </a:lnTo>
                  <a:lnTo>
                    <a:pt x="962" y="67"/>
                  </a:lnTo>
                  <a:lnTo>
                    <a:pt x="959" y="63"/>
                  </a:lnTo>
                  <a:lnTo>
                    <a:pt x="955" y="59"/>
                  </a:lnTo>
                  <a:lnTo>
                    <a:pt x="953" y="54"/>
                  </a:lnTo>
                  <a:lnTo>
                    <a:pt x="952" y="50"/>
                  </a:lnTo>
                  <a:lnTo>
                    <a:pt x="951" y="45"/>
                  </a:lnTo>
                  <a:lnTo>
                    <a:pt x="951" y="42"/>
                  </a:lnTo>
                  <a:lnTo>
                    <a:pt x="952" y="33"/>
                  </a:lnTo>
                  <a:lnTo>
                    <a:pt x="953" y="27"/>
                  </a:lnTo>
                  <a:lnTo>
                    <a:pt x="957" y="20"/>
                  </a:lnTo>
                  <a:lnTo>
                    <a:pt x="961" y="15"/>
                  </a:lnTo>
                  <a:lnTo>
                    <a:pt x="966" y="11"/>
                  </a:lnTo>
                  <a:lnTo>
                    <a:pt x="973" y="7"/>
                  </a:lnTo>
                  <a:lnTo>
                    <a:pt x="982" y="4"/>
                  </a:lnTo>
                  <a:lnTo>
                    <a:pt x="992" y="3"/>
                  </a:lnTo>
                  <a:lnTo>
                    <a:pt x="1002" y="4"/>
                  </a:lnTo>
                  <a:lnTo>
                    <a:pt x="1011" y="7"/>
                  </a:lnTo>
                  <a:lnTo>
                    <a:pt x="1019" y="11"/>
                  </a:lnTo>
                  <a:lnTo>
                    <a:pt x="1025" y="15"/>
                  </a:lnTo>
                  <a:lnTo>
                    <a:pt x="1029" y="20"/>
                  </a:lnTo>
                  <a:lnTo>
                    <a:pt x="1032" y="27"/>
                  </a:lnTo>
                  <a:lnTo>
                    <a:pt x="1034" y="33"/>
                  </a:lnTo>
                  <a:lnTo>
                    <a:pt x="1035" y="42"/>
                  </a:lnTo>
                  <a:lnTo>
                    <a:pt x="1035" y="46"/>
                  </a:lnTo>
                  <a:lnTo>
                    <a:pt x="1034" y="51"/>
                  </a:lnTo>
                  <a:lnTo>
                    <a:pt x="1032" y="54"/>
                  </a:lnTo>
                  <a:lnTo>
                    <a:pt x="1029" y="59"/>
                  </a:lnTo>
                  <a:lnTo>
                    <a:pt x="1027" y="63"/>
                  </a:lnTo>
                  <a:lnTo>
                    <a:pt x="1023" y="67"/>
                  </a:lnTo>
                  <a:lnTo>
                    <a:pt x="1019" y="69"/>
                  </a:lnTo>
                  <a:lnTo>
                    <a:pt x="1015" y="72"/>
                  </a:lnTo>
                  <a:lnTo>
                    <a:pt x="1019" y="73"/>
                  </a:lnTo>
                  <a:lnTo>
                    <a:pt x="1025" y="76"/>
                  </a:lnTo>
                  <a:lnTo>
                    <a:pt x="1029" y="79"/>
                  </a:lnTo>
                  <a:lnTo>
                    <a:pt x="1032" y="84"/>
                  </a:lnTo>
                  <a:lnTo>
                    <a:pt x="1036" y="90"/>
                  </a:lnTo>
                  <a:lnTo>
                    <a:pt x="1038" y="95"/>
                  </a:lnTo>
                  <a:lnTo>
                    <a:pt x="1040" y="102"/>
                  </a:lnTo>
                  <a:lnTo>
                    <a:pt x="1040" y="109"/>
                  </a:lnTo>
                  <a:lnTo>
                    <a:pt x="1040" y="117"/>
                  </a:lnTo>
                  <a:lnTo>
                    <a:pt x="1038" y="124"/>
                  </a:lnTo>
                  <a:lnTo>
                    <a:pt x="1036" y="129"/>
                  </a:lnTo>
                  <a:lnTo>
                    <a:pt x="1032" y="136"/>
                  </a:lnTo>
                  <a:lnTo>
                    <a:pt x="1029" y="139"/>
                  </a:lnTo>
                  <a:lnTo>
                    <a:pt x="1025" y="142"/>
                  </a:lnTo>
                  <a:lnTo>
                    <a:pt x="1020" y="145"/>
                  </a:lnTo>
                  <a:lnTo>
                    <a:pt x="1016" y="148"/>
                  </a:lnTo>
                  <a:lnTo>
                    <a:pt x="1012" y="149"/>
                  </a:lnTo>
                  <a:lnTo>
                    <a:pt x="1008" y="150"/>
                  </a:lnTo>
                  <a:lnTo>
                    <a:pt x="1004" y="152"/>
                  </a:lnTo>
                  <a:lnTo>
                    <a:pt x="1000" y="152"/>
                  </a:lnTo>
                  <a:lnTo>
                    <a:pt x="998" y="152"/>
                  </a:lnTo>
                  <a:lnTo>
                    <a:pt x="995" y="152"/>
                  </a:lnTo>
                  <a:lnTo>
                    <a:pt x="993" y="152"/>
                  </a:lnTo>
                  <a:lnTo>
                    <a:pt x="992" y="152"/>
                  </a:lnTo>
                  <a:close/>
                  <a:moveTo>
                    <a:pt x="992" y="138"/>
                  </a:moveTo>
                  <a:lnTo>
                    <a:pt x="993" y="138"/>
                  </a:lnTo>
                  <a:lnTo>
                    <a:pt x="995" y="138"/>
                  </a:lnTo>
                  <a:lnTo>
                    <a:pt x="997" y="138"/>
                  </a:lnTo>
                  <a:lnTo>
                    <a:pt x="999" y="138"/>
                  </a:lnTo>
                  <a:lnTo>
                    <a:pt x="1000" y="138"/>
                  </a:lnTo>
                  <a:lnTo>
                    <a:pt x="1002" y="136"/>
                  </a:lnTo>
                  <a:lnTo>
                    <a:pt x="1003" y="136"/>
                  </a:lnTo>
                  <a:lnTo>
                    <a:pt x="1005" y="136"/>
                  </a:lnTo>
                  <a:lnTo>
                    <a:pt x="1009" y="134"/>
                  </a:lnTo>
                  <a:lnTo>
                    <a:pt x="1012" y="132"/>
                  </a:lnTo>
                  <a:lnTo>
                    <a:pt x="1016" y="129"/>
                  </a:lnTo>
                  <a:lnTo>
                    <a:pt x="1018" y="126"/>
                  </a:lnTo>
                  <a:lnTo>
                    <a:pt x="1020" y="122"/>
                  </a:lnTo>
                  <a:lnTo>
                    <a:pt x="1021" y="119"/>
                  </a:lnTo>
                  <a:lnTo>
                    <a:pt x="1023" y="113"/>
                  </a:lnTo>
                  <a:lnTo>
                    <a:pt x="1023" y="109"/>
                  </a:lnTo>
                  <a:lnTo>
                    <a:pt x="1021" y="102"/>
                  </a:lnTo>
                  <a:lnTo>
                    <a:pt x="1020" y="96"/>
                  </a:lnTo>
                  <a:lnTo>
                    <a:pt x="1018" y="92"/>
                  </a:lnTo>
                  <a:lnTo>
                    <a:pt x="1015" y="88"/>
                  </a:lnTo>
                  <a:lnTo>
                    <a:pt x="1010" y="86"/>
                  </a:lnTo>
                  <a:lnTo>
                    <a:pt x="1005" y="83"/>
                  </a:lnTo>
                  <a:lnTo>
                    <a:pt x="999" y="82"/>
                  </a:lnTo>
                  <a:lnTo>
                    <a:pt x="992" y="81"/>
                  </a:lnTo>
                  <a:lnTo>
                    <a:pt x="984" y="82"/>
                  </a:lnTo>
                  <a:lnTo>
                    <a:pt x="979" y="83"/>
                  </a:lnTo>
                  <a:lnTo>
                    <a:pt x="973" y="86"/>
                  </a:lnTo>
                  <a:lnTo>
                    <a:pt x="970" y="88"/>
                  </a:lnTo>
                  <a:lnTo>
                    <a:pt x="968" y="92"/>
                  </a:lnTo>
                  <a:lnTo>
                    <a:pt x="964" y="96"/>
                  </a:lnTo>
                  <a:lnTo>
                    <a:pt x="963" y="101"/>
                  </a:lnTo>
                  <a:lnTo>
                    <a:pt x="962" y="105"/>
                  </a:lnTo>
                  <a:lnTo>
                    <a:pt x="962" y="106"/>
                  </a:lnTo>
                  <a:lnTo>
                    <a:pt x="962" y="108"/>
                  </a:lnTo>
                  <a:lnTo>
                    <a:pt x="962" y="109"/>
                  </a:lnTo>
                  <a:lnTo>
                    <a:pt x="962" y="115"/>
                  </a:lnTo>
                  <a:lnTo>
                    <a:pt x="963" y="119"/>
                  </a:lnTo>
                  <a:lnTo>
                    <a:pt x="965" y="124"/>
                  </a:lnTo>
                  <a:lnTo>
                    <a:pt x="968" y="126"/>
                  </a:lnTo>
                  <a:lnTo>
                    <a:pt x="971" y="129"/>
                  </a:lnTo>
                  <a:lnTo>
                    <a:pt x="974" y="132"/>
                  </a:lnTo>
                  <a:lnTo>
                    <a:pt x="977" y="134"/>
                  </a:lnTo>
                  <a:lnTo>
                    <a:pt x="981" y="136"/>
                  </a:lnTo>
                  <a:lnTo>
                    <a:pt x="982" y="136"/>
                  </a:lnTo>
                  <a:lnTo>
                    <a:pt x="984" y="136"/>
                  </a:lnTo>
                  <a:lnTo>
                    <a:pt x="986" y="138"/>
                  </a:lnTo>
                  <a:lnTo>
                    <a:pt x="986" y="138"/>
                  </a:lnTo>
                  <a:lnTo>
                    <a:pt x="988" y="138"/>
                  </a:lnTo>
                  <a:lnTo>
                    <a:pt x="990" y="138"/>
                  </a:lnTo>
                  <a:lnTo>
                    <a:pt x="991" y="138"/>
                  </a:lnTo>
                  <a:lnTo>
                    <a:pt x="992" y="138"/>
                  </a:lnTo>
                  <a:close/>
                  <a:moveTo>
                    <a:pt x="992" y="65"/>
                  </a:moveTo>
                  <a:lnTo>
                    <a:pt x="998" y="65"/>
                  </a:lnTo>
                  <a:lnTo>
                    <a:pt x="1002" y="63"/>
                  </a:lnTo>
                  <a:lnTo>
                    <a:pt x="1006" y="61"/>
                  </a:lnTo>
                  <a:lnTo>
                    <a:pt x="1011" y="59"/>
                  </a:lnTo>
                  <a:lnTo>
                    <a:pt x="1014" y="56"/>
                  </a:lnTo>
                  <a:lnTo>
                    <a:pt x="1016" y="52"/>
                  </a:lnTo>
                  <a:lnTo>
                    <a:pt x="1017" y="46"/>
                  </a:lnTo>
                  <a:lnTo>
                    <a:pt x="1018" y="42"/>
                  </a:lnTo>
                  <a:lnTo>
                    <a:pt x="1017" y="36"/>
                  </a:lnTo>
                  <a:lnTo>
                    <a:pt x="1016" y="31"/>
                  </a:lnTo>
                  <a:lnTo>
                    <a:pt x="1014" y="27"/>
                  </a:lnTo>
                  <a:lnTo>
                    <a:pt x="1011" y="23"/>
                  </a:lnTo>
                  <a:lnTo>
                    <a:pt x="1006" y="20"/>
                  </a:lnTo>
                  <a:lnTo>
                    <a:pt x="1002" y="20"/>
                  </a:lnTo>
                  <a:lnTo>
                    <a:pt x="997" y="18"/>
                  </a:lnTo>
                  <a:lnTo>
                    <a:pt x="992" y="18"/>
                  </a:lnTo>
                  <a:lnTo>
                    <a:pt x="988" y="18"/>
                  </a:lnTo>
                  <a:lnTo>
                    <a:pt x="983" y="20"/>
                  </a:lnTo>
                  <a:lnTo>
                    <a:pt x="979" y="20"/>
                  </a:lnTo>
                  <a:lnTo>
                    <a:pt x="974" y="23"/>
                  </a:lnTo>
                  <a:lnTo>
                    <a:pt x="971" y="27"/>
                  </a:lnTo>
                  <a:lnTo>
                    <a:pt x="970" y="31"/>
                  </a:lnTo>
                  <a:lnTo>
                    <a:pt x="968" y="36"/>
                  </a:lnTo>
                  <a:lnTo>
                    <a:pt x="968" y="42"/>
                  </a:lnTo>
                  <a:lnTo>
                    <a:pt x="968" y="46"/>
                  </a:lnTo>
                  <a:lnTo>
                    <a:pt x="968" y="51"/>
                  </a:lnTo>
                  <a:lnTo>
                    <a:pt x="971" y="54"/>
                  </a:lnTo>
                  <a:lnTo>
                    <a:pt x="973" y="58"/>
                  </a:lnTo>
                  <a:lnTo>
                    <a:pt x="977" y="61"/>
                  </a:lnTo>
                  <a:lnTo>
                    <a:pt x="981" y="62"/>
                  </a:lnTo>
                  <a:lnTo>
                    <a:pt x="986" y="65"/>
                  </a:lnTo>
                  <a:lnTo>
                    <a:pt x="992" y="65"/>
                  </a:lnTo>
                  <a:close/>
                  <a:moveTo>
                    <a:pt x="1158" y="136"/>
                  </a:moveTo>
                  <a:lnTo>
                    <a:pt x="1158" y="152"/>
                  </a:lnTo>
                  <a:lnTo>
                    <a:pt x="1061" y="152"/>
                  </a:lnTo>
                  <a:lnTo>
                    <a:pt x="1063" y="141"/>
                  </a:lnTo>
                  <a:lnTo>
                    <a:pt x="1064" y="132"/>
                  </a:lnTo>
                  <a:lnTo>
                    <a:pt x="1066" y="124"/>
                  </a:lnTo>
                  <a:lnTo>
                    <a:pt x="1069" y="118"/>
                  </a:lnTo>
                  <a:lnTo>
                    <a:pt x="1075" y="111"/>
                  </a:lnTo>
                  <a:lnTo>
                    <a:pt x="1081" y="105"/>
                  </a:lnTo>
                  <a:lnTo>
                    <a:pt x="1088" y="101"/>
                  </a:lnTo>
                  <a:lnTo>
                    <a:pt x="1094" y="95"/>
                  </a:lnTo>
                  <a:lnTo>
                    <a:pt x="1095" y="94"/>
                  </a:lnTo>
                  <a:lnTo>
                    <a:pt x="1098" y="93"/>
                  </a:lnTo>
                  <a:lnTo>
                    <a:pt x="1098" y="93"/>
                  </a:lnTo>
                  <a:lnTo>
                    <a:pt x="1101" y="92"/>
                  </a:lnTo>
                  <a:lnTo>
                    <a:pt x="1103" y="90"/>
                  </a:lnTo>
                  <a:lnTo>
                    <a:pt x="1105" y="88"/>
                  </a:lnTo>
                  <a:lnTo>
                    <a:pt x="1108" y="86"/>
                  </a:lnTo>
                  <a:lnTo>
                    <a:pt x="1110" y="86"/>
                  </a:lnTo>
                  <a:lnTo>
                    <a:pt x="1110" y="84"/>
                  </a:lnTo>
                  <a:lnTo>
                    <a:pt x="1111" y="84"/>
                  </a:lnTo>
                  <a:lnTo>
                    <a:pt x="1116" y="79"/>
                  </a:lnTo>
                  <a:lnTo>
                    <a:pt x="1121" y="76"/>
                  </a:lnTo>
                  <a:lnTo>
                    <a:pt x="1125" y="72"/>
                  </a:lnTo>
                  <a:lnTo>
                    <a:pt x="1130" y="68"/>
                  </a:lnTo>
                  <a:lnTo>
                    <a:pt x="1133" y="63"/>
                  </a:lnTo>
                  <a:lnTo>
                    <a:pt x="1137" y="59"/>
                  </a:lnTo>
                  <a:lnTo>
                    <a:pt x="1138" y="53"/>
                  </a:lnTo>
                  <a:lnTo>
                    <a:pt x="1139" y="46"/>
                  </a:lnTo>
                  <a:lnTo>
                    <a:pt x="1138" y="40"/>
                  </a:lnTo>
                  <a:lnTo>
                    <a:pt x="1137" y="35"/>
                  </a:lnTo>
                  <a:lnTo>
                    <a:pt x="1133" y="30"/>
                  </a:lnTo>
                  <a:lnTo>
                    <a:pt x="1130" y="25"/>
                  </a:lnTo>
                  <a:lnTo>
                    <a:pt x="1125" y="23"/>
                  </a:lnTo>
                  <a:lnTo>
                    <a:pt x="1121" y="20"/>
                  </a:lnTo>
                  <a:lnTo>
                    <a:pt x="1116" y="20"/>
                  </a:lnTo>
                  <a:lnTo>
                    <a:pt x="1110" y="18"/>
                  </a:lnTo>
                  <a:lnTo>
                    <a:pt x="1104" y="18"/>
                  </a:lnTo>
                  <a:lnTo>
                    <a:pt x="1098" y="20"/>
                  </a:lnTo>
                  <a:lnTo>
                    <a:pt x="1094" y="20"/>
                  </a:lnTo>
                  <a:lnTo>
                    <a:pt x="1091" y="23"/>
                  </a:lnTo>
                  <a:lnTo>
                    <a:pt x="1089" y="27"/>
                  </a:lnTo>
                  <a:lnTo>
                    <a:pt x="1087" y="29"/>
                  </a:lnTo>
                  <a:lnTo>
                    <a:pt x="1084" y="32"/>
                  </a:lnTo>
                  <a:lnTo>
                    <a:pt x="1082" y="36"/>
                  </a:lnTo>
                  <a:lnTo>
                    <a:pt x="1082" y="37"/>
                  </a:lnTo>
                  <a:lnTo>
                    <a:pt x="1082" y="38"/>
                  </a:lnTo>
                  <a:lnTo>
                    <a:pt x="1081" y="40"/>
                  </a:lnTo>
                  <a:lnTo>
                    <a:pt x="1081" y="42"/>
                  </a:lnTo>
                  <a:lnTo>
                    <a:pt x="1081" y="43"/>
                  </a:lnTo>
                  <a:lnTo>
                    <a:pt x="1081" y="44"/>
                  </a:lnTo>
                  <a:lnTo>
                    <a:pt x="1081" y="45"/>
                  </a:lnTo>
                  <a:lnTo>
                    <a:pt x="1081" y="46"/>
                  </a:lnTo>
                  <a:lnTo>
                    <a:pt x="1081" y="52"/>
                  </a:lnTo>
                  <a:lnTo>
                    <a:pt x="1061" y="52"/>
                  </a:lnTo>
                  <a:lnTo>
                    <a:pt x="1061" y="49"/>
                  </a:lnTo>
                  <a:lnTo>
                    <a:pt x="1061" y="46"/>
                  </a:lnTo>
                  <a:lnTo>
                    <a:pt x="1061" y="44"/>
                  </a:lnTo>
                  <a:lnTo>
                    <a:pt x="1061" y="42"/>
                  </a:lnTo>
                  <a:lnTo>
                    <a:pt x="1063" y="39"/>
                  </a:lnTo>
                  <a:lnTo>
                    <a:pt x="1063" y="37"/>
                  </a:lnTo>
                  <a:lnTo>
                    <a:pt x="1063" y="33"/>
                  </a:lnTo>
                  <a:lnTo>
                    <a:pt x="1064" y="31"/>
                  </a:lnTo>
                  <a:lnTo>
                    <a:pt x="1065" y="29"/>
                  </a:lnTo>
                  <a:lnTo>
                    <a:pt x="1067" y="24"/>
                  </a:lnTo>
                  <a:lnTo>
                    <a:pt x="1070" y="20"/>
                  </a:lnTo>
                  <a:lnTo>
                    <a:pt x="1074" y="15"/>
                  </a:lnTo>
                  <a:lnTo>
                    <a:pt x="1079" y="11"/>
                  </a:lnTo>
                  <a:lnTo>
                    <a:pt x="1084" y="8"/>
                  </a:lnTo>
                  <a:lnTo>
                    <a:pt x="1091" y="6"/>
                  </a:lnTo>
                  <a:lnTo>
                    <a:pt x="1100" y="3"/>
                  </a:lnTo>
                  <a:lnTo>
                    <a:pt x="1110" y="3"/>
                  </a:lnTo>
                  <a:lnTo>
                    <a:pt x="1116" y="3"/>
                  </a:lnTo>
                  <a:lnTo>
                    <a:pt x="1120" y="4"/>
                  </a:lnTo>
                  <a:lnTo>
                    <a:pt x="1125" y="6"/>
                  </a:lnTo>
                  <a:lnTo>
                    <a:pt x="1130" y="7"/>
                  </a:lnTo>
                  <a:lnTo>
                    <a:pt x="1133" y="8"/>
                  </a:lnTo>
                  <a:lnTo>
                    <a:pt x="1138" y="11"/>
                  </a:lnTo>
                  <a:lnTo>
                    <a:pt x="1141" y="13"/>
                  </a:lnTo>
                  <a:lnTo>
                    <a:pt x="1144" y="15"/>
                  </a:lnTo>
                  <a:lnTo>
                    <a:pt x="1149" y="20"/>
                  </a:lnTo>
                  <a:lnTo>
                    <a:pt x="1153" y="28"/>
                  </a:lnTo>
                  <a:lnTo>
                    <a:pt x="1155" y="36"/>
                  </a:lnTo>
                  <a:lnTo>
                    <a:pt x="1156" y="45"/>
                  </a:lnTo>
                  <a:lnTo>
                    <a:pt x="1156" y="52"/>
                  </a:lnTo>
                  <a:lnTo>
                    <a:pt x="1155" y="58"/>
                  </a:lnTo>
                  <a:lnTo>
                    <a:pt x="1153" y="63"/>
                  </a:lnTo>
                  <a:lnTo>
                    <a:pt x="1151" y="68"/>
                  </a:lnTo>
                  <a:lnTo>
                    <a:pt x="1149" y="73"/>
                  </a:lnTo>
                  <a:lnTo>
                    <a:pt x="1146" y="77"/>
                  </a:lnTo>
                  <a:lnTo>
                    <a:pt x="1141" y="82"/>
                  </a:lnTo>
                  <a:lnTo>
                    <a:pt x="1137" y="86"/>
                  </a:lnTo>
                  <a:lnTo>
                    <a:pt x="1135" y="88"/>
                  </a:lnTo>
                  <a:lnTo>
                    <a:pt x="1133" y="89"/>
                  </a:lnTo>
                  <a:lnTo>
                    <a:pt x="1131" y="92"/>
                  </a:lnTo>
                  <a:lnTo>
                    <a:pt x="1129" y="93"/>
                  </a:lnTo>
                  <a:lnTo>
                    <a:pt x="1125" y="94"/>
                  </a:lnTo>
                  <a:lnTo>
                    <a:pt x="1123" y="95"/>
                  </a:lnTo>
                  <a:lnTo>
                    <a:pt x="1120" y="97"/>
                  </a:lnTo>
                  <a:lnTo>
                    <a:pt x="1118" y="99"/>
                  </a:lnTo>
                  <a:lnTo>
                    <a:pt x="1112" y="103"/>
                  </a:lnTo>
                  <a:lnTo>
                    <a:pt x="1107" y="106"/>
                  </a:lnTo>
                  <a:lnTo>
                    <a:pt x="1102" y="110"/>
                  </a:lnTo>
                  <a:lnTo>
                    <a:pt x="1098" y="112"/>
                  </a:lnTo>
                  <a:lnTo>
                    <a:pt x="1094" y="115"/>
                  </a:lnTo>
                  <a:lnTo>
                    <a:pt x="1091" y="119"/>
                  </a:lnTo>
                  <a:lnTo>
                    <a:pt x="1089" y="122"/>
                  </a:lnTo>
                  <a:lnTo>
                    <a:pt x="1088" y="124"/>
                  </a:lnTo>
                  <a:lnTo>
                    <a:pt x="1087" y="126"/>
                  </a:lnTo>
                  <a:lnTo>
                    <a:pt x="1085" y="127"/>
                  </a:lnTo>
                  <a:lnTo>
                    <a:pt x="1084" y="129"/>
                  </a:lnTo>
                  <a:lnTo>
                    <a:pt x="1084" y="131"/>
                  </a:lnTo>
                  <a:lnTo>
                    <a:pt x="1084" y="132"/>
                  </a:lnTo>
                  <a:lnTo>
                    <a:pt x="1083" y="133"/>
                  </a:lnTo>
                  <a:lnTo>
                    <a:pt x="1082" y="134"/>
                  </a:lnTo>
                  <a:lnTo>
                    <a:pt x="1082" y="136"/>
                  </a:lnTo>
                  <a:lnTo>
                    <a:pt x="1158" y="136"/>
                  </a:lnTo>
                  <a:close/>
                  <a:moveTo>
                    <a:pt x="27" y="289"/>
                  </a:moveTo>
                  <a:lnTo>
                    <a:pt x="93" y="289"/>
                  </a:lnTo>
                  <a:lnTo>
                    <a:pt x="93" y="306"/>
                  </a:lnTo>
                  <a:lnTo>
                    <a:pt x="27" y="306"/>
                  </a:lnTo>
                  <a:lnTo>
                    <a:pt x="27" y="371"/>
                  </a:lnTo>
                  <a:lnTo>
                    <a:pt x="8" y="371"/>
                  </a:lnTo>
                  <a:lnTo>
                    <a:pt x="8" y="226"/>
                  </a:lnTo>
                  <a:lnTo>
                    <a:pt x="103" y="226"/>
                  </a:lnTo>
                  <a:lnTo>
                    <a:pt x="103" y="243"/>
                  </a:lnTo>
                  <a:lnTo>
                    <a:pt x="27" y="243"/>
                  </a:lnTo>
                  <a:lnTo>
                    <a:pt x="27" y="28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8" name="Freeform 108"/>
            <p:cNvSpPr>
              <a:spLocks noEditPoints="1"/>
            </p:cNvSpPr>
            <p:nvPr/>
          </p:nvSpPr>
          <p:spPr bwMode="auto">
            <a:xfrm>
              <a:off x="2382" y="7868"/>
              <a:ext cx="743" cy="152"/>
            </a:xfrm>
            <a:custGeom>
              <a:avLst/>
              <a:gdLst>
                <a:gd name="T0" fmla="*/ 88 w 743"/>
                <a:gd name="T1" fmla="*/ 138 h 152"/>
                <a:gd name="T2" fmla="*/ 52 w 743"/>
                <a:gd name="T3" fmla="*/ 152 h 152"/>
                <a:gd name="T4" fmla="*/ 15 w 743"/>
                <a:gd name="T5" fmla="*/ 140 h 152"/>
                <a:gd name="T6" fmla="*/ 3 w 743"/>
                <a:gd name="T7" fmla="*/ 117 h 152"/>
                <a:gd name="T8" fmla="*/ 0 w 743"/>
                <a:gd name="T9" fmla="*/ 100 h 152"/>
                <a:gd name="T10" fmla="*/ 2 w 743"/>
                <a:gd name="T11" fmla="*/ 86 h 152"/>
                <a:gd name="T12" fmla="*/ 5 w 743"/>
                <a:gd name="T13" fmla="*/ 66 h 152"/>
                <a:gd name="T14" fmla="*/ 30 w 743"/>
                <a:gd name="T15" fmla="*/ 43 h 152"/>
                <a:gd name="T16" fmla="*/ 76 w 743"/>
                <a:gd name="T17" fmla="*/ 46 h 152"/>
                <a:gd name="T18" fmla="*/ 96 w 743"/>
                <a:gd name="T19" fmla="*/ 74 h 152"/>
                <a:gd name="T20" fmla="*/ 97 w 743"/>
                <a:gd name="T21" fmla="*/ 88 h 152"/>
                <a:gd name="T22" fmla="*/ 99 w 743"/>
                <a:gd name="T23" fmla="*/ 96 h 152"/>
                <a:gd name="T24" fmla="*/ 19 w 743"/>
                <a:gd name="T25" fmla="*/ 100 h 152"/>
                <a:gd name="T26" fmla="*/ 20 w 743"/>
                <a:gd name="T27" fmla="*/ 111 h 152"/>
                <a:gd name="T28" fmla="*/ 25 w 743"/>
                <a:gd name="T29" fmla="*/ 126 h 152"/>
                <a:gd name="T30" fmla="*/ 44 w 743"/>
                <a:gd name="T31" fmla="*/ 139 h 152"/>
                <a:gd name="T32" fmla="*/ 70 w 743"/>
                <a:gd name="T33" fmla="*/ 133 h 152"/>
                <a:gd name="T34" fmla="*/ 19 w 743"/>
                <a:gd name="T35" fmla="*/ 87 h 152"/>
                <a:gd name="T36" fmla="*/ 78 w 743"/>
                <a:gd name="T37" fmla="*/ 83 h 152"/>
                <a:gd name="T38" fmla="*/ 77 w 743"/>
                <a:gd name="T39" fmla="*/ 74 h 152"/>
                <a:gd name="T40" fmla="*/ 62 w 743"/>
                <a:gd name="T41" fmla="*/ 56 h 152"/>
                <a:gd name="T42" fmla="*/ 31 w 743"/>
                <a:gd name="T43" fmla="*/ 59 h 152"/>
                <a:gd name="T44" fmla="*/ 19 w 743"/>
                <a:gd name="T45" fmla="*/ 87 h 152"/>
                <a:gd name="T46" fmla="*/ 128 w 743"/>
                <a:gd name="T47" fmla="*/ 149 h 152"/>
                <a:gd name="T48" fmla="*/ 191 w 743"/>
                <a:gd name="T49" fmla="*/ 149 h 152"/>
                <a:gd name="T50" fmla="*/ 255 w 743"/>
                <a:gd name="T51" fmla="*/ 149 h 152"/>
                <a:gd name="T52" fmla="*/ 319 w 743"/>
                <a:gd name="T53" fmla="*/ 149 h 152"/>
                <a:gd name="T54" fmla="*/ 380 w 743"/>
                <a:gd name="T55" fmla="*/ 149 h 152"/>
                <a:gd name="T56" fmla="*/ 444 w 743"/>
                <a:gd name="T57" fmla="*/ 149 h 152"/>
                <a:gd name="T58" fmla="*/ 508 w 743"/>
                <a:gd name="T59" fmla="*/ 149 h 152"/>
                <a:gd name="T60" fmla="*/ 571 w 743"/>
                <a:gd name="T61" fmla="*/ 149 h 152"/>
                <a:gd name="T62" fmla="*/ 664 w 743"/>
                <a:gd name="T63" fmla="*/ 140 h 152"/>
                <a:gd name="T64" fmla="*/ 649 w 743"/>
                <a:gd name="T65" fmla="*/ 107 h 152"/>
                <a:gd name="T66" fmla="*/ 646 w 743"/>
                <a:gd name="T67" fmla="*/ 83 h 152"/>
                <a:gd name="T68" fmla="*/ 646 w 743"/>
                <a:gd name="T69" fmla="*/ 65 h 152"/>
                <a:gd name="T70" fmla="*/ 650 w 743"/>
                <a:gd name="T71" fmla="*/ 40 h 152"/>
                <a:gd name="T72" fmla="*/ 670 w 743"/>
                <a:gd name="T73" fmla="*/ 7 h 152"/>
                <a:gd name="T74" fmla="*/ 713 w 743"/>
                <a:gd name="T75" fmla="*/ 3 h 152"/>
                <a:gd name="T76" fmla="*/ 738 w 743"/>
                <a:gd name="T77" fmla="*/ 33 h 152"/>
                <a:gd name="T78" fmla="*/ 743 w 743"/>
                <a:gd name="T79" fmla="*/ 60 h 152"/>
                <a:gd name="T80" fmla="*/ 743 w 743"/>
                <a:gd name="T81" fmla="*/ 79 h 152"/>
                <a:gd name="T82" fmla="*/ 743 w 743"/>
                <a:gd name="T83" fmla="*/ 102 h 152"/>
                <a:gd name="T84" fmla="*/ 730 w 743"/>
                <a:gd name="T85" fmla="*/ 135 h 152"/>
                <a:gd name="T86" fmla="*/ 695 w 743"/>
                <a:gd name="T87" fmla="*/ 152 h 152"/>
                <a:gd name="T88" fmla="*/ 718 w 743"/>
                <a:gd name="T89" fmla="*/ 123 h 152"/>
                <a:gd name="T90" fmla="*/ 725 w 743"/>
                <a:gd name="T91" fmla="*/ 88 h 152"/>
                <a:gd name="T92" fmla="*/ 725 w 743"/>
                <a:gd name="T93" fmla="*/ 79 h 152"/>
                <a:gd name="T94" fmla="*/ 725 w 743"/>
                <a:gd name="T95" fmla="*/ 71 h 152"/>
                <a:gd name="T96" fmla="*/ 725 w 743"/>
                <a:gd name="T97" fmla="*/ 63 h 152"/>
                <a:gd name="T98" fmla="*/ 714 w 743"/>
                <a:gd name="T99" fmla="*/ 24 h 152"/>
                <a:gd name="T100" fmla="*/ 681 w 743"/>
                <a:gd name="T101" fmla="*/ 20 h 152"/>
                <a:gd name="T102" fmla="*/ 665 w 743"/>
                <a:gd name="T103" fmla="*/ 56 h 152"/>
                <a:gd name="T104" fmla="*/ 664 w 743"/>
                <a:gd name="T105" fmla="*/ 70 h 152"/>
                <a:gd name="T106" fmla="*/ 664 w 743"/>
                <a:gd name="T107" fmla="*/ 78 h 152"/>
                <a:gd name="T108" fmla="*/ 664 w 743"/>
                <a:gd name="T109" fmla="*/ 85 h 152"/>
                <a:gd name="T110" fmla="*/ 666 w 743"/>
                <a:gd name="T111" fmla="*/ 101 h 152"/>
                <a:gd name="T112" fmla="*/ 673 w 743"/>
                <a:gd name="T113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3" h="152">
                  <a:moveTo>
                    <a:pt x="80" y="120"/>
                  </a:moveTo>
                  <a:lnTo>
                    <a:pt x="97" y="120"/>
                  </a:lnTo>
                  <a:lnTo>
                    <a:pt x="96" y="127"/>
                  </a:lnTo>
                  <a:lnTo>
                    <a:pt x="92" y="133"/>
                  </a:lnTo>
                  <a:lnTo>
                    <a:pt x="88" y="138"/>
                  </a:lnTo>
                  <a:lnTo>
                    <a:pt x="83" y="143"/>
                  </a:lnTo>
                  <a:lnTo>
                    <a:pt x="77" y="146"/>
                  </a:lnTo>
                  <a:lnTo>
                    <a:pt x="69" y="149"/>
                  </a:lnTo>
                  <a:lnTo>
                    <a:pt x="61" y="151"/>
                  </a:lnTo>
                  <a:lnTo>
                    <a:pt x="52" y="152"/>
                  </a:lnTo>
                  <a:lnTo>
                    <a:pt x="41" y="151"/>
                  </a:lnTo>
                  <a:lnTo>
                    <a:pt x="33" y="149"/>
                  </a:lnTo>
                  <a:lnTo>
                    <a:pt x="25" y="147"/>
                  </a:lnTo>
                  <a:lnTo>
                    <a:pt x="20" y="145"/>
                  </a:lnTo>
                  <a:lnTo>
                    <a:pt x="15" y="140"/>
                  </a:lnTo>
                  <a:lnTo>
                    <a:pt x="11" y="136"/>
                  </a:lnTo>
                  <a:lnTo>
                    <a:pt x="7" y="130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3" y="117"/>
                  </a:lnTo>
                  <a:lnTo>
                    <a:pt x="2" y="112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2" y="86"/>
                  </a:lnTo>
                  <a:lnTo>
                    <a:pt x="2" y="83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6" y="53"/>
                  </a:lnTo>
                  <a:lnTo>
                    <a:pt x="22" y="46"/>
                  </a:lnTo>
                  <a:lnTo>
                    <a:pt x="30" y="43"/>
                  </a:lnTo>
                  <a:lnTo>
                    <a:pt x="39" y="42"/>
                  </a:lnTo>
                  <a:lnTo>
                    <a:pt x="48" y="41"/>
                  </a:lnTo>
                  <a:lnTo>
                    <a:pt x="60" y="42"/>
                  </a:lnTo>
                  <a:lnTo>
                    <a:pt x="69" y="43"/>
                  </a:lnTo>
                  <a:lnTo>
                    <a:pt x="76" y="46"/>
                  </a:lnTo>
                  <a:lnTo>
                    <a:pt x="81" y="53"/>
                  </a:lnTo>
                  <a:lnTo>
                    <a:pt x="87" y="57"/>
                  </a:lnTo>
                  <a:lnTo>
                    <a:pt x="90" y="62"/>
                  </a:lnTo>
                  <a:lnTo>
                    <a:pt x="94" y="67"/>
                  </a:lnTo>
                  <a:lnTo>
                    <a:pt x="96" y="74"/>
                  </a:lnTo>
                  <a:lnTo>
                    <a:pt x="97" y="77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8" y="89"/>
                  </a:lnTo>
                  <a:lnTo>
                    <a:pt x="99" y="92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7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7" y="100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20" y="104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1" y="115"/>
                  </a:lnTo>
                  <a:lnTo>
                    <a:pt x="22" y="117"/>
                  </a:lnTo>
                  <a:lnTo>
                    <a:pt x="23" y="122"/>
                  </a:lnTo>
                  <a:lnTo>
                    <a:pt x="25" y="126"/>
                  </a:lnTo>
                  <a:lnTo>
                    <a:pt x="28" y="130"/>
                  </a:lnTo>
                  <a:lnTo>
                    <a:pt x="30" y="133"/>
                  </a:lnTo>
                  <a:lnTo>
                    <a:pt x="34" y="136"/>
                  </a:lnTo>
                  <a:lnTo>
                    <a:pt x="39" y="138"/>
                  </a:lnTo>
                  <a:lnTo>
                    <a:pt x="44" y="139"/>
                  </a:lnTo>
                  <a:lnTo>
                    <a:pt x="51" y="140"/>
                  </a:lnTo>
                  <a:lnTo>
                    <a:pt x="55" y="139"/>
                  </a:lnTo>
                  <a:lnTo>
                    <a:pt x="61" y="138"/>
                  </a:lnTo>
                  <a:lnTo>
                    <a:pt x="66" y="136"/>
                  </a:lnTo>
                  <a:lnTo>
                    <a:pt x="70" y="133"/>
                  </a:lnTo>
                  <a:lnTo>
                    <a:pt x="74" y="131"/>
                  </a:lnTo>
                  <a:lnTo>
                    <a:pt x="76" y="128"/>
                  </a:lnTo>
                  <a:lnTo>
                    <a:pt x="78" y="124"/>
                  </a:lnTo>
                  <a:lnTo>
                    <a:pt x="80" y="120"/>
                  </a:lnTo>
                  <a:close/>
                  <a:moveTo>
                    <a:pt x="19" y="87"/>
                  </a:moveTo>
                  <a:lnTo>
                    <a:pt x="80" y="87"/>
                  </a:lnTo>
                  <a:lnTo>
                    <a:pt x="80" y="86"/>
                  </a:lnTo>
                  <a:lnTo>
                    <a:pt x="79" y="86"/>
                  </a:lnTo>
                  <a:lnTo>
                    <a:pt x="78" y="85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79"/>
                  </a:lnTo>
                  <a:lnTo>
                    <a:pt x="77" y="74"/>
                  </a:lnTo>
                  <a:lnTo>
                    <a:pt x="76" y="70"/>
                  </a:lnTo>
                  <a:lnTo>
                    <a:pt x="74" y="65"/>
                  </a:lnTo>
                  <a:lnTo>
                    <a:pt x="71" y="60"/>
                  </a:lnTo>
                  <a:lnTo>
                    <a:pt x="66" y="58"/>
                  </a:lnTo>
                  <a:lnTo>
                    <a:pt x="62" y="56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3" y="55"/>
                  </a:lnTo>
                  <a:lnTo>
                    <a:pt x="36" y="56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3" y="70"/>
                  </a:lnTo>
                  <a:lnTo>
                    <a:pt x="21" y="76"/>
                  </a:lnTo>
                  <a:lnTo>
                    <a:pt x="20" y="81"/>
                  </a:lnTo>
                  <a:lnTo>
                    <a:pt x="19" y="87"/>
                  </a:lnTo>
                  <a:close/>
                  <a:moveTo>
                    <a:pt x="128" y="149"/>
                  </a:moveTo>
                  <a:lnTo>
                    <a:pt x="128" y="127"/>
                  </a:lnTo>
                  <a:lnTo>
                    <a:pt x="149" y="127"/>
                  </a:lnTo>
                  <a:lnTo>
                    <a:pt x="149" y="149"/>
                  </a:lnTo>
                  <a:lnTo>
                    <a:pt x="128" y="149"/>
                  </a:lnTo>
                  <a:close/>
                  <a:moveTo>
                    <a:pt x="191" y="149"/>
                  </a:moveTo>
                  <a:lnTo>
                    <a:pt x="191" y="127"/>
                  </a:lnTo>
                  <a:lnTo>
                    <a:pt x="211" y="127"/>
                  </a:lnTo>
                  <a:lnTo>
                    <a:pt x="211" y="149"/>
                  </a:lnTo>
                  <a:lnTo>
                    <a:pt x="191" y="149"/>
                  </a:lnTo>
                  <a:close/>
                  <a:moveTo>
                    <a:pt x="255" y="149"/>
                  </a:moveTo>
                  <a:lnTo>
                    <a:pt x="255" y="127"/>
                  </a:lnTo>
                  <a:lnTo>
                    <a:pt x="275" y="127"/>
                  </a:lnTo>
                  <a:lnTo>
                    <a:pt x="275" y="149"/>
                  </a:lnTo>
                  <a:lnTo>
                    <a:pt x="255" y="149"/>
                  </a:lnTo>
                  <a:close/>
                  <a:moveTo>
                    <a:pt x="319" y="149"/>
                  </a:moveTo>
                  <a:lnTo>
                    <a:pt x="319" y="127"/>
                  </a:lnTo>
                  <a:lnTo>
                    <a:pt x="338" y="127"/>
                  </a:lnTo>
                  <a:lnTo>
                    <a:pt x="338" y="149"/>
                  </a:lnTo>
                  <a:lnTo>
                    <a:pt x="319" y="149"/>
                  </a:lnTo>
                  <a:close/>
                  <a:moveTo>
                    <a:pt x="380" y="149"/>
                  </a:moveTo>
                  <a:lnTo>
                    <a:pt x="380" y="127"/>
                  </a:lnTo>
                  <a:lnTo>
                    <a:pt x="402" y="127"/>
                  </a:lnTo>
                  <a:lnTo>
                    <a:pt x="402" y="149"/>
                  </a:lnTo>
                  <a:lnTo>
                    <a:pt x="380" y="149"/>
                  </a:lnTo>
                  <a:close/>
                  <a:moveTo>
                    <a:pt x="444" y="149"/>
                  </a:moveTo>
                  <a:lnTo>
                    <a:pt x="444" y="127"/>
                  </a:lnTo>
                  <a:lnTo>
                    <a:pt x="465" y="127"/>
                  </a:lnTo>
                  <a:lnTo>
                    <a:pt x="465" y="149"/>
                  </a:lnTo>
                  <a:lnTo>
                    <a:pt x="444" y="149"/>
                  </a:lnTo>
                  <a:close/>
                  <a:moveTo>
                    <a:pt x="508" y="149"/>
                  </a:moveTo>
                  <a:lnTo>
                    <a:pt x="508" y="127"/>
                  </a:lnTo>
                  <a:lnTo>
                    <a:pt x="529" y="127"/>
                  </a:lnTo>
                  <a:lnTo>
                    <a:pt x="529" y="149"/>
                  </a:lnTo>
                  <a:lnTo>
                    <a:pt x="508" y="149"/>
                  </a:lnTo>
                  <a:close/>
                  <a:moveTo>
                    <a:pt x="571" y="149"/>
                  </a:moveTo>
                  <a:lnTo>
                    <a:pt x="571" y="127"/>
                  </a:lnTo>
                  <a:lnTo>
                    <a:pt x="591" y="127"/>
                  </a:lnTo>
                  <a:lnTo>
                    <a:pt x="591" y="149"/>
                  </a:lnTo>
                  <a:lnTo>
                    <a:pt x="571" y="149"/>
                  </a:lnTo>
                  <a:close/>
                  <a:moveTo>
                    <a:pt x="695" y="152"/>
                  </a:moveTo>
                  <a:lnTo>
                    <a:pt x="685" y="151"/>
                  </a:lnTo>
                  <a:lnTo>
                    <a:pt x="676" y="149"/>
                  </a:lnTo>
                  <a:lnTo>
                    <a:pt x="670" y="145"/>
                  </a:lnTo>
                  <a:lnTo>
                    <a:pt x="664" y="140"/>
                  </a:lnTo>
                  <a:lnTo>
                    <a:pt x="659" y="135"/>
                  </a:lnTo>
                  <a:lnTo>
                    <a:pt x="655" y="128"/>
                  </a:lnTo>
                  <a:lnTo>
                    <a:pt x="651" y="121"/>
                  </a:lnTo>
                  <a:lnTo>
                    <a:pt x="650" y="112"/>
                  </a:lnTo>
                  <a:lnTo>
                    <a:pt x="649" y="107"/>
                  </a:lnTo>
                  <a:lnTo>
                    <a:pt x="648" y="102"/>
                  </a:lnTo>
                  <a:lnTo>
                    <a:pt x="647" y="96"/>
                  </a:lnTo>
                  <a:lnTo>
                    <a:pt x="647" y="91"/>
                  </a:lnTo>
                  <a:lnTo>
                    <a:pt x="647" y="87"/>
                  </a:lnTo>
                  <a:lnTo>
                    <a:pt x="646" y="83"/>
                  </a:lnTo>
                  <a:lnTo>
                    <a:pt x="644" y="80"/>
                  </a:lnTo>
                  <a:lnTo>
                    <a:pt x="644" y="77"/>
                  </a:lnTo>
                  <a:lnTo>
                    <a:pt x="644" y="74"/>
                  </a:lnTo>
                  <a:lnTo>
                    <a:pt x="644" y="70"/>
                  </a:lnTo>
                  <a:lnTo>
                    <a:pt x="646" y="65"/>
                  </a:lnTo>
                  <a:lnTo>
                    <a:pt x="647" y="60"/>
                  </a:lnTo>
                  <a:lnTo>
                    <a:pt x="647" y="56"/>
                  </a:lnTo>
                  <a:lnTo>
                    <a:pt x="648" y="51"/>
                  </a:lnTo>
                  <a:lnTo>
                    <a:pt x="649" y="45"/>
                  </a:lnTo>
                  <a:lnTo>
                    <a:pt x="650" y="40"/>
                  </a:lnTo>
                  <a:lnTo>
                    <a:pt x="651" y="33"/>
                  </a:lnTo>
                  <a:lnTo>
                    <a:pt x="655" y="26"/>
                  </a:lnTo>
                  <a:lnTo>
                    <a:pt x="659" y="19"/>
                  </a:lnTo>
                  <a:lnTo>
                    <a:pt x="664" y="13"/>
                  </a:lnTo>
                  <a:lnTo>
                    <a:pt x="670" y="7"/>
                  </a:lnTo>
                  <a:lnTo>
                    <a:pt x="676" y="3"/>
                  </a:lnTo>
                  <a:lnTo>
                    <a:pt x="685" y="1"/>
                  </a:lnTo>
                  <a:lnTo>
                    <a:pt x="695" y="0"/>
                  </a:lnTo>
                  <a:lnTo>
                    <a:pt x="704" y="1"/>
                  </a:lnTo>
                  <a:lnTo>
                    <a:pt x="713" y="3"/>
                  </a:lnTo>
                  <a:lnTo>
                    <a:pt x="720" y="7"/>
                  </a:lnTo>
                  <a:lnTo>
                    <a:pt x="725" y="13"/>
                  </a:lnTo>
                  <a:lnTo>
                    <a:pt x="730" y="19"/>
                  </a:lnTo>
                  <a:lnTo>
                    <a:pt x="734" y="26"/>
                  </a:lnTo>
                  <a:lnTo>
                    <a:pt x="738" y="33"/>
                  </a:lnTo>
                  <a:lnTo>
                    <a:pt x="741" y="40"/>
                  </a:lnTo>
                  <a:lnTo>
                    <a:pt x="742" y="45"/>
                  </a:lnTo>
                  <a:lnTo>
                    <a:pt x="743" y="51"/>
                  </a:lnTo>
                  <a:lnTo>
                    <a:pt x="743" y="56"/>
                  </a:lnTo>
                  <a:lnTo>
                    <a:pt x="743" y="60"/>
                  </a:lnTo>
                  <a:lnTo>
                    <a:pt x="743" y="65"/>
                  </a:lnTo>
                  <a:lnTo>
                    <a:pt x="743" y="70"/>
                  </a:lnTo>
                  <a:lnTo>
                    <a:pt x="743" y="74"/>
                  </a:lnTo>
                  <a:lnTo>
                    <a:pt x="743" y="77"/>
                  </a:lnTo>
                  <a:lnTo>
                    <a:pt x="743" y="79"/>
                  </a:lnTo>
                  <a:lnTo>
                    <a:pt x="743" y="83"/>
                  </a:lnTo>
                  <a:lnTo>
                    <a:pt x="743" y="86"/>
                  </a:lnTo>
                  <a:lnTo>
                    <a:pt x="743" y="91"/>
                  </a:lnTo>
                  <a:lnTo>
                    <a:pt x="743" y="96"/>
                  </a:lnTo>
                  <a:lnTo>
                    <a:pt x="743" y="102"/>
                  </a:lnTo>
                  <a:lnTo>
                    <a:pt x="742" y="107"/>
                  </a:lnTo>
                  <a:lnTo>
                    <a:pt x="741" y="112"/>
                  </a:lnTo>
                  <a:lnTo>
                    <a:pt x="738" y="121"/>
                  </a:lnTo>
                  <a:lnTo>
                    <a:pt x="734" y="128"/>
                  </a:lnTo>
                  <a:lnTo>
                    <a:pt x="730" y="135"/>
                  </a:lnTo>
                  <a:lnTo>
                    <a:pt x="725" y="140"/>
                  </a:lnTo>
                  <a:lnTo>
                    <a:pt x="720" y="145"/>
                  </a:lnTo>
                  <a:lnTo>
                    <a:pt x="713" y="149"/>
                  </a:lnTo>
                  <a:lnTo>
                    <a:pt x="704" y="151"/>
                  </a:lnTo>
                  <a:lnTo>
                    <a:pt x="695" y="152"/>
                  </a:lnTo>
                  <a:close/>
                  <a:moveTo>
                    <a:pt x="695" y="137"/>
                  </a:moveTo>
                  <a:lnTo>
                    <a:pt x="703" y="136"/>
                  </a:lnTo>
                  <a:lnTo>
                    <a:pt x="710" y="133"/>
                  </a:lnTo>
                  <a:lnTo>
                    <a:pt x="714" y="129"/>
                  </a:lnTo>
                  <a:lnTo>
                    <a:pt x="718" y="123"/>
                  </a:lnTo>
                  <a:lnTo>
                    <a:pt x="721" y="115"/>
                  </a:lnTo>
                  <a:lnTo>
                    <a:pt x="723" y="107"/>
                  </a:lnTo>
                  <a:lnTo>
                    <a:pt x="724" y="99"/>
                  </a:lnTo>
                  <a:lnTo>
                    <a:pt x="725" y="89"/>
                  </a:lnTo>
                  <a:lnTo>
                    <a:pt x="725" y="88"/>
                  </a:lnTo>
                  <a:lnTo>
                    <a:pt x="725" y="86"/>
                  </a:lnTo>
                  <a:lnTo>
                    <a:pt x="725" y="85"/>
                  </a:lnTo>
                  <a:lnTo>
                    <a:pt x="725" y="83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5" y="78"/>
                  </a:lnTo>
                  <a:lnTo>
                    <a:pt x="725" y="77"/>
                  </a:lnTo>
                  <a:lnTo>
                    <a:pt x="725" y="76"/>
                  </a:lnTo>
                  <a:lnTo>
                    <a:pt x="725" y="74"/>
                  </a:lnTo>
                  <a:lnTo>
                    <a:pt x="725" y="71"/>
                  </a:lnTo>
                  <a:lnTo>
                    <a:pt x="725" y="70"/>
                  </a:lnTo>
                  <a:lnTo>
                    <a:pt x="725" y="69"/>
                  </a:lnTo>
                  <a:lnTo>
                    <a:pt x="725" y="66"/>
                  </a:lnTo>
                  <a:lnTo>
                    <a:pt x="725" y="65"/>
                  </a:lnTo>
                  <a:lnTo>
                    <a:pt x="725" y="63"/>
                  </a:lnTo>
                  <a:lnTo>
                    <a:pt x="724" y="55"/>
                  </a:lnTo>
                  <a:lnTo>
                    <a:pt x="723" y="46"/>
                  </a:lnTo>
                  <a:lnTo>
                    <a:pt x="721" y="38"/>
                  </a:lnTo>
                  <a:lnTo>
                    <a:pt x="718" y="30"/>
                  </a:lnTo>
                  <a:lnTo>
                    <a:pt x="714" y="24"/>
                  </a:lnTo>
                  <a:lnTo>
                    <a:pt x="710" y="20"/>
                  </a:lnTo>
                  <a:lnTo>
                    <a:pt x="703" y="17"/>
                  </a:lnTo>
                  <a:lnTo>
                    <a:pt x="695" y="17"/>
                  </a:lnTo>
                  <a:lnTo>
                    <a:pt x="687" y="17"/>
                  </a:lnTo>
                  <a:lnTo>
                    <a:pt x="681" y="20"/>
                  </a:lnTo>
                  <a:lnTo>
                    <a:pt x="676" y="24"/>
                  </a:lnTo>
                  <a:lnTo>
                    <a:pt x="673" y="30"/>
                  </a:lnTo>
                  <a:lnTo>
                    <a:pt x="670" y="38"/>
                  </a:lnTo>
                  <a:lnTo>
                    <a:pt x="667" y="46"/>
                  </a:lnTo>
                  <a:lnTo>
                    <a:pt x="665" y="56"/>
                  </a:lnTo>
                  <a:lnTo>
                    <a:pt x="664" y="64"/>
                  </a:lnTo>
                  <a:lnTo>
                    <a:pt x="664" y="65"/>
                  </a:lnTo>
                  <a:lnTo>
                    <a:pt x="664" y="66"/>
                  </a:lnTo>
                  <a:lnTo>
                    <a:pt x="664" y="69"/>
                  </a:lnTo>
                  <a:lnTo>
                    <a:pt x="664" y="70"/>
                  </a:lnTo>
                  <a:lnTo>
                    <a:pt x="664" y="71"/>
                  </a:lnTo>
                  <a:lnTo>
                    <a:pt x="664" y="74"/>
                  </a:lnTo>
                  <a:lnTo>
                    <a:pt x="664" y="76"/>
                  </a:lnTo>
                  <a:lnTo>
                    <a:pt x="664" y="77"/>
                  </a:lnTo>
                  <a:lnTo>
                    <a:pt x="664" y="78"/>
                  </a:lnTo>
                  <a:lnTo>
                    <a:pt x="664" y="79"/>
                  </a:lnTo>
                  <a:lnTo>
                    <a:pt x="664" y="81"/>
                  </a:lnTo>
                  <a:lnTo>
                    <a:pt x="664" y="83"/>
                  </a:lnTo>
                  <a:lnTo>
                    <a:pt x="664" y="83"/>
                  </a:lnTo>
                  <a:lnTo>
                    <a:pt x="664" y="85"/>
                  </a:lnTo>
                  <a:lnTo>
                    <a:pt x="664" y="86"/>
                  </a:lnTo>
                  <a:lnTo>
                    <a:pt x="664" y="87"/>
                  </a:lnTo>
                  <a:lnTo>
                    <a:pt x="665" y="92"/>
                  </a:lnTo>
                  <a:lnTo>
                    <a:pt x="665" y="96"/>
                  </a:lnTo>
                  <a:lnTo>
                    <a:pt x="666" y="101"/>
                  </a:lnTo>
                  <a:lnTo>
                    <a:pt x="667" y="106"/>
                  </a:lnTo>
                  <a:lnTo>
                    <a:pt x="668" y="110"/>
                  </a:lnTo>
                  <a:lnTo>
                    <a:pt x="670" y="114"/>
                  </a:lnTo>
                  <a:lnTo>
                    <a:pt x="671" y="119"/>
                  </a:lnTo>
                  <a:lnTo>
                    <a:pt x="673" y="122"/>
                  </a:lnTo>
                  <a:lnTo>
                    <a:pt x="676" y="129"/>
                  </a:lnTo>
                  <a:lnTo>
                    <a:pt x="681" y="133"/>
                  </a:lnTo>
                  <a:lnTo>
                    <a:pt x="687" y="136"/>
                  </a:lnTo>
                  <a:lnTo>
                    <a:pt x="695" y="13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69" name="Freeform 109"/>
            <p:cNvSpPr>
              <a:spLocks noEditPoints="1"/>
            </p:cNvSpPr>
            <p:nvPr/>
          </p:nvSpPr>
          <p:spPr bwMode="auto">
            <a:xfrm>
              <a:off x="2274" y="7871"/>
              <a:ext cx="1148" cy="370"/>
            </a:xfrm>
            <a:custGeom>
              <a:avLst/>
              <a:gdLst>
                <a:gd name="T0" fmla="*/ 884 w 1148"/>
                <a:gd name="T1" fmla="*/ 160 h 370"/>
                <a:gd name="T2" fmla="*/ 879 w 1148"/>
                <a:gd name="T3" fmla="*/ 171 h 370"/>
                <a:gd name="T4" fmla="*/ 864 w 1148"/>
                <a:gd name="T5" fmla="*/ 169 h 370"/>
                <a:gd name="T6" fmla="*/ 874 w 1148"/>
                <a:gd name="T7" fmla="*/ 158 h 370"/>
                <a:gd name="T8" fmla="*/ 930 w 1148"/>
                <a:gd name="T9" fmla="*/ 137 h 370"/>
                <a:gd name="T10" fmla="*/ 962 w 1148"/>
                <a:gd name="T11" fmla="*/ 90 h 370"/>
                <a:gd name="T12" fmla="*/ 974 w 1148"/>
                <a:gd name="T13" fmla="*/ 82 h 370"/>
                <a:gd name="T14" fmla="*/ 994 w 1148"/>
                <a:gd name="T15" fmla="*/ 67 h 370"/>
                <a:gd name="T16" fmla="*/ 1005 w 1148"/>
                <a:gd name="T17" fmla="*/ 30 h 370"/>
                <a:gd name="T18" fmla="*/ 972 w 1148"/>
                <a:gd name="T19" fmla="*/ 14 h 370"/>
                <a:gd name="T20" fmla="*/ 950 w 1148"/>
                <a:gd name="T21" fmla="*/ 31 h 370"/>
                <a:gd name="T22" fmla="*/ 948 w 1148"/>
                <a:gd name="T23" fmla="*/ 40 h 370"/>
                <a:gd name="T24" fmla="*/ 930 w 1148"/>
                <a:gd name="T25" fmla="*/ 37 h 370"/>
                <a:gd name="T26" fmla="*/ 939 w 1148"/>
                <a:gd name="T27" fmla="*/ 15 h 370"/>
                <a:gd name="T28" fmla="*/ 983 w 1148"/>
                <a:gd name="T29" fmla="*/ 0 h 370"/>
                <a:gd name="T30" fmla="*/ 1011 w 1148"/>
                <a:gd name="T31" fmla="*/ 10 h 370"/>
                <a:gd name="T32" fmla="*/ 1020 w 1148"/>
                <a:gd name="T33" fmla="*/ 59 h 370"/>
                <a:gd name="T34" fmla="*/ 1000 w 1148"/>
                <a:gd name="T35" fmla="*/ 84 h 370"/>
                <a:gd name="T36" fmla="*/ 979 w 1148"/>
                <a:gd name="T37" fmla="*/ 98 h 370"/>
                <a:gd name="T38" fmla="*/ 955 w 1148"/>
                <a:gd name="T39" fmla="*/ 121 h 370"/>
                <a:gd name="T40" fmla="*/ 950 w 1148"/>
                <a:gd name="T41" fmla="*/ 130 h 370"/>
                <a:gd name="T42" fmla="*/ 1125 w 1148"/>
                <a:gd name="T43" fmla="*/ 23 h 370"/>
                <a:gd name="T44" fmla="*/ 1111 w 1148"/>
                <a:gd name="T45" fmla="*/ 15 h 370"/>
                <a:gd name="T46" fmla="*/ 1101 w 1148"/>
                <a:gd name="T47" fmla="*/ 14 h 370"/>
                <a:gd name="T48" fmla="*/ 1088 w 1148"/>
                <a:gd name="T49" fmla="*/ 17 h 370"/>
                <a:gd name="T50" fmla="*/ 1071 w 1148"/>
                <a:gd name="T51" fmla="*/ 42 h 370"/>
                <a:gd name="T52" fmla="*/ 1070 w 1148"/>
                <a:gd name="T53" fmla="*/ 63 h 370"/>
                <a:gd name="T54" fmla="*/ 1087 w 1148"/>
                <a:gd name="T55" fmla="*/ 53 h 370"/>
                <a:gd name="T56" fmla="*/ 1101 w 1148"/>
                <a:gd name="T57" fmla="*/ 51 h 370"/>
                <a:gd name="T58" fmla="*/ 1141 w 1148"/>
                <a:gd name="T59" fmla="*/ 71 h 370"/>
                <a:gd name="T60" fmla="*/ 1148 w 1148"/>
                <a:gd name="T61" fmla="*/ 105 h 370"/>
                <a:gd name="T62" fmla="*/ 1136 w 1148"/>
                <a:gd name="T63" fmla="*/ 137 h 370"/>
                <a:gd name="T64" fmla="*/ 1106 w 1148"/>
                <a:gd name="T65" fmla="*/ 149 h 370"/>
                <a:gd name="T66" fmla="*/ 1072 w 1148"/>
                <a:gd name="T67" fmla="*/ 142 h 370"/>
                <a:gd name="T68" fmla="*/ 1051 w 1148"/>
                <a:gd name="T69" fmla="*/ 106 h 370"/>
                <a:gd name="T70" fmla="*/ 1051 w 1148"/>
                <a:gd name="T71" fmla="*/ 61 h 370"/>
                <a:gd name="T72" fmla="*/ 1063 w 1148"/>
                <a:gd name="T73" fmla="*/ 20 h 370"/>
                <a:gd name="T74" fmla="*/ 1091 w 1148"/>
                <a:gd name="T75" fmla="*/ 1 h 370"/>
                <a:gd name="T76" fmla="*/ 1110 w 1148"/>
                <a:gd name="T77" fmla="*/ 0 h 370"/>
                <a:gd name="T78" fmla="*/ 1137 w 1148"/>
                <a:gd name="T79" fmla="*/ 13 h 370"/>
                <a:gd name="T80" fmla="*/ 1069 w 1148"/>
                <a:gd name="T81" fmla="*/ 105 h 370"/>
                <a:gd name="T82" fmla="*/ 1076 w 1148"/>
                <a:gd name="T83" fmla="*/ 123 h 370"/>
                <a:gd name="T84" fmla="*/ 1108 w 1148"/>
                <a:gd name="T85" fmla="*/ 133 h 370"/>
                <a:gd name="T86" fmla="*/ 1130 w 1148"/>
                <a:gd name="T87" fmla="*/ 100 h 370"/>
                <a:gd name="T88" fmla="*/ 1107 w 1148"/>
                <a:gd name="T89" fmla="*/ 68 h 370"/>
                <a:gd name="T90" fmla="*/ 1076 w 1148"/>
                <a:gd name="T91" fmla="*/ 80 h 370"/>
                <a:gd name="T92" fmla="*/ 1069 w 1148"/>
                <a:gd name="T93" fmla="*/ 97 h 370"/>
                <a:gd name="T94" fmla="*/ 19 w 1148"/>
                <a:gd name="T95" fmla="*/ 311 h 370"/>
                <a:gd name="T96" fmla="*/ 19 w 1148"/>
                <a:gd name="T97" fmla="*/ 325 h 370"/>
                <a:gd name="T98" fmla="*/ 46 w 1148"/>
                <a:gd name="T99" fmla="*/ 352 h 370"/>
                <a:gd name="T100" fmla="*/ 89 w 1148"/>
                <a:gd name="T101" fmla="*/ 328 h 370"/>
                <a:gd name="T102" fmla="*/ 109 w 1148"/>
                <a:gd name="T103" fmla="*/ 328 h 370"/>
                <a:gd name="T104" fmla="*/ 86 w 1148"/>
                <a:gd name="T105" fmla="*/ 362 h 370"/>
                <a:gd name="T106" fmla="*/ 58 w 1148"/>
                <a:gd name="T107" fmla="*/ 370 h 370"/>
                <a:gd name="T108" fmla="*/ 26 w 1148"/>
                <a:gd name="T109" fmla="*/ 366 h 370"/>
                <a:gd name="T110" fmla="*/ 2 w 1148"/>
                <a:gd name="T111" fmla="*/ 333 h 370"/>
                <a:gd name="T112" fmla="*/ 0 w 1148"/>
                <a:gd name="T113" fmla="*/ 31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8" h="370">
                  <a:moveTo>
                    <a:pt x="864" y="149"/>
                  </a:moveTo>
                  <a:lnTo>
                    <a:pt x="864" y="127"/>
                  </a:lnTo>
                  <a:lnTo>
                    <a:pt x="884" y="127"/>
                  </a:lnTo>
                  <a:lnTo>
                    <a:pt x="884" y="155"/>
                  </a:lnTo>
                  <a:lnTo>
                    <a:pt x="884" y="158"/>
                  </a:lnTo>
                  <a:lnTo>
                    <a:pt x="884" y="158"/>
                  </a:lnTo>
                  <a:lnTo>
                    <a:pt x="884" y="160"/>
                  </a:lnTo>
                  <a:lnTo>
                    <a:pt x="884" y="162"/>
                  </a:lnTo>
                  <a:lnTo>
                    <a:pt x="884" y="163"/>
                  </a:lnTo>
                  <a:lnTo>
                    <a:pt x="884" y="164"/>
                  </a:lnTo>
                  <a:lnTo>
                    <a:pt x="883" y="167"/>
                  </a:lnTo>
                  <a:lnTo>
                    <a:pt x="883" y="167"/>
                  </a:lnTo>
                  <a:lnTo>
                    <a:pt x="882" y="170"/>
                  </a:lnTo>
                  <a:lnTo>
                    <a:pt x="879" y="171"/>
                  </a:lnTo>
                  <a:lnTo>
                    <a:pt x="878" y="174"/>
                  </a:lnTo>
                  <a:lnTo>
                    <a:pt x="876" y="175"/>
                  </a:lnTo>
                  <a:lnTo>
                    <a:pt x="874" y="177"/>
                  </a:lnTo>
                  <a:lnTo>
                    <a:pt x="872" y="178"/>
                  </a:lnTo>
                  <a:lnTo>
                    <a:pt x="868" y="179"/>
                  </a:lnTo>
                  <a:lnTo>
                    <a:pt x="864" y="179"/>
                  </a:lnTo>
                  <a:lnTo>
                    <a:pt x="864" y="169"/>
                  </a:lnTo>
                  <a:lnTo>
                    <a:pt x="866" y="169"/>
                  </a:lnTo>
                  <a:lnTo>
                    <a:pt x="868" y="167"/>
                  </a:lnTo>
                  <a:lnTo>
                    <a:pt x="871" y="167"/>
                  </a:lnTo>
                  <a:lnTo>
                    <a:pt x="873" y="165"/>
                  </a:lnTo>
                  <a:lnTo>
                    <a:pt x="874" y="163"/>
                  </a:lnTo>
                  <a:lnTo>
                    <a:pt x="874" y="160"/>
                  </a:lnTo>
                  <a:lnTo>
                    <a:pt x="874" y="158"/>
                  </a:lnTo>
                  <a:lnTo>
                    <a:pt x="874" y="155"/>
                  </a:lnTo>
                  <a:lnTo>
                    <a:pt x="874" y="149"/>
                  </a:lnTo>
                  <a:lnTo>
                    <a:pt x="864" y="149"/>
                  </a:lnTo>
                  <a:close/>
                  <a:moveTo>
                    <a:pt x="1025" y="131"/>
                  </a:moveTo>
                  <a:lnTo>
                    <a:pt x="1025" y="146"/>
                  </a:lnTo>
                  <a:lnTo>
                    <a:pt x="928" y="146"/>
                  </a:lnTo>
                  <a:lnTo>
                    <a:pt x="930" y="137"/>
                  </a:lnTo>
                  <a:lnTo>
                    <a:pt x="931" y="127"/>
                  </a:lnTo>
                  <a:lnTo>
                    <a:pt x="934" y="119"/>
                  </a:lnTo>
                  <a:lnTo>
                    <a:pt x="937" y="113"/>
                  </a:lnTo>
                  <a:lnTo>
                    <a:pt x="943" y="106"/>
                  </a:lnTo>
                  <a:lnTo>
                    <a:pt x="949" y="100"/>
                  </a:lnTo>
                  <a:lnTo>
                    <a:pt x="955" y="96"/>
                  </a:lnTo>
                  <a:lnTo>
                    <a:pt x="962" y="90"/>
                  </a:lnTo>
                  <a:lnTo>
                    <a:pt x="963" y="89"/>
                  </a:lnTo>
                  <a:lnTo>
                    <a:pt x="965" y="88"/>
                  </a:lnTo>
                  <a:lnTo>
                    <a:pt x="967" y="88"/>
                  </a:lnTo>
                  <a:lnTo>
                    <a:pt x="969" y="87"/>
                  </a:lnTo>
                  <a:lnTo>
                    <a:pt x="972" y="85"/>
                  </a:lnTo>
                  <a:lnTo>
                    <a:pt x="974" y="83"/>
                  </a:lnTo>
                  <a:lnTo>
                    <a:pt x="974" y="82"/>
                  </a:lnTo>
                  <a:lnTo>
                    <a:pt x="977" y="81"/>
                  </a:lnTo>
                  <a:lnTo>
                    <a:pt x="977" y="80"/>
                  </a:lnTo>
                  <a:lnTo>
                    <a:pt x="978" y="80"/>
                  </a:lnTo>
                  <a:lnTo>
                    <a:pt x="979" y="80"/>
                  </a:lnTo>
                  <a:lnTo>
                    <a:pt x="983" y="75"/>
                  </a:lnTo>
                  <a:lnTo>
                    <a:pt x="989" y="72"/>
                  </a:lnTo>
                  <a:lnTo>
                    <a:pt x="994" y="67"/>
                  </a:lnTo>
                  <a:lnTo>
                    <a:pt x="998" y="63"/>
                  </a:lnTo>
                  <a:lnTo>
                    <a:pt x="1001" y="59"/>
                  </a:lnTo>
                  <a:lnTo>
                    <a:pt x="1005" y="54"/>
                  </a:lnTo>
                  <a:lnTo>
                    <a:pt x="1006" y="49"/>
                  </a:lnTo>
                  <a:lnTo>
                    <a:pt x="1007" y="42"/>
                  </a:lnTo>
                  <a:lnTo>
                    <a:pt x="1006" y="35"/>
                  </a:lnTo>
                  <a:lnTo>
                    <a:pt x="1005" y="30"/>
                  </a:lnTo>
                  <a:lnTo>
                    <a:pt x="1001" y="25"/>
                  </a:lnTo>
                  <a:lnTo>
                    <a:pt x="998" y="21"/>
                  </a:lnTo>
                  <a:lnTo>
                    <a:pt x="994" y="18"/>
                  </a:lnTo>
                  <a:lnTo>
                    <a:pt x="989" y="16"/>
                  </a:lnTo>
                  <a:lnTo>
                    <a:pt x="983" y="15"/>
                  </a:lnTo>
                  <a:lnTo>
                    <a:pt x="977" y="14"/>
                  </a:lnTo>
                  <a:lnTo>
                    <a:pt x="972" y="14"/>
                  </a:lnTo>
                  <a:lnTo>
                    <a:pt x="967" y="15"/>
                  </a:lnTo>
                  <a:lnTo>
                    <a:pt x="962" y="16"/>
                  </a:lnTo>
                  <a:lnTo>
                    <a:pt x="959" y="18"/>
                  </a:lnTo>
                  <a:lnTo>
                    <a:pt x="956" y="22"/>
                  </a:lnTo>
                  <a:lnTo>
                    <a:pt x="953" y="25"/>
                  </a:lnTo>
                  <a:lnTo>
                    <a:pt x="951" y="29"/>
                  </a:lnTo>
                  <a:lnTo>
                    <a:pt x="950" y="31"/>
                  </a:lnTo>
                  <a:lnTo>
                    <a:pt x="950" y="33"/>
                  </a:lnTo>
                  <a:lnTo>
                    <a:pt x="949" y="33"/>
                  </a:lnTo>
                  <a:lnTo>
                    <a:pt x="948" y="35"/>
                  </a:lnTo>
                  <a:lnTo>
                    <a:pt x="948" y="37"/>
                  </a:lnTo>
                  <a:lnTo>
                    <a:pt x="948" y="38"/>
                  </a:lnTo>
                  <a:lnTo>
                    <a:pt x="948" y="39"/>
                  </a:lnTo>
                  <a:lnTo>
                    <a:pt x="948" y="40"/>
                  </a:lnTo>
                  <a:lnTo>
                    <a:pt x="948" y="42"/>
                  </a:lnTo>
                  <a:lnTo>
                    <a:pt x="948" y="47"/>
                  </a:lnTo>
                  <a:lnTo>
                    <a:pt x="928" y="47"/>
                  </a:lnTo>
                  <a:lnTo>
                    <a:pt x="928" y="44"/>
                  </a:lnTo>
                  <a:lnTo>
                    <a:pt x="928" y="42"/>
                  </a:lnTo>
                  <a:lnTo>
                    <a:pt x="928" y="39"/>
                  </a:lnTo>
                  <a:lnTo>
                    <a:pt x="930" y="37"/>
                  </a:lnTo>
                  <a:lnTo>
                    <a:pt x="931" y="35"/>
                  </a:lnTo>
                  <a:lnTo>
                    <a:pt x="931" y="33"/>
                  </a:lnTo>
                  <a:lnTo>
                    <a:pt x="931" y="29"/>
                  </a:lnTo>
                  <a:lnTo>
                    <a:pt x="931" y="26"/>
                  </a:lnTo>
                  <a:lnTo>
                    <a:pt x="932" y="24"/>
                  </a:lnTo>
                  <a:lnTo>
                    <a:pt x="935" y="20"/>
                  </a:lnTo>
                  <a:lnTo>
                    <a:pt x="939" y="15"/>
                  </a:lnTo>
                  <a:lnTo>
                    <a:pt x="942" y="10"/>
                  </a:lnTo>
                  <a:lnTo>
                    <a:pt x="947" y="7"/>
                  </a:lnTo>
                  <a:lnTo>
                    <a:pt x="952" y="4"/>
                  </a:lnTo>
                  <a:lnTo>
                    <a:pt x="959" y="1"/>
                  </a:lnTo>
                  <a:lnTo>
                    <a:pt x="968" y="0"/>
                  </a:lnTo>
                  <a:lnTo>
                    <a:pt x="977" y="0"/>
                  </a:lnTo>
                  <a:lnTo>
                    <a:pt x="983" y="0"/>
                  </a:lnTo>
                  <a:lnTo>
                    <a:pt x="988" y="1"/>
                  </a:lnTo>
                  <a:lnTo>
                    <a:pt x="992" y="1"/>
                  </a:lnTo>
                  <a:lnTo>
                    <a:pt x="998" y="2"/>
                  </a:lnTo>
                  <a:lnTo>
                    <a:pt x="1001" y="5"/>
                  </a:lnTo>
                  <a:lnTo>
                    <a:pt x="1006" y="6"/>
                  </a:lnTo>
                  <a:lnTo>
                    <a:pt x="1009" y="8"/>
                  </a:lnTo>
                  <a:lnTo>
                    <a:pt x="1011" y="10"/>
                  </a:lnTo>
                  <a:lnTo>
                    <a:pt x="1017" y="16"/>
                  </a:lnTo>
                  <a:lnTo>
                    <a:pt x="1022" y="23"/>
                  </a:lnTo>
                  <a:lnTo>
                    <a:pt x="1023" y="31"/>
                  </a:lnTo>
                  <a:lnTo>
                    <a:pt x="1024" y="40"/>
                  </a:lnTo>
                  <a:lnTo>
                    <a:pt x="1024" y="47"/>
                  </a:lnTo>
                  <a:lnTo>
                    <a:pt x="1023" y="53"/>
                  </a:lnTo>
                  <a:lnTo>
                    <a:pt x="1020" y="59"/>
                  </a:lnTo>
                  <a:lnTo>
                    <a:pt x="1018" y="63"/>
                  </a:lnTo>
                  <a:lnTo>
                    <a:pt x="1016" y="68"/>
                  </a:lnTo>
                  <a:lnTo>
                    <a:pt x="1014" y="73"/>
                  </a:lnTo>
                  <a:lnTo>
                    <a:pt x="1009" y="78"/>
                  </a:lnTo>
                  <a:lnTo>
                    <a:pt x="1005" y="81"/>
                  </a:lnTo>
                  <a:lnTo>
                    <a:pt x="1002" y="83"/>
                  </a:lnTo>
                  <a:lnTo>
                    <a:pt x="1000" y="84"/>
                  </a:lnTo>
                  <a:lnTo>
                    <a:pt x="998" y="87"/>
                  </a:lnTo>
                  <a:lnTo>
                    <a:pt x="996" y="88"/>
                  </a:lnTo>
                  <a:lnTo>
                    <a:pt x="994" y="89"/>
                  </a:lnTo>
                  <a:lnTo>
                    <a:pt x="992" y="90"/>
                  </a:lnTo>
                  <a:lnTo>
                    <a:pt x="988" y="92"/>
                  </a:lnTo>
                  <a:lnTo>
                    <a:pt x="986" y="94"/>
                  </a:lnTo>
                  <a:lnTo>
                    <a:pt x="979" y="98"/>
                  </a:lnTo>
                  <a:lnTo>
                    <a:pt x="974" y="101"/>
                  </a:lnTo>
                  <a:lnTo>
                    <a:pt x="969" y="105"/>
                  </a:lnTo>
                  <a:lnTo>
                    <a:pt x="965" y="108"/>
                  </a:lnTo>
                  <a:lnTo>
                    <a:pt x="962" y="111"/>
                  </a:lnTo>
                  <a:lnTo>
                    <a:pt x="959" y="115"/>
                  </a:lnTo>
                  <a:lnTo>
                    <a:pt x="957" y="118"/>
                  </a:lnTo>
                  <a:lnTo>
                    <a:pt x="955" y="121"/>
                  </a:lnTo>
                  <a:lnTo>
                    <a:pt x="953" y="121"/>
                  </a:lnTo>
                  <a:lnTo>
                    <a:pt x="952" y="123"/>
                  </a:lnTo>
                  <a:lnTo>
                    <a:pt x="951" y="125"/>
                  </a:lnTo>
                  <a:lnTo>
                    <a:pt x="951" y="126"/>
                  </a:lnTo>
                  <a:lnTo>
                    <a:pt x="951" y="127"/>
                  </a:lnTo>
                  <a:lnTo>
                    <a:pt x="951" y="128"/>
                  </a:lnTo>
                  <a:lnTo>
                    <a:pt x="950" y="130"/>
                  </a:lnTo>
                  <a:lnTo>
                    <a:pt x="950" y="131"/>
                  </a:lnTo>
                  <a:lnTo>
                    <a:pt x="1025" y="131"/>
                  </a:lnTo>
                  <a:close/>
                  <a:moveTo>
                    <a:pt x="1147" y="33"/>
                  </a:moveTo>
                  <a:lnTo>
                    <a:pt x="1130" y="33"/>
                  </a:lnTo>
                  <a:lnTo>
                    <a:pt x="1128" y="30"/>
                  </a:lnTo>
                  <a:lnTo>
                    <a:pt x="1127" y="26"/>
                  </a:lnTo>
                  <a:lnTo>
                    <a:pt x="1125" y="23"/>
                  </a:lnTo>
                  <a:lnTo>
                    <a:pt x="1123" y="21"/>
                  </a:lnTo>
                  <a:lnTo>
                    <a:pt x="1121" y="20"/>
                  </a:lnTo>
                  <a:lnTo>
                    <a:pt x="1119" y="17"/>
                  </a:lnTo>
                  <a:lnTo>
                    <a:pt x="1116" y="16"/>
                  </a:lnTo>
                  <a:lnTo>
                    <a:pt x="1113" y="15"/>
                  </a:lnTo>
                  <a:lnTo>
                    <a:pt x="1113" y="15"/>
                  </a:lnTo>
                  <a:lnTo>
                    <a:pt x="1111" y="15"/>
                  </a:lnTo>
                  <a:lnTo>
                    <a:pt x="1110" y="15"/>
                  </a:lnTo>
                  <a:lnTo>
                    <a:pt x="1109" y="15"/>
                  </a:lnTo>
                  <a:lnTo>
                    <a:pt x="1107" y="15"/>
                  </a:lnTo>
                  <a:lnTo>
                    <a:pt x="1104" y="14"/>
                  </a:lnTo>
                  <a:lnTo>
                    <a:pt x="1104" y="14"/>
                  </a:lnTo>
                  <a:lnTo>
                    <a:pt x="1102" y="14"/>
                  </a:lnTo>
                  <a:lnTo>
                    <a:pt x="1101" y="14"/>
                  </a:lnTo>
                  <a:lnTo>
                    <a:pt x="1099" y="14"/>
                  </a:lnTo>
                  <a:lnTo>
                    <a:pt x="1098" y="15"/>
                  </a:lnTo>
                  <a:lnTo>
                    <a:pt x="1095" y="15"/>
                  </a:lnTo>
                  <a:lnTo>
                    <a:pt x="1093" y="15"/>
                  </a:lnTo>
                  <a:lnTo>
                    <a:pt x="1092" y="15"/>
                  </a:lnTo>
                  <a:lnTo>
                    <a:pt x="1090" y="16"/>
                  </a:lnTo>
                  <a:lnTo>
                    <a:pt x="1088" y="17"/>
                  </a:lnTo>
                  <a:lnTo>
                    <a:pt x="1085" y="18"/>
                  </a:lnTo>
                  <a:lnTo>
                    <a:pt x="1081" y="22"/>
                  </a:lnTo>
                  <a:lnTo>
                    <a:pt x="1078" y="26"/>
                  </a:lnTo>
                  <a:lnTo>
                    <a:pt x="1074" y="31"/>
                  </a:lnTo>
                  <a:lnTo>
                    <a:pt x="1073" y="33"/>
                  </a:lnTo>
                  <a:lnTo>
                    <a:pt x="1072" y="37"/>
                  </a:lnTo>
                  <a:lnTo>
                    <a:pt x="1071" y="42"/>
                  </a:lnTo>
                  <a:lnTo>
                    <a:pt x="1070" y="45"/>
                  </a:lnTo>
                  <a:lnTo>
                    <a:pt x="1069" y="51"/>
                  </a:lnTo>
                  <a:lnTo>
                    <a:pt x="1069" y="55"/>
                  </a:lnTo>
                  <a:lnTo>
                    <a:pt x="1068" y="61"/>
                  </a:lnTo>
                  <a:lnTo>
                    <a:pt x="1068" y="67"/>
                  </a:lnTo>
                  <a:lnTo>
                    <a:pt x="1068" y="65"/>
                  </a:lnTo>
                  <a:lnTo>
                    <a:pt x="1070" y="63"/>
                  </a:lnTo>
                  <a:lnTo>
                    <a:pt x="1072" y="61"/>
                  </a:lnTo>
                  <a:lnTo>
                    <a:pt x="1074" y="60"/>
                  </a:lnTo>
                  <a:lnTo>
                    <a:pt x="1076" y="58"/>
                  </a:lnTo>
                  <a:lnTo>
                    <a:pt x="1079" y="57"/>
                  </a:lnTo>
                  <a:lnTo>
                    <a:pt x="1082" y="55"/>
                  </a:lnTo>
                  <a:lnTo>
                    <a:pt x="1085" y="54"/>
                  </a:lnTo>
                  <a:lnTo>
                    <a:pt x="1087" y="53"/>
                  </a:lnTo>
                  <a:lnTo>
                    <a:pt x="1089" y="53"/>
                  </a:lnTo>
                  <a:lnTo>
                    <a:pt x="1091" y="52"/>
                  </a:lnTo>
                  <a:lnTo>
                    <a:pt x="1092" y="51"/>
                  </a:lnTo>
                  <a:lnTo>
                    <a:pt x="1095" y="51"/>
                  </a:lnTo>
                  <a:lnTo>
                    <a:pt x="1098" y="51"/>
                  </a:lnTo>
                  <a:lnTo>
                    <a:pt x="1100" y="51"/>
                  </a:lnTo>
                  <a:lnTo>
                    <a:pt x="1101" y="51"/>
                  </a:lnTo>
                  <a:lnTo>
                    <a:pt x="1104" y="51"/>
                  </a:lnTo>
                  <a:lnTo>
                    <a:pt x="1113" y="52"/>
                  </a:lnTo>
                  <a:lnTo>
                    <a:pt x="1120" y="53"/>
                  </a:lnTo>
                  <a:lnTo>
                    <a:pt x="1128" y="58"/>
                  </a:lnTo>
                  <a:lnTo>
                    <a:pt x="1135" y="63"/>
                  </a:lnTo>
                  <a:lnTo>
                    <a:pt x="1138" y="67"/>
                  </a:lnTo>
                  <a:lnTo>
                    <a:pt x="1141" y="71"/>
                  </a:lnTo>
                  <a:lnTo>
                    <a:pt x="1143" y="75"/>
                  </a:lnTo>
                  <a:lnTo>
                    <a:pt x="1145" y="80"/>
                  </a:lnTo>
                  <a:lnTo>
                    <a:pt x="1146" y="84"/>
                  </a:lnTo>
                  <a:lnTo>
                    <a:pt x="1147" y="89"/>
                  </a:lnTo>
                  <a:lnTo>
                    <a:pt x="1148" y="94"/>
                  </a:lnTo>
                  <a:lnTo>
                    <a:pt x="1148" y="100"/>
                  </a:lnTo>
                  <a:lnTo>
                    <a:pt x="1148" y="105"/>
                  </a:lnTo>
                  <a:lnTo>
                    <a:pt x="1147" y="111"/>
                  </a:lnTo>
                  <a:lnTo>
                    <a:pt x="1146" y="116"/>
                  </a:lnTo>
                  <a:lnTo>
                    <a:pt x="1145" y="121"/>
                  </a:lnTo>
                  <a:lnTo>
                    <a:pt x="1144" y="125"/>
                  </a:lnTo>
                  <a:lnTo>
                    <a:pt x="1141" y="128"/>
                  </a:lnTo>
                  <a:lnTo>
                    <a:pt x="1138" y="133"/>
                  </a:lnTo>
                  <a:lnTo>
                    <a:pt x="1136" y="137"/>
                  </a:lnTo>
                  <a:lnTo>
                    <a:pt x="1132" y="139"/>
                  </a:lnTo>
                  <a:lnTo>
                    <a:pt x="1130" y="142"/>
                  </a:lnTo>
                  <a:lnTo>
                    <a:pt x="1125" y="144"/>
                  </a:lnTo>
                  <a:lnTo>
                    <a:pt x="1121" y="146"/>
                  </a:lnTo>
                  <a:lnTo>
                    <a:pt x="1116" y="146"/>
                  </a:lnTo>
                  <a:lnTo>
                    <a:pt x="1111" y="148"/>
                  </a:lnTo>
                  <a:lnTo>
                    <a:pt x="1106" y="149"/>
                  </a:lnTo>
                  <a:lnTo>
                    <a:pt x="1100" y="149"/>
                  </a:lnTo>
                  <a:lnTo>
                    <a:pt x="1095" y="149"/>
                  </a:lnTo>
                  <a:lnTo>
                    <a:pt x="1090" y="148"/>
                  </a:lnTo>
                  <a:lnTo>
                    <a:pt x="1085" y="146"/>
                  </a:lnTo>
                  <a:lnTo>
                    <a:pt x="1081" y="146"/>
                  </a:lnTo>
                  <a:lnTo>
                    <a:pt x="1076" y="144"/>
                  </a:lnTo>
                  <a:lnTo>
                    <a:pt x="1072" y="142"/>
                  </a:lnTo>
                  <a:lnTo>
                    <a:pt x="1068" y="139"/>
                  </a:lnTo>
                  <a:lnTo>
                    <a:pt x="1064" y="137"/>
                  </a:lnTo>
                  <a:lnTo>
                    <a:pt x="1061" y="133"/>
                  </a:lnTo>
                  <a:lnTo>
                    <a:pt x="1058" y="127"/>
                  </a:lnTo>
                  <a:lnTo>
                    <a:pt x="1055" y="121"/>
                  </a:lnTo>
                  <a:lnTo>
                    <a:pt x="1053" y="115"/>
                  </a:lnTo>
                  <a:lnTo>
                    <a:pt x="1051" y="106"/>
                  </a:lnTo>
                  <a:lnTo>
                    <a:pt x="1050" y="97"/>
                  </a:lnTo>
                  <a:lnTo>
                    <a:pt x="1048" y="88"/>
                  </a:lnTo>
                  <a:lnTo>
                    <a:pt x="1048" y="76"/>
                  </a:lnTo>
                  <a:lnTo>
                    <a:pt x="1048" y="73"/>
                  </a:lnTo>
                  <a:lnTo>
                    <a:pt x="1048" y="69"/>
                  </a:lnTo>
                  <a:lnTo>
                    <a:pt x="1050" y="66"/>
                  </a:lnTo>
                  <a:lnTo>
                    <a:pt x="1051" y="61"/>
                  </a:lnTo>
                  <a:lnTo>
                    <a:pt x="1051" y="57"/>
                  </a:lnTo>
                  <a:lnTo>
                    <a:pt x="1051" y="52"/>
                  </a:lnTo>
                  <a:lnTo>
                    <a:pt x="1051" y="49"/>
                  </a:lnTo>
                  <a:lnTo>
                    <a:pt x="1052" y="44"/>
                  </a:lnTo>
                  <a:lnTo>
                    <a:pt x="1055" y="35"/>
                  </a:lnTo>
                  <a:lnTo>
                    <a:pt x="1058" y="28"/>
                  </a:lnTo>
                  <a:lnTo>
                    <a:pt x="1063" y="20"/>
                  </a:lnTo>
                  <a:lnTo>
                    <a:pt x="1068" y="12"/>
                  </a:lnTo>
                  <a:lnTo>
                    <a:pt x="1070" y="9"/>
                  </a:lnTo>
                  <a:lnTo>
                    <a:pt x="1073" y="6"/>
                  </a:lnTo>
                  <a:lnTo>
                    <a:pt x="1078" y="5"/>
                  </a:lnTo>
                  <a:lnTo>
                    <a:pt x="1082" y="2"/>
                  </a:lnTo>
                  <a:lnTo>
                    <a:pt x="1087" y="1"/>
                  </a:lnTo>
                  <a:lnTo>
                    <a:pt x="1091" y="1"/>
                  </a:lnTo>
                  <a:lnTo>
                    <a:pt x="1097" y="0"/>
                  </a:lnTo>
                  <a:lnTo>
                    <a:pt x="1102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7" y="0"/>
                  </a:lnTo>
                  <a:lnTo>
                    <a:pt x="1109" y="0"/>
                  </a:lnTo>
                  <a:lnTo>
                    <a:pt x="1110" y="0"/>
                  </a:lnTo>
                  <a:lnTo>
                    <a:pt x="1113" y="0"/>
                  </a:lnTo>
                  <a:lnTo>
                    <a:pt x="1113" y="0"/>
                  </a:lnTo>
                  <a:lnTo>
                    <a:pt x="1119" y="1"/>
                  </a:lnTo>
                  <a:lnTo>
                    <a:pt x="1125" y="4"/>
                  </a:lnTo>
                  <a:lnTo>
                    <a:pt x="1130" y="6"/>
                  </a:lnTo>
                  <a:lnTo>
                    <a:pt x="1132" y="8"/>
                  </a:lnTo>
                  <a:lnTo>
                    <a:pt x="1137" y="13"/>
                  </a:lnTo>
                  <a:lnTo>
                    <a:pt x="1141" y="18"/>
                  </a:lnTo>
                  <a:lnTo>
                    <a:pt x="1145" y="25"/>
                  </a:lnTo>
                  <a:lnTo>
                    <a:pt x="1147" y="33"/>
                  </a:lnTo>
                  <a:close/>
                  <a:moveTo>
                    <a:pt x="1069" y="100"/>
                  </a:moveTo>
                  <a:lnTo>
                    <a:pt x="1069" y="101"/>
                  </a:lnTo>
                  <a:lnTo>
                    <a:pt x="1069" y="104"/>
                  </a:lnTo>
                  <a:lnTo>
                    <a:pt x="1069" y="105"/>
                  </a:lnTo>
                  <a:lnTo>
                    <a:pt x="1069" y="108"/>
                  </a:lnTo>
                  <a:lnTo>
                    <a:pt x="1069" y="110"/>
                  </a:lnTo>
                  <a:lnTo>
                    <a:pt x="1070" y="112"/>
                  </a:lnTo>
                  <a:lnTo>
                    <a:pt x="1072" y="115"/>
                  </a:lnTo>
                  <a:lnTo>
                    <a:pt x="1073" y="117"/>
                  </a:lnTo>
                  <a:lnTo>
                    <a:pt x="1074" y="121"/>
                  </a:lnTo>
                  <a:lnTo>
                    <a:pt x="1076" y="123"/>
                  </a:lnTo>
                  <a:lnTo>
                    <a:pt x="1079" y="126"/>
                  </a:lnTo>
                  <a:lnTo>
                    <a:pt x="1081" y="130"/>
                  </a:lnTo>
                  <a:lnTo>
                    <a:pt x="1085" y="132"/>
                  </a:lnTo>
                  <a:lnTo>
                    <a:pt x="1089" y="133"/>
                  </a:lnTo>
                  <a:lnTo>
                    <a:pt x="1095" y="134"/>
                  </a:lnTo>
                  <a:lnTo>
                    <a:pt x="1100" y="134"/>
                  </a:lnTo>
                  <a:lnTo>
                    <a:pt x="1108" y="133"/>
                  </a:lnTo>
                  <a:lnTo>
                    <a:pt x="1113" y="132"/>
                  </a:lnTo>
                  <a:lnTo>
                    <a:pt x="1119" y="128"/>
                  </a:lnTo>
                  <a:lnTo>
                    <a:pt x="1123" y="124"/>
                  </a:lnTo>
                  <a:lnTo>
                    <a:pt x="1126" y="118"/>
                  </a:lnTo>
                  <a:lnTo>
                    <a:pt x="1128" y="113"/>
                  </a:lnTo>
                  <a:lnTo>
                    <a:pt x="1130" y="108"/>
                  </a:lnTo>
                  <a:lnTo>
                    <a:pt x="1130" y="100"/>
                  </a:lnTo>
                  <a:lnTo>
                    <a:pt x="1130" y="94"/>
                  </a:lnTo>
                  <a:lnTo>
                    <a:pt x="1128" y="87"/>
                  </a:lnTo>
                  <a:lnTo>
                    <a:pt x="1126" y="82"/>
                  </a:lnTo>
                  <a:lnTo>
                    <a:pt x="1123" y="76"/>
                  </a:lnTo>
                  <a:lnTo>
                    <a:pt x="1118" y="73"/>
                  </a:lnTo>
                  <a:lnTo>
                    <a:pt x="1113" y="69"/>
                  </a:lnTo>
                  <a:lnTo>
                    <a:pt x="1107" y="68"/>
                  </a:lnTo>
                  <a:lnTo>
                    <a:pt x="1100" y="67"/>
                  </a:lnTo>
                  <a:lnTo>
                    <a:pt x="1093" y="67"/>
                  </a:lnTo>
                  <a:lnTo>
                    <a:pt x="1089" y="68"/>
                  </a:lnTo>
                  <a:lnTo>
                    <a:pt x="1083" y="71"/>
                  </a:lnTo>
                  <a:lnTo>
                    <a:pt x="1080" y="73"/>
                  </a:lnTo>
                  <a:lnTo>
                    <a:pt x="1078" y="76"/>
                  </a:lnTo>
                  <a:lnTo>
                    <a:pt x="1076" y="80"/>
                  </a:lnTo>
                  <a:lnTo>
                    <a:pt x="1073" y="84"/>
                  </a:lnTo>
                  <a:lnTo>
                    <a:pt x="1071" y="88"/>
                  </a:lnTo>
                  <a:lnTo>
                    <a:pt x="1071" y="90"/>
                  </a:lnTo>
                  <a:lnTo>
                    <a:pt x="1070" y="91"/>
                  </a:lnTo>
                  <a:lnTo>
                    <a:pt x="1069" y="94"/>
                  </a:lnTo>
                  <a:lnTo>
                    <a:pt x="1069" y="96"/>
                  </a:lnTo>
                  <a:lnTo>
                    <a:pt x="1069" y="97"/>
                  </a:lnTo>
                  <a:lnTo>
                    <a:pt x="1069" y="98"/>
                  </a:lnTo>
                  <a:lnTo>
                    <a:pt x="1069" y="99"/>
                  </a:lnTo>
                  <a:lnTo>
                    <a:pt x="1069" y="100"/>
                  </a:lnTo>
                  <a:close/>
                  <a:moveTo>
                    <a:pt x="0" y="221"/>
                  </a:moveTo>
                  <a:lnTo>
                    <a:pt x="19" y="221"/>
                  </a:lnTo>
                  <a:lnTo>
                    <a:pt x="19" y="309"/>
                  </a:lnTo>
                  <a:lnTo>
                    <a:pt x="19" y="311"/>
                  </a:lnTo>
                  <a:lnTo>
                    <a:pt x="19" y="313"/>
                  </a:lnTo>
                  <a:lnTo>
                    <a:pt x="19" y="314"/>
                  </a:lnTo>
                  <a:lnTo>
                    <a:pt x="19" y="317"/>
                  </a:lnTo>
                  <a:lnTo>
                    <a:pt x="19" y="319"/>
                  </a:lnTo>
                  <a:lnTo>
                    <a:pt x="19" y="321"/>
                  </a:lnTo>
                  <a:lnTo>
                    <a:pt x="19" y="323"/>
                  </a:lnTo>
                  <a:lnTo>
                    <a:pt x="19" y="325"/>
                  </a:lnTo>
                  <a:lnTo>
                    <a:pt x="21" y="330"/>
                  </a:lnTo>
                  <a:lnTo>
                    <a:pt x="23" y="335"/>
                  </a:lnTo>
                  <a:lnTo>
                    <a:pt x="26" y="340"/>
                  </a:lnTo>
                  <a:lnTo>
                    <a:pt x="29" y="343"/>
                  </a:lnTo>
                  <a:lnTo>
                    <a:pt x="34" y="348"/>
                  </a:lnTo>
                  <a:lnTo>
                    <a:pt x="40" y="351"/>
                  </a:lnTo>
                  <a:lnTo>
                    <a:pt x="46" y="352"/>
                  </a:lnTo>
                  <a:lnTo>
                    <a:pt x="55" y="354"/>
                  </a:lnTo>
                  <a:lnTo>
                    <a:pt x="64" y="352"/>
                  </a:lnTo>
                  <a:lnTo>
                    <a:pt x="72" y="350"/>
                  </a:lnTo>
                  <a:lnTo>
                    <a:pt x="79" y="346"/>
                  </a:lnTo>
                  <a:lnTo>
                    <a:pt x="83" y="342"/>
                  </a:lnTo>
                  <a:lnTo>
                    <a:pt x="86" y="337"/>
                  </a:lnTo>
                  <a:lnTo>
                    <a:pt x="89" y="328"/>
                  </a:lnTo>
                  <a:lnTo>
                    <a:pt x="90" y="320"/>
                  </a:lnTo>
                  <a:lnTo>
                    <a:pt x="91" y="309"/>
                  </a:lnTo>
                  <a:lnTo>
                    <a:pt x="91" y="221"/>
                  </a:lnTo>
                  <a:lnTo>
                    <a:pt x="110" y="221"/>
                  </a:lnTo>
                  <a:lnTo>
                    <a:pt x="110" y="311"/>
                  </a:lnTo>
                  <a:lnTo>
                    <a:pt x="110" y="319"/>
                  </a:lnTo>
                  <a:lnTo>
                    <a:pt x="109" y="328"/>
                  </a:lnTo>
                  <a:lnTo>
                    <a:pt x="108" y="334"/>
                  </a:lnTo>
                  <a:lnTo>
                    <a:pt x="107" y="340"/>
                  </a:lnTo>
                  <a:lnTo>
                    <a:pt x="105" y="344"/>
                  </a:lnTo>
                  <a:lnTo>
                    <a:pt x="101" y="349"/>
                  </a:lnTo>
                  <a:lnTo>
                    <a:pt x="98" y="352"/>
                  </a:lnTo>
                  <a:lnTo>
                    <a:pt x="95" y="356"/>
                  </a:lnTo>
                  <a:lnTo>
                    <a:pt x="86" y="362"/>
                  </a:lnTo>
                  <a:lnTo>
                    <a:pt x="79" y="366"/>
                  </a:lnTo>
                  <a:lnTo>
                    <a:pt x="71" y="368"/>
                  </a:lnTo>
                  <a:lnTo>
                    <a:pt x="62" y="370"/>
                  </a:lnTo>
                  <a:lnTo>
                    <a:pt x="61" y="370"/>
                  </a:lnTo>
                  <a:lnTo>
                    <a:pt x="60" y="370"/>
                  </a:lnTo>
                  <a:lnTo>
                    <a:pt x="59" y="370"/>
                  </a:lnTo>
                  <a:lnTo>
                    <a:pt x="58" y="370"/>
                  </a:lnTo>
                  <a:lnTo>
                    <a:pt x="56" y="370"/>
                  </a:lnTo>
                  <a:lnTo>
                    <a:pt x="55" y="370"/>
                  </a:lnTo>
                  <a:lnTo>
                    <a:pt x="49" y="370"/>
                  </a:lnTo>
                  <a:lnTo>
                    <a:pt x="42" y="368"/>
                  </a:lnTo>
                  <a:lnTo>
                    <a:pt x="36" y="368"/>
                  </a:lnTo>
                  <a:lnTo>
                    <a:pt x="31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19" y="361"/>
                  </a:lnTo>
                  <a:lnTo>
                    <a:pt x="16" y="359"/>
                  </a:lnTo>
                  <a:lnTo>
                    <a:pt x="12" y="351"/>
                  </a:lnTo>
                  <a:lnTo>
                    <a:pt x="7" y="344"/>
                  </a:lnTo>
                  <a:lnTo>
                    <a:pt x="4" y="339"/>
                  </a:lnTo>
                  <a:lnTo>
                    <a:pt x="2" y="333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0" y="321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3"/>
                  </a:lnTo>
                  <a:lnTo>
                    <a:pt x="0" y="31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0" name="Freeform 110"/>
            <p:cNvSpPr>
              <a:spLocks noEditPoints="1"/>
            </p:cNvSpPr>
            <p:nvPr/>
          </p:nvSpPr>
          <p:spPr bwMode="auto">
            <a:xfrm>
              <a:off x="2419" y="8090"/>
              <a:ext cx="721" cy="151"/>
            </a:xfrm>
            <a:custGeom>
              <a:avLst/>
              <a:gdLst>
                <a:gd name="T0" fmla="*/ 21 w 721"/>
                <a:gd name="T1" fmla="*/ 124 h 151"/>
                <a:gd name="T2" fmla="*/ 64 w 721"/>
                <a:gd name="T3" fmla="*/ 147 h 151"/>
                <a:gd name="T4" fmla="*/ 85 w 721"/>
                <a:gd name="T5" fmla="*/ 147 h 151"/>
                <a:gd name="T6" fmla="*/ 127 w 721"/>
                <a:gd name="T7" fmla="*/ 124 h 151"/>
                <a:gd name="T8" fmla="*/ 127 w 721"/>
                <a:gd name="T9" fmla="*/ 147 h 151"/>
                <a:gd name="T10" fmla="*/ 211 w 721"/>
                <a:gd name="T11" fmla="*/ 124 h 151"/>
                <a:gd name="T12" fmla="*/ 254 w 721"/>
                <a:gd name="T13" fmla="*/ 147 h 151"/>
                <a:gd name="T14" fmla="*/ 275 w 721"/>
                <a:gd name="T15" fmla="*/ 147 h 151"/>
                <a:gd name="T16" fmla="*/ 318 w 721"/>
                <a:gd name="T17" fmla="*/ 124 h 151"/>
                <a:gd name="T18" fmla="*/ 318 w 721"/>
                <a:gd name="T19" fmla="*/ 147 h 151"/>
                <a:gd name="T20" fmla="*/ 401 w 721"/>
                <a:gd name="T21" fmla="*/ 124 h 151"/>
                <a:gd name="T22" fmla="*/ 445 w 721"/>
                <a:gd name="T23" fmla="*/ 147 h 151"/>
                <a:gd name="T24" fmla="*/ 464 w 721"/>
                <a:gd name="T25" fmla="*/ 147 h 151"/>
                <a:gd name="T26" fmla="*/ 507 w 721"/>
                <a:gd name="T27" fmla="*/ 124 h 151"/>
                <a:gd name="T28" fmla="*/ 507 w 721"/>
                <a:gd name="T29" fmla="*/ 147 h 151"/>
                <a:gd name="T30" fmla="*/ 592 w 721"/>
                <a:gd name="T31" fmla="*/ 124 h 151"/>
                <a:gd name="T32" fmla="*/ 672 w 721"/>
                <a:gd name="T33" fmla="*/ 151 h 151"/>
                <a:gd name="T34" fmla="*/ 646 w 721"/>
                <a:gd name="T35" fmla="*/ 144 h 151"/>
                <a:gd name="T36" fmla="*/ 633 w 721"/>
                <a:gd name="T37" fmla="*/ 125 h 151"/>
                <a:gd name="T38" fmla="*/ 627 w 721"/>
                <a:gd name="T39" fmla="*/ 106 h 151"/>
                <a:gd name="T40" fmla="*/ 624 w 721"/>
                <a:gd name="T41" fmla="*/ 90 h 151"/>
                <a:gd name="T42" fmla="*/ 621 w 721"/>
                <a:gd name="T43" fmla="*/ 79 h 151"/>
                <a:gd name="T44" fmla="*/ 621 w 721"/>
                <a:gd name="T45" fmla="*/ 69 h 151"/>
                <a:gd name="T46" fmla="*/ 624 w 721"/>
                <a:gd name="T47" fmla="*/ 55 h 151"/>
                <a:gd name="T48" fmla="*/ 627 w 721"/>
                <a:gd name="T49" fmla="*/ 39 h 151"/>
                <a:gd name="T50" fmla="*/ 636 w 721"/>
                <a:gd name="T51" fmla="*/ 18 h 151"/>
                <a:gd name="T52" fmla="*/ 654 w 721"/>
                <a:gd name="T53" fmla="*/ 2 h 151"/>
                <a:gd name="T54" fmla="*/ 680 w 721"/>
                <a:gd name="T55" fmla="*/ 0 h 151"/>
                <a:gd name="T56" fmla="*/ 703 w 721"/>
                <a:gd name="T57" fmla="*/ 12 h 151"/>
                <a:gd name="T58" fmla="*/ 715 w 721"/>
                <a:gd name="T59" fmla="*/ 32 h 151"/>
                <a:gd name="T60" fmla="*/ 720 w 721"/>
                <a:gd name="T61" fmla="*/ 50 h 151"/>
                <a:gd name="T62" fmla="*/ 721 w 721"/>
                <a:gd name="T63" fmla="*/ 66 h 151"/>
                <a:gd name="T64" fmla="*/ 721 w 721"/>
                <a:gd name="T65" fmla="*/ 76 h 151"/>
                <a:gd name="T66" fmla="*/ 721 w 721"/>
                <a:gd name="T67" fmla="*/ 85 h 151"/>
                <a:gd name="T68" fmla="*/ 720 w 721"/>
                <a:gd name="T69" fmla="*/ 101 h 151"/>
                <a:gd name="T70" fmla="*/ 715 w 721"/>
                <a:gd name="T71" fmla="*/ 118 h 151"/>
                <a:gd name="T72" fmla="*/ 703 w 721"/>
                <a:gd name="T73" fmla="*/ 140 h 151"/>
                <a:gd name="T74" fmla="*/ 680 w 721"/>
                <a:gd name="T75" fmla="*/ 149 h 151"/>
                <a:gd name="T76" fmla="*/ 680 w 721"/>
                <a:gd name="T77" fmla="*/ 133 h 151"/>
                <a:gd name="T78" fmla="*/ 695 w 721"/>
                <a:gd name="T79" fmla="*/ 121 h 151"/>
                <a:gd name="T80" fmla="*/ 702 w 721"/>
                <a:gd name="T81" fmla="*/ 98 h 151"/>
                <a:gd name="T82" fmla="*/ 703 w 721"/>
                <a:gd name="T83" fmla="*/ 85 h 151"/>
                <a:gd name="T84" fmla="*/ 703 w 721"/>
                <a:gd name="T85" fmla="*/ 81 h 151"/>
                <a:gd name="T86" fmla="*/ 703 w 721"/>
                <a:gd name="T87" fmla="*/ 76 h 151"/>
                <a:gd name="T88" fmla="*/ 703 w 721"/>
                <a:gd name="T89" fmla="*/ 71 h 151"/>
                <a:gd name="T90" fmla="*/ 703 w 721"/>
                <a:gd name="T91" fmla="*/ 66 h 151"/>
                <a:gd name="T92" fmla="*/ 702 w 721"/>
                <a:gd name="T93" fmla="*/ 54 h 151"/>
                <a:gd name="T94" fmla="*/ 695 w 721"/>
                <a:gd name="T95" fmla="*/ 29 h 151"/>
                <a:gd name="T96" fmla="*/ 680 w 721"/>
                <a:gd name="T97" fmla="*/ 17 h 151"/>
                <a:gd name="T98" fmla="*/ 658 w 721"/>
                <a:gd name="T99" fmla="*/ 19 h 151"/>
                <a:gd name="T100" fmla="*/ 646 w 721"/>
                <a:gd name="T101" fmla="*/ 38 h 151"/>
                <a:gd name="T102" fmla="*/ 641 w 721"/>
                <a:gd name="T103" fmla="*/ 63 h 151"/>
                <a:gd name="T104" fmla="*/ 641 w 721"/>
                <a:gd name="T105" fmla="*/ 68 h 151"/>
                <a:gd name="T106" fmla="*/ 641 w 721"/>
                <a:gd name="T107" fmla="*/ 72 h 151"/>
                <a:gd name="T108" fmla="*/ 641 w 721"/>
                <a:gd name="T109" fmla="*/ 77 h 151"/>
                <a:gd name="T110" fmla="*/ 641 w 721"/>
                <a:gd name="T111" fmla="*/ 81 h 151"/>
                <a:gd name="T112" fmla="*/ 641 w 721"/>
                <a:gd name="T113" fmla="*/ 85 h 151"/>
                <a:gd name="T114" fmla="*/ 644 w 721"/>
                <a:gd name="T115" fmla="*/ 104 h 151"/>
                <a:gd name="T116" fmla="*/ 653 w 721"/>
                <a:gd name="T117" fmla="*/ 127 h 151"/>
                <a:gd name="T118" fmla="*/ 672 w 721"/>
                <a:gd name="T1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1" h="151">
                  <a:moveTo>
                    <a:pt x="0" y="147"/>
                  </a:moveTo>
                  <a:lnTo>
                    <a:pt x="0" y="124"/>
                  </a:lnTo>
                  <a:lnTo>
                    <a:pt x="21" y="124"/>
                  </a:lnTo>
                  <a:lnTo>
                    <a:pt x="21" y="147"/>
                  </a:lnTo>
                  <a:lnTo>
                    <a:pt x="0" y="147"/>
                  </a:lnTo>
                  <a:close/>
                  <a:moveTo>
                    <a:pt x="64" y="147"/>
                  </a:moveTo>
                  <a:lnTo>
                    <a:pt x="64" y="124"/>
                  </a:lnTo>
                  <a:lnTo>
                    <a:pt x="85" y="124"/>
                  </a:lnTo>
                  <a:lnTo>
                    <a:pt x="85" y="147"/>
                  </a:lnTo>
                  <a:lnTo>
                    <a:pt x="64" y="147"/>
                  </a:lnTo>
                  <a:close/>
                  <a:moveTo>
                    <a:pt x="127" y="147"/>
                  </a:moveTo>
                  <a:lnTo>
                    <a:pt x="127" y="124"/>
                  </a:lnTo>
                  <a:lnTo>
                    <a:pt x="149" y="124"/>
                  </a:lnTo>
                  <a:lnTo>
                    <a:pt x="149" y="147"/>
                  </a:lnTo>
                  <a:lnTo>
                    <a:pt x="127" y="147"/>
                  </a:lnTo>
                  <a:close/>
                  <a:moveTo>
                    <a:pt x="190" y="147"/>
                  </a:moveTo>
                  <a:lnTo>
                    <a:pt x="190" y="124"/>
                  </a:lnTo>
                  <a:lnTo>
                    <a:pt x="211" y="124"/>
                  </a:lnTo>
                  <a:lnTo>
                    <a:pt x="211" y="147"/>
                  </a:lnTo>
                  <a:lnTo>
                    <a:pt x="190" y="147"/>
                  </a:lnTo>
                  <a:close/>
                  <a:moveTo>
                    <a:pt x="254" y="147"/>
                  </a:moveTo>
                  <a:lnTo>
                    <a:pt x="254" y="124"/>
                  </a:lnTo>
                  <a:lnTo>
                    <a:pt x="275" y="124"/>
                  </a:lnTo>
                  <a:lnTo>
                    <a:pt x="275" y="147"/>
                  </a:lnTo>
                  <a:lnTo>
                    <a:pt x="254" y="147"/>
                  </a:lnTo>
                  <a:close/>
                  <a:moveTo>
                    <a:pt x="318" y="147"/>
                  </a:moveTo>
                  <a:lnTo>
                    <a:pt x="318" y="124"/>
                  </a:lnTo>
                  <a:lnTo>
                    <a:pt x="337" y="124"/>
                  </a:lnTo>
                  <a:lnTo>
                    <a:pt x="337" y="147"/>
                  </a:lnTo>
                  <a:lnTo>
                    <a:pt x="318" y="147"/>
                  </a:lnTo>
                  <a:close/>
                  <a:moveTo>
                    <a:pt x="381" y="147"/>
                  </a:moveTo>
                  <a:lnTo>
                    <a:pt x="381" y="124"/>
                  </a:lnTo>
                  <a:lnTo>
                    <a:pt x="401" y="124"/>
                  </a:lnTo>
                  <a:lnTo>
                    <a:pt x="401" y="147"/>
                  </a:lnTo>
                  <a:lnTo>
                    <a:pt x="381" y="147"/>
                  </a:lnTo>
                  <a:close/>
                  <a:moveTo>
                    <a:pt x="445" y="147"/>
                  </a:moveTo>
                  <a:lnTo>
                    <a:pt x="445" y="124"/>
                  </a:lnTo>
                  <a:lnTo>
                    <a:pt x="464" y="124"/>
                  </a:lnTo>
                  <a:lnTo>
                    <a:pt x="464" y="147"/>
                  </a:lnTo>
                  <a:lnTo>
                    <a:pt x="445" y="147"/>
                  </a:lnTo>
                  <a:close/>
                  <a:moveTo>
                    <a:pt x="507" y="147"/>
                  </a:moveTo>
                  <a:lnTo>
                    <a:pt x="507" y="124"/>
                  </a:lnTo>
                  <a:lnTo>
                    <a:pt x="528" y="124"/>
                  </a:lnTo>
                  <a:lnTo>
                    <a:pt x="528" y="147"/>
                  </a:lnTo>
                  <a:lnTo>
                    <a:pt x="507" y="147"/>
                  </a:lnTo>
                  <a:close/>
                  <a:moveTo>
                    <a:pt x="570" y="147"/>
                  </a:moveTo>
                  <a:lnTo>
                    <a:pt x="570" y="124"/>
                  </a:lnTo>
                  <a:lnTo>
                    <a:pt x="592" y="124"/>
                  </a:lnTo>
                  <a:lnTo>
                    <a:pt x="592" y="147"/>
                  </a:lnTo>
                  <a:lnTo>
                    <a:pt x="570" y="147"/>
                  </a:lnTo>
                  <a:close/>
                  <a:moveTo>
                    <a:pt x="672" y="151"/>
                  </a:moveTo>
                  <a:lnTo>
                    <a:pt x="662" y="149"/>
                  </a:lnTo>
                  <a:lnTo>
                    <a:pt x="654" y="147"/>
                  </a:lnTo>
                  <a:lnTo>
                    <a:pt x="646" y="144"/>
                  </a:lnTo>
                  <a:lnTo>
                    <a:pt x="641" y="140"/>
                  </a:lnTo>
                  <a:lnTo>
                    <a:pt x="636" y="132"/>
                  </a:lnTo>
                  <a:lnTo>
                    <a:pt x="633" y="125"/>
                  </a:lnTo>
                  <a:lnTo>
                    <a:pt x="629" y="118"/>
                  </a:lnTo>
                  <a:lnTo>
                    <a:pt x="627" y="111"/>
                  </a:lnTo>
                  <a:lnTo>
                    <a:pt x="627" y="106"/>
                  </a:lnTo>
                  <a:lnTo>
                    <a:pt x="625" y="101"/>
                  </a:lnTo>
                  <a:lnTo>
                    <a:pt x="624" y="95"/>
                  </a:lnTo>
                  <a:lnTo>
                    <a:pt x="624" y="90"/>
                  </a:lnTo>
                  <a:lnTo>
                    <a:pt x="624" y="86"/>
                  </a:lnTo>
                  <a:lnTo>
                    <a:pt x="622" y="83"/>
                  </a:lnTo>
                  <a:lnTo>
                    <a:pt x="621" y="79"/>
                  </a:lnTo>
                  <a:lnTo>
                    <a:pt x="621" y="76"/>
                  </a:lnTo>
                  <a:lnTo>
                    <a:pt x="621" y="73"/>
                  </a:lnTo>
                  <a:lnTo>
                    <a:pt x="621" y="69"/>
                  </a:lnTo>
                  <a:lnTo>
                    <a:pt x="622" y="66"/>
                  </a:lnTo>
                  <a:lnTo>
                    <a:pt x="624" y="59"/>
                  </a:lnTo>
                  <a:lnTo>
                    <a:pt x="624" y="55"/>
                  </a:lnTo>
                  <a:lnTo>
                    <a:pt x="625" y="50"/>
                  </a:lnTo>
                  <a:lnTo>
                    <a:pt x="627" y="45"/>
                  </a:lnTo>
                  <a:lnTo>
                    <a:pt x="627" y="39"/>
                  </a:lnTo>
                  <a:lnTo>
                    <a:pt x="629" y="32"/>
                  </a:lnTo>
                  <a:lnTo>
                    <a:pt x="633" y="25"/>
                  </a:lnTo>
                  <a:lnTo>
                    <a:pt x="636" y="18"/>
                  </a:lnTo>
                  <a:lnTo>
                    <a:pt x="641" y="12"/>
                  </a:lnTo>
                  <a:lnTo>
                    <a:pt x="646" y="6"/>
                  </a:lnTo>
                  <a:lnTo>
                    <a:pt x="654" y="2"/>
                  </a:lnTo>
                  <a:lnTo>
                    <a:pt x="662" y="0"/>
                  </a:lnTo>
                  <a:lnTo>
                    <a:pt x="672" y="0"/>
                  </a:lnTo>
                  <a:lnTo>
                    <a:pt x="680" y="0"/>
                  </a:lnTo>
                  <a:lnTo>
                    <a:pt x="690" y="2"/>
                  </a:lnTo>
                  <a:lnTo>
                    <a:pt x="696" y="6"/>
                  </a:lnTo>
                  <a:lnTo>
                    <a:pt x="703" y="12"/>
                  </a:lnTo>
                  <a:lnTo>
                    <a:pt x="708" y="18"/>
                  </a:lnTo>
                  <a:lnTo>
                    <a:pt x="711" y="25"/>
                  </a:lnTo>
                  <a:lnTo>
                    <a:pt x="715" y="32"/>
                  </a:lnTo>
                  <a:lnTo>
                    <a:pt x="717" y="39"/>
                  </a:lnTo>
                  <a:lnTo>
                    <a:pt x="718" y="45"/>
                  </a:lnTo>
                  <a:lnTo>
                    <a:pt x="720" y="50"/>
                  </a:lnTo>
                  <a:lnTo>
                    <a:pt x="721" y="55"/>
                  </a:lnTo>
                  <a:lnTo>
                    <a:pt x="721" y="59"/>
                  </a:lnTo>
                  <a:lnTo>
                    <a:pt x="721" y="66"/>
                  </a:lnTo>
                  <a:lnTo>
                    <a:pt x="721" y="69"/>
                  </a:lnTo>
                  <a:lnTo>
                    <a:pt x="721" y="73"/>
                  </a:lnTo>
                  <a:lnTo>
                    <a:pt x="721" y="76"/>
                  </a:lnTo>
                  <a:lnTo>
                    <a:pt x="721" y="78"/>
                  </a:lnTo>
                  <a:lnTo>
                    <a:pt x="721" y="81"/>
                  </a:lnTo>
                  <a:lnTo>
                    <a:pt x="721" y="85"/>
                  </a:lnTo>
                  <a:lnTo>
                    <a:pt x="721" y="90"/>
                  </a:lnTo>
                  <a:lnTo>
                    <a:pt x="721" y="95"/>
                  </a:lnTo>
                  <a:lnTo>
                    <a:pt x="720" y="101"/>
                  </a:lnTo>
                  <a:lnTo>
                    <a:pt x="718" y="106"/>
                  </a:lnTo>
                  <a:lnTo>
                    <a:pt x="717" y="111"/>
                  </a:lnTo>
                  <a:lnTo>
                    <a:pt x="715" y="118"/>
                  </a:lnTo>
                  <a:lnTo>
                    <a:pt x="711" y="125"/>
                  </a:lnTo>
                  <a:lnTo>
                    <a:pt x="708" y="132"/>
                  </a:lnTo>
                  <a:lnTo>
                    <a:pt x="703" y="140"/>
                  </a:lnTo>
                  <a:lnTo>
                    <a:pt x="696" y="144"/>
                  </a:lnTo>
                  <a:lnTo>
                    <a:pt x="690" y="147"/>
                  </a:lnTo>
                  <a:lnTo>
                    <a:pt x="680" y="149"/>
                  </a:lnTo>
                  <a:lnTo>
                    <a:pt x="672" y="151"/>
                  </a:lnTo>
                  <a:close/>
                  <a:moveTo>
                    <a:pt x="672" y="135"/>
                  </a:moveTo>
                  <a:lnTo>
                    <a:pt x="680" y="133"/>
                  </a:lnTo>
                  <a:lnTo>
                    <a:pt x="686" y="131"/>
                  </a:lnTo>
                  <a:lnTo>
                    <a:pt x="692" y="127"/>
                  </a:lnTo>
                  <a:lnTo>
                    <a:pt x="695" y="121"/>
                  </a:lnTo>
                  <a:lnTo>
                    <a:pt x="699" y="114"/>
                  </a:lnTo>
                  <a:lnTo>
                    <a:pt x="701" y="106"/>
                  </a:lnTo>
                  <a:lnTo>
                    <a:pt x="702" y="98"/>
                  </a:lnTo>
                  <a:lnTo>
                    <a:pt x="703" y="88"/>
                  </a:lnTo>
                  <a:lnTo>
                    <a:pt x="703" y="88"/>
                  </a:lnTo>
                  <a:lnTo>
                    <a:pt x="703" y="85"/>
                  </a:lnTo>
                  <a:lnTo>
                    <a:pt x="703" y="84"/>
                  </a:lnTo>
                  <a:lnTo>
                    <a:pt x="703" y="81"/>
                  </a:lnTo>
                  <a:lnTo>
                    <a:pt x="703" y="81"/>
                  </a:lnTo>
                  <a:lnTo>
                    <a:pt x="703" y="78"/>
                  </a:lnTo>
                  <a:lnTo>
                    <a:pt x="703" y="77"/>
                  </a:lnTo>
                  <a:lnTo>
                    <a:pt x="703" y="76"/>
                  </a:lnTo>
                  <a:lnTo>
                    <a:pt x="703" y="75"/>
                  </a:lnTo>
                  <a:lnTo>
                    <a:pt x="703" y="72"/>
                  </a:lnTo>
                  <a:lnTo>
                    <a:pt x="703" y="71"/>
                  </a:lnTo>
                  <a:lnTo>
                    <a:pt x="703" y="69"/>
                  </a:lnTo>
                  <a:lnTo>
                    <a:pt x="703" y="68"/>
                  </a:lnTo>
                  <a:lnTo>
                    <a:pt x="703" y="66"/>
                  </a:lnTo>
                  <a:lnTo>
                    <a:pt x="703" y="64"/>
                  </a:lnTo>
                  <a:lnTo>
                    <a:pt x="703" y="61"/>
                  </a:lnTo>
                  <a:lnTo>
                    <a:pt x="702" y="54"/>
                  </a:lnTo>
                  <a:lnTo>
                    <a:pt x="701" y="45"/>
                  </a:lnTo>
                  <a:lnTo>
                    <a:pt x="699" y="38"/>
                  </a:lnTo>
                  <a:lnTo>
                    <a:pt x="695" y="29"/>
                  </a:lnTo>
                  <a:lnTo>
                    <a:pt x="692" y="23"/>
                  </a:lnTo>
                  <a:lnTo>
                    <a:pt x="686" y="19"/>
                  </a:lnTo>
                  <a:lnTo>
                    <a:pt x="680" y="17"/>
                  </a:lnTo>
                  <a:lnTo>
                    <a:pt x="672" y="16"/>
                  </a:lnTo>
                  <a:lnTo>
                    <a:pt x="665" y="17"/>
                  </a:lnTo>
                  <a:lnTo>
                    <a:pt x="658" y="19"/>
                  </a:lnTo>
                  <a:lnTo>
                    <a:pt x="653" y="23"/>
                  </a:lnTo>
                  <a:lnTo>
                    <a:pt x="649" y="29"/>
                  </a:lnTo>
                  <a:lnTo>
                    <a:pt x="646" y="38"/>
                  </a:lnTo>
                  <a:lnTo>
                    <a:pt x="644" y="45"/>
                  </a:lnTo>
                  <a:lnTo>
                    <a:pt x="642" y="55"/>
                  </a:lnTo>
                  <a:lnTo>
                    <a:pt x="641" y="63"/>
                  </a:lnTo>
                  <a:lnTo>
                    <a:pt x="641" y="64"/>
                  </a:lnTo>
                  <a:lnTo>
                    <a:pt x="641" y="66"/>
                  </a:lnTo>
                  <a:lnTo>
                    <a:pt x="641" y="68"/>
                  </a:lnTo>
                  <a:lnTo>
                    <a:pt x="641" y="69"/>
                  </a:lnTo>
                  <a:lnTo>
                    <a:pt x="641" y="71"/>
                  </a:lnTo>
                  <a:lnTo>
                    <a:pt x="641" y="72"/>
                  </a:lnTo>
                  <a:lnTo>
                    <a:pt x="641" y="75"/>
                  </a:lnTo>
                  <a:lnTo>
                    <a:pt x="641" y="76"/>
                  </a:lnTo>
                  <a:lnTo>
                    <a:pt x="641" y="77"/>
                  </a:lnTo>
                  <a:lnTo>
                    <a:pt x="641" y="78"/>
                  </a:lnTo>
                  <a:lnTo>
                    <a:pt x="641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1" y="84"/>
                  </a:lnTo>
                  <a:lnTo>
                    <a:pt x="641" y="85"/>
                  </a:lnTo>
                  <a:lnTo>
                    <a:pt x="641" y="86"/>
                  </a:lnTo>
                  <a:lnTo>
                    <a:pt x="642" y="95"/>
                  </a:lnTo>
                  <a:lnTo>
                    <a:pt x="644" y="104"/>
                  </a:lnTo>
                  <a:lnTo>
                    <a:pt x="646" y="113"/>
                  </a:lnTo>
                  <a:lnTo>
                    <a:pt x="649" y="120"/>
                  </a:lnTo>
                  <a:lnTo>
                    <a:pt x="653" y="127"/>
                  </a:lnTo>
                  <a:lnTo>
                    <a:pt x="658" y="131"/>
                  </a:lnTo>
                  <a:lnTo>
                    <a:pt x="665" y="133"/>
                  </a:lnTo>
                  <a:lnTo>
                    <a:pt x="672" y="13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1" name="Freeform 111"/>
            <p:cNvSpPr>
              <a:spLocks noEditPoints="1"/>
            </p:cNvSpPr>
            <p:nvPr/>
          </p:nvSpPr>
          <p:spPr bwMode="auto">
            <a:xfrm>
              <a:off x="3154" y="8090"/>
              <a:ext cx="268" cy="177"/>
            </a:xfrm>
            <a:custGeom>
              <a:avLst/>
              <a:gdLst>
                <a:gd name="T0" fmla="*/ 20 w 268"/>
                <a:gd name="T1" fmla="*/ 156 h 177"/>
                <a:gd name="T2" fmla="*/ 20 w 268"/>
                <a:gd name="T3" fmla="*/ 162 h 177"/>
                <a:gd name="T4" fmla="*/ 15 w 268"/>
                <a:gd name="T5" fmla="*/ 172 h 177"/>
                <a:gd name="T6" fmla="*/ 0 w 268"/>
                <a:gd name="T7" fmla="*/ 177 h 177"/>
                <a:gd name="T8" fmla="*/ 9 w 268"/>
                <a:gd name="T9" fmla="*/ 163 h 177"/>
                <a:gd name="T10" fmla="*/ 10 w 268"/>
                <a:gd name="T11" fmla="*/ 147 h 177"/>
                <a:gd name="T12" fmla="*/ 78 w 268"/>
                <a:gd name="T13" fmla="*/ 144 h 177"/>
                <a:gd name="T14" fmla="*/ 58 w 268"/>
                <a:gd name="T15" fmla="*/ 111 h 177"/>
                <a:gd name="T16" fmla="*/ 55 w 268"/>
                <a:gd name="T17" fmla="*/ 86 h 177"/>
                <a:gd name="T18" fmla="*/ 53 w 268"/>
                <a:gd name="T19" fmla="*/ 69 h 177"/>
                <a:gd name="T20" fmla="*/ 57 w 268"/>
                <a:gd name="T21" fmla="*/ 45 h 177"/>
                <a:gd name="T22" fmla="*/ 72 w 268"/>
                <a:gd name="T23" fmla="*/ 12 h 177"/>
                <a:gd name="T24" fmla="*/ 113 w 268"/>
                <a:gd name="T25" fmla="*/ 0 h 177"/>
                <a:gd name="T26" fmla="*/ 143 w 268"/>
                <a:gd name="T27" fmla="*/ 25 h 177"/>
                <a:gd name="T28" fmla="*/ 154 w 268"/>
                <a:gd name="T29" fmla="*/ 55 h 177"/>
                <a:gd name="T30" fmla="*/ 154 w 268"/>
                <a:gd name="T31" fmla="*/ 76 h 177"/>
                <a:gd name="T32" fmla="*/ 154 w 268"/>
                <a:gd name="T33" fmla="*/ 95 h 177"/>
                <a:gd name="T34" fmla="*/ 143 w 268"/>
                <a:gd name="T35" fmla="*/ 125 h 177"/>
                <a:gd name="T36" fmla="*/ 113 w 268"/>
                <a:gd name="T37" fmla="*/ 149 h 177"/>
                <a:gd name="T38" fmla="*/ 123 w 268"/>
                <a:gd name="T39" fmla="*/ 127 h 177"/>
                <a:gd name="T40" fmla="*/ 134 w 268"/>
                <a:gd name="T41" fmla="*/ 88 h 177"/>
                <a:gd name="T42" fmla="*/ 134 w 268"/>
                <a:gd name="T43" fmla="*/ 81 h 177"/>
                <a:gd name="T44" fmla="*/ 134 w 268"/>
                <a:gd name="T45" fmla="*/ 72 h 177"/>
                <a:gd name="T46" fmla="*/ 134 w 268"/>
                <a:gd name="T47" fmla="*/ 64 h 177"/>
                <a:gd name="T48" fmla="*/ 127 w 268"/>
                <a:gd name="T49" fmla="*/ 29 h 177"/>
                <a:gd name="T50" fmla="*/ 96 w 268"/>
                <a:gd name="T51" fmla="*/ 17 h 177"/>
                <a:gd name="T52" fmla="*/ 75 w 268"/>
                <a:gd name="T53" fmla="*/ 45 h 177"/>
                <a:gd name="T54" fmla="*/ 72 w 268"/>
                <a:gd name="T55" fmla="*/ 68 h 177"/>
                <a:gd name="T56" fmla="*/ 72 w 268"/>
                <a:gd name="T57" fmla="*/ 76 h 177"/>
                <a:gd name="T58" fmla="*/ 72 w 268"/>
                <a:gd name="T59" fmla="*/ 83 h 177"/>
                <a:gd name="T60" fmla="*/ 75 w 268"/>
                <a:gd name="T61" fmla="*/ 104 h 177"/>
                <a:gd name="T62" fmla="*/ 96 w 268"/>
                <a:gd name="T63" fmla="*/ 133 h 177"/>
                <a:gd name="T64" fmla="*/ 172 w 268"/>
                <a:gd name="T65" fmla="*/ 137 h 177"/>
                <a:gd name="T66" fmla="*/ 191 w 268"/>
                <a:gd name="T67" fmla="*/ 102 h 177"/>
                <a:gd name="T68" fmla="*/ 208 w 268"/>
                <a:gd name="T69" fmla="*/ 90 h 177"/>
                <a:gd name="T70" fmla="*/ 219 w 268"/>
                <a:gd name="T71" fmla="*/ 83 h 177"/>
                <a:gd name="T72" fmla="*/ 235 w 268"/>
                <a:gd name="T73" fmla="*/ 70 h 177"/>
                <a:gd name="T74" fmla="*/ 248 w 268"/>
                <a:gd name="T75" fmla="*/ 45 h 177"/>
                <a:gd name="T76" fmla="*/ 235 w 268"/>
                <a:gd name="T77" fmla="*/ 20 h 177"/>
                <a:gd name="T78" fmla="*/ 208 w 268"/>
                <a:gd name="T79" fmla="*/ 17 h 177"/>
                <a:gd name="T80" fmla="*/ 194 w 268"/>
                <a:gd name="T81" fmla="*/ 31 h 177"/>
                <a:gd name="T82" fmla="*/ 189 w 268"/>
                <a:gd name="T83" fmla="*/ 38 h 177"/>
                <a:gd name="T84" fmla="*/ 189 w 268"/>
                <a:gd name="T85" fmla="*/ 49 h 177"/>
                <a:gd name="T86" fmla="*/ 171 w 268"/>
                <a:gd name="T87" fmla="*/ 38 h 177"/>
                <a:gd name="T88" fmla="*/ 174 w 268"/>
                <a:gd name="T89" fmla="*/ 26 h 177"/>
                <a:gd name="T90" fmla="*/ 194 w 268"/>
                <a:gd name="T91" fmla="*/ 5 h 177"/>
                <a:gd name="T92" fmla="*/ 229 w 268"/>
                <a:gd name="T93" fmla="*/ 3 h 177"/>
                <a:gd name="T94" fmla="*/ 251 w 268"/>
                <a:gd name="T95" fmla="*/ 10 h 177"/>
                <a:gd name="T96" fmla="*/ 266 w 268"/>
                <a:gd name="T97" fmla="*/ 43 h 177"/>
                <a:gd name="T98" fmla="*/ 257 w 268"/>
                <a:gd name="T99" fmla="*/ 70 h 177"/>
                <a:gd name="T100" fmla="*/ 242 w 268"/>
                <a:gd name="T101" fmla="*/ 86 h 177"/>
                <a:gd name="T102" fmla="*/ 229 w 268"/>
                <a:gd name="T103" fmla="*/ 94 h 177"/>
                <a:gd name="T104" fmla="*/ 207 w 268"/>
                <a:gd name="T105" fmla="*/ 109 h 177"/>
                <a:gd name="T106" fmla="*/ 196 w 268"/>
                <a:gd name="T107" fmla="*/ 122 h 177"/>
                <a:gd name="T108" fmla="*/ 193 w 268"/>
                <a:gd name="T109" fmla="*/ 1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" h="177">
                  <a:moveTo>
                    <a:pt x="0" y="147"/>
                  </a:moveTo>
                  <a:lnTo>
                    <a:pt x="0" y="124"/>
                  </a:lnTo>
                  <a:lnTo>
                    <a:pt x="20" y="124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20" y="160"/>
                  </a:lnTo>
                  <a:lnTo>
                    <a:pt x="20" y="161"/>
                  </a:lnTo>
                  <a:lnTo>
                    <a:pt x="20" y="162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8" y="168"/>
                  </a:lnTo>
                  <a:lnTo>
                    <a:pt x="16" y="169"/>
                  </a:lnTo>
                  <a:lnTo>
                    <a:pt x="15" y="172"/>
                  </a:lnTo>
                  <a:lnTo>
                    <a:pt x="13" y="172"/>
                  </a:lnTo>
                  <a:lnTo>
                    <a:pt x="10" y="175"/>
                  </a:lnTo>
                  <a:lnTo>
                    <a:pt x="7" y="176"/>
                  </a:lnTo>
                  <a:lnTo>
                    <a:pt x="3" y="177"/>
                  </a:lnTo>
                  <a:lnTo>
                    <a:pt x="0" y="177"/>
                  </a:lnTo>
                  <a:lnTo>
                    <a:pt x="0" y="167"/>
                  </a:lnTo>
                  <a:lnTo>
                    <a:pt x="3" y="167"/>
                  </a:lnTo>
                  <a:lnTo>
                    <a:pt x="5" y="165"/>
                  </a:lnTo>
                  <a:lnTo>
                    <a:pt x="6" y="165"/>
                  </a:lnTo>
                  <a:lnTo>
                    <a:pt x="9" y="163"/>
                  </a:lnTo>
                  <a:lnTo>
                    <a:pt x="10" y="161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0" y="147"/>
                  </a:lnTo>
                  <a:lnTo>
                    <a:pt x="0" y="147"/>
                  </a:lnTo>
                  <a:close/>
                  <a:moveTo>
                    <a:pt x="103" y="151"/>
                  </a:moveTo>
                  <a:lnTo>
                    <a:pt x="94" y="149"/>
                  </a:lnTo>
                  <a:lnTo>
                    <a:pt x="85" y="147"/>
                  </a:lnTo>
                  <a:lnTo>
                    <a:pt x="78" y="144"/>
                  </a:lnTo>
                  <a:lnTo>
                    <a:pt x="72" y="140"/>
                  </a:lnTo>
                  <a:lnTo>
                    <a:pt x="68" y="132"/>
                  </a:lnTo>
                  <a:lnTo>
                    <a:pt x="64" y="125"/>
                  </a:lnTo>
                  <a:lnTo>
                    <a:pt x="60" y="118"/>
                  </a:lnTo>
                  <a:lnTo>
                    <a:pt x="58" y="111"/>
                  </a:lnTo>
                  <a:lnTo>
                    <a:pt x="57" y="106"/>
                  </a:lnTo>
                  <a:lnTo>
                    <a:pt x="56" y="101"/>
                  </a:lnTo>
                  <a:lnTo>
                    <a:pt x="55" y="95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4" y="83"/>
                  </a:lnTo>
                  <a:lnTo>
                    <a:pt x="53" y="79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3" y="69"/>
                  </a:lnTo>
                  <a:lnTo>
                    <a:pt x="54" y="65"/>
                  </a:lnTo>
                  <a:lnTo>
                    <a:pt x="55" y="59"/>
                  </a:lnTo>
                  <a:lnTo>
                    <a:pt x="55" y="55"/>
                  </a:lnTo>
                  <a:lnTo>
                    <a:pt x="56" y="50"/>
                  </a:lnTo>
                  <a:lnTo>
                    <a:pt x="57" y="45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5"/>
                  </a:lnTo>
                  <a:lnTo>
                    <a:pt x="68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1" y="2"/>
                  </a:lnTo>
                  <a:lnTo>
                    <a:pt x="129" y="6"/>
                  </a:lnTo>
                  <a:lnTo>
                    <a:pt x="134" y="12"/>
                  </a:lnTo>
                  <a:lnTo>
                    <a:pt x="139" y="18"/>
                  </a:lnTo>
                  <a:lnTo>
                    <a:pt x="143" y="25"/>
                  </a:lnTo>
                  <a:lnTo>
                    <a:pt x="147" y="32"/>
                  </a:lnTo>
                  <a:lnTo>
                    <a:pt x="150" y="38"/>
                  </a:lnTo>
                  <a:lnTo>
                    <a:pt x="151" y="45"/>
                  </a:lnTo>
                  <a:lnTo>
                    <a:pt x="152" y="50"/>
                  </a:lnTo>
                  <a:lnTo>
                    <a:pt x="154" y="55"/>
                  </a:lnTo>
                  <a:lnTo>
                    <a:pt x="154" y="59"/>
                  </a:lnTo>
                  <a:lnTo>
                    <a:pt x="154" y="65"/>
                  </a:lnTo>
                  <a:lnTo>
                    <a:pt x="154" y="69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4" y="90"/>
                  </a:lnTo>
                  <a:lnTo>
                    <a:pt x="154" y="95"/>
                  </a:lnTo>
                  <a:lnTo>
                    <a:pt x="152" y="101"/>
                  </a:lnTo>
                  <a:lnTo>
                    <a:pt x="151" y="106"/>
                  </a:lnTo>
                  <a:lnTo>
                    <a:pt x="150" y="111"/>
                  </a:lnTo>
                  <a:lnTo>
                    <a:pt x="147" y="118"/>
                  </a:lnTo>
                  <a:lnTo>
                    <a:pt x="143" y="125"/>
                  </a:lnTo>
                  <a:lnTo>
                    <a:pt x="139" y="132"/>
                  </a:lnTo>
                  <a:lnTo>
                    <a:pt x="134" y="140"/>
                  </a:lnTo>
                  <a:lnTo>
                    <a:pt x="129" y="144"/>
                  </a:lnTo>
                  <a:lnTo>
                    <a:pt x="121" y="147"/>
                  </a:lnTo>
                  <a:lnTo>
                    <a:pt x="113" y="149"/>
                  </a:lnTo>
                  <a:lnTo>
                    <a:pt x="103" y="151"/>
                  </a:lnTo>
                  <a:close/>
                  <a:moveTo>
                    <a:pt x="103" y="134"/>
                  </a:moveTo>
                  <a:lnTo>
                    <a:pt x="111" y="133"/>
                  </a:lnTo>
                  <a:lnTo>
                    <a:pt x="117" y="131"/>
                  </a:lnTo>
                  <a:lnTo>
                    <a:pt x="123" y="127"/>
                  </a:lnTo>
                  <a:lnTo>
                    <a:pt x="127" y="120"/>
                  </a:lnTo>
                  <a:lnTo>
                    <a:pt x="130" y="113"/>
                  </a:lnTo>
                  <a:lnTo>
                    <a:pt x="132" y="106"/>
                  </a:lnTo>
                  <a:lnTo>
                    <a:pt x="133" y="97"/>
                  </a:lnTo>
                  <a:lnTo>
                    <a:pt x="134" y="88"/>
                  </a:lnTo>
                  <a:lnTo>
                    <a:pt x="134" y="87"/>
                  </a:lnTo>
                  <a:lnTo>
                    <a:pt x="134" y="85"/>
                  </a:lnTo>
                  <a:lnTo>
                    <a:pt x="134" y="84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4" y="78"/>
                  </a:lnTo>
                  <a:lnTo>
                    <a:pt x="134" y="77"/>
                  </a:lnTo>
                  <a:lnTo>
                    <a:pt x="134" y="76"/>
                  </a:lnTo>
                  <a:lnTo>
                    <a:pt x="134" y="75"/>
                  </a:lnTo>
                  <a:lnTo>
                    <a:pt x="134" y="72"/>
                  </a:lnTo>
                  <a:lnTo>
                    <a:pt x="134" y="71"/>
                  </a:lnTo>
                  <a:lnTo>
                    <a:pt x="134" y="69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4" y="61"/>
                  </a:lnTo>
                  <a:lnTo>
                    <a:pt x="133" y="54"/>
                  </a:lnTo>
                  <a:lnTo>
                    <a:pt x="132" y="45"/>
                  </a:lnTo>
                  <a:lnTo>
                    <a:pt x="130" y="38"/>
                  </a:lnTo>
                  <a:lnTo>
                    <a:pt x="127" y="29"/>
                  </a:lnTo>
                  <a:lnTo>
                    <a:pt x="123" y="23"/>
                  </a:lnTo>
                  <a:lnTo>
                    <a:pt x="117" y="19"/>
                  </a:lnTo>
                  <a:lnTo>
                    <a:pt x="111" y="17"/>
                  </a:lnTo>
                  <a:lnTo>
                    <a:pt x="103" y="16"/>
                  </a:lnTo>
                  <a:lnTo>
                    <a:pt x="96" y="17"/>
                  </a:lnTo>
                  <a:lnTo>
                    <a:pt x="90" y="19"/>
                  </a:lnTo>
                  <a:lnTo>
                    <a:pt x="84" y="23"/>
                  </a:lnTo>
                  <a:lnTo>
                    <a:pt x="81" y="29"/>
                  </a:lnTo>
                  <a:lnTo>
                    <a:pt x="77" y="38"/>
                  </a:lnTo>
                  <a:lnTo>
                    <a:pt x="75" y="45"/>
                  </a:lnTo>
                  <a:lnTo>
                    <a:pt x="73" y="55"/>
                  </a:lnTo>
                  <a:lnTo>
                    <a:pt x="72" y="63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2" y="69"/>
                  </a:lnTo>
                  <a:lnTo>
                    <a:pt x="72" y="71"/>
                  </a:lnTo>
                  <a:lnTo>
                    <a:pt x="72" y="72"/>
                  </a:lnTo>
                  <a:lnTo>
                    <a:pt x="72" y="75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8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72" y="83"/>
                  </a:lnTo>
                  <a:lnTo>
                    <a:pt x="72" y="84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3" y="95"/>
                  </a:lnTo>
                  <a:lnTo>
                    <a:pt x="75" y="104"/>
                  </a:lnTo>
                  <a:lnTo>
                    <a:pt x="77" y="113"/>
                  </a:lnTo>
                  <a:lnTo>
                    <a:pt x="81" y="120"/>
                  </a:lnTo>
                  <a:lnTo>
                    <a:pt x="84" y="127"/>
                  </a:lnTo>
                  <a:lnTo>
                    <a:pt x="90" y="131"/>
                  </a:lnTo>
                  <a:lnTo>
                    <a:pt x="96" y="133"/>
                  </a:lnTo>
                  <a:lnTo>
                    <a:pt x="103" y="134"/>
                  </a:lnTo>
                  <a:close/>
                  <a:moveTo>
                    <a:pt x="268" y="131"/>
                  </a:moveTo>
                  <a:lnTo>
                    <a:pt x="268" y="147"/>
                  </a:lnTo>
                  <a:lnTo>
                    <a:pt x="171" y="147"/>
                  </a:lnTo>
                  <a:lnTo>
                    <a:pt x="172" y="137"/>
                  </a:lnTo>
                  <a:lnTo>
                    <a:pt x="173" y="127"/>
                  </a:lnTo>
                  <a:lnTo>
                    <a:pt x="176" y="120"/>
                  </a:lnTo>
                  <a:lnTo>
                    <a:pt x="179" y="115"/>
                  </a:lnTo>
                  <a:lnTo>
                    <a:pt x="185" y="108"/>
                  </a:lnTo>
                  <a:lnTo>
                    <a:pt x="191" y="102"/>
                  </a:lnTo>
                  <a:lnTo>
                    <a:pt x="197" y="97"/>
                  </a:lnTo>
                  <a:lnTo>
                    <a:pt x="204" y="92"/>
                  </a:lnTo>
                  <a:lnTo>
                    <a:pt x="205" y="90"/>
                  </a:lnTo>
                  <a:lnTo>
                    <a:pt x="207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7" y="84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0" y="81"/>
                  </a:lnTo>
                  <a:lnTo>
                    <a:pt x="225" y="77"/>
                  </a:lnTo>
                  <a:lnTo>
                    <a:pt x="231" y="73"/>
                  </a:lnTo>
                  <a:lnTo>
                    <a:pt x="235" y="70"/>
                  </a:lnTo>
                  <a:lnTo>
                    <a:pt x="240" y="65"/>
                  </a:lnTo>
                  <a:lnTo>
                    <a:pt x="243" y="61"/>
                  </a:lnTo>
                  <a:lnTo>
                    <a:pt x="246" y="56"/>
                  </a:lnTo>
                  <a:lnTo>
                    <a:pt x="248" y="50"/>
                  </a:lnTo>
                  <a:lnTo>
                    <a:pt x="248" y="45"/>
                  </a:lnTo>
                  <a:lnTo>
                    <a:pt x="248" y="38"/>
                  </a:lnTo>
                  <a:lnTo>
                    <a:pt x="246" y="32"/>
                  </a:lnTo>
                  <a:lnTo>
                    <a:pt x="243" y="27"/>
                  </a:lnTo>
                  <a:lnTo>
                    <a:pt x="240" y="23"/>
                  </a:lnTo>
                  <a:lnTo>
                    <a:pt x="235" y="20"/>
                  </a:lnTo>
                  <a:lnTo>
                    <a:pt x="231" y="18"/>
                  </a:lnTo>
                  <a:lnTo>
                    <a:pt x="225" y="17"/>
                  </a:lnTo>
                  <a:lnTo>
                    <a:pt x="219" y="16"/>
                  </a:lnTo>
                  <a:lnTo>
                    <a:pt x="214" y="16"/>
                  </a:lnTo>
                  <a:lnTo>
                    <a:pt x="208" y="17"/>
                  </a:lnTo>
                  <a:lnTo>
                    <a:pt x="204" y="19"/>
                  </a:lnTo>
                  <a:lnTo>
                    <a:pt x="201" y="22"/>
                  </a:lnTo>
                  <a:lnTo>
                    <a:pt x="198" y="24"/>
                  </a:lnTo>
                  <a:lnTo>
                    <a:pt x="196" y="27"/>
                  </a:lnTo>
                  <a:lnTo>
                    <a:pt x="194" y="31"/>
                  </a:lnTo>
                  <a:lnTo>
                    <a:pt x="191" y="33"/>
                  </a:lnTo>
                  <a:lnTo>
                    <a:pt x="191" y="34"/>
                  </a:lnTo>
                  <a:lnTo>
                    <a:pt x="191" y="35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40"/>
                  </a:lnTo>
                  <a:lnTo>
                    <a:pt x="189" y="41"/>
                  </a:lnTo>
                  <a:lnTo>
                    <a:pt x="189" y="43"/>
                  </a:lnTo>
                  <a:lnTo>
                    <a:pt x="189" y="45"/>
                  </a:lnTo>
                  <a:lnTo>
                    <a:pt x="189" y="49"/>
                  </a:lnTo>
                  <a:lnTo>
                    <a:pt x="171" y="49"/>
                  </a:lnTo>
                  <a:lnTo>
                    <a:pt x="171" y="45"/>
                  </a:lnTo>
                  <a:lnTo>
                    <a:pt x="171" y="43"/>
                  </a:lnTo>
                  <a:lnTo>
                    <a:pt x="171" y="41"/>
                  </a:lnTo>
                  <a:lnTo>
                    <a:pt x="171" y="38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2" y="31"/>
                  </a:lnTo>
                  <a:lnTo>
                    <a:pt x="173" y="28"/>
                  </a:lnTo>
                  <a:lnTo>
                    <a:pt x="174" y="26"/>
                  </a:lnTo>
                  <a:lnTo>
                    <a:pt x="177" y="23"/>
                  </a:lnTo>
                  <a:lnTo>
                    <a:pt x="180" y="17"/>
                  </a:lnTo>
                  <a:lnTo>
                    <a:pt x="183" y="12"/>
                  </a:lnTo>
                  <a:lnTo>
                    <a:pt x="188" y="9"/>
                  </a:lnTo>
                  <a:lnTo>
                    <a:pt x="194" y="5"/>
                  </a:lnTo>
                  <a:lnTo>
                    <a:pt x="201" y="3"/>
                  </a:lnTo>
                  <a:lnTo>
                    <a:pt x="209" y="2"/>
                  </a:lnTo>
                  <a:lnTo>
                    <a:pt x="219" y="2"/>
                  </a:lnTo>
                  <a:lnTo>
                    <a:pt x="225" y="2"/>
                  </a:lnTo>
                  <a:lnTo>
                    <a:pt x="229" y="3"/>
                  </a:lnTo>
                  <a:lnTo>
                    <a:pt x="235" y="3"/>
                  </a:lnTo>
                  <a:lnTo>
                    <a:pt x="240" y="4"/>
                  </a:lnTo>
                  <a:lnTo>
                    <a:pt x="243" y="6"/>
                  </a:lnTo>
                  <a:lnTo>
                    <a:pt x="248" y="7"/>
                  </a:lnTo>
                  <a:lnTo>
                    <a:pt x="251" y="10"/>
                  </a:lnTo>
                  <a:lnTo>
                    <a:pt x="253" y="12"/>
                  </a:lnTo>
                  <a:lnTo>
                    <a:pt x="259" y="18"/>
                  </a:lnTo>
                  <a:lnTo>
                    <a:pt x="263" y="25"/>
                  </a:lnTo>
                  <a:lnTo>
                    <a:pt x="264" y="33"/>
                  </a:lnTo>
                  <a:lnTo>
                    <a:pt x="266" y="43"/>
                  </a:lnTo>
                  <a:lnTo>
                    <a:pt x="266" y="49"/>
                  </a:lnTo>
                  <a:lnTo>
                    <a:pt x="264" y="55"/>
                  </a:lnTo>
                  <a:lnTo>
                    <a:pt x="262" y="61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5" y="75"/>
                  </a:lnTo>
                  <a:lnTo>
                    <a:pt x="251" y="79"/>
                  </a:lnTo>
                  <a:lnTo>
                    <a:pt x="246" y="83"/>
                  </a:lnTo>
                  <a:lnTo>
                    <a:pt x="244" y="85"/>
                  </a:lnTo>
                  <a:lnTo>
                    <a:pt x="242" y="86"/>
                  </a:lnTo>
                  <a:lnTo>
                    <a:pt x="240" y="88"/>
                  </a:lnTo>
                  <a:lnTo>
                    <a:pt x="238" y="90"/>
                  </a:lnTo>
                  <a:lnTo>
                    <a:pt x="235" y="92"/>
                  </a:lnTo>
                  <a:lnTo>
                    <a:pt x="233" y="93"/>
                  </a:lnTo>
                  <a:lnTo>
                    <a:pt x="229" y="94"/>
                  </a:lnTo>
                  <a:lnTo>
                    <a:pt x="227" y="95"/>
                  </a:lnTo>
                  <a:lnTo>
                    <a:pt x="222" y="100"/>
                  </a:lnTo>
                  <a:lnTo>
                    <a:pt x="216" y="103"/>
                  </a:lnTo>
                  <a:lnTo>
                    <a:pt x="211" y="107"/>
                  </a:lnTo>
                  <a:lnTo>
                    <a:pt x="207" y="109"/>
                  </a:lnTo>
                  <a:lnTo>
                    <a:pt x="204" y="113"/>
                  </a:lnTo>
                  <a:lnTo>
                    <a:pt x="201" y="116"/>
                  </a:lnTo>
                  <a:lnTo>
                    <a:pt x="198" y="118"/>
                  </a:lnTo>
                  <a:lnTo>
                    <a:pt x="197" y="120"/>
                  </a:lnTo>
                  <a:lnTo>
                    <a:pt x="196" y="122"/>
                  </a:lnTo>
                  <a:lnTo>
                    <a:pt x="195" y="123"/>
                  </a:lnTo>
                  <a:lnTo>
                    <a:pt x="194" y="125"/>
                  </a:lnTo>
                  <a:lnTo>
                    <a:pt x="194" y="127"/>
                  </a:lnTo>
                  <a:lnTo>
                    <a:pt x="194" y="127"/>
                  </a:lnTo>
                  <a:lnTo>
                    <a:pt x="193" y="129"/>
                  </a:lnTo>
                  <a:lnTo>
                    <a:pt x="191" y="130"/>
                  </a:lnTo>
                  <a:lnTo>
                    <a:pt x="191" y="131"/>
                  </a:lnTo>
                  <a:lnTo>
                    <a:pt x="268" y="13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2" name="Freeform 112"/>
            <p:cNvSpPr>
              <a:spLocks noEditPoints="1"/>
            </p:cNvSpPr>
            <p:nvPr/>
          </p:nvSpPr>
          <p:spPr bwMode="auto">
            <a:xfrm>
              <a:off x="2246" y="5399"/>
              <a:ext cx="571" cy="372"/>
            </a:xfrm>
            <a:custGeom>
              <a:avLst/>
              <a:gdLst>
                <a:gd name="T0" fmla="*/ 19 w 571"/>
                <a:gd name="T1" fmla="*/ 98 h 372"/>
                <a:gd name="T2" fmla="*/ 20 w 571"/>
                <a:gd name="T3" fmla="*/ 114 h 372"/>
                <a:gd name="T4" fmla="*/ 46 w 571"/>
                <a:gd name="T5" fmla="*/ 137 h 372"/>
                <a:gd name="T6" fmla="*/ 87 w 571"/>
                <a:gd name="T7" fmla="*/ 120 h 372"/>
                <a:gd name="T8" fmla="*/ 110 w 571"/>
                <a:gd name="T9" fmla="*/ 95 h 372"/>
                <a:gd name="T10" fmla="*/ 101 w 571"/>
                <a:gd name="T11" fmla="*/ 134 h 372"/>
                <a:gd name="T12" fmla="*/ 62 w 571"/>
                <a:gd name="T13" fmla="*/ 154 h 372"/>
                <a:gd name="T14" fmla="*/ 55 w 571"/>
                <a:gd name="T15" fmla="*/ 154 h 372"/>
                <a:gd name="T16" fmla="*/ 22 w 571"/>
                <a:gd name="T17" fmla="*/ 146 h 372"/>
                <a:gd name="T18" fmla="*/ 1 w 571"/>
                <a:gd name="T19" fmla="*/ 116 h 372"/>
                <a:gd name="T20" fmla="*/ 0 w 571"/>
                <a:gd name="T21" fmla="*/ 100 h 372"/>
                <a:gd name="T22" fmla="*/ 463 w 571"/>
                <a:gd name="T23" fmla="*/ 105 h 372"/>
                <a:gd name="T24" fmla="*/ 457 w 571"/>
                <a:gd name="T25" fmla="*/ 125 h 372"/>
                <a:gd name="T26" fmla="*/ 433 w 571"/>
                <a:gd name="T27" fmla="*/ 150 h 372"/>
                <a:gd name="T28" fmla="*/ 407 w 571"/>
                <a:gd name="T29" fmla="*/ 156 h 372"/>
                <a:gd name="T30" fmla="*/ 373 w 571"/>
                <a:gd name="T31" fmla="*/ 151 h 372"/>
                <a:gd name="T32" fmla="*/ 344 w 571"/>
                <a:gd name="T33" fmla="*/ 125 h 372"/>
                <a:gd name="T34" fmla="*/ 335 w 571"/>
                <a:gd name="T35" fmla="*/ 91 h 372"/>
                <a:gd name="T36" fmla="*/ 335 w 571"/>
                <a:gd name="T37" fmla="*/ 59 h 372"/>
                <a:gd name="T38" fmla="*/ 351 w 571"/>
                <a:gd name="T39" fmla="*/ 25 h 372"/>
                <a:gd name="T40" fmla="*/ 384 w 571"/>
                <a:gd name="T41" fmla="*/ 1 h 372"/>
                <a:gd name="T42" fmla="*/ 407 w 571"/>
                <a:gd name="T43" fmla="*/ 0 h 372"/>
                <a:gd name="T44" fmla="*/ 435 w 571"/>
                <a:gd name="T45" fmla="*/ 7 h 372"/>
                <a:gd name="T46" fmla="*/ 457 w 571"/>
                <a:gd name="T47" fmla="*/ 34 h 372"/>
                <a:gd name="T48" fmla="*/ 461 w 571"/>
                <a:gd name="T49" fmla="*/ 49 h 372"/>
                <a:gd name="T50" fmla="*/ 438 w 571"/>
                <a:gd name="T51" fmla="*/ 42 h 372"/>
                <a:gd name="T52" fmla="*/ 411 w 571"/>
                <a:gd name="T53" fmla="*/ 18 h 372"/>
                <a:gd name="T54" fmla="*/ 389 w 571"/>
                <a:gd name="T55" fmla="*/ 18 h 372"/>
                <a:gd name="T56" fmla="*/ 366 w 571"/>
                <a:gd name="T57" fmla="*/ 36 h 372"/>
                <a:gd name="T58" fmla="*/ 356 w 571"/>
                <a:gd name="T59" fmla="*/ 63 h 372"/>
                <a:gd name="T60" fmla="*/ 356 w 571"/>
                <a:gd name="T61" fmla="*/ 97 h 372"/>
                <a:gd name="T62" fmla="*/ 370 w 571"/>
                <a:gd name="T63" fmla="*/ 125 h 372"/>
                <a:gd name="T64" fmla="*/ 397 w 571"/>
                <a:gd name="T65" fmla="*/ 138 h 372"/>
                <a:gd name="T66" fmla="*/ 435 w 571"/>
                <a:gd name="T67" fmla="*/ 124 h 372"/>
                <a:gd name="T68" fmla="*/ 552 w 571"/>
                <a:gd name="T69" fmla="*/ 137 h 372"/>
                <a:gd name="T70" fmla="*/ 542 w 571"/>
                <a:gd name="T71" fmla="*/ 146 h 372"/>
                <a:gd name="T72" fmla="*/ 527 w 571"/>
                <a:gd name="T73" fmla="*/ 153 h 372"/>
                <a:gd name="T74" fmla="*/ 504 w 571"/>
                <a:gd name="T75" fmla="*/ 152 h 372"/>
                <a:gd name="T76" fmla="*/ 486 w 571"/>
                <a:gd name="T77" fmla="*/ 134 h 372"/>
                <a:gd name="T78" fmla="*/ 485 w 571"/>
                <a:gd name="T79" fmla="*/ 119 h 372"/>
                <a:gd name="T80" fmla="*/ 502 w 571"/>
                <a:gd name="T81" fmla="*/ 118 h 372"/>
                <a:gd name="T82" fmla="*/ 518 w 571"/>
                <a:gd name="T83" fmla="*/ 139 h 372"/>
                <a:gd name="T84" fmla="*/ 545 w 571"/>
                <a:gd name="T85" fmla="*/ 131 h 372"/>
                <a:gd name="T86" fmla="*/ 552 w 571"/>
                <a:gd name="T87" fmla="*/ 114 h 372"/>
                <a:gd name="T88" fmla="*/ 552 w 571"/>
                <a:gd name="T89" fmla="*/ 46 h 372"/>
                <a:gd name="T90" fmla="*/ 204 w 571"/>
                <a:gd name="T91" fmla="*/ 227 h 372"/>
                <a:gd name="T92" fmla="*/ 228 w 571"/>
                <a:gd name="T93" fmla="*/ 236 h 372"/>
                <a:gd name="T94" fmla="*/ 242 w 571"/>
                <a:gd name="T95" fmla="*/ 270 h 372"/>
                <a:gd name="T96" fmla="*/ 224 w 571"/>
                <a:gd name="T97" fmla="*/ 305 h 372"/>
                <a:gd name="T98" fmla="*/ 189 w 571"/>
                <a:gd name="T99" fmla="*/ 314 h 372"/>
                <a:gd name="T100" fmla="*/ 154 w 571"/>
                <a:gd name="T101" fmla="*/ 298 h 372"/>
                <a:gd name="T102" fmla="*/ 217 w 571"/>
                <a:gd name="T103" fmla="*/ 287 h 372"/>
                <a:gd name="T104" fmla="*/ 215 w 571"/>
                <a:gd name="T105" fmla="*/ 252 h 372"/>
                <a:gd name="T106" fmla="*/ 154 w 571"/>
                <a:gd name="T107" fmla="*/ 24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1" h="372">
                  <a:moveTo>
                    <a:pt x="0" y="4"/>
                  </a:moveTo>
                  <a:lnTo>
                    <a:pt x="19" y="4"/>
                  </a:lnTo>
                  <a:lnTo>
                    <a:pt x="19" y="93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100"/>
                  </a:lnTo>
                  <a:lnTo>
                    <a:pt x="19" y="103"/>
                  </a:lnTo>
                  <a:lnTo>
                    <a:pt x="19" y="105"/>
                  </a:lnTo>
                  <a:lnTo>
                    <a:pt x="19" y="108"/>
                  </a:lnTo>
                  <a:lnTo>
                    <a:pt x="19" y="109"/>
                  </a:lnTo>
                  <a:lnTo>
                    <a:pt x="20" y="114"/>
                  </a:lnTo>
                  <a:lnTo>
                    <a:pt x="22" y="119"/>
                  </a:lnTo>
                  <a:lnTo>
                    <a:pt x="26" y="124"/>
                  </a:lnTo>
                  <a:lnTo>
                    <a:pt x="29" y="129"/>
                  </a:lnTo>
                  <a:lnTo>
                    <a:pt x="34" y="132"/>
                  </a:lnTo>
                  <a:lnTo>
                    <a:pt x="39" y="136"/>
                  </a:lnTo>
                  <a:lnTo>
                    <a:pt x="46" y="137"/>
                  </a:lnTo>
                  <a:lnTo>
                    <a:pt x="55" y="138"/>
                  </a:lnTo>
                  <a:lnTo>
                    <a:pt x="64" y="137"/>
                  </a:lnTo>
                  <a:lnTo>
                    <a:pt x="72" y="134"/>
                  </a:lnTo>
                  <a:lnTo>
                    <a:pt x="78" y="131"/>
                  </a:lnTo>
                  <a:lnTo>
                    <a:pt x="83" y="126"/>
                  </a:lnTo>
                  <a:lnTo>
                    <a:pt x="87" y="120"/>
                  </a:lnTo>
                  <a:lnTo>
                    <a:pt x="89" y="112"/>
                  </a:lnTo>
                  <a:lnTo>
                    <a:pt x="90" y="103"/>
                  </a:lnTo>
                  <a:lnTo>
                    <a:pt x="91" y="93"/>
                  </a:lnTo>
                  <a:lnTo>
                    <a:pt x="91" y="4"/>
                  </a:lnTo>
                  <a:lnTo>
                    <a:pt x="110" y="4"/>
                  </a:lnTo>
                  <a:lnTo>
                    <a:pt x="110" y="95"/>
                  </a:lnTo>
                  <a:lnTo>
                    <a:pt x="110" y="103"/>
                  </a:lnTo>
                  <a:lnTo>
                    <a:pt x="109" y="111"/>
                  </a:lnTo>
                  <a:lnTo>
                    <a:pt x="108" y="118"/>
                  </a:lnTo>
                  <a:lnTo>
                    <a:pt x="107" y="124"/>
                  </a:lnTo>
                  <a:lnTo>
                    <a:pt x="105" y="129"/>
                  </a:lnTo>
                  <a:lnTo>
                    <a:pt x="101" y="134"/>
                  </a:lnTo>
                  <a:lnTo>
                    <a:pt x="98" y="137"/>
                  </a:lnTo>
                  <a:lnTo>
                    <a:pt x="94" y="140"/>
                  </a:lnTo>
                  <a:lnTo>
                    <a:pt x="87" y="146"/>
                  </a:lnTo>
                  <a:lnTo>
                    <a:pt x="78" y="150"/>
                  </a:lnTo>
                  <a:lnTo>
                    <a:pt x="71" y="153"/>
                  </a:lnTo>
                  <a:lnTo>
                    <a:pt x="62" y="154"/>
                  </a:lnTo>
                  <a:lnTo>
                    <a:pt x="61" y="154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6" y="154"/>
                  </a:lnTo>
                  <a:lnTo>
                    <a:pt x="55" y="154"/>
                  </a:lnTo>
                  <a:lnTo>
                    <a:pt x="48" y="154"/>
                  </a:lnTo>
                  <a:lnTo>
                    <a:pt x="41" y="153"/>
                  </a:lnTo>
                  <a:lnTo>
                    <a:pt x="36" y="152"/>
                  </a:lnTo>
                  <a:lnTo>
                    <a:pt x="31" y="151"/>
                  </a:lnTo>
                  <a:lnTo>
                    <a:pt x="26" y="148"/>
                  </a:lnTo>
                  <a:lnTo>
                    <a:pt x="22" y="146"/>
                  </a:lnTo>
                  <a:lnTo>
                    <a:pt x="19" y="143"/>
                  </a:lnTo>
                  <a:lnTo>
                    <a:pt x="16" y="141"/>
                  </a:lnTo>
                  <a:lnTo>
                    <a:pt x="11" y="136"/>
                  </a:lnTo>
                  <a:lnTo>
                    <a:pt x="7" y="129"/>
                  </a:lnTo>
                  <a:lnTo>
                    <a:pt x="4" y="123"/>
                  </a:lnTo>
                  <a:lnTo>
                    <a:pt x="1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4"/>
                  </a:lnTo>
                  <a:close/>
                  <a:moveTo>
                    <a:pt x="442" y="104"/>
                  </a:moveTo>
                  <a:lnTo>
                    <a:pt x="463" y="104"/>
                  </a:lnTo>
                  <a:lnTo>
                    <a:pt x="463" y="105"/>
                  </a:lnTo>
                  <a:lnTo>
                    <a:pt x="462" y="109"/>
                  </a:lnTo>
                  <a:lnTo>
                    <a:pt x="461" y="111"/>
                  </a:lnTo>
                  <a:lnTo>
                    <a:pt x="461" y="114"/>
                  </a:lnTo>
                  <a:lnTo>
                    <a:pt x="459" y="118"/>
                  </a:lnTo>
                  <a:lnTo>
                    <a:pt x="458" y="121"/>
                  </a:lnTo>
                  <a:lnTo>
                    <a:pt x="457" y="125"/>
                  </a:lnTo>
                  <a:lnTo>
                    <a:pt x="456" y="129"/>
                  </a:lnTo>
                  <a:lnTo>
                    <a:pt x="452" y="134"/>
                  </a:lnTo>
                  <a:lnTo>
                    <a:pt x="448" y="138"/>
                  </a:lnTo>
                  <a:lnTo>
                    <a:pt x="443" y="143"/>
                  </a:lnTo>
                  <a:lnTo>
                    <a:pt x="437" y="147"/>
                  </a:lnTo>
                  <a:lnTo>
                    <a:pt x="433" y="150"/>
                  </a:lnTo>
                  <a:lnTo>
                    <a:pt x="429" y="151"/>
                  </a:lnTo>
                  <a:lnTo>
                    <a:pt x="426" y="153"/>
                  </a:lnTo>
                  <a:lnTo>
                    <a:pt x="421" y="154"/>
                  </a:lnTo>
                  <a:lnTo>
                    <a:pt x="417" y="155"/>
                  </a:lnTo>
                  <a:lnTo>
                    <a:pt x="413" y="155"/>
                  </a:lnTo>
                  <a:lnTo>
                    <a:pt x="407" y="156"/>
                  </a:lnTo>
                  <a:lnTo>
                    <a:pt x="402" y="156"/>
                  </a:lnTo>
                  <a:lnTo>
                    <a:pt x="396" y="156"/>
                  </a:lnTo>
                  <a:lnTo>
                    <a:pt x="389" y="155"/>
                  </a:lnTo>
                  <a:lnTo>
                    <a:pt x="384" y="154"/>
                  </a:lnTo>
                  <a:lnTo>
                    <a:pt x="378" y="153"/>
                  </a:lnTo>
                  <a:lnTo>
                    <a:pt x="373" y="151"/>
                  </a:lnTo>
                  <a:lnTo>
                    <a:pt x="369" y="148"/>
                  </a:lnTo>
                  <a:lnTo>
                    <a:pt x="364" y="146"/>
                  </a:lnTo>
                  <a:lnTo>
                    <a:pt x="361" y="143"/>
                  </a:lnTo>
                  <a:lnTo>
                    <a:pt x="354" y="138"/>
                  </a:lnTo>
                  <a:lnTo>
                    <a:pt x="350" y="131"/>
                  </a:lnTo>
                  <a:lnTo>
                    <a:pt x="344" y="125"/>
                  </a:lnTo>
                  <a:lnTo>
                    <a:pt x="341" y="118"/>
                  </a:lnTo>
                  <a:lnTo>
                    <a:pt x="339" y="112"/>
                  </a:lnTo>
                  <a:lnTo>
                    <a:pt x="337" y="107"/>
                  </a:lnTo>
                  <a:lnTo>
                    <a:pt x="336" y="101"/>
                  </a:lnTo>
                  <a:lnTo>
                    <a:pt x="335" y="95"/>
                  </a:lnTo>
                  <a:lnTo>
                    <a:pt x="335" y="91"/>
                  </a:lnTo>
                  <a:lnTo>
                    <a:pt x="335" y="87"/>
                  </a:lnTo>
                  <a:lnTo>
                    <a:pt x="334" y="84"/>
                  </a:lnTo>
                  <a:lnTo>
                    <a:pt x="334" y="81"/>
                  </a:lnTo>
                  <a:lnTo>
                    <a:pt x="334" y="73"/>
                  </a:lnTo>
                  <a:lnTo>
                    <a:pt x="335" y="66"/>
                  </a:lnTo>
                  <a:lnTo>
                    <a:pt x="335" y="59"/>
                  </a:lnTo>
                  <a:lnTo>
                    <a:pt x="336" y="52"/>
                  </a:lnTo>
                  <a:lnTo>
                    <a:pt x="339" y="46"/>
                  </a:lnTo>
                  <a:lnTo>
                    <a:pt x="340" y="42"/>
                  </a:lnTo>
                  <a:lnTo>
                    <a:pt x="343" y="37"/>
                  </a:lnTo>
                  <a:lnTo>
                    <a:pt x="345" y="33"/>
                  </a:lnTo>
                  <a:lnTo>
                    <a:pt x="351" y="25"/>
                  </a:lnTo>
                  <a:lnTo>
                    <a:pt x="356" y="18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3" y="5"/>
                  </a:lnTo>
                  <a:lnTo>
                    <a:pt x="379" y="4"/>
                  </a:lnTo>
                  <a:lnTo>
                    <a:pt x="384" y="1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7" y="0"/>
                  </a:lnTo>
                  <a:lnTo>
                    <a:pt x="413" y="1"/>
                  </a:lnTo>
                  <a:lnTo>
                    <a:pt x="418" y="1"/>
                  </a:lnTo>
                  <a:lnTo>
                    <a:pt x="422" y="2"/>
                  </a:lnTo>
                  <a:lnTo>
                    <a:pt x="427" y="4"/>
                  </a:lnTo>
                  <a:lnTo>
                    <a:pt x="431" y="6"/>
                  </a:lnTo>
                  <a:lnTo>
                    <a:pt x="435" y="7"/>
                  </a:lnTo>
                  <a:lnTo>
                    <a:pt x="438" y="9"/>
                  </a:lnTo>
                  <a:lnTo>
                    <a:pt x="444" y="14"/>
                  </a:lnTo>
                  <a:lnTo>
                    <a:pt x="450" y="20"/>
                  </a:lnTo>
                  <a:lnTo>
                    <a:pt x="453" y="25"/>
                  </a:lnTo>
                  <a:lnTo>
                    <a:pt x="456" y="30"/>
                  </a:lnTo>
                  <a:lnTo>
                    <a:pt x="457" y="34"/>
                  </a:lnTo>
                  <a:lnTo>
                    <a:pt x="458" y="36"/>
                  </a:lnTo>
                  <a:lnTo>
                    <a:pt x="459" y="39"/>
                  </a:lnTo>
                  <a:lnTo>
                    <a:pt x="459" y="42"/>
                  </a:lnTo>
                  <a:lnTo>
                    <a:pt x="459" y="44"/>
                  </a:lnTo>
                  <a:lnTo>
                    <a:pt x="461" y="46"/>
                  </a:lnTo>
                  <a:lnTo>
                    <a:pt x="461" y="49"/>
                  </a:lnTo>
                  <a:lnTo>
                    <a:pt x="461" y="50"/>
                  </a:lnTo>
                  <a:lnTo>
                    <a:pt x="441" y="50"/>
                  </a:lnTo>
                  <a:lnTo>
                    <a:pt x="441" y="49"/>
                  </a:lnTo>
                  <a:lnTo>
                    <a:pt x="441" y="48"/>
                  </a:lnTo>
                  <a:lnTo>
                    <a:pt x="441" y="46"/>
                  </a:lnTo>
                  <a:lnTo>
                    <a:pt x="438" y="42"/>
                  </a:lnTo>
                  <a:lnTo>
                    <a:pt x="436" y="36"/>
                  </a:lnTo>
                  <a:lnTo>
                    <a:pt x="433" y="32"/>
                  </a:lnTo>
                  <a:lnTo>
                    <a:pt x="430" y="27"/>
                  </a:lnTo>
                  <a:lnTo>
                    <a:pt x="424" y="22"/>
                  </a:lnTo>
                  <a:lnTo>
                    <a:pt x="418" y="20"/>
                  </a:lnTo>
                  <a:lnTo>
                    <a:pt x="411" y="18"/>
                  </a:lnTo>
                  <a:lnTo>
                    <a:pt x="400" y="18"/>
                  </a:lnTo>
                  <a:lnTo>
                    <a:pt x="399" y="18"/>
                  </a:lnTo>
                  <a:lnTo>
                    <a:pt x="398" y="18"/>
                  </a:lnTo>
                  <a:lnTo>
                    <a:pt x="396" y="18"/>
                  </a:lnTo>
                  <a:lnTo>
                    <a:pt x="393" y="18"/>
                  </a:lnTo>
                  <a:lnTo>
                    <a:pt x="389" y="18"/>
                  </a:lnTo>
                  <a:lnTo>
                    <a:pt x="386" y="20"/>
                  </a:lnTo>
                  <a:lnTo>
                    <a:pt x="382" y="21"/>
                  </a:lnTo>
                  <a:lnTo>
                    <a:pt x="379" y="23"/>
                  </a:lnTo>
                  <a:lnTo>
                    <a:pt x="374" y="27"/>
                  </a:lnTo>
                  <a:lnTo>
                    <a:pt x="370" y="30"/>
                  </a:lnTo>
                  <a:lnTo>
                    <a:pt x="366" y="36"/>
                  </a:lnTo>
                  <a:lnTo>
                    <a:pt x="363" y="42"/>
                  </a:lnTo>
                  <a:lnTo>
                    <a:pt x="361" y="46"/>
                  </a:lnTo>
                  <a:lnTo>
                    <a:pt x="360" y="49"/>
                  </a:lnTo>
                  <a:lnTo>
                    <a:pt x="358" y="53"/>
                  </a:lnTo>
                  <a:lnTo>
                    <a:pt x="356" y="58"/>
                  </a:lnTo>
                  <a:lnTo>
                    <a:pt x="356" y="63"/>
                  </a:lnTo>
                  <a:lnTo>
                    <a:pt x="356" y="68"/>
                  </a:lnTo>
                  <a:lnTo>
                    <a:pt x="354" y="74"/>
                  </a:lnTo>
                  <a:lnTo>
                    <a:pt x="354" y="81"/>
                  </a:lnTo>
                  <a:lnTo>
                    <a:pt x="354" y="87"/>
                  </a:lnTo>
                  <a:lnTo>
                    <a:pt x="356" y="93"/>
                  </a:lnTo>
                  <a:lnTo>
                    <a:pt x="356" y="97"/>
                  </a:lnTo>
                  <a:lnTo>
                    <a:pt x="358" y="103"/>
                  </a:lnTo>
                  <a:lnTo>
                    <a:pt x="360" y="108"/>
                  </a:lnTo>
                  <a:lnTo>
                    <a:pt x="362" y="114"/>
                  </a:lnTo>
                  <a:lnTo>
                    <a:pt x="364" y="117"/>
                  </a:lnTo>
                  <a:lnTo>
                    <a:pt x="366" y="121"/>
                  </a:lnTo>
                  <a:lnTo>
                    <a:pt x="370" y="125"/>
                  </a:lnTo>
                  <a:lnTo>
                    <a:pt x="373" y="129"/>
                  </a:lnTo>
                  <a:lnTo>
                    <a:pt x="378" y="132"/>
                  </a:lnTo>
                  <a:lnTo>
                    <a:pt x="381" y="134"/>
                  </a:lnTo>
                  <a:lnTo>
                    <a:pt x="387" y="136"/>
                  </a:lnTo>
                  <a:lnTo>
                    <a:pt x="391" y="137"/>
                  </a:lnTo>
                  <a:lnTo>
                    <a:pt x="397" y="138"/>
                  </a:lnTo>
                  <a:lnTo>
                    <a:pt x="402" y="138"/>
                  </a:lnTo>
                  <a:lnTo>
                    <a:pt x="411" y="137"/>
                  </a:lnTo>
                  <a:lnTo>
                    <a:pt x="418" y="136"/>
                  </a:lnTo>
                  <a:lnTo>
                    <a:pt x="424" y="134"/>
                  </a:lnTo>
                  <a:lnTo>
                    <a:pt x="430" y="130"/>
                  </a:lnTo>
                  <a:lnTo>
                    <a:pt x="435" y="124"/>
                  </a:lnTo>
                  <a:lnTo>
                    <a:pt x="438" y="118"/>
                  </a:lnTo>
                  <a:lnTo>
                    <a:pt x="441" y="111"/>
                  </a:lnTo>
                  <a:lnTo>
                    <a:pt x="442" y="104"/>
                  </a:lnTo>
                  <a:close/>
                  <a:moveTo>
                    <a:pt x="571" y="151"/>
                  </a:moveTo>
                  <a:lnTo>
                    <a:pt x="552" y="151"/>
                  </a:lnTo>
                  <a:lnTo>
                    <a:pt x="552" y="137"/>
                  </a:lnTo>
                  <a:lnTo>
                    <a:pt x="551" y="138"/>
                  </a:lnTo>
                  <a:lnTo>
                    <a:pt x="549" y="140"/>
                  </a:lnTo>
                  <a:lnTo>
                    <a:pt x="548" y="141"/>
                  </a:lnTo>
                  <a:lnTo>
                    <a:pt x="545" y="143"/>
                  </a:lnTo>
                  <a:lnTo>
                    <a:pt x="545" y="145"/>
                  </a:lnTo>
                  <a:lnTo>
                    <a:pt x="542" y="146"/>
                  </a:lnTo>
                  <a:lnTo>
                    <a:pt x="541" y="147"/>
                  </a:lnTo>
                  <a:lnTo>
                    <a:pt x="539" y="148"/>
                  </a:lnTo>
                  <a:lnTo>
                    <a:pt x="536" y="150"/>
                  </a:lnTo>
                  <a:lnTo>
                    <a:pt x="532" y="152"/>
                  </a:lnTo>
                  <a:lnTo>
                    <a:pt x="529" y="153"/>
                  </a:lnTo>
                  <a:lnTo>
                    <a:pt x="527" y="153"/>
                  </a:lnTo>
                  <a:lnTo>
                    <a:pt x="523" y="153"/>
                  </a:lnTo>
                  <a:lnTo>
                    <a:pt x="521" y="153"/>
                  </a:lnTo>
                  <a:lnTo>
                    <a:pt x="519" y="154"/>
                  </a:lnTo>
                  <a:lnTo>
                    <a:pt x="517" y="154"/>
                  </a:lnTo>
                  <a:lnTo>
                    <a:pt x="510" y="153"/>
                  </a:lnTo>
                  <a:lnTo>
                    <a:pt x="504" y="152"/>
                  </a:lnTo>
                  <a:lnTo>
                    <a:pt x="500" y="150"/>
                  </a:lnTo>
                  <a:lnTo>
                    <a:pt x="495" y="147"/>
                  </a:lnTo>
                  <a:lnTo>
                    <a:pt x="493" y="143"/>
                  </a:lnTo>
                  <a:lnTo>
                    <a:pt x="491" y="140"/>
                  </a:lnTo>
                  <a:lnTo>
                    <a:pt x="489" y="137"/>
                  </a:lnTo>
                  <a:lnTo>
                    <a:pt x="486" y="134"/>
                  </a:lnTo>
                  <a:lnTo>
                    <a:pt x="486" y="131"/>
                  </a:lnTo>
                  <a:lnTo>
                    <a:pt x="486" y="127"/>
                  </a:lnTo>
                  <a:lnTo>
                    <a:pt x="485" y="125"/>
                  </a:lnTo>
                  <a:lnTo>
                    <a:pt x="485" y="123"/>
                  </a:lnTo>
                  <a:lnTo>
                    <a:pt x="485" y="121"/>
                  </a:lnTo>
                  <a:lnTo>
                    <a:pt x="485" y="119"/>
                  </a:lnTo>
                  <a:lnTo>
                    <a:pt x="485" y="118"/>
                  </a:lnTo>
                  <a:lnTo>
                    <a:pt x="485" y="116"/>
                  </a:lnTo>
                  <a:lnTo>
                    <a:pt x="485" y="46"/>
                  </a:lnTo>
                  <a:lnTo>
                    <a:pt x="502" y="46"/>
                  </a:lnTo>
                  <a:lnTo>
                    <a:pt x="502" y="111"/>
                  </a:lnTo>
                  <a:lnTo>
                    <a:pt x="502" y="118"/>
                  </a:lnTo>
                  <a:lnTo>
                    <a:pt x="503" y="124"/>
                  </a:lnTo>
                  <a:lnTo>
                    <a:pt x="505" y="130"/>
                  </a:lnTo>
                  <a:lnTo>
                    <a:pt x="507" y="134"/>
                  </a:lnTo>
                  <a:lnTo>
                    <a:pt x="510" y="136"/>
                  </a:lnTo>
                  <a:lnTo>
                    <a:pt x="513" y="138"/>
                  </a:lnTo>
                  <a:lnTo>
                    <a:pt x="518" y="139"/>
                  </a:lnTo>
                  <a:lnTo>
                    <a:pt x="523" y="140"/>
                  </a:lnTo>
                  <a:lnTo>
                    <a:pt x="529" y="140"/>
                  </a:lnTo>
                  <a:lnTo>
                    <a:pt x="535" y="139"/>
                  </a:lnTo>
                  <a:lnTo>
                    <a:pt x="538" y="137"/>
                  </a:lnTo>
                  <a:lnTo>
                    <a:pt x="542" y="134"/>
                  </a:lnTo>
                  <a:lnTo>
                    <a:pt x="545" y="131"/>
                  </a:lnTo>
                  <a:lnTo>
                    <a:pt x="547" y="127"/>
                  </a:lnTo>
                  <a:lnTo>
                    <a:pt x="549" y="125"/>
                  </a:lnTo>
                  <a:lnTo>
                    <a:pt x="551" y="121"/>
                  </a:lnTo>
                  <a:lnTo>
                    <a:pt x="551" y="119"/>
                  </a:lnTo>
                  <a:lnTo>
                    <a:pt x="552" y="116"/>
                  </a:lnTo>
                  <a:lnTo>
                    <a:pt x="552" y="114"/>
                  </a:lnTo>
                  <a:lnTo>
                    <a:pt x="552" y="111"/>
                  </a:lnTo>
                  <a:lnTo>
                    <a:pt x="552" y="109"/>
                  </a:lnTo>
                  <a:lnTo>
                    <a:pt x="552" y="108"/>
                  </a:lnTo>
                  <a:lnTo>
                    <a:pt x="552" y="105"/>
                  </a:lnTo>
                  <a:lnTo>
                    <a:pt x="552" y="104"/>
                  </a:lnTo>
                  <a:lnTo>
                    <a:pt x="552" y="46"/>
                  </a:lnTo>
                  <a:lnTo>
                    <a:pt x="571" y="46"/>
                  </a:lnTo>
                  <a:lnTo>
                    <a:pt x="571" y="151"/>
                  </a:lnTo>
                  <a:close/>
                  <a:moveTo>
                    <a:pt x="136" y="226"/>
                  </a:moveTo>
                  <a:lnTo>
                    <a:pt x="194" y="226"/>
                  </a:lnTo>
                  <a:lnTo>
                    <a:pt x="198" y="226"/>
                  </a:lnTo>
                  <a:lnTo>
                    <a:pt x="204" y="227"/>
                  </a:lnTo>
                  <a:lnTo>
                    <a:pt x="208" y="227"/>
                  </a:lnTo>
                  <a:lnTo>
                    <a:pt x="213" y="228"/>
                  </a:lnTo>
                  <a:lnTo>
                    <a:pt x="217" y="230"/>
                  </a:lnTo>
                  <a:lnTo>
                    <a:pt x="221" y="231"/>
                  </a:lnTo>
                  <a:lnTo>
                    <a:pt x="224" y="234"/>
                  </a:lnTo>
                  <a:lnTo>
                    <a:pt x="228" y="236"/>
                  </a:lnTo>
                  <a:lnTo>
                    <a:pt x="233" y="240"/>
                  </a:lnTo>
                  <a:lnTo>
                    <a:pt x="239" y="247"/>
                  </a:lnTo>
                  <a:lnTo>
                    <a:pt x="241" y="257"/>
                  </a:lnTo>
                  <a:lnTo>
                    <a:pt x="242" y="267"/>
                  </a:lnTo>
                  <a:lnTo>
                    <a:pt x="242" y="268"/>
                  </a:lnTo>
                  <a:lnTo>
                    <a:pt x="242" y="270"/>
                  </a:lnTo>
                  <a:lnTo>
                    <a:pt x="241" y="279"/>
                  </a:lnTo>
                  <a:lnTo>
                    <a:pt x="239" y="286"/>
                  </a:lnTo>
                  <a:lnTo>
                    <a:pt x="235" y="293"/>
                  </a:lnTo>
                  <a:lnTo>
                    <a:pt x="231" y="299"/>
                  </a:lnTo>
                  <a:lnTo>
                    <a:pt x="228" y="303"/>
                  </a:lnTo>
                  <a:lnTo>
                    <a:pt x="224" y="305"/>
                  </a:lnTo>
                  <a:lnTo>
                    <a:pt x="221" y="308"/>
                  </a:lnTo>
                  <a:lnTo>
                    <a:pt x="215" y="310"/>
                  </a:lnTo>
                  <a:lnTo>
                    <a:pt x="210" y="311"/>
                  </a:lnTo>
                  <a:lnTo>
                    <a:pt x="204" y="313"/>
                  </a:lnTo>
                  <a:lnTo>
                    <a:pt x="198" y="314"/>
                  </a:lnTo>
                  <a:lnTo>
                    <a:pt x="189" y="314"/>
                  </a:lnTo>
                  <a:lnTo>
                    <a:pt x="154" y="314"/>
                  </a:lnTo>
                  <a:lnTo>
                    <a:pt x="154" y="372"/>
                  </a:lnTo>
                  <a:lnTo>
                    <a:pt x="136" y="372"/>
                  </a:lnTo>
                  <a:lnTo>
                    <a:pt x="136" y="226"/>
                  </a:lnTo>
                  <a:close/>
                  <a:moveTo>
                    <a:pt x="154" y="243"/>
                  </a:moveTo>
                  <a:lnTo>
                    <a:pt x="154" y="298"/>
                  </a:lnTo>
                  <a:lnTo>
                    <a:pt x="189" y="298"/>
                  </a:lnTo>
                  <a:lnTo>
                    <a:pt x="196" y="298"/>
                  </a:lnTo>
                  <a:lnTo>
                    <a:pt x="202" y="296"/>
                  </a:lnTo>
                  <a:lnTo>
                    <a:pt x="208" y="293"/>
                  </a:lnTo>
                  <a:lnTo>
                    <a:pt x="212" y="290"/>
                  </a:lnTo>
                  <a:lnTo>
                    <a:pt x="217" y="287"/>
                  </a:lnTo>
                  <a:lnTo>
                    <a:pt x="220" y="282"/>
                  </a:lnTo>
                  <a:lnTo>
                    <a:pt x="221" y="277"/>
                  </a:lnTo>
                  <a:lnTo>
                    <a:pt x="221" y="270"/>
                  </a:lnTo>
                  <a:lnTo>
                    <a:pt x="220" y="263"/>
                  </a:lnTo>
                  <a:lnTo>
                    <a:pt x="219" y="257"/>
                  </a:lnTo>
                  <a:lnTo>
                    <a:pt x="215" y="252"/>
                  </a:lnTo>
                  <a:lnTo>
                    <a:pt x="212" y="249"/>
                  </a:lnTo>
                  <a:lnTo>
                    <a:pt x="206" y="247"/>
                  </a:lnTo>
                  <a:lnTo>
                    <a:pt x="202" y="244"/>
                  </a:lnTo>
                  <a:lnTo>
                    <a:pt x="195" y="243"/>
                  </a:lnTo>
                  <a:lnTo>
                    <a:pt x="189" y="243"/>
                  </a:lnTo>
                  <a:lnTo>
                    <a:pt x="154" y="24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3" name="Freeform 113"/>
            <p:cNvSpPr>
              <a:spLocks noEditPoints="1"/>
            </p:cNvSpPr>
            <p:nvPr/>
          </p:nvSpPr>
          <p:spPr bwMode="auto">
            <a:xfrm>
              <a:off x="2509" y="5624"/>
              <a:ext cx="904" cy="373"/>
            </a:xfrm>
            <a:custGeom>
              <a:avLst/>
              <a:gdLst>
                <a:gd name="T0" fmla="*/ 40 w 904"/>
                <a:gd name="T1" fmla="*/ 40 h 373"/>
                <a:gd name="T2" fmla="*/ 82 w 904"/>
                <a:gd name="T3" fmla="*/ 52 h 373"/>
                <a:gd name="T4" fmla="*/ 95 w 904"/>
                <a:gd name="T5" fmla="*/ 94 h 373"/>
                <a:gd name="T6" fmla="*/ 78 w 904"/>
                <a:gd name="T7" fmla="*/ 139 h 373"/>
                <a:gd name="T8" fmla="*/ 52 w 904"/>
                <a:gd name="T9" fmla="*/ 150 h 373"/>
                <a:gd name="T10" fmla="*/ 20 w 904"/>
                <a:gd name="T11" fmla="*/ 136 h 373"/>
                <a:gd name="T12" fmla="*/ 24 w 904"/>
                <a:gd name="T13" fmla="*/ 127 h 373"/>
                <a:gd name="T14" fmla="*/ 49 w 904"/>
                <a:gd name="T15" fmla="*/ 137 h 373"/>
                <a:gd name="T16" fmla="*/ 66 w 904"/>
                <a:gd name="T17" fmla="*/ 127 h 373"/>
                <a:gd name="T18" fmla="*/ 66 w 904"/>
                <a:gd name="T19" fmla="*/ 62 h 373"/>
                <a:gd name="T20" fmla="*/ 21 w 904"/>
                <a:gd name="T21" fmla="*/ 68 h 373"/>
                <a:gd name="T22" fmla="*/ 321 w 904"/>
                <a:gd name="T23" fmla="*/ 147 h 373"/>
                <a:gd name="T24" fmla="*/ 520 w 904"/>
                <a:gd name="T25" fmla="*/ 129 h 373"/>
                <a:gd name="T26" fmla="*/ 453 w 904"/>
                <a:gd name="T27" fmla="*/ 145 h 373"/>
                <a:gd name="T28" fmla="*/ 429 w 904"/>
                <a:gd name="T29" fmla="*/ 106 h 373"/>
                <a:gd name="T30" fmla="*/ 429 w 904"/>
                <a:gd name="T31" fmla="*/ 80 h 373"/>
                <a:gd name="T32" fmla="*/ 457 w 904"/>
                <a:gd name="T33" fmla="*/ 41 h 373"/>
                <a:gd name="T34" fmla="*/ 521 w 904"/>
                <a:gd name="T35" fmla="*/ 65 h 373"/>
                <a:gd name="T36" fmla="*/ 526 w 904"/>
                <a:gd name="T37" fmla="*/ 92 h 373"/>
                <a:gd name="T38" fmla="*/ 447 w 904"/>
                <a:gd name="T39" fmla="*/ 106 h 373"/>
                <a:gd name="T40" fmla="*/ 462 w 904"/>
                <a:gd name="T41" fmla="*/ 132 h 373"/>
                <a:gd name="T42" fmla="*/ 504 w 904"/>
                <a:gd name="T43" fmla="*/ 124 h 373"/>
                <a:gd name="T44" fmla="*/ 506 w 904"/>
                <a:gd name="T45" fmla="*/ 79 h 373"/>
                <a:gd name="T46" fmla="*/ 484 w 904"/>
                <a:gd name="T47" fmla="*/ 52 h 373"/>
                <a:gd name="T48" fmla="*/ 445 w 904"/>
                <a:gd name="T49" fmla="*/ 85 h 373"/>
                <a:gd name="T50" fmla="*/ 788 w 904"/>
                <a:gd name="T51" fmla="*/ 341 h 373"/>
                <a:gd name="T52" fmla="*/ 752 w 904"/>
                <a:gd name="T53" fmla="*/ 371 h 373"/>
                <a:gd name="T54" fmla="*/ 704 w 904"/>
                <a:gd name="T55" fmla="*/ 367 h 373"/>
                <a:gd name="T56" fmla="*/ 668 w 904"/>
                <a:gd name="T57" fmla="*/ 322 h 373"/>
                <a:gd name="T58" fmla="*/ 666 w 904"/>
                <a:gd name="T59" fmla="*/ 275 h 373"/>
                <a:gd name="T60" fmla="*/ 699 w 904"/>
                <a:gd name="T61" fmla="*/ 225 h 373"/>
                <a:gd name="T62" fmla="*/ 737 w 904"/>
                <a:gd name="T63" fmla="*/ 218 h 373"/>
                <a:gd name="T64" fmla="*/ 780 w 904"/>
                <a:gd name="T65" fmla="*/ 236 h 373"/>
                <a:gd name="T66" fmla="*/ 792 w 904"/>
                <a:gd name="T67" fmla="*/ 266 h 373"/>
                <a:gd name="T68" fmla="*/ 761 w 904"/>
                <a:gd name="T69" fmla="*/ 245 h 373"/>
                <a:gd name="T70" fmla="*/ 719 w 904"/>
                <a:gd name="T71" fmla="*/ 235 h 373"/>
                <a:gd name="T72" fmla="*/ 690 w 904"/>
                <a:gd name="T73" fmla="*/ 266 h 373"/>
                <a:gd name="T74" fmla="*/ 687 w 904"/>
                <a:gd name="T75" fmla="*/ 314 h 373"/>
                <a:gd name="T76" fmla="*/ 713 w 904"/>
                <a:gd name="T77" fmla="*/ 351 h 373"/>
                <a:gd name="T78" fmla="*/ 765 w 904"/>
                <a:gd name="T79" fmla="*/ 341 h 373"/>
                <a:gd name="T80" fmla="*/ 810 w 904"/>
                <a:gd name="T81" fmla="*/ 288 h 373"/>
                <a:gd name="T82" fmla="*/ 829 w 904"/>
                <a:gd name="T83" fmla="*/ 264 h 373"/>
                <a:gd name="T84" fmla="*/ 864 w 904"/>
                <a:gd name="T85" fmla="*/ 259 h 373"/>
                <a:gd name="T86" fmla="*/ 894 w 904"/>
                <a:gd name="T87" fmla="*/ 285 h 373"/>
                <a:gd name="T88" fmla="*/ 895 w 904"/>
                <a:gd name="T89" fmla="*/ 351 h 373"/>
                <a:gd name="T90" fmla="*/ 902 w 904"/>
                <a:gd name="T91" fmla="*/ 367 h 373"/>
                <a:gd name="T92" fmla="*/ 882 w 904"/>
                <a:gd name="T93" fmla="*/ 364 h 373"/>
                <a:gd name="T94" fmla="*/ 867 w 904"/>
                <a:gd name="T95" fmla="*/ 365 h 373"/>
                <a:gd name="T96" fmla="*/ 844 w 904"/>
                <a:gd name="T97" fmla="*/ 371 h 373"/>
                <a:gd name="T98" fmla="*/ 825 w 904"/>
                <a:gd name="T99" fmla="*/ 367 h 373"/>
                <a:gd name="T100" fmla="*/ 807 w 904"/>
                <a:gd name="T101" fmla="*/ 331 h 373"/>
                <a:gd name="T102" fmla="*/ 846 w 904"/>
                <a:gd name="T103" fmla="*/ 307 h 373"/>
                <a:gd name="T104" fmla="*/ 873 w 904"/>
                <a:gd name="T105" fmla="*/ 302 h 373"/>
                <a:gd name="T106" fmla="*/ 873 w 904"/>
                <a:gd name="T107" fmla="*/ 279 h 373"/>
                <a:gd name="T108" fmla="*/ 857 w 904"/>
                <a:gd name="T109" fmla="*/ 272 h 373"/>
                <a:gd name="T110" fmla="*/ 831 w 904"/>
                <a:gd name="T111" fmla="*/ 281 h 373"/>
                <a:gd name="T112" fmla="*/ 827 w 904"/>
                <a:gd name="T113" fmla="*/ 292 h 373"/>
                <a:gd name="T114" fmla="*/ 871 w 904"/>
                <a:gd name="T115" fmla="*/ 316 h 373"/>
                <a:gd name="T116" fmla="*/ 858 w 904"/>
                <a:gd name="T117" fmla="*/ 318 h 373"/>
                <a:gd name="T118" fmla="*/ 834 w 904"/>
                <a:gd name="T119" fmla="*/ 325 h 373"/>
                <a:gd name="T120" fmla="*/ 826 w 904"/>
                <a:gd name="T121" fmla="*/ 347 h 373"/>
                <a:gd name="T122" fmla="*/ 860 w 904"/>
                <a:gd name="T123" fmla="*/ 354 h 373"/>
                <a:gd name="T124" fmla="*/ 876 w 904"/>
                <a:gd name="T125" fmla="*/ 33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373">
                  <a:moveTo>
                    <a:pt x="0" y="0"/>
                  </a:moveTo>
                  <a:lnTo>
                    <a:pt x="16" y="0"/>
                  </a:lnTo>
                  <a:lnTo>
                    <a:pt x="16" y="55"/>
                  </a:lnTo>
                  <a:lnTo>
                    <a:pt x="20" y="52"/>
                  </a:lnTo>
                  <a:lnTo>
                    <a:pt x="23" y="48"/>
                  </a:lnTo>
                  <a:lnTo>
                    <a:pt x="26" y="46"/>
                  </a:lnTo>
                  <a:lnTo>
                    <a:pt x="31" y="42"/>
                  </a:lnTo>
                  <a:lnTo>
                    <a:pt x="34" y="41"/>
                  </a:lnTo>
                  <a:lnTo>
                    <a:pt x="40" y="40"/>
                  </a:lnTo>
                  <a:lnTo>
                    <a:pt x="44" y="39"/>
                  </a:lnTo>
                  <a:lnTo>
                    <a:pt x="51" y="39"/>
                  </a:lnTo>
                  <a:lnTo>
                    <a:pt x="56" y="39"/>
                  </a:lnTo>
                  <a:lnTo>
                    <a:pt x="61" y="40"/>
                  </a:lnTo>
                  <a:lnTo>
                    <a:pt x="66" y="41"/>
                  </a:lnTo>
                  <a:lnTo>
                    <a:pt x="71" y="43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82" y="52"/>
                  </a:lnTo>
                  <a:lnTo>
                    <a:pt x="84" y="55"/>
                  </a:lnTo>
                  <a:lnTo>
                    <a:pt x="87" y="59"/>
                  </a:lnTo>
                  <a:lnTo>
                    <a:pt x="89" y="63"/>
                  </a:lnTo>
                  <a:lnTo>
                    <a:pt x="90" y="68"/>
                  </a:lnTo>
                  <a:lnTo>
                    <a:pt x="93" y="73"/>
                  </a:lnTo>
                  <a:lnTo>
                    <a:pt x="93" y="78"/>
                  </a:lnTo>
                  <a:lnTo>
                    <a:pt x="93" y="84"/>
                  </a:lnTo>
                  <a:lnTo>
                    <a:pt x="95" y="89"/>
                  </a:lnTo>
                  <a:lnTo>
                    <a:pt x="95" y="94"/>
                  </a:lnTo>
                  <a:lnTo>
                    <a:pt x="95" y="101"/>
                  </a:lnTo>
                  <a:lnTo>
                    <a:pt x="93" y="107"/>
                  </a:lnTo>
                  <a:lnTo>
                    <a:pt x="93" y="113"/>
                  </a:lnTo>
                  <a:lnTo>
                    <a:pt x="93" y="118"/>
                  </a:lnTo>
                  <a:lnTo>
                    <a:pt x="90" y="122"/>
                  </a:lnTo>
                  <a:lnTo>
                    <a:pt x="89" y="127"/>
                  </a:lnTo>
                  <a:lnTo>
                    <a:pt x="87" y="130"/>
                  </a:lnTo>
                  <a:lnTo>
                    <a:pt x="84" y="134"/>
                  </a:lnTo>
                  <a:lnTo>
                    <a:pt x="78" y="139"/>
                  </a:lnTo>
                  <a:lnTo>
                    <a:pt x="72" y="14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60" y="150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51" y="150"/>
                  </a:lnTo>
                  <a:lnTo>
                    <a:pt x="50" y="150"/>
                  </a:lnTo>
                  <a:lnTo>
                    <a:pt x="44" y="150"/>
                  </a:lnTo>
                  <a:lnTo>
                    <a:pt x="38" y="150"/>
                  </a:lnTo>
                  <a:lnTo>
                    <a:pt x="34" y="149"/>
                  </a:lnTo>
                  <a:lnTo>
                    <a:pt x="31" y="147"/>
                  </a:lnTo>
                  <a:lnTo>
                    <a:pt x="26" y="143"/>
                  </a:lnTo>
                  <a:lnTo>
                    <a:pt x="23" y="139"/>
                  </a:lnTo>
                  <a:lnTo>
                    <a:pt x="20" y="136"/>
                  </a:lnTo>
                  <a:lnTo>
                    <a:pt x="16" y="132"/>
                  </a:lnTo>
                  <a:lnTo>
                    <a:pt x="16" y="147"/>
                  </a:lnTo>
                  <a:lnTo>
                    <a:pt x="0" y="147"/>
                  </a:lnTo>
                  <a:lnTo>
                    <a:pt x="0" y="0"/>
                  </a:lnTo>
                  <a:close/>
                  <a:moveTo>
                    <a:pt x="15" y="94"/>
                  </a:moveTo>
                  <a:lnTo>
                    <a:pt x="16" y="105"/>
                  </a:lnTo>
                  <a:lnTo>
                    <a:pt x="17" y="114"/>
                  </a:lnTo>
                  <a:lnTo>
                    <a:pt x="21" y="121"/>
                  </a:lnTo>
                  <a:lnTo>
                    <a:pt x="24" y="127"/>
                  </a:lnTo>
                  <a:lnTo>
                    <a:pt x="27" y="131"/>
                  </a:lnTo>
                  <a:lnTo>
                    <a:pt x="31" y="135"/>
                  </a:lnTo>
                  <a:lnTo>
                    <a:pt x="37" y="136"/>
                  </a:lnTo>
                  <a:lnTo>
                    <a:pt x="42" y="137"/>
                  </a:lnTo>
                  <a:lnTo>
                    <a:pt x="43" y="137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6" y="137"/>
                  </a:lnTo>
                  <a:lnTo>
                    <a:pt x="49" y="137"/>
                  </a:lnTo>
                  <a:lnTo>
                    <a:pt x="50" y="137"/>
                  </a:lnTo>
                  <a:lnTo>
                    <a:pt x="51" y="137"/>
                  </a:lnTo>
                  <a:lnTo>
                    <a:pt x="52" y="137"/>
                  </a:lnTo>
                  <a:lnTo>
                    <a:pt x="54" y="136"/>
                  </a:lnTo>
                  <a:lnTo>
                    <a:pt x="55" y="136"/>
                  </a:lnTo>
                  <a:lnTo>
                    <a:pt x="56" y="136"/>
                  </a:lnTo>
                  <a:lnTo>
                    <a:pt x="60" y="134"/>
                  </a:lnTo>
                  <a:lnTo>
                    <a:pt x="63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8"/>
                  </a:lnTo>
                  <a:lnTo>
                    <a:pt x="74" y="112"/>
                  </a:lnTo>
                  <a:lnTo>
                    <a:pt x="76" y="104"/>
                  </a:lnTo>
                  <a:lnTo>
                    <a:pt x="76" y="94"/>
                  </a:lnTo>
                  <a:lnTo>
                    <a:pt x="74" y="84"/>
                  </a:lnTo>
                  <a:lnTo>
                    <a:pt x="73" y="75"/>
                  </a:lnTo>
                  <a:lnTo>
                    <a:pt x="70" y="68"/>
                  </a:lnTo>
                  <a:lnTo>
                    <a:pt x="66" y="62"/>
                  </a:lnTo>
                  <a:lnTo>
                    <a:pt x="62" y="57"/>
                  </a:lnTo>
                  <a:lnTo>
                    <a:pt x="58" y="54"/>
                  </a:lnTo>
                  <a:lnTo>
                    <a:pt x="52" y="52"/>
                  </a:lnTo>
                  <a:lnTo>
                    <a:pt x="45" y="52"/>
                  </a:lnTo>
                  <a:lnTo>
                    <a:pt x="40" y="52"/>
                  </a:lnTo>
                  <a:lnTo>
                    <a:pt x="34" y="54"/>
                  </a:lnTo>
                  <a:lnTo>
                    <a:pt x="29" y="57"/>
                  </a:lnTo>
                  <a:lnTo>
                    <a:pt x="24" y="62"/>
                  </a:lnTo>
                  <a:lnTo>
                    <a:pt x="21" y="68"/>
                  </a:lnTo>
                  <a:lnTo>
                    <a:pt x="17" y="75"/>
                  </a:lnTo>
                  <a:lnTo>
                    <a:pt x="16" y="84"/>
                  </a:lnTo>
                  <a:lnTo>
                    <a:pt x="15" y="94"/>
                  </a:lnTo>
                  <a:close/>
                  <a:moveTo>
                    <a:pt x="340" y="64"/>
                  </a:moveTo>
                  <a:lnTo>
                    <a:pt x="405" y="64"/>
                  </a:lnTo>
                  <a:lnTo>
                    <a:pt x="405" y="81"/>
                  </a:lnTo>
                  <a:lnTo>
                    <a:pt x="340" y="81"/>
                  </a:lnTo>
                  <a:lnTo>
                    <a:pt x="340" y="147"/>
                  </a:lnTo>
                  <a:lnTo>
                    <a:pt x="321" y="147"/>
                  </a:lnTo>
                  <a:lnTo>
                    <a:pt x="321" y="0"/>
                  </a:lnTo>
                  <a:lnTo>
                    <a:pt x="415" y="0"/>
                  </a:lnTo>
                  <a:lnTo>
                    <a:pt x="415" y="18"/>
                  </a:lnTo>
                  <a:lnTo>
                    <a:pt x="340" y="18"/>
                  </a:lnTo>
                  <a:lnTo>
                    <a:pt x="340" y="64"/>
                  </a:lnTo>
                  <a:close/>
                  <a:moveTo>
                    <a:pt x="507" y="116"/>
                  </a:moveTo>
                  <a:lnTo>
                    <a:pt x="524" y="116"/>
                  </a:lnTo>
                  <a:lnTo>
                    <a:pt x="522" y="123"/>
                  </a:lnTo>
                  <a:lnTo>
                    <a:pt x="520" y="129"/>
                  </a:lnTo>
                  <a:lnTo>
                    <a:pt x="516" y="135"/>
                  </a:lnTo>
                  <a:lnTo>
                    <a:pt x="511" y="139"/>
                  </a:lnTo>
                  <a:lnTo>
                    <a:pt x="504" y="144"/>
                  </a:lnTo>
                  <a:lnTo>
                    <a:pt x="497" y="147"/>
                  </a:lnTo>
                  <a:lnTo>
                    <a:pt x="489" y="149"/>
                  </a:lnTo>
                  <a:lnTo>
                    <a:pt x="480" y="150"/>
                  </a:lnTo>
                  <a:lnTo>
                    <a:pt x="469" y="149"/>
                  </a:lnTo>
                  <a:lnTo>
                    <a:pt x="461" y="147"/>
                  </a:lnTo>
                  <a:lnTo>
                    <a:pt x="453" y="145"/>
                  </a:lnTo>
                  <a:lnTo>
                    <a:pt x="447" y="141"/>
                  </a:lnTo>
                  <a:lnTo>
                    <a:pt x="443" y="137"/>
                  </a:lnTo>
                  <a:lnTo>
                    <a:pt x="438" y="132"/>
                  </a:lnTo>
                  <a:lnTo>
                    <a:pt x="435" y="127"/>
                  </a:lnTo>
                  <a:lnTo>
                    <a:pt x="432" y="122"/>
                  </a:lnTo>
                  <a:lnTo>
                    <a:pt x="431" y="118"/>
                  </a:lnTo>
                  <a:lnTo>
                    <a:pt x="431" y="114"/>
                  </a:lnTo>
                  <a:lnTo>
                    <a:pt x="429" y="109"/>
                  </a:lnTo>
                  <a:lnTo>
                    <a:pt x="429" y="106"/>
                  </a:lnTo>
                  <a:lnTo>
                    <a:pt x="429" y="102"/>
                  </a:lnTo>
                  <a:lnTo>
                    <a:pt x="429" y="99"/>
                  </a:lnTo>
                  <a:lnTo>
                    <a:pt x="427" y="97"/>
                  </a:lnTo>
                  <a:lnTo>
                    <a:pt x="427" y="95"/>
                  </a:lnTo>
                  <a:lnTo>
                    <a:pt x="427" y="93"/>
                  </a:lnTo>
                  <a:lnTo>
                    <a:pt x="427" y="90"/>
                  </a:lnTo>
                  <a:lnTo>
                    <a:pt x="429" y="88"/>
                  </a:lnTo>
                  <a:lnTo>
                    <a:pt x="429" y="84"/>
                  </a:lnTo>
                  <a:lnTo>
                    <a:pt x="429" y="80"/>
                  </a:lnTo>
                  <a:lnTo>
                    <a:pt x="429" y="77"/>
                  </a:lnTo>
                  <a:lnTo>
                    <a:pt x="429" y="74"/>
                  </a:lnTo>
                  <a:lnTo>
                    <a:pt x="431" y="71"/>
                  </a:lnTo>
                  <a:lnTo>
                    <a:pt x="433" y="64"/>
                  </a:lnTo>
                  <a:lnTo>
                    <a:pt x="435" y="58"/>
                  </a:lnTo>
                  <a:lnTo>
                    <a:pt x="438" y="54"/>
                  </a:lnTo>
                  <a:lnTo>
                    <a:pt x="444" y="50"/>
                  </a:lnTo>
                  <a:lnTo>
                    <a:pt x="449" y="45"/>
                  </a:lnTo>
                  <a:lnTo>
                    <a:pt x="457" y="41"/>
                  </a:lnTo>
                  <a:lnTo>
                    <a:pt x="467" y="40"/>
                  </a:lnTo>
                  <a:lnTo>
                    <a:pt x="476" y="39"/>
                  </a:lnTo>
                  <a:lnTo>
                    <a:pt x="488" y="40"/>
                  </a:lnTo>
                  <a:lnTo>
                    <a:pt x="497" y="41"/>
                  </a:lnTo>
                  <a:lnTo>
                    <a:pt x="504" y="45"/>
                  </a:lnTo>
                  <a:lnTo>
                    <a:pt x="509" y="50"/>
                  </a:lnTo>
                  <a:lnTo>
                    <a:pt x="513" y="55"/>
                  </a:lnTo>
                  <a:lnTo>
                    <a:pt x="518" y="59"/>
                  </a:lnTo>
                  <a:lnTo>
                    <a:pt x="521" y="65"/>
                  </a:lnTo>
                  <a:lnTo>
                    <a:pt x="522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4" y="80"/>
                  </a:lnTo>
                  <a:lnTo>
                    <a:pt x="524" y="84"/>
                  </a:lnTo>
                  <a:lnTo>
                    <a:pt x="524" y="86"/>
                  </a:lnTo>
                  <a:lnTo>
                    <a:pt x="526" y="88"/>
                  </a:lnTo>
                  <a:lnTo>
                    <a:pt x="526" y="90"/>
                  </a:lnTo>
                  <a:lnTo>
                    <a:pt x="526" y="92"/>
                  </a:lnTo>
                  <a:lnTo>
                    <a:pt x="526" y="93"/>
                  </a:lnTo>
                  <a:lnTo>
                    <a:pt x="526" y="94"/>
                  </a:lnTo>
                  <a:lnTo>
                    <a:pt x="526" y="95"/>
                  </a:lnTo>
                  <a:lnTo>
                    <a:pt x="524" y="97"/>
                  </a:lnTo>
                  <a:lnTo>
                    <a:pt x="445" y="97"/>
                  </a:lnTo>
                  <a:lnTo>
                    <a:pt x="445" y="99"/>
                  </a:lnTo>
                  <a:lnTo>
                    <a:pt x="446" y="101"/>
                  </a:lnTo>
                  <a:lnTo>
                    <a:pt x="447" y="104"/>
                  </a:lnTo>
                  <a:lnTo>
                    <a:pt x="447" y="106"/>
                  </a:lnTo>
                  <a:lnTo>
                    <a:pt x="447" y="108"/>
                  </a:lnTo>
                  <a:lnTo>
                    <a:pt x="447" y="109"/>
                  </a:lnTo>
                  <a:lnTo>
                    <a:pt x="447" y="112"/>
                  </a:lnTo>
                  <a:lnTo>
                    <a:pt x="448" y="114"/>
                  </a:lnTo>
                  <a:lnTo>
                    <a:pt x="451" y="118"/>
                  </a:lnTo>
                  <a:lnTo>
                    <a:pt x="453" y="122"/>
                  </a:lnTo>
                  <a:lnTo>
                    <a:pt x="455" y="127"/>
                  </a:lnTo>
                  <a:lnTo>
                    <a:pt x="457" y="130"/>
                  </a:lnTo>
                  <a:lnTo>
                    <a:pt x="462" y="132"/>
                  </a:lnTo>
                  <a:lnTo>
                    <a:pt x="467" y="135"/>
                  </a:lnTo>
                  <a:lnTo>
                    <a:pt x="472" y="136"/>
                  </a:lnTo>
                  <a:lnTo>
                    <a:pt x="478" y="137"/>
                  </a:lnTo>
                  <a:lnTo>
                    <a:pt x="483" y="136"/>
                  </a:lnTo>
                  <a:lnTo>
                    <a:pt x="488" y="135"/>
                  </a:lnTo>
                  <a:lnTo>
                    <a:pt x="493" y="132"/>
                  </a:lnTo>
                  <a:lnTo>
                    <a:pt x="497" y="130"/>
                  </a:lnTo>
                  <a:lnTo>
                    <a:pt x="500" y="127"/>
                  </a:lnTo>
                  <a:lnTo>
                    <a:pt x="504" y="124"/>
                  </a:lnTo>
                  <a:lnTo>
                    <a:pt x="506" y="121"/>
                  </a:lnTo>
                  <a:lnTo>
                    <a:pt x="507" y="116"/>
                  </a:lnTo>
                  <a:close/>
                  <a:moveTo>
                    <a:pt x="445" y="85"/>
                  </a:moveTo>
                  <a:lnTo>
                    <a:pt x="507" y="85"/>
                  </a:lnTo>
                  <a:lnTo>
                    <a:pt x="507" y="84"/>
                  </a:lnTo>
                  <a:lnTo>
                    <a:pt x="506" y="83"/>
                  </a:lnTo>
                  <a:lnTo>
                    <a:pt x="506" y="81"/>
                  </a:lnTo>
                  <a:lnTo>
                    <a:pt x="506" y="80"/>
                  </a:lnTo>
                  <a:lnTo>
                    <a:pt x="506" y="79"/>
                  </a:lnTo>
                  <a:lnTo>
                    <a:pt x="506" y="78"/>
                  </a:lnTo>
                  <a:lnTo>
                    <a:pt x="506" y="77"/>
                  </a:lnTo>
                  <a:lnTo>
                    <a:pt x="504" y="72"/>
                  </a:lnTo>
                  <a:lnTo>
                    <a:pt x="502" y="68"/>
                  </a:lnTo>
                  <a:lnTo>
                    <a:pt x="501" y="63"/>
                  </a:lnTo>
                  <a:lnTo>
                    <a:pt x="499" y="58"/>
                  </a:lnTo>
                  <a:lnTo>
                    <a:pt x="495" y="56"/>
                  </a:lnTo>
                  <a:lnTo>
                    <a:pt x="490" y="54"/>
                  </a:lnTo>
                  <a:lnTo>
                    <a:pt x="484" y="52"/>
                  </a:lnTo>
                  <a:lnTo>
                    <a:pt x="478" y="52"/>
                  </a:lnTo>
                  <a:lnTo>
                    <a:pt x="470" y="52"/>
                  </a:lnTo>
                  <a:lnTo>
                    <a:pt x="463" y="54"/>
                  </a:lnTo>
                  <a:lnTo>
                    <a:pt x="458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3"/>
                  </a:lnTo>
                  <a:lnTo>
                    <a:pt x="446" y="79"/>
                  </a:lnTo>
                  <a:lnTo>
                    <a:pt x="445" y="85"/>
                  </a:lnTo>
                  <a:close/>
                  <a:moveTo>
                    <a:pt x="773" y="320"/>
                  </a:moveTo>
                  <a:lnTo>
                    <a:pt x="794" y="320"/>
                  </a:lnTo>
                  <a:lnTo>
                    <a:pt x="794" y="321"/>
                  </a:lnTo>
                  <a:lnTo>
                    <a:pt x="794" y="325"/>
                  </a:lnTo>
                  <a:lnTo>
                    <a:pt x="792" y="327"/>
                  </a:lnTo>
                  <a:lnTo>
                    <a:pt x="792" y="330"/>
                  </a:lnTo>
                  <a:lnTo>
                    <a:pt x="791" y="334"/>
                  </a:lnTo>
                  <a:lnTo>
                    <a:pt x="790" y="338"/>
                  </a:lnTo>
                  <a:lnTo>
                    <a:pt x="788" y="341"/>
                  </a:lnTo>
                  <a:lnTo>
                    <a:pt x="787" y="344"/>
                  </a:lnTo>
                  <a:lnTo>
                    <a:pt x="782" y="350"/>
                  </a:lnTo>
                  <a:lnTo>
                    <a:pt x="779" y="355"/>
                  </a:lnTo>
                  <a:lnTo>
                    <a:pt x="773" y="359"/>
                  </a:lnTo>
                  <a:lnTo>
                    <a:pt x="767" y="364"/>
                  </a:lnTo>
                  <a:lnTo>
                    <a:pt x="764" y="366"/>
                  </a:lnTo>
                  <a:lnTo>
                    <a:pt x="761" y="367"/>
                  </a:lnTo>
                  <a:lnTo>
                    <a:pt x="756" y="370"/>
                  </a:lnTo>
                  <a:lnTo>
                    <a:pt x="752" y="371"/>
                  </a:lnTo>
                  <a:lnTo>
                    <a:pt x="748" y="372"/>
                  </a:lnTo>
                  <a:lnTo>
                    <a:pt x="743" y="372"/>
                  </a:lnTo>
                  <a:lnTo>
                    <a:pt x="739" y="373"/>
                  </a:lnTo>
                  <a:lnTo>
                    <a:pt x="733" y="373"/>
                  </a:lnTo>
                  <a:lnTo>
                    <a:pt x="726" y="373"/>
                  </a:lnTo>
                  <a:lnTo>
                    <a:pt x="719" y="372"/>
                  </a:lnTo>
                  <a:lnTo>
                    <a:pt x="714" y="371"/>
                  </a:lnTo>
                  <a:lnTo>
                    <a:pt x="708" y="370"/>
                  </a:lnTo>
                  <a:lnTo>
                    <a:pt x="704" y="367"/>
                  </a:lnTo>
                  <a:lnTo>
                    <a:pt x="699" y="365"/>
                  </a:lnTo>
                  <a:lnTo>
                    <a:pt x="695" y="363"/>
                  </a:lnTo>
                  <a:lnTo>
                    <a:pt x="691" y="361"/>
                  </a:lnTo>
                  <a:lnTo>
                    <a:pt x="686" y="355"/>
                  </a:lnTo>
                  <a:lnTo>
                    <a:pt x="680" y="347"/>
                  </a:lnTo>
                  <a:lnTo>
                    <a:pt x="676" y="341"/>
                  </a:lnTo>
                  <a:lnTo>
                    <a:pt x="671" y="334"/>
                  </a:lnTo>
                  <a:lnTo>
                    <a:pt x="669" y="328"/>
                  </a:lnTo>
                  <a:lnTo>
                    <a:pt x="668" y="322"/>
                  </a:lnTo>
                  <a:lnTo>
                    <a:pt x="667" y="316"/>
                  </a:lnTo>
                  <a:lnTo>
                    <a:pt x="666" y="311"/>
                  </a:lnTo>
                  <a:lnTo>
                    <a:pt x="666" y="306"/>
                  </a:lnTo>
                  <a:lnTo>
                    <a:pt x="666" y="302"/>
                  </a:lnTo>
                  <a:lnTo>
                    <a:pt x="665" y="299"/>
                  </a:lnTo>
                  <a:lnTo>
                    <a:pt x="665" y="297"/>
                  </a:lnTo>
                  <a:lnTo>
                    <a:pt x="665" y="288"/>
                  </a:lnTo>
                  <a:lnTo>
                    <a:pt x="666" y="281"/>
                  </a:lnTo>
                  <a:lnTo>
                    <a:pt x="666" y="275"/>
                  </a:lnTo>
                  <a:lnTo>
                    <a:pt x="668" y="269"/>
                  </a:lnTo>
                  <a:lnTo>
                    <a:pt x="669" y="263"/>
                  </a:lnTo>
                  <a:lnTo>
                    <a:pt x="671" y="259"/>
                  </a:lnTo>
                  <a:lnTo>
                    <a:pt x="674" y="254"/>
                  </a:lnTo>
                  <a:lnTo>
                    <a:pt x="677" y="250"/>
                  </a:lnTo>
                  <a:lnTo>
                    <a:pt x="682" y="241"/>
                  </a:lnTo>
                  <a:lnTo>
                    <a:pt x="687" y="234"/>
                  </a:lnTo>
                  <a:lnTo>
                    <a:pt x="693" y="230"/>
                  </a:lnTo>
                  <a:lnTo>
                    <a:pt x="699" y="225"/>
                  </a:lnTo>
                  <a:lnTo>
                    <a:pt x="705" y="223"/>
                  </a:lnTo>
                  <a:lnTo>
                    <a:pt x="709" y="220"/>
                  </a:lnTo>
                  <a:lnTo>
                    <a:pt x="715" y="219"/>
                  </a:lnTo>
                  <a:lnTo>
                    <a:pt x="719" y="218"/>
                  </a:lnTo>
                  <a:lnTo>
                    <a:pt x="724" y="218"/>
                  </a:lnTo>
                  <a:lnTo>
                    <a:pt x="727" y="218"/>
                  </a:lnTo>
                  <a:lnTo>
                    <a:pt x="730" y="218"/>
                  </a:lnTo>
                  <a:lnTo>
                    <a:pt x="732" y="218"/>
                  </a:lnTo>
                  <a:lnTo>
                    <a:pt x="737" y="218"/>
                  </a:lnTo>
                  <a:lnTo>
                    <a:pt x="744" y="219"/>
                  </a:lnTo>
                  <a:lnTo>
                    <a:pt x="748" y="219"/>
                  </a:lnTo>
                  <a:lnTo>
                    <a:pt x="754" y="220"/>
                  </a:lnTo>
                  <a:lnTo>
                    <a:pt x="759" y="222"/>
                  </a:lnTo>
                  <a:lnTo>
                    <a:pt x="762" y="223"/>
                  </a:lnTo>
                  <a:lnTo>
                    <a:pt x="766" y="225"/>
                  </a:lnTo>
                  <a:lnTo>
                    <a:pt x="770" y="226"/>
                  </a:lnTo>
                  <a:lnTo>
                    <a:pt x="776" y="232"/>
                  </a:lnTo>
                  <a:lnTo>
                    <a:pt x="780" y="236"/>
                  </a:lnTo>
                  <a:lnTo>
                    <a:pt x="783" y="242"/>
                  </a:lnTo>
                  <a:lnTo>
                    <a:pt x="787" y="248"/>
                  </a:lnTo>
                  <a:lnTo>
                    <a:pt x="788" y="250"/>
                  </a:lnTo>
                  <a:lnTo>
                    <a:pt x="789" y="253"/>
                  </a:lnTo>
                  <a:lnTo>
                    <a:pt x="790" y="256"/>
                  </a:lnTo>
                  <a:lnTo>
                    <a:pt x="790" y="259"/>
                  </a:lnTo>
                  <a:lnTo>
                    <a:pt x="790" y="261"/>
                  </a:lnTo>
                  <a:lnTo>
                    <a:pt x="791" y="263"/>
                  </a:lnTo>
                  <a:lnTo>
                    <a:pt x="792" y="266"/>
                  </a:lnTo>
                  <a:lnTo>
                    <a:pt x="792" y="268"/>
                  </a:lnTo>
                  <a:lnTo>
                    <a:pt x="771" y="268"/>
                  </a:lnTo>
                  <a:lnTo>
                    <a:pt x="771" y="267"/>
                  </a:lnTo>
                  <a:lnTo>
                    <a:pt x="771" y="266"/>
                  </a:lnTo>
                  <a:lnTo>
                    <a:pt x="771" y="264"/>
                  </a:lnTo>
                  <a:lnTo>
                    <a:pt x="770" y="259"/>
                  </a:lnTo>
                  <a:lnTo>
                    <a:pt x="767" y="253"/>
                  </a:lnTo>
                  <a:lnTo>
                    <a:pt x="764" y="248"/>
                  </a:lnTo>
                  <a:lnTo>
                    <a:pt x="761" y="245"/>
                  </a:lnTo>
                  <a:lnTo>
                    <a:pt x="755" y="240"/>
                  </a:lnTo>
                  <a:lnTo>
                    <a:pt x="748" y="238"/>
                  </a:lnTo>
                  <a:lnTo>
                    <a:pt x="741" y="235"/>
                  </a:lnTo>
                  <a:lnTo>
                    <a:pt x="732" y="235"/>
                  </a:lnTo>
                  <a:lnTo>
                    <a:pt x="730" y="235"/>
                  </a:lnTo>
                  <a:lnTo>
                    <a:pt x="728" y="235"/>
                  </a:lnTo>
                  <a:lnTo>
                    <a:pt x="726" y="235"/>
                  </a:lnTo>
                  <a:lnTo>
                    <a:pt x="723" y="235"/>
                  </a:lnTo>
                  <a:lnTo>
                    <a:pt x="719" y="235"/>
                  </a:lnTo>
                  <a:lnTo>
                    <a:pt x="716" y="236"/>
                  </a:lnTo>
                  <a:lnTo>
                    <a:pt x="713" y="239"/>
                  </a:lnTo>
                  <a:lnTo>
                    <a:pt x="709" y="241"/>
                  </a:lnTo>
                  <a:lnTo>
                    <a:pt x="705" y="243"/>
                  </a:lnTo>
                  <a:lnTo>
                    <a:pt x="700" y="248"/>
                  </a:lnTo>
                  <a:lnTo>
                    <a:pt x="697" y="253"/>
                  </a:lnTo>
                  <a:lnTo>
                    <a:pt x="694" y="259"/>
                  </a:lnTo>
                  <a:lnTo>
                    <a:pt x="691" y="262"/>
                  </a:lnTo>
                  <a:lnTo>
                    <a:pt x="690" y="266"/>
                  </a:lnTo>
                  <a:lnTo>
                    <a:pt x="688" y="270"/>
                  </a:lnTo>
                  <a:lnTo>
                    <a:pt x="687" y="275"/>
                  </a:lnTo>
                  <a:lnTo>
                    <a:pt x="686" y="279"/>
                  </a:lnTo>
                  <a:lnTo>
                    <a:pt x="686" y="285"/>
                  </a:lnTo>
                  <a:lnTo>
                    <a:pt x="684" y="291"/>
                  </a:lnTo>
                  <a:lnTo>
                    <a:pt x="684" y="297"/>
                  </a:lnTo>
                  <a:lnTo>
                    <a:pt x="684" y="302"/>
                  </a:lnTo>
                  <a:lnTo>
                    <a:pt x="686" y="309"/>
                  </a:lnTo>
                  <a:lnTo>
                    <a:pt x="687" y="314"/>
                  </a:lnTo>
                  <a:lnTo>
                    <a:pt x="688" y="319"/>
                  </a:lnTo>
                  <a:lnTo>
                    <a:pt x="690" y="325"/>
                  </a:lnTo>
                  <a:lnTo>
                    <a:pt x="693" y="329"/>
                  </a:lnTo>
                  <a:lnTo>
                    <a:pt x="695" y="333"/>
                  </a:lnTo>
                  <a:lnTo>
                    <a:pt x="697" y="338"/>
                  </a:lnTo>
                  <a:lnTo>
                    <a:pt x="700" y="342"/>
                  </a:lnTo>
                  <a:lnTo>
                    <a:pt x="705" y="345"/>
                  </a:lnTo>
                  <a:lnTo>
                    <a:pt x="708" y="349"/>
                  </a:lnTo>
                  <a:lnTo>
                    <a:pt x="713" y="351"/>
                  </a:lnTo>
                  <a:lnTo>
                    <a:pt x="717" y="352"/>
                  </a:lnTo>
                  <a:lnTo>
                    <a:pt x="723" y="354"/>
                  </a:lnTo>
                  <a:lnTo>
                    <a:pt x="727" y="355"/>
                  </a:lnTo>
                  <a:lnTo>
                    <a:pt x="733" y="355"/>
                  </a:lnTo>
                  <a:lnTo>
                    <a:pt x="742" y="354"/>
                  </a:lnTo>
                  <a:lnTo>
                    <a:pt x="748" y="352"/>
                  </a:lnTo>
                  <a:lnTo>
                    <a:pt x="755" y="350"/>
                  </a:lnTo>
                  <a:lnTo>
                    <a:pt x="761" y="347"/>
                  </a:lnTo>
                  <a:lnTo>
                    <a:pt x="765" y="341"/>
                  </a:lnTo>
                  <a:lnTo>
                    <a:pt x="770" y="335"/>
                  </a:lnTo>
                  <a:lnTo>
                    <a:pt x="772" y="328"/>
                  </a:lnTo>
                  <a:lnTo>
                    <a:pt x="773" y="320"/>
                  </a:lnTo>
                  <a:close/>
                  <a:moveTo>
                    <a:pt x="827" y="293"/>
                  </a:moveTo>
                  <a:lnTo>
                    <a:pt x="810" y="293"/>
                  </a:lnTo>
                  <a:lnTo>
                    <a:pt x="810" y="292"/>
                  </a:lnTo>
                  <a:lnTo>
                    <a:pt x="810" y="290"/>
                  </a:lnTo>
                  <a:lnTo>
                    <a:pt x="810" y="288"/>
                  </a:lnTo>
                  <a:lnTo>
                    <a:pt x="810" y="288"/>
                  </a:lnTo>
                  <a:lnTo>
                    <a:pt x="811" y="286"/>
                  </a:lnTo>
                  <a:lnTo>
                    <a:pt x="811" y="285"/>
                  </a:lnTo>
                  <a:lnTo>
                    <a:pt x="811" y="284"/>
                  </a:lnTo>
                  <a:lnTo>
                    <a:pt x="811" y="281"/>
                  </a:lnTo>
                  <a:lnTo>
                    <a:pt x="813" y="277"/>
                  </a:lnTo>
                  <a:lnTo>
                    <a:pt x="816" y="274"/>
                  </a:lnTo>
                  <a:lnTo>
                    <a:pt x="819" y="270"/>
                  </a:lnTo>
                  <a:lnTo>
                    <a:pt x="823" y="268"/>
                  </a:lnTo>
                  <a:lnTo>
                    <a:pt x="829" y="264"/>
                  </a:lnTo>
                  <a:lnTo>
                    <a:pt x="836" y="262"/>
                  </a:lnTo>
                  <a:lnTo>
                    <a:pt x="845" y="259"/>
                  </a:lnTo>
                  <a:lnTo>
                    <a:pt x="854" y="259"/>
                  </a:lnTo>
                  <a:lnTo>
                    <a:pt x="856" y="259"/>
                  </a:lnTo>
                  <a:lnTo>
                    <a:pt x="857" y="259"/>
                  </a:lnTo>
                  <a:lnTo>
                    <a:pt x="860" y="259"/>
                  </a:lnTo>
                  <a:lnTo>
                    <a:pt x="862" y="259"/>
                  </a:lnTo>
                  <a:lnTo>
                    <a:pt x="863" y="259"/>
                  </a:lnTo>
                  <a:lnTo>
                    <a:pt x="864" y="259"/>
                  </a:lnTo>
                  <a:lnTo>
                    <a:pt x="866" y="259"/>
                  </a:lnTo>
                  <a:lnTo>
                    <a:pt x="869" y="259"/>
                  </a:lnTo>
                  <a:lnTo>
                    <a:pt x="873" y="262"/>
                  </a:lnTo>
                  <a:lnTo>
                    <a:pt x="878" y="264"/>
                  </a:lnTo>
                  <a:lnTo>
                    <a:pt x="883" y="267"/>
                  </a:lnTo>
                  <a:lnTo>
                    <a:pt x="888" y="269"/>
                  </a:lnTo>
                  <a:lnTo>
                    <a:pt x="891" y="274"/>
                  </a:lnTo>
                  <a:lnTo>
                    <a:pt x="893" y="279"/>
                  </a:lnTo>
                  <a:lnTo>
                    <a:pt x="894" y="285"/>
                  </a:lnTo>
                  <a:lnTo>
                    <a:pt x="895" y="293"/>
                  </a:lnTo>
                  <a:lnTo>
                    <a:pt x="894" y="343"/>
                  </a:lnTo>
                  <a:lnTo>
                    <a:pt x="894" y="344"/>
                  </a:lnTo>
                  <a:lnTo>
                    <a:pt x="894" y="345"/>
                  </a:lnTo>
                  <a:lnTo>
                    <a:pt x="894" y="347"/>
                  </a:lnTo>
                  <a:lnTo>
                    <a:pt x="894" y="347"/>
                  </a:lnTo>
                  <a:lnTo>
                    <a:pt x="895" y="349"/>
                  </a:lnTo>
                  <a:lnTo>
                    <a:pt x="895" y="350"/>
                  </a:lnTo>
                  <a:lnTo>
                    <a:pt x="895" y="351"/>
                  </a:lnTo>
                  <a:lnTo>
                    <a:pt x="897" y="352"/>
                  </a:lnTo>
                  <a:lnTo>
                    <a:pt x="899" y="354"/>
                  </a:lnTo>
                  <a:lnTo>
                    <a:pt x="901" y="355"/>
                  </a:lnTo>
                  <a:lnTo>
                    <a:pt x="903" y="355"/>
                  </a:lnTo>
                  <a:lnTo>
                    <a:pt x="904" y="355"/>
                  </a:lnTo>
                  <a:lnTo>
                    <a:pt x="904" y="354"/>
                  </a:lnTo>
                  <a:lnTo>
                    <a:pt x="904" y="367"/>
                  </a:lnTo>
                  <a:lnTo>
                    <a:pt x="903" y="367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0" y="367"/>
                  </a:lnTo>
                  <a:lnTo>
                    <a:pt x="899" y="367"/>
                  </a:lnTo>
                  <a:lnTo>
                    <a:pt x="897" y="367"/>
                  </a:lnTo>
                  <a:lnTo>
                    <a:pt x="893" y="367"/>
                  </a:lnTo>
                  <a:lnTo>
                    <a:pt x="890" y="367"/>
                  </a:lnTo>
                  <a:lnTo>
                    <a:pt x="886" y="367"/>
                  </a:lnTo>
                  <a:lnTo>
                    <a:pt x="884" y="366"/>
                  </a:lnTo>
                  <a:lnTo>
                    <a:pt x="882" y="364"/>
                  </a:lnTo>
                  <a:lnTo>
                    <a:pt x="881" y="362"/>
                  </a:lnTo>
                  <a:lnTo>
                    <a:pt x="879" y="358"/>
                  </a:lnTo>
                  <a:lnTo>
                    <a:pt x="878" y="354"/>
                  </a:lnTo>
                  <a:lnTo>
                    <a:pt x="876" y="356"/>
                  </a:lnTo>
                  <a:lnTo>
                    <a:pt x="875" y="358"/>
                  </a:lnTo>
                  <a:lnTo>
                    <a:pt x="873" y="361"/>
                  </a:lnTo>
                  <a:lnTo>
                    <a:pt x="872" y="363"/>
                  </a:lnTo>
                  <a:lnTo>
                    <a:pt x="869" y="364"/>
                  </a:lnTo>
                  <a:lnTo>
                    <a:pt x="867" y="365"/>
                  </a:lnTo>
                  <a:lnTo>
                    <a:pt x="865" y="366"/>
                  </a:lnTo>
                  <a:lnTo>
                    <a:pt x="863" y="367"/>
                  </a:lnTo>
                  <a:lnTo>
                    <a:pt x="860" y="367"/>
                  </a:lnTo>
                  <a:lnTo>
                    <a:pt x="856" y="368"/>
                  </a:lnTo>
                  <a:lnTo>
                    <a:pt x="853" y="370"/>
                  </a:lnTo>
                  <a:lnTo>
                    <a:pt x="850" y="370"/>
                  </a:lnTo>
                  <a:lnTo>
                    <a:pt x="848" y="371"/>
                  </a:lnTo>
                  <a:lnTo>
                    <a:pt x="846" y="371"/>
                  </a:lnTo>
                  <a:lnTo>
                    <a:pt x="844" y="371"/>
                  </a:lnTo>
                  <a:lnTo>
                    <a:pt x="842" y="371"/>
                  </a:lnTo>
                  <a:lnTo>
                    <a:pt x="841" y="371"/>
                  </a:lnTo>
                  <a:lnTo>
                    <a:pt x="840" y="371"/>
                  </a:lnTo>
                  <a:lnTo>
                    <a:pt x="838" y="371"/>
                  </a:lnTo>
                  <a:lnTo>
                    <a:pt x="836" y="371"/>
                  </a:lnTo>
                  <a:lnTo>
                    <a:pt x="834" y="370"/>
                  </a:lnTo>
                  <a:lnTo>
                    <a:pt x="831" y="370"/>
                  </a:lnTo>
                  <a:lnTo>
                    <a:pt x="827" y="368"/>
                  </a:lnTo>
                  <a:lnTo>
                    <a:pt x="825" y="367"/>
                  </a:lnTo>
                  <a:lnTo>
                    <a:pt x="822" y="366"/>
                  </a:lnTo>
                  <a:lnTo>
                    <a:pt x="819" y="365"/>
                  </a:lnTo>
                  <a:lnTo>
                    <a:pt x="816" y="363"/>
                  </a:lnTo>
                  <a:lnTo>
                    <a:pt x="813" y="359"/>
                  </a:lnTo>
                  <a:lnTo>
                    <a:pt x="811" y="356"/>
                  </a:lnTo>
                  <a:lnTo>
                    <a:pt x="808" y="351"/>
                  </a:lnTo>
                  <a:lnTo>
                    <a:pt x="807" y="345"/>
                  </a:lnTo>
                  <a:lnTo>
                    <a:pt x="805" y="340"/>
                  </a:lnTo>
                  <a:lnTo>
                    <a:pt x="807" y="331"/>
                  </a:lnTo>
                  <a:lnTo>
                    <a:pt x="810" y="325"/>
                  </a:lnTo>
                  <a:lnTo>
                    <a:pt x="814" y="320"/>
                  </a:lnTo>
                  <a:lnTo>
                    <a:pt x="820" y="316"/>
                  </a:lnTo>
                  <a:lnTo>
                    <a:pt x="823" y="314"/>
                  </a:lnTo>
                  <a:lnTo>
                    <a:pt x="827" y="313"/>
                  </a:lnTo>
                  <a:lnTo>
                    <a:pt x="832" y="311"/>
                  </a:lnTo>
                  <a:lnTo>
                    <a:pt x="836" y="309"/>
                  </a:lnTo>
                  <a:lnTo>
                    <a:pt x="840" y="309"/>
                  </a:lnTo>
                  <a:lnTo>
                    <a:pt x="846" y="307"/>
                  </a:lnTo>
                  <a:lnTo>
                    <a:pt x="852" y="306"/>
                  </a:lnTo>
                  <a:lnTo>
                    <a:pt x="858" y="305"/>
                  </a:lnTo>
                  <a:lnTo>
                    <a:pt x="860" y="305"/>
                  </a:lnTo>
                  <a:lnTo>
                    <a:pt x="860" y="305"/>
                  </a:lnTo>
                  <a:lnTo>
                    <a:pt x="862" y="305"/>
                  </a:lnTo>
                  <a:lnTo>
                    <a:pt x="863" y="305"/>
                  </a:lnTo>
                  <a:lnTo>
                    <a:pt x="866" y="305"/>
                  </a:lnTo>
                  <a:lnTo>
                    <a:pt x="869" y="304"/>
                  </a:lnTo>
                  <a:lnTo>
                    <a:pt x="873" y="302"/>
                  </a:lnTo>
                  <a:lnTo>
                    <a:pt x="875" y="301"/>
                  </a:lnTo>
                  <a:lnTo>
                    <a:pt x="876" y="300"/>
                  </a:lnTo>
                  <a:lnTo>
                    <a:pt x="876" y="299"/>
                  </a:lnTo>
                  <a:lnTo>
                    <a:pt x="876" y="296"/>
                  </a:lnTo>
                  <a:lnTo>
                    <a:pt x="876" y="291"/>
                  </a:lnTo>
                  <a:lnTo>
                    <a:pt x="876" y="288"/>
                  </a:lnTo>
                  <a:lnTo>
                    <a:pt x="876" y="285"/>
                  </a:lnTo>
                  <a:lnTo>
                    <a:pt x="875" y="281"/>
                  </a:lnTo>
                  <a:lnTo>
                    <a:pt x="873" y="279"/>
                  </a:lnTo>
                  <a:lnTo>
                    <a:pt x="872" y="278"/>
                  </a:lnTo>
                  <a:lnTo>
                    <a:pt x="869" y="277"/>
                  </a:lnTo>
                  <a:lnTo>
                    <a:pt x="867" y="275"/>
                  </a:lnTo>
                  <a:lnTo>
                    <a:pt x="865" y="275"/>
                  </a:lnTo>
                  <a:lnTo>
                    <a:pt x="864" y="274"/>
                  </a:lnTo>
                  <a:lnTo>
                    <a:pt x="862" y="272"/>
                  </a:lnTo>
                  <a:lnTo>
                    <a:pt x="860" y="272"/>
                  </a:lnTo>
                  <a:lnTo>
                    <a:pt x="858" y="272"/>
                  </a:lnTo>
                  <a:lnTo>
                    <a:pt x="857" y="272"/>
                  </a:lnTo>
                  <a:lnTo>
                    <a:pt x="855" y="272"/>
                  </a:lnTo>
                  <a:lnTo>
                    <a:pt x="854" y="272"/>
                  </a:lnTo>
                  <a:lnTo>
                    <a:pt x="848" y="272"/>
                  </a:lnTo>
                  <a:lnTo>
                    <a:pt x="844" y="274"/>
                  </a:lnTo>
                  <a:lnTo>
                    <a:pt x="840" y="275"/>
                  </a:lnTo>
                  <a:lnTo>
                    <a:pt x="837" y="276"/>
                  </a:lnTo>
                  <a:lnTo>
                    <a:pt x="835" y="278"/>
                  </a:lnTo>
                  <a:lnTo>
                    <a:pt x="833" y="279"/>
                  </a:lnTo>
                  <a:lnTo>
                    <a:pt x="831" y="281"/>
                  </a:lnTo>
                  <a:lnTo>
                    <a:pt x="828" y="283"/>
                  </a:lnTo>
                  <a:lnTo>
                    <a:pt x="828" y="284"/>
                  </a:lnTo>
                  <a:lnTo>
                    <a:pt x="828" y="285"/>
                  </a:lnTo>
                  <a:lnTo>
                    <a:pt x="827" y="286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90"/>
                  </a:lnTo>
                  <a:lnTo>
                    <a:pt x="827" y="291"/>
                  </a:lnTo>
                  <a:lnTo>
                    <a:pt x="827" y="292"/>
                  </a:lnTo>
                  <a:lnTo>
                    <a:pt x="827" y="293"/>
                  </a:lnTo>
                  <a:close/>
                  <a:moveTo>
                    <a:pt x="876" y="323"/>
                  </a:moveTo>
                  <a:lnTo>
                    <a:pt x="876" y="313"/>
                  </a:lnTo>
                  <a:lnTo>
                    <a:pt x="876" y="314"/>
                  </a:lnTo>
                  <a:lnTo>
                    <a:pt x="875" y="315"/>
                  </a:lnTo>
                  <a:lnTo>
                    <a:pt x="874" y="316"/>
                  </a:lnTo>
                  <a:lnTo>
                    <a:pt x="873" y="316"/>
                  </a:lnTo>
                  <a:lnTo>
                    <a:pt x="872" y="316"/>
                  </a:lnTo>
                  <a:lnTo>
                    <a:pt x="871" y="316"/>
                  </a:lnTo>
                  <a:lnTo>
                    <a:pt x="869" y="316"/>
                  </a:lnTo>
                  <a:lnTo>
                    <a:pt x="866" y="318"/>
                  </a:lnTo>
                  <a:lnTo>
                    <a:pt x="865" y="318"/>
                  </a:lnTo>
                  <a:lnTo>
                    <a:pt x="864" y="318"/>
                  </a:lnTo>
                  <a:lnTo>
                    <a:pt x="863" y="318"/>
                  </a:lnTo>
                  <a:lnTo>
                    <a:pt x="862" y="318"/>
                  </a:lnTo>
                  <a:lnTo>
                    <a:pt x="860" y="318"/>
                  </a:lnTo>
                  <a:lnTo>
                    <a:pt x="860" y="318"/>
                  </a:lnTo>
                  <a:lnTo>
                    <a:pt x="858" y="318"/>
                  </a:lnTo>
                  <a:lnTo>
                    <a:pt x="857" y="318"/>
                  </a:lnTo>
                  <a:lnTo>
                    <a:pt x="856" y="318"/>
                  </a:lnTo>
                  <a:lnTo>
                    <a:pt x="855" y="318"/>
                  </a:lnTo>
                  <a:lnTo>
                    <a:pt x="854" y="319"/>
                  </a:lnTo>
                  <a:lnTo>
                    <a:pt x="853" y="320"/>
                  </a:lnTo>
                  <a:lnTo>
                    <a:pt x="848" y="320"/>
                  </a:lnTo>
                  <a:lnTo>
                    <a:pt x="842" y="321"/>
                  </a:lnTo>
                  <a:lnTo>
                    <a:pt x="838" y="322"/>
                  </a:lnTo>
                  <a:lnTo>
                    <a:pt x="834" y="325"/>
                  </a:lnTo>
                  <a:lnTo>
                    <a:pt x="831" y="327"/>
                  </a:lnTo>
                  <a:lnTo>
                    <a:pt x="827" y="330"/>
                  </a:lnTo>
                  <a:lnTo>
                    <a:pt x="826" y="335"/>
                  </a:lnTo>
                  <a:lnTo>
                    <a:pt x="825" y="340"/>
                  </a:lnTo>
                  <a:lnTo>
                    <a:pt x="825" y="341"/>
                  </a:lnTo>
                  <a:lnTo>
                    <a:pt x="825" y="342"/>
                  </a:lnTo>
                  <a:lnTo>
                    <a:pt x="825" y="343"/>
                  </a:lnTo>
                  <a:lnTo>
                    <a:pt x="825" y="345"/>
                  </a:lnTo>
                  <a:lnTo>
                    <a:pt x="826" y="347"/>
                  </a:lnTo>
                  <a:lnTo>
                    <a:pt x="828" y="351"/>
                  </a:lnTo>
                  <a:lnTo>
                    <a:pt x="831" y="354"/>
                  </a:lnTo>
                  <a:lnTo>
                    <a:pt x="834" y="356"/>
                  </a:lnTo>
                  <a:lnTo>
                    <a:pt x="837" y="358"/>
                  </a:lnTo>
                  <a:lnTo>
                    <a:pt x="841" y="359"/>
                  </a:lnTo>
                  <a:lnTo>
                    <a:pt x="846" y="359"/>
                  </a:lnTo>
                  <a:lnTo>
                    <a:pt x="852" y="358"/>
                  </a:lnTo>
                  <a:lnTo>
                    <a:pt x="856" y="357"/>
                  </a:lnTo>
                  <a:lnTo>
                    <a:pt x="860" y="354"/>
                  </a:lnTo>
                  <a:lnTo>
                    <a:pt x="865" y="351"/>
                  </a:lnTo>
                  <a:lnTo>
                    <a:pt x="867" y="349"/>
                  </a:lnTo>
                  <a:lnTo>
                    <a:pt x="869" y="345"/>
                  </a:lnTo>
                  <a:lnTo>
                    <a:pt x="872" y="343"/>
                  </a:lnTo>
                  <a:lnTo>
                    <a:pt x="873" y="340"/>
                  </a:lnTo>
                  <a:lnTo>
                    <a:pt x="874" y="338"/>
                  </a:lnTo>
                  <a:lnTo>
                    <a:pt x="875" y="335"/>
                  </a:lnTo>
                  <a:lnTo>
                    <a:pt x="876" y="333"/>
                  </a:lnTo>
                  <a:lnTo>
                    <a:pt x="876" y="330"/>
                  </a:lnTo>
                  <a:lnTo>
                    <a:pt x="876" y="328"/>
                  </a:lnTo>
                  <a:lnTo>
                    <a:pt x="876" y="325"/>
                  </a:lnTo>
                  <a:lnTo>
                    <a:pt x="876" y="325"/>
                  </a:lnTo>
                  <a:lnTo>
                    <a:pt x="876" y="32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4" name="Freeform 114"/>
            <p:cNvSpPr>
              <a:spLocks/>
            </p:cNvSpPr>
            <p:nvPr/>
          </p:nvSpPr>
          <p:spPr bwMode="auto">
            <a:xfrm>
              <a:off x="2193" y="6018"/>
              <a:ext cx="41" cy="64"/>
            </a:xfrm>
            <a:custGeom>
              <a:avLst/>
              <a:gdLst>
                <a:gd name="T0" fmla="*/ 30 w 41"/>
                <a:gd name="T1" fmla="*/ 0 h 64"/>
                <a:gd name="T2" fmla="*/ 28 w 41"/>
                <a:gd name="T3" fmla="*/ 12 h 64"/>
                <a:gd name="T4" fmla="*/ 26 w 41"/>
                <a:gd name="T5" fmla="*/ 23 h 64"/>
                <a:gd name="T6" fmla="*/ 23 w 41"/>
                <a:gd name="T7" fmla="*/ 30 h 64"/>
                <a:gd name="T8" fmla="*/ 19 w 41"/>
                <a:gd name="T9" fmla="*/ 36 h 64"/>
                <a:gd name="T10" fmla="*/ 14 w 41"/>
                <a:gd name="T11" fmla="*/ 43 h 64"/>
                <a:gd name="T12" fmla="*/ 10 w 41"/>
                <a:gd name="T13" fmla="*/ 46 h 64"/>
                <a:gd name="T14" fmla="*/ 5 w 41"/>
                <a:gd name="T15" fmla="*/ 51 h 64"/>
                <a:gd name="T16" fmla="*/ 0 w 41"/>
                <a:gd name="T17" fmla="*/ 54 h 64"/>
                <a:gd name="T18" fmla="*/ 6 w 41"/>
                <a:gd name="T19" fmla="*/ 64 h 64"/>
                <a:gd name="T20" fmla="*/ 12 w 41"/>
                <a:gd name="T21" fmla="*/ 60 h 64"/>
                <a:gd name="T22" fmla="*/ 16 w 41"/>
                <a:gd name="T23" fmla="*/ 56 h 64"/>
                <a:gd name="T24" fmla="*/ 23 w 41"/>
                <a:gd name="T25" fmla="*/ 49 h 64"/>
                <a:gd name="T26" fmla="*/ 28 w 41"/>
                <a:gd name="T27" fmla="*/ 43 h 64"/>
                <a:gd name="T28" fmla="*/ 32 w 41"/>
                <a:gd name="T29" fmla="*/ 35 h 64"/>
                <a:gd name="T30" fmla="*/ 37 w 41"/>
                <a:gd name="T31" fmla="*/ 26 h 64"/>
                <a:gd name="T32" fmla="*/ 39 w 41"/>
                <a:gd name="T33" fmla="*/ 14 h 64"/>
                <a:gd name="T34" fmla="*/ 41 w 41"/>
                <a:gd name="T35" fmla="*/ 0 h 64"/>
                <a:gd name="T36" fmla="*/ 30 w 41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64">
                  <a:moveTo>
                    <a:pt x="30" y="0"/>
                  </a:moveTo>
                  <a:lnTo>
                    <a:pt x="28" y="12"/>
                  </a:lnTo>
                  <a:lnTo>
                    <a:pt x="26" y="23"/>
                  </a:lnTo>
                  <a:lnTo>
                    <a:pt x="23" y="30"/>
                  </a:lnTo>
                  <a:lnTo>
                    <a:pt x="19" y="36"/>
                  </a:lnTo>
                  <a:lnTo>
                    <a:pt x="14" y="43"/>
                  </a:lnTo>
                  <a:lnTo>
                    <a:pt x="10" y="46"/>
                  </a:lnTo>
                  <a:lnTo>
                    <a:pt x="5" y="51"/>
                  </a:lnTo>
                  <a:lnTo>
                    <a:pt x="0" y="54"/>
                  </a:lnTo>
                  <a:lnTo>
                    <a:pt x="6" y="64"/>
                  </a:lnTo>
                  <a:lnTo>
                    <a:pt x="12" y="60"/>
                  </a:lnTo>
                  <a:lnTo>
                    <a:pt x="16" y="56"/>
                  </a:lnTo>
                  <a:lnTo>
                    <a:pt x="23" y="49"/>
                  </a:lnTo>
                  <a:lnTo>
                    <a:pt x="28" y="43"/>
                  </a:lnTo>
                  <a:lnTo>
                    <a:pt x="32" y="35"/>
                  </a:lnTo>
                  <a:lnTo>
                    <a:pt x="37" y="26"/>
                  </a:lnTo>
                  <a:lnTo>
                    <a:pt x="39" y="14"/>
                  </a:lnTo>
                  <a:lnTo>
                    <a:pt x="4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5" name="Freeform 115"/>
            <p:cNvSpPr>
              <a:spLocks/>
            </p:cNvSpPr>
            <p:nvPr/>
          </p:nvSpPr>
          <p:spPr bwMode="auto">
            <a:xfrm>
              <a:off x="2223" y="5699"/>
              <a:ext cx="62" cy="319"/>
            </a:xfrm>
            <a:custGeom>
              <a:avLst/>
              <a:gdLst>
                <a:gd name="T0" fmla="*/ 53 w 62"/>
                <a:gd name="T1" fmla="*/ 0 h 319"/>
                <a:gd name="T2" fmla="*/ 46 w 62"/>
                <a:gd name="T3" fmla="*/ 15 h 319"/>
                <a:gd name="T4" fmla="*/ 41 w 62"/>
                <a:gd name="T5" fmla="*/ 31 h 319"/>
                <a:gd name="T6" fmla="*/ 35 w 62"/>
                <a:gd name="T7" fmla="*/ 50 h 319"/>
                <a:gd name="T8" fmla="*/ 31 w 62"/>
                <a:gd name="T9" fmla="*/ 72 h 319"/>
                <a:gd name="T10" fmla="*/ 26 w 62"/>
                <a:gd name="T11" fmla="*/ 93 h 319"/>
                <a:gd name="T12" fmla="*/ 22 w 62"/>
                <a:gd name="T13" fmla="*/ 118 h 319"/>
                <a:gd name="T14" fmla="*/ 18 w 62"/>
                <a:gd name="T15" fmla="*/ 141 h 319"/>
                <a:gd name="T16" fmla="*/ 15 w 62"/>
                <a:gd name="T17" fmla="*/ 165 h 319"/>
                <a:gd name="T18" fmla="*/ 12 w 62"/>
                <a:gd name="T19" fmla="*/ 189 h 319"/>
                <a:gd name="T20" fmla="*/ 9 w 62"/>
                <a:gd name="T21" fmla="*/ 213 h 319"/>
                <a:gd name="T22" fmla="*/ 7 w 62"/>
                <a:gd name="T23" fmla="*/ 236 h 319"/>
                <a:gd name="T24" fmla="*/ 5 w 62"/>
                <a:gd name="T25" fmla="*/ 256 h 319"/>
                <a:gd name="T26" fmla="*/ 3 w 62"/>
                <a:gd name="T27" fmla="*/ 277 h 319"/>
                <a:gd name="T28" fmla="*/ 2 w 62"/>
                <a:gd name="T29" fmla="*/ 293 h 319"/>
                <a:gd name="T30" fmla="*/ 0 w 62"/>
                <a:gd name="T31" fmla="*/ 307 h 319"/>
                <a:gd name="T32" fmla="*/ 0 w 62"/>
                <a:gd name="T33" fmla="*/ 319 h 319"/>
                <a:gd name="T34" fmla="*/ 11 w 62"/>
                <a:gd name="T35" fmla="*/ 319 h 319"/>
                <a:gd name="T36" fmla="*/ 12 w 62"/>
                <a:gd name="T37" fmla="*/ 307 h 319"/>
                <a:gd name="T38" fmla="*/ 13 w 62"/>
                <a:gd name="T39" fmla="*/ 293 h 319"/>
                <a:gd name="T40" fmla="*/ 14 w 62"/>
                <a:gd name="T41" fmla="*/ 277 h 319"/>
                <a:gd name="T42" fmla="*/ 16 w 62"/>
                <a:gd name="T43" fmla="*/ 259 h 319"/>
                <a:gd name="T44" fmla="*/ 18 w 62"/>
                <a:gd name="T45" fmla="*/ 238 h 319"/>
                <a:gd name="T46" fmla="*/ 21 w 62"/>
                <a:gd name="T47" fmla="*/ 213 h 319"/>
                <a:gd name="T48" fmla="*/ 23 w 62"/>
                <a:gd name="T49" fmla="*/ 192 h 319"/>
                <a:gd name="T50" fmla="*/ 26 w 62"/>
                <a:gd name="T51" fmla="*/ 167 h 319"/>
                <a:gd name="T52" fmla="*/ 29 w 62"/>
                <a:gd name="T53" fmla="*/ 143 h 319"/>
                <a:gd name="T54" fmla="*/ 33 w 62"/>
                <a:gd name="T55" fmla="*/ 120 h 319"/>
                <a:gd name="T56" fmla="*/ 37 w 62"/>
                <a:gd name="T57" fmla="*/ 95 h 319"/>
                <a:gd name="T58" fmla="*/ 42 w 62"/>
                <a:gd name="T59" fmla="*/ 74 h 319"/>
                <a:gd name="T60" fmla="*/ 46 w 62"/>
                <a:gd name="T61" fmla="*/ 52 h 319"/>
                <a:gd name="T62" fmla="*/ 52 w 62"/>
                <a:gd name="T63" fmla="*/ 35 h 319"/>
                <a:gd name="T64" fmla="*/ 58 w 62"/>
                <a:gd name="T65" fmla="*/ 19 h 319"/>
                <a:gd name="T66" fmla="*/ 62 w 62"/>
                <a:gd name="T67" fmla="*/ 5 h 319"/>
                <a:gd name="T68" fmla="*/ 53 w 62"/>
                <a:gd name="T6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319">
                  <a:moveTo>
                    <a:pt x="53" y="0"/>
                  </a:moveTo>
                  <a:lnTo>
                    <a:pt x="46" y="15"/>
                  </a:lnTo>
                  <a:lnTo>
                    <a:pt x="41" y="31"/>
                  </a:lnTo>
                  <a:lnTo>
                    <a:pt x="35" y="50"/>
                  </a:lnTo>
                  <a:lnTo>
                    <a:pt x="31" y="72"/>
                  </a:lnTo>
                  <a:lnTo>
                    <a:pt x="26" y="93"/>
                  </a:lnTo>
                  <a:lnTo>
                    <a:pt x="22" y="118"/>
                  </a:lnTo>
                  <a:lnTo>
                    <a:pt x="18" y="141"/>
                  </a:lnTo>
                  <a:lnTo>
                    <a:pt x="15" y="165"/>
                  </a:lnTo>
                  <a:lnTo>
                    <a:pt x="12" y="189"/>
                  </a:lnTo>
                  <a:lnTo>
                    <a:pt x="9" y="213"/>
                  </a:lnTo>
                  <a:lnTo>
                    <a:pt x="7" y="236"/>
                  </a:lnTo>
                  <a:lnTo>
                    <a:pt x="5" y="256"/>
                  </a:lnTo>
                  <a:lnTo>
                    <a:pt x="3" y="277"/>
                  </a:lnTo>
                  <a:lnTo>
                    <a:pt x="2" y="293"/>
                  </a:lnTo>
                  <a:lnTo>
                    <a:pt x="0" y="307"/>
                  </a:lnTo>
                  <a:lnTo>
                    <a:pt x="0" y="319"/>
                  </a:lnTo>
                  <a:lnTo>
                    <a:pt x="11" y="319"/>
                  </a:lnTo>
                  <a:lnTo>
                    <a:pt x="12" y="307"/>
                  </a:lnTo>
                  <a:lnTo>
                    <a:pt x="13" y="293"/>
                  </a:lnTo>
                  <a:lnTo>
                    <a:pt x="14" y="277"/>
                  </a:lnTo>
                  <a:lnTo>
                    <a:pt x="16" y="259"/>
                  </a:lnTo>
                  <a:lnTo>
                    <a:pt x="18" y="238"/>
                  </a:lnTo>
                  <a:lnTo>
                    <a:pt x="21" y="213"/>
                  </a:lnTo>
                  <a:lnTo>
                    <a:pt x="23" y="192"/>
                  </a:lnTo>
                  <a:lnTo>
                    <a:pt x="26" y="167"/>
                  </a:lnTo>
                  <a:lnTo>
                    <a:pt x="29" y="143"/>
                  </a:lnTo>
                  <a:lnTo>
                    <a:pt x="33" y="120"/>
                  </a:lnTo>
                  <a:lnTo>
                    <a:pt x="37" y="95"/>
                  </a:lnTo>
                  <a:lnTo>
                    <a:pt x="42" y="74"/>
                  </a:lnTo>
                  <a:lnTo>
                    <a:pt x="46" y="52"/>
                  </a:lnTo>
                  <a:lnTo>
                    <a:pt x="52" y="35"/>
                  </a:lnTo>
                  <a:lnTo>
                    <a:pt x="58" y="19"/>
                  </a:lnTo>
                  <a:lnTo>
                    <a:pt x="62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6" name="Freeform 116"/>
            <p:cNvSpPr>
              <a:spLocks/>
            </p:cNvSpPr>
            <p:nvPr/>
          </p:nvSpPr>
          <p:spPr bwMode="auto">
            <a:xfrm>
              <a:off x="2276" y="5693"/>
              <a:ext cx="99" cy="452"/>
            </a:xfrm>
            <a:custGeom>
              <a:avLst/>
              <a:gdLst>
                <a:gd name="T0" fmla="*/ 99 w 99"/>
                <a:gd name="T1" fmla="*/ 448 h 452"/>
                <a:gd name="T2" fmla="*/ 98 w 99"/>
                <a:gd name="T3" fmla="*/ 448 h 452"/>
                <a:gd name="T4" fmla="*/ 97 w 99"/>
                <a:gd name="T5" fmla="*/ 439 h 452"/>
                <a:gd name="T6" fmla="*/ 92 w 99"/>
                <a:gd name="T7" fmla="*/ 421 h 452"/>
                <a:gd name="T8" fmla="*/ 89 w 99"/>
                <a:gd name="T9" fmla="*/ 396 h 452"/>
                <a:gd name="T10" fmla="*/ 83 w 99"/>
                <a:gd name="T11" fmla="*/ 363 h 452"/>
                <a:gd name="T12" fmla="*/ 78 w 99"/>
                <a:gd name="T13" fmla="*/ 327 h 452"/>
                <a:gd name="T14" fmla="*/ 72 w 99"/>
                <a:gd name="T15" fmla="*/ 287 h 452"/>
                <a:gd name="T16" fmla="*/ 66 w 99"/>
                <a:gd name="T17" fmla="*/ 244 h 452"/>
                <a:gd name="T18" fmla="*/ 60 w 99"/>
                <a:gd name="T19" fmla="*/ 203 h 452"/>
                <a:gd name="T20" fmla="*/ 53 w 99"/>
                <a:gd name="T21" fmla="*/ 160 h 452"/>
                <a:gd name="T22" fmla="*/ 46 w 99"/>
                <a:gd name="T23" fmla="*/ 120 h 452"/>
                <a:gd name="T24" fmla="*/ 39 w 99"/>
                <a:gd name="T25" fmla="*/ 85 h 452"/>
                <a:gd name="T26" fmla="*/ 34 w 99"/>
                <a:gd name="T27" fmla="*/ 53 h 452"/>
                <a:gd name="T28" fmla="*/ 27 w 99"/>
                <a:gd name="T29" fmla="*/ 29 h 452"/>
                <a:gd name="T30" fmla="*/ 22 w 99"/>
                <a:gd name="T31" fmla="*/ 11 h 452"/>
                <a:gd name="T32" fmla="*/ 13 w 99"/>
                <a:gd name="T33" fmla="*/ 0 h 452"/>
                <a:gd name="T34" fmla="*/ 0 w 99"/>
                <a:gd name="T35" fmla="*/ 7 h 452"/>
                <a:gd name="T36" fmla="*/ 9 w 99"/>
                <a:gd name="T37" fmla="*/ 11 h 452"/>
                <a:gd name="T38" fmla="*/ 8 w 99"/>
                <a:gd name="T39" fmla="*/ 11 h 452"/>
                <a:gd name="T40" fmla="*/ 11 w 99"/>
                <a:gd name="T41" fmla="*/ 16 h 452"/>
                <a:gd name="T42" fmla="*/ 16 w 99"/>
                <a:gd name="T43" fmla="*/ 31 h 452"/>
                <a:gd name="T44" fmla="*/ 23 w 99"/>
                <a:gd name="T45" fmla="*/ 56 h 452"/>
                <a:gd name="T46" fmla="*/ 29 w 99"/>
                <a:gd name="T47" fmla="*/ 87 h 452"/>
                <a:gd name="T48" fmla="*/ 35 w 99"/>
                <a:gd name="T49" fmla="*/ 123 h 452"/>
                <a:gd name="T50" fmla="*/ 42 w 99"/>
                <a:gd name="T51" fmla="*/ 162 h 452"/>
                <a:gd name="T52" fmla="*/ 48 w 99"/>
                <a:gd name="T53" fmla="*/ 205 h 452"/>
                <a:gd name="T54" fmla="*/ 55 w 99"/>
                <a:gd name="T55" fmla="*/ 246 h 452"/>
                <a:gd name="T56" fmla="*/ 61 w 99"/>
                <a:gd name="T57" fmla="*/ 289 h 452"/>
                <a:gd name="T58" fmla="*/ 66 w 99"/>
                <a:gd name="T59" fmla="*/ 330 h 452"/>
                <a:gd name="T60" fmla="*/ 72 w 99"/>
                <a:gd name="T61" fmla="*/ 365 h 452"/>
                <a:gd name="T62" fmla="*/ 78 w 99"/>
                <a:gd name="T63" fmla="*/ 398 h 452"/>
                <a:gd name="T64" fmla="*/ 81 w 99"/>
                <a:gd name="T65" fmla="*/ 423 h 452"/>
                <a:gd name="T66" fmla="*/ 85 w 99"/>
                <a:gd name="T67" fmla="*/ 442 h 452"/>
                <a:gd name="T68" fmla="*/ 89 w 99"/>
                <a:gd name="T69" fmla="*/ 452 h 452"/>
                <a:gd name="T70" fmla="*/ 88 w 99"/>
                <a:gd name="T71" fmla="*/ 452 h 452"/>
                <a:gd name="T72" fmla="*/ 99 w 99"/>
                <a:gd name="T73" fmla="*/ 44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452">
                  <a:moveTo>
                    <a:pt x="99" y="448"/>
                  </a:moveTo>
                  <a:lnTo>
                    <a:pt x="98" y="448"/>
                  </a:lnTo>
                  <a:lnTo>
                    <a:pt x="97" y="439"/>
                  </a:lnTo>
                  <a:lnTo>
                    <a:pt x="92" y="421"/>
                  </a:lnTo>
                  <a:lnTo>
                    <a:pt x="89" y="396"/>
                  </a:lnTo>
                  <a:lnTo>
                    <a:pt x="83" y="363"/>
                  </a:lnTo>
                  <a:lnTo>
                    <a:pt x="78" y="327"/>
                  </a:lnTo>
                  <a:lnTo>
                    <a:pt x="72" y="287"/>
                  </a:lnTo>
                  <a:lnTo>
                    <a:pt x="66" y="244"/>
                  </a:lnTo>
                  <a:lnTo>
                    <a:pt x="60" y="203"/>
                  </a:lnTo>
                  <a:lnTo>
                    <a:pt x="53" y="160"/>
                  </a:lnTo>
                  <a:lnTo>
                    <a:pt x="46" y="120"/>
                  </a:lnTo>
                  <a:lnTo>
                    <a:pt x="39" y="85"/>
                  </a:lnTo>
                  <a:lnTo>
                    <a:pt x="34" y="53"/>
                  </a:lnTo>
                  <a:lnTo>
                    <a:pt x="27" y="29"/>
                  </a:lnTo>
                  <a:lnTo>
                    <a:pt x="22" y="11"/>
                  </a:lnTo>
                  <a:lnTo>
                    <a:pt x="13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11" y="16"/>
                  </a:lnTo>
                  <a:lnTo>
                    <a:pt x="16" y="31"/>
                  </a:lnTo>
                  <a:lnTo>
                    <a:pt x="23" y="56"/>
                  </a:lnTo>
                  <a:lnTo>
                    <a:pt x="29" y="87"/>
                  </a:lnTo>
                  <a:lnTo>
                    <a:pt x="35" y="123"/>
                  </a:lnTo>
                  <a:lnTo>
                    <a:pt x="42" y="162"/>
                  </a:lnTo>
                  <a:lnTo>
                    <a:pt x="48" y="205"/>
                  </a:lnTo>
                  <a:lnTo>
                    <a:pt x="55" y="246"/>
                  </a:lnTo>
                  <a:lnTo>
                    <a:pt x="61" y="289"/>
                  </a:lnTo>
                  <a:lnTo>
                    <a:pt x="66" y="330"/>
                  </a:lnTo>
                  <a:lnTo>
                    <a:pt x="72" y="365"/>
                  </a:lnTo>
                  <a:lnTo>
                    <a:pt x="78" y="398"/>
                  </a:lnTo>
                  <a:lnTo>
                    <a:pt x="81" y="423"/>
                  </a:lnTo>
                  <a:lnTo>
                    <a:pt x="85" y="442"/>
                  </a:lnTo>
                  <a:lnTo>
                    <a:pt x="89" y="452"/>
                  </a:lnTo>
                  <a:lnTo>
                    <a:pt x="88" y="452"/>
                  </a:lnTo>
                  <a:lnTo>
                    <a:pt x="99" y="448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7" name="Freeform 117"/>
            <p:cNvSpPr>
              <a:spLocks/>
            </p:cNvSpPr>
            <p:nvPr/>
          </p:nvSpPr>
          <p:spPr bwMode="auto">
            <a:xfrm>
              <a:off x="2364" y="6140"/>
              <a:ext cx="45" cy="45"/>
            </a:xfrm>
            <a:custGeom>
              <a:avLst/>
              <a:gdLst>
                <a:gd name="T0" fmla="*/ 43 w 45"/>
                <a:gd name="T1" fmla="*/ 33 h 45"/>
                <a:gd name="T2" fmla="*/ 44 w 45"/>
                <a:gd name="T3" fmla="*/ 33 h 45"/>
                <a:gd name="T4" fmla="*/ 40 w 45"/>
                <a:gd name="T5" fmla="*/ 33 h 45"/>
                <a:gd name="T6" fmla="*/ 37 w 45"/>
                <a:gd name="T7" fmla="*/ 34 h 45"/>
                <a:gd name="T8" fmla="*/ 36 w 45"/>
                <a:gd name="T9" fmla="*/ 34 h 45"/>
                <a:gd name="T10" fmla="*/ 33 w 45"/>
                <a:gd name="T11" fmla="*/ 33 h 45"/>
                <a:gd name="T12" fmla="*/ 29 w 45"/>
                <a:gd name="T13" fmla="*/ 29 h 45"/>
                <a:gd name="T14" fmla="*/ 25 w 45"/>
                <a:gd name="T15" fmla="*/ 25 h 45"/>
                <a:gd name="T16" fmla="*/ 18 w 45"/>
                <a:gd name="T17" fmla="*/ 14 h 45"/>
                <a:gd name="T18" fmla="*/ 11 w 45"/>
                <a:gd name="T19" fmla="*/ 0 h 45"/>
                <a:gd name="T20" fmla="*/ 0 w 45"/>
                <a:gd name="T21" fmla="*/ 5 h 45"/>
                <a:gd name="T22" fmla="*/ 9 w 45"/>
                <a:gd name="T23" fmla="*/ 21 h 45"/>
                <a:gd name="T24" fmla="*/ 15 w 45"/>
                <a:gd name="T25" fmla="*/ 32 h 45"/>
                <a:gd name="T26" fmla="*/ 22 w 45"/>
                <a:gd name="T27" fmla="*/ 38 h 45"/>
                <a:gd name="T28" fmla="*/ 27 w 45"/>
                <a:gd name="T29" fmla="*/ 42 h 45"/>
                <a:gd name="T30" fmla="*/ 33 w 45"/>
                <a:gd name="T31" fmla="*/ 45 h 45"/>
                <a:gd name="T32" fmla="*/ 39 w 45"/>
                <a:gd name="T33" fmla="*/ 45 h 45"/>
                <a:gd name="T34" fmla="*/ 43 w 45"/>
                <a:gd name="T35" fmla="*/ 44 h 45"/>
                <a:gd name="T36" fmla="*/ 44 w 45"/>
                <a:gd name="T37" fmla="*/ 44 h 45"/>
                <a:gd name="T38" fmla="*/ 45 w 45"/>
                <a:gd name="T39" fmla="*/ 44 h 45"/>
                <a:gd name="T40" fmla="*/ 43 w 45"/>
                <a:gd name="T4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43" y="33"/>
                  </a:moveTo>
                  <a:lnTo>
                    <a:pt x="44" y="33"/>
                  </a:lnTo>
                  <a:lnTo>
                    <a:pt x="40" y="33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3" y="33"/>
                  </a:lnTo>
                  <a:lnTo>
                    <a:pt x="29" y="29"/>
                  </a:lnTo>
                  <a:lnTo>
                    <a:pt x="25" y="25"/>
                  </a:lnTo>
                  <a:lnTo>
                    <a:pt x="18" y="14"/>
                  </a:lnTo>
                  <a:lnTo>
                    <a:pt x="11" y="0"/>
                  </a:lnTo>
                  <a:lnTo>
                    <a:pt x="0" y="5"/>
                  </a:lnTo>
                  <a:lnTo>
                    <a:pt x="9" y="21"/>
                  </a:lnTo>
                  <a:lnTo>
                    <a:pt x="15" y="32"/>
                  </a:lnTo>
                  <a:lnTo>
                    <a:pt x="22" y="38"/>
                  </a:lnTo>
                  <a:lnTo>
                    <a:pt x="27" y="42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5" y="44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8" name="Freeform 118"/>
            <p:cNvSpPr>
              <a:spLocks/>
            </p:cNvSpPr>
            <p:nvPr/>
          </p:nvSpPr>
          <p:spPr bwMode="auto">
            <a:xfrm>
              <a:off x="2407" y="5990"/>
              <a:ext cx="67" cy="195"/>
            </a:xfrm>
            <a:custGeom>
              <a:avLst/>
              <a:gdLst>
                <a:gd name="T0" fmla="*/ 64 w 67"/>
                <a:gd name="T1" fmla="*/ 3 h 195"/>
                <a:gd name="T2" fmla="*/ 56 w 67"/>
                <a:gd name="T3" fmla="*/ 6 h 195"/>
                <a:gd name="T4" fmla="*/ 47 w 67"/>
                <a:gd name="T5" fmla="*/ 45 h 195"/>
                <a:gd name="T6" fmla="*/ 42 w 67"/>
                <a:gd name="T7" fmla="*/ 77 h 195"/>
                <a:gd name="T8" fmla="*/ 38 w 67"/>
                <a:gd name="T9" fmla="*/ 106 h 195"/>
                <a:gd name="T10" fmla="*/ 36 w 67"/>
                <a:gd name="T11" fmla="*/ 130 h 195"/>
                <a:gd name="T12" fmla="*/ 33 w 67"/>
                <a:gd name="T13" fmla="*/ 151 h 195"/>
                <a:gd name="T14" fmla="*/ 28 w 67"/>
                <a:gd name="T15" fmla="*/ 165 h 195"/>
                <a:gd name="T16" fmla="*/ 16 w 67"/>
                <a:gd name="T17" fmla="*/ 176 h 195"/>
                <a:gd name="T18" fmla="*/ 0 w 67"/>
                <a:gd name="T19" fmla="*/ 183 h 195"/>
                <a:gd name="T20" fmla="*/ 2 w 67"/>
                <a:gd name="T21" fmla="*/ 195 h 195"/>
                <a:gd name="T22" fmla="*/ 23 w 67"/>
                <a:gd name="T23" fmla="*/ 186 h 195"/>
                <a:gd name="T24" fmla="*/ 36 w 67"/>
                <a:gd name="T25" fmla="*/ 172 h 195"/>
                <a:gd name="T26" fmla="*/ 44 w 67"/>
                <a:gd name="T27" fmla="*/ 153 h 195"/>
                <a:gd name="T28" fmla="*/ 47 w 67"/>
                <a:gd name="T29" fmla="*/ 132 h 195"/>
                <a:gd name="T30" fmla="*/ 50 w 67"/>
                <a:gd name="T31" fmla="*/ 108 h 195"/>
                <a:gd name="T32" fmla="*/ 53 w 67"/>
                <a:gd name="T33" fmla="*/ 79 h 195"/>
                <a:gd name="T34" fmla="*/ 59 w 67"/>
                <a:gd name="T35" fmla="*/ 47 h 195"/>
                <a:gd name="T36" fmla="*/ 67 w 67"/>
                <a:gd name="T37" fmla="*/ 11 h 195"/>
                <a:gd name="T38" fmla="*/ 60 w 67"/>
                <a:gd name="T39" fmla="*/ 14 h 195"/>
                <a:gd name="T40" fmla="*/ 64 w 67"/>
                <a:gd name="T41" fmla="*/ 3 h 195"/>
                <a:gd name="T42" fmla="*/ 59 w 67"/>
                <a:gd name="T43" fmla="*/ 0 h 195"/>
                <a:gd name="T44" fmla="*/ 56 w 67"/>
                <a:gd name="T45" fmla="*/ 6 h 195"/>
                <a:gd name="T46" fmla="*/ 64 w 67"/>
                <a:gd name="T47" fmla="*/ 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95">
                  <a:moveTo>
                    <a:pt x="64" y="3"/>
                  </a:moveTo>
                  <a:lnTo>
                    <a:pt x="56" y="6"/>
                  </a:lnTo>
                  <a:lnTo>
                    <a:pt x="47" y="45"/>
                  </a:lnTo>
                  <a:lnTo>
                    <a:pt x="42" y="77"/>
                  </a:lnTo>
                  <a:lnTo>
                    <a:pt x="38" y="106"/>
                  </a:lnTo>
                  <a:lnTo>
                    <a:pt x="36" y="130"/>
                  </a:lnTo>
                  <a:lnTo>
                    <a:pt x="33" y="151"/>
                  </a:lnTo>
                  <a:lnTo>
                    <a:pt x="28" y="165"/>
                  </a:lnTo>
                  <a:lnTo>
                    <a:pt x="16" y="176"/>
                  </a:lnTo>
                  <a:lnTo>
                    <a:pt x="0" y="183"/>
                  </a:lnTo>
                  <a:lnTo>
                    <a:pt x="2" y="195"/>
                  </a:lnTo>
                  <a:lnTo>
                    <a:pt x="23" y="186"/>
                  </a:lnTo>
                  <a:lnTo>
                    <a:pt x="36" y="172"/>
                  </a:lnTo>
                  <a:lnTo>
                    <a:pt x="44" y="153"/>
                  </a:lnTo>
                  <a:lnTo>
                    <a:pt x="47" y="132"/>
                  </a:lnTo>
                  <a:lnTo>
                    <a:pt x="50" y="108"/>
                  </a:lnTo>
                  <a:lnTo>
                    <a:pt x="53" y="79"/>
                  </a:lnTo>
                  <a:lnTo>
                    <a:pt x="59" y="47"/>
                  </a:lnTo>
                  <a:lnTo>
                    <a:pt x="67" y="11"/>
                  </a:lnTo>
                  <a:lnTo>
                    <a:pt x="60" y="14"/>
                  </a:lnTo>
                  <a:lnTo>
                    <a:pt x="64" y="3"/>
                  </a:lnTo>
                  <a:lnTo>
                    <a:pt x="59" y="0"/>
                  </a:lnTo>
                  <a:lnTo>
                    <a:pt x="56" y="6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79" name="Freeform 119"/>
            <p:cNvSpPr>
              <a:spLocks/>
            </p:cNvSpPr>
            <p:nvPr/>
          </p:nvSpPr>
          <p:spPr bwMode="auto">
            <a:xfrm>
              <a:off x="2467" y="5992"/>
              <a:ext cx="68" cy="250"/>
            </a:xfrm>
            <a:custGeom>
              <a:avLst/>
              <a:gdLst>
                <a:gd name="T0" fmla="*/ 68 w 68"/>
                <a:gd name="T1" fmla="*/ 239 h 250"/>
                <a:gd name="T2" fmla="*/ 67 w 68"/>
                <a:gd name="T3" fmla="*/ 238 h 250"/>
                <a:gd name="T4" fmla="*/ 59 w 68"/>
                <a:gd name="T5" fmla="*/ 233 h 250"/>
                <a:gd name="T6" fmla="*/ 52 w 68"/>
                <a:gd name="T7" fmla="*/ 225 h 250"/>
                <a:gd name="T8" fmla="*/ 47 w 68"/>
                <a:gd name="T9" fmla="*/ 214 h 250"/>
                <a:gd name="T10" fmla="*/ 42 w 68"/>
                <a:gd name="T11" fmla="*/ 198 h 250"/>
                <a:gd name="T12" fmla="*/ 38 w 68"/>
                <a:gd name="T13" fmla="*/ 181 h 250"/>
                <a:gd name="T14" fmla="*/ 34 w 68"/>
                <a:gd name="T15" fmla="*/ 163 h 250"/>
                <a:gd name="T16" fmla="*/ 32 w 68"/>
                <a:gd name="T17" fmla="*/ 141 h 250"/>
                <a:gd name="T18" fmla="*/ 30 w 68"/>
                <a:gd name="T19" fmla="*/ 121 h 250"/>
                <a:gd name="T20" fmla="*/ 27 w 68"/>
                <a:gd name="T21" fmla="*/ 101 h 250"/>
                <a:gd name="T22" fmla="*/ 27 w 68"/>
                <a:gd name="T23" fmla="*/ 82 h 250"/>
                <a:gd name="T24" fmla="*/ 24 w 68"/>
                <a:gd name="T25" fmla="*/ 62 h 250"/>
                <a:gd name="T26" fmla="*/ 22 w 68"/>
                <a:gd name="T27" fmla="*/ 45 h 250"/>
                <a:gd name="T28" fmla="*/ 20 w 68"/>
                <a:gd name="T29" fmla="*/ 31 h 250"/>
                <a:gd name="T30" fmla="*/ 16 w 68"/>
                <a:gd name="T31" fmla="*/ 16 h 250"/>
                <a:gd name="T32" fmla="*/ 12 w 68"/>
                <a:gd name="T33" fmla="*/ 7 h 250"/>
                <a:gd name="T34" fmla="*/ 4 w 68"/>
                <a:gd name="T35" fmla="*/ 0 h 250"/>
                <a:gd name="T36" fmla="*/ 0 w 68"/>
                <a:gd name="T37" fmla="*/ 12 h 250"/>
                <a:gd name="T38" fmla="*/ 3 w 68"/>
                <a:gd name="T39" fmla="*/ 14 h 250"/>
                <a:gd name="T40" fmla="*/ 5 w 68"/>
                <a:gd name="T41" fmla="*/ 22 h 250"/>
                <a:gd name="T42" fmla="*/ 9 w 68"/>
                <a:gd name="T43" fmla="*/ 33 h 250"/>
                <a:gd name="T44" fmla="*/ 11 w 68"/>
                <a:gd name="T45" fmla="*/ 47 h 250"/>
                <a:gd name="T46" fmla="*/ 13 w 68"/>
                <a:gd name="T47" fmla="*/ 64 h 250"/>
                <a:gd name="T48" fmla="*/ 15 w 68"/>
                <a:gd name="T49" fmla="*/ 82 h 250"/>
                <a:gd name="T50" fmla="*/ 16 w 68"/>
                <a:gd name="T51" fmla="*/ 101 h 250"/>
                <a:gd name="T52" fmla="*/ 19 w 68"/>
                <a:gd name="T53" fmla="*/ 123 h 250"/>
                <a:gd name="T54" fmla="*/ 21 w 68"/>
                <a:gd name="T55" fmla="*/ 144 h 250"/>
                <a:gd name="T56" fmla="*/ 23 w 68"/>
                <a:gd name="T57" fmla="*/ 165 h 250"/>
                <a:gd name="T58" fmla="*/ 27 w 68"/>
                <a:gd name="T59" fmla="*/ 184 h 250"/>
                <a:gd name="T60" fmla="*/ 31 w 68"/>
                <a:gd name="T61" fmla="*/ 201 h 250"/>
                <a:gd name="T62" fmla="*/ 36 w 68"/>
                <a:gd name="T63" fmla="*/ 218 h 250"/>
                <a:gd name="T64" fmla="*/ 44 w 68"/>
                <a:gd name="T65" fmla="*/ 232 h 250"/>
                <a:gd name="T66" fmla="*/ 52 w 68"/>
                <a:gd name="T67" fmla="*/ 243 h 250"/>
                <a:gd name="T68" fmla="*/ 63 w 68"/>
                <a:gd name="T69" fmla="*/ 250 h 250"/>
                <a:gd name="T70" fmla="*/ 62 w 68"/>
                <a:gd name="T71" fmla="*/ 248 h 250"/>
                <a:gd name="T72" fmla="*/ 68 w 68"/>
                <a:gd name="T73" fmla="*/ 239 h 250"/>
                <a:gd name="T74" fmla="*/ 67 w 68"/>
                <a:gd name="T75" fmla="*/ 238 h 250"/>
                <a:gd name="T76" fmla="*/ 68 w 68"/>
                <a:gd name="T77" fmla="*/ 23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250">
                  <a:moveTo>
                    <a:pt x="68" y="239"/>
                  </a:moveTo>
                  <a:lnTo>
                    <a:pt x="67" y="238"/>
                  </a:lnTo>
                  <a:lnTo>
                    <a:pt x="59" y="233"/>
                  </a:lnTo>
                  <a:lnTo>
                    <a:pt x="52" y="225"/>
                  </a:lnTo>
                  <a:lnTo>
                    <a:pt x="47" y="214"/>
                  </a:lnTo>
                  <a:lnTo>
                    <a:pt x="42" y="198"/>
                  </a:lnTo>
                  <a:lnTo>
                    <a:pt x="38" y="181"/>
                  </a:lnTo>
                  <a:lnTo>
                    <a:pt x="34" y="163"/>
                  </a:lnTo>
                  <a:lnTo>
                    <a:pt x="32" y="141"/>
                  </a:lnTo>
                  <a:lnTo>
                    <a:pt x="30" y="121"/>
                  </a:lnTo>
                  <a:lnTo>
                    <a:pt x="27" y="101"/>
                  </a:lnTo>
                  <a:lnTo>
                    <a:pt x="27" y="82"/>
                  </a:lnTo>
                  <a:lnTo>
                    <a:pt x="24" y="62"/>
                  </a:lnTo>
                  <a:lnTo>
                    <a:pt x="22" y="45"/>
                  </a:lnTo>
                  <a:lnTo>
                    <a:pt x="20" y="31"/>
                  </a:lnTo>
                  <a:lnTo>
                    <a:pt x="16" y="16"/>
                  </a:lnTo>
                  <a:lnTo>
                    <a:pt x="12" y="7"/>
                  </a:lnTo>
                  <a:lnTo>
                    <a:pt x="4" y="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22"/>
                  </a:lnTo>
                  <a:lnTo>
                    <a:pt x="9" y="33"/>
                  </a:lnTo>
                  <a:lnTo>
                    <a:pt x="11" y="47"/>
                  </a:lnTo>
                  <a:lnTo>
                    <a:pt x="13" y="64"/>
                  </a:lnTo>
                  <a:lnTo>
                    <a:pt x="15" y="82"/>
                  </a:lnTo>
                  <a:lnTo>
                    <a:pt x="16" y="101"/>
                  </a:lnTo>
                  <a:lnTo>
                    <a:pt x="19" y="123"/>
                  </a:lnTo>
                  <a:lnTo>
                    <a:pt x="21" y="144"/>
                  </a:lnTo>
                  <a:lnTo>
                    <a:pt x="23" y="165"/>
                  </a:lnTo>
                  <a:lnTo>
                    <a:pt x="27" y="184"/>
                  </a:lnTo>
                  <a:lnTo>
                    <a:pt x="31" y="201"/>
                  </a:lnTo>
                  <a:lnTo>
                    <a:pt x="36" y="218"/>
                  </a:lnTo>
                  <a:lnTo>
                    <a:pt x="44" y="232"/>
                  </a:lnTo>
                  <a:lnTo>
                    <a:pt x="52" y="243"/>
                  </a:lnTo>
                  <a:lnTo>
                    <a:pt x="63" y="250"/>
                  </a:lnTo>
                  <a:lnTo>
                    <a:pt x="62" y="24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9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0" name="Freeform 120"/>
            <p:cNvSpPr>
              <a:spLocks/>
            </p:cNvSpPr>
            <p:nvPr/>
          </p:nvSpPr>
          <p:spPr bwMode="auto">
            <a:xfrm>
              <a:off x="2529" y="6230"/>
              <a:ext cx="60" cy="29"/>
            </a:xfrm>
            <a:custGeom>
              <a:avLst/>
              <a:gdLst>
                <a:gd name="T0" fmla="*/ 53 w 60"/>
                <a:gd name="T1" fmla="*/ 9 h 29"/>
                <a:gd name="T2" fmla="*/ 49 w 60"/>
                <a:gd name="T3" fmla="*/ 12 h 29"/>
                <a:gd name="T4" fmla="*/ 45 w 60"/>
                <a:gd name="T5" fmla="*/ 16 h 29"/>
                <a:gd name="T6" fmla="*/ 43 w 60"/>
                <a:gd name="T7" fmla="*/ 17 h 29"/>
                <a:gd name="T8" fmla="*/ 40 w 60"/>
                <a:gd name="T9" fmla="*/ 17 h 29"/>
                <a:gd name="T10" fmla="*/ 34 w 60"/>
                <a:gd name="T11" fmla="*/ 16 h 29"/>
                <a:gd name="T12" fmla="*/ 27 w 60"/>
                <a:gd name="T13" fmla="*/ 14 h 29"/>
                <a:gd name="T14" fmla="*/ 18 w 60"/>
                <a:gd name="T15" fmla="*/ 9 h 29"/>
                <a:gd name="T16" fmla="*/ 6 w 60"/>
                <a:gd name="T17" fmla="*/ 0 h 29"/>
                <a:gd name="T18" fmla="*/ 0 w 60"/>
                <a:gd name="T19" fmla="*/ 10 h 29"/>
                <a:gd name="T20" fmla="*/ 11 w 60"/>
                <a:gd name="T21" fmla="*/ 18 h 29"/>
                <a:gd name="T22" fmla="*/ 23 w 60"/>
                <a:gd name="T23" fmla="*/ 25 h 29"/>
                <a:gd name="T24" fmla="*/ 32 w 60"/>
                <a:gd name="T25" fmla="*/ 28 h 29"/>
                <a:gd name="T26" fmla="*/ 40 w 60"/>
                <a:gd name="T27" fmla="*/ 29 h 29"/>
                <a:gd name="T28" fmla="*/ 45 w 60"/>
                <a:gd name="T29" fmla="*/ 29 h 29"/>
                <a:gd name="T30" fmla="*/ 52 w 60"/>
                <a:gd name="T31" fmla="*/ 25 h 29"/>
                <a:gd name="T32" fmla="*/ 56 w 60"/>
                <a:gd name="T33" fmla="*/ 22 h 29"/>
                <a:gd name="T34" fmla="*/ 60 w 60"/>
                <a:gd name="T35" fmla="*/ 18 h 29"/>
                <a:gd name="T36" fmla="*/ 53 w 60"/>
                <a:gd name="T3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29">
                  <a:moveTo>
                    <a:pt x="53" y="9"/>
                  </a:moveTo>
                  <a:lnTo>
                    <a:pt x="49" y="12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4" y="16"/>
                  </a:lnTo>
                  <a:lnTo>
                    <a:pt x="27" y="14"/>
                  </a:lnTo>
                  <a:lnTo>
                    <a:pt x="18" y="9"/>
                  </a:lnTo>
                  <a:lnTo>
                    <a:pt x="6" y="0"/>
                  </a:lnTo>
                  <a:lnTo>
                    <a:pt x="0" y="10"/>
                  </a:lnTo>
                  <a:lnTo>
                    <a:pt x="11" y="18"/>
                  </a:lnTo>
                  <a:lnTo>
                    <a:pt x="23" y="25"/>
                  </a:lnTo>
                  <a:lnTo>
                    <a:pt x="32" y="28"/>
                  </a:lnTo>
                  <a:lnTo>
                    <a:pt x="40" y="29"/>
                  </a:lnTo>
                  <a:lnTo>
                    <a:pt x="45" y="29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60" y="18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1" name="Freeform 121"/>
            <p:cNvSpPr>
              <a:spLocks/>
            </p:cNvSpPr>
            <p:nvPr/>
          </p:nvSpPr>
          <p:spPr bwMode="auto">
            <a:xfrm>
              <a:off x="2582" y="5592"/>
              <a:ext cx="111" cy="656"/>
            </a:xfrm>
            <a:custGeom>
              <a:avLst/>
              <a:gdLst>
                <a:gd name="T0" fmla="*/ 111 w 111"/>
                <a:gd name="T1" fmla="*/ 23 h 656"/>
                <a:gd name="T2" fmla="*/ 99 w 111"/>
                <a:gd name="T3" fmla="*/ 23 h 656"/>
                <a:gd name="T4" fmla="*/ 93 w 111"/>
                <a:gd name="T5" fmla="*/ 63 h 656"/>
                <a:gd name="T6" fmla="*/ 87 w 111"/>
                <a:gd name="T7" fmla="*/ 107 h 656"/>
                <a:gd name="T8" fmla="*/ 82 w 111"/>
                <a:gd name="T9" fmla="*/ 153 h 656"/>
                <a:gd name="T10" fmla="*/ 77 w 111"/>
                <a:gd name="T11" fmla="*/ 202 h 656"/>
                <a:gd name="T12" fmla="*/ 73 w 111"/>
                <a:gd name="T13" fmla="*/ 250 h 656"/>
                <a:gd name="T14" fmla="*/ 68 w 111"/>
                <a:gd name="T15" fmla="*/ 299 h 656"/>
                <a:gd name="T16" fmla="*/ 65 w 111"/>
                <a:gd name="T17" fmla="*/ 348 h 656"/>
                <a:gd name="T18" fmla="*/ 61 w 111"/>
                <a:gd name="T19" fmla="*/ 394 h 656"/>
                <a:gd name="T20" fmla="*/ 55 w 111"/>
                <a:gd name="T21" fmla="*/ 439 h 656"/>
                <a:gd name="T22" fmla="*/ 50 w 111"/>
                <a:gd name="T23" fmla="*/ 483 h 656"/>
                <a:gd name="T24" fmla="*/ 44 w 111"/>
                <a:gd name="T25" fmla="*/ 522 h 656"/>
                <a:gd name="T26" fmla="*/ 37 w 111"/>
                <a:gd name="T27" fmla="*/ 558 h 656"/>
                <a:gd name="T28" fmla="*/ 29 w 111"/>
                <a:gd name="T29" fmla="*/ 589 h 656"/>
                <a:gd name="T30" fmla="*/ 20 w 111"/>
                <a:gd name="T31" fmla="*/ 615 h 656"/>
                <a:gd name="T32" fmla="*/ 11 w 111"/>
                <a:gd name="T33" fmla="*/ 634 h 656"/>
                <a:gd name="T34" fmla="*/ 0 w 111"/>
                <a:gd name="T35" fmla="*/ 647 h 656"/>
                <a:gd name="T36" fmla="*/ 7 w 111"/>
                <a:gd name="T37" fmla="*/ 656 h 656"/>
                <a:gd name="T38" fmla="*/ 20 w 111"/>
                <a:gd name="T39" fmla="*/ 641 h 656"/>
                <a:gd name="T40" fmla="*/ 31 w 111"/>
                <a:gd name="T41" fmla="*/ 619 h 656"/>
                <a:gd name="T42" fmla="*/ 40 w 111"/>
                <a:gd name="T43" fmla="*/ 591 h 656"/>
                <a:gd name="T44" fmla="*/ 48 w 111"/>
                <a:gd name="T45" fmla="*/ 561 h 656"/>
                <a:gd name="T46" fmla="*/ 55 w 111"/>
                <a:gd name="T47" fmla="*/ 525 h 656"/>
                <a:gd name="T48" fmla="*/ 61 w 111"/>
                <a:gd name="T49" fmla="*/ 485 h 656"/>
                <a:gd name="T50" fmla="*/ 66 w 111"/>
                <a:gd name="T51" fmla="*/ 441 h 656"/>
                <a:gd name="T52" fmla="*/ 72 w 111"/>
                <a:gd name="T53" fmla="*/ 396 h 656"/>
                <a:gd name="T54" fmla="*/ 76 w 111"/>
                <a:gd name="T55" fmla="*/ 348 h 656"/>
                <a:gd name="T56" fmla="*/ 79 w 111"/>
                <a:gd name="T57" fmla="*/ 299 h 656"/>
                <a:gd name="T58" fmla="*/ 84 w 111"/>
                <a:gd name="T59" fmla="*/ 250 h 656"/>
                <a:gd name="T60" fmla="*/ 88 w 111"/>
                <a:gd name="T61" fmla="*/ 202 h 656"/>
                <a:gd name="T62" fmla="*/ 93 w 111"/>
                <a:gd name="T63" fmla="*/ 156 h 656"/>
                <a:gd name="T64" fmla="*/ 98 w 111"/>
                <a:gd name="T65" fmla="*/ 110 h 656"/>
                <a:gd name="T66" fmla="*/ 104 w 111"/>
                <a:gd name="T67" fmla="*/ 65 h 656"/>
                <a:gd name="T68" fmla="*/ 111 w 111"/>
                <a:gd name="T69" fmla="*/ 25 h 656"/>
                <a:gd name="T70" fmla="*/ 99 w 111"/>
                <a:gd name="T71" fmla="*/ 25 h 656"/>
                <a:gd name="T72" fmla="*/ 111 w 111"/>
                <a:gd name="T73" fmla="*/ 23 h 656"/>
                <a:gd name="T74" fmla="*/ 104 w 111"/>
                <a:gd name="T75" fmla="*/ 0 h 656"/>
                <a:gd name="T76" fmla="*/ 99 w 111"/>
                <a:gd name="T77" fmla="*/ 23 h 656"/>
                <a:gd name="T78" fmla="*/ 111 w 111"/>
                <a:gd name="T79" fmla="*/ 2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656">
                  <a:moveTo>
                    <a:pt x="111" y="23"/>
                  </a:moveTo>
                  <a:lnTo>
                    <a:pt x="99" y="23"/>
                  </a:lnTo>
                  <a:lnTo>
                    <a:pt x="93" y="63"/>
                  </a:lnTo>
                  <a:lnTo>
                    <a:pt x="87" y="107"/>
                  </a:lnTo>
                  <a:lnTo>
                    <a:pt x="82" y="153"/>
                  </a:lnTo>
                  <a:lnTo>
                    <a:pt x="77" y="202"/>
                  </a:lnTo>
                  <a:lnTo>
                    <a:pt x="73" y="250"/>
                  </a:lnTo>
                  <a:lnTo>
                    <a:pt x="68" y="299"/>
                  </a:lnTo>
                  <a:lnTo>
                    <a:pt x="65" y="348"/>
                  </a:lnTo>
                  <a:lnTo>
                    <a:pt x="61" y="394"/>
                  </a:lnTo>
                  <a:lnTo>
                    <a:pt x="55" y="439"/>
                  </a:lnTo>
                  <a:lnTo>
                    <a:pt x="50" y="483"/>
                  </a:lnTo>
                  <a:lnTo>
                    <a:pt x="44" y="522"/>
                  </a:lnTo>
                  <a:lnTo>
                    <a:pt x="37" y="558"/>
                  </a:lnTo>
                  <a:lnTo>
                    <a:pt x="29" y="589"/>
                  </a:lnTo>
                  <a:lnTo>
                    <a:pt x="20" y="615"/>
                  </a:lnTo>
                  <a:lnTo>
                    <a:pt x="11" y="634"/>
                  </a:lnTo>
                  <a:lnTo>
                    <a:pt x="0" y="647"/>
                  </a:lnTo>
                  <a:lnTo>
                    <a:pt x="7" y="656"/>
                  </a:lnTo>
                  <a:lnTo>
                    <a:pt x="20" y="641"/>
                  </a:lnTo>
                  <a:lnTo>
                    <a:pt x="31" y="619"/>
                  </a:lnTo>
                  <a:lnTo>
                    <a:pt x="40" y="591"/>
                  </a:lnTo>
                  <a:lnTo>
                    <a:pt x="48" y="561"/>
                  </a:lnTo>
                  <a:lnTo>
                    <a:pt x="55" y="525"/>
                  </a:lnTo>
                  <a:lnTo>
                    <a:pt x="61" y="485"/>
                  </a:lnTo>
                  <a:lnTo>
                    <a:pt x="66" y="441"/>
                  </a:lnTo>
                  <a:lnTo>
                    <a:pt x="72" y="396"/>
                  </a:lnTo>
                  <a:lnTo>
                    <a:pt x="76" y="348"/>
                  </a:lnTo>
                  <a:lnTo>
                    <a:pt x="79" y="299"/>
                  </a:lnTo>
                  <a:lnTo>
                    <a:pt x="84" y="250"/>
                  </a:lnTo>
                  <a:lnTo>
                    <a:pt x="88" y="202"/>
                  </a:lnTo>
                  <a:lnTo>
                    <a:pt x="93" y="156"/>
                  </a:lnTo>
                  <a:lnTo>
                    <a:pt x="98" y="110"/>
                  </a:lnTo>
                  <a:lnTo>
                    <a:pt x="104" y="65"/>
                  </a:lnTo>
                  <a:lnTo>
                    <a:pt x="111" y="25"/>
                  </a:lnTo>
                  <a:lnTo>
                    <a:pt x="99" y="25"/>
                  </a:lnTo>
                  <a:lnTo>
                    <a:pt x="111" y="23"/>
                  </a:lnTo>
                  <a:lnTo>
                    <a:pt x="104" y="0"/>
                  </a:lnTo>
                  <a:lnTo>
                    <a:pt x="99" y="23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2" name="Freeform 122"/>
            <p:cNvSpPr>
              <a:spLocks/>
            </p:cNvSpPr>
            <p:nvPr/>
          </p:nvSpPr>
          <p:spPr bwMode="auto">
            <a:xfrm>
              <a:off x="2681" y="5614"/>
              <a:ext cx="134" cy="677"/>
            </a:xfrm>
            <a:custGeom>
              <a:avLst/>
              <a:gdLst>
                <a:gd name="T0" fmla="*/ 134 w 134"/>
                <a:gd name="T1" fmla="*/ 670 h 677"/>
                <a:gd name="T2" fmla="*/ 134 w 134"/>
                <a:gd name="T3" fmla="*/ 671 h 677"/>
                <a:gd name="T4" fmla="*/ 121 w 134"/>
                <a:gd name="T5" fmla="*/ 636 h 677"/>
                <a:gd name="T6" fmla="*/ 110 w 134"/>
                <a:gd name="T7" fmla="*/ 600 h 677"/>
                <a:gd name="T8" fmla="*/ 100 w 134"/>
                <a:gd name="T9" fmla="*/ 561 h 677"/>
                <a:gd name="T10" fmla="*/ 91 w 134"/>
                <a:gd name="T11" fmla="*/ 520 h 677"/>
                <a:gd name="T12" fmla="*/ 84 w 134"/>
                <a:gd name="T13" fmla="*/ 478 h 677"/>
                <a:gd name="T14" fmla="*/ 77 w 134"/>
                <a:gd name="T15" fmla="*/ 435 h 677"/>
                <a:gd name="T16" fmla="*/ 72 w 134"/>
                <a:gd name="T17" fmla="*/ 391 h 677"/>
                <a:gd name="T18" fmla="*/ 66 w 134"/>
                <a:gd name="T19" fmla="*/ 346 h 677"/>
                <a:gd name="T20" fmla="*/ 61 w 134"/>
                <a:gd name="T21" fmla="*/ 300 h 677"/>
                <a:gd name="T22" fmla="*/ 56 w 134"/>
                <a:gd name="T23" fmla="*/ 255 h 677"/>
                <a:gd name="T24" fmla="*/ 50 w 134"/>
                <a:gd name="T25" fmla="*/ 210 h 677"/>
                <a:gd name="T26" fmla="*/ 44 w 134"/>
                <a:gd name="T27" fmla="*/ 166 h 677"/>
                <a:gd name="T28" fmla="*/ 38 w 134"/>
                <a:gd name="T29" fmla="*/ 123 h 677"/>
                <a:gd name="T30" fmla="*/ 31 w 134"/>
                <a:gd name="T31" fmla="*/ 80 h 677"/>
                <a:gd name="T32" fmla="*/ 22 w 134"/>
                <a:gd name="T33" fmla="*/ 39 h 677"/>
                <a:gd name="T34" fmla="*/ 12 w 134"/>
                <a:gd name="T35" fmla="*/ 0 h 677"/>
                <a:gd name="T36" fmla="*/ 0 w 134"/>
                <a:gd name="T37" fmla="*/ 3 h 677"/>
                <a:gd name="T38" fmla="*/ 11 w 134"/>
                <a:gd name="T39" fmla="*/ 41 h 677"/>
                <a:gd name="T40" fmla="*/ 20 w 134"/>
                <a:gd name="T41" fmla="*/ 82 h 677"/>
                <a:gd name="T42" fmla="*/ 26 w 134"/>
                <a:gd name="T43" fmla="*/ 125 h 677"/>
                <a:gd name="T44" fmla="*/ 33 w 134"/>
                <a:gd name="T45" fmla="*/ 168 h 677"/>
                <a:gd name="T46" fmla="*/ 39 w 134"/>
                <a:gd name="T47" fmla="*/ 212 h 677"/>
                <a:gd name="T48" fmla="*/ 44 w 134"/>
                <a:gd name="T49" fmla="*/ 258 h 677"/>
                <a:gd name="T50" fmla="*/ 50 w 134"/>
                <a:gd name="T51" fmla="*/ 303 h 677"/>
                <a:gd name="T52" fmla="*/ 55 w 134"/>
                <a:gd name="T53" fmla="*/ 348 h 677"/>
                <a:gd name="T54" fmla="*/ 60 w 134"/>
                <a:gd name="T55" fmla="*/ 393 h 677"/>
                <a:gd name="T56" fmla="*/ 66 w 134"/>
                <a:gd name="T57" fmla="*/ 437 h 677"/>
                <a:gd name="T58" fmla="*/ 72 w 134"/>
                <a:gd name="T59" fmla="*/ 480 h 677"/>
                <a:gd name="T60" fmla="*/ 79 w 134"/>
                <a:gd name="T61" fmla="*/ 523 h 677"/>
                <a:gd name="T62" fmla="*/ 88 w 134"/>
                <a:gd name="T63" fmla="*/ 563 h 677"/>
                <a:gd name="T64" fmla="*/ 99 w 134"/>
                <a:gd name="T65" fmla="*/ 603 h 677"/>
                <a:gd name="T66" fmla="*/ 110 w 134"/>
                <a:gd name="T67" fmla="*/ 641 h 677"/>
                <a:gd name="T68" fmla="*/ 123 w 134"/>
                <a:gd name="T69" fmla="*/ 675 h 677"/>
                <a:gd name="T70" fmla="*/ 125 w 134"/>
                <a:gd name="T71" fmla="*/ 677 h 677"/>
                <a:gd name="T72" fmla="*/ 134 w 134"/>
                <a:gd name="T73" fmla="*/ 67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677">
                  <a:moveTo>
                    <a:pt x="134" y="670"/>
                  </a:moveTo>
                  <a:lnTo>
                    <a:pt x="134" y="671"/>
                  </a:lnTo>
                  <a:lnTo>
                    <a:pt x="121" y="636"/>
                  </a:lnTo>
                  <a:lnTo>
                    <a:pt x="110" y="600"/>
                  </a:lnTo>
                  <a:lnTo>
                    <a:pt x="100" y="561"/>
                  </a:lnTo>
                  <a:lnTo>
                    <a:pt x="91" y="520"/>
                  </a:lnTo>
                  <a:lnTo>
                    <a:pt x="84" y="478"/>
                  </a:lnTo>
                  <a:lnTo>
                    <a:pt x="77" y="435"/>
                  </a:lnTo>
                  <a:lnTo>
                    <a:pt x="72" y="391"/>
                  </a:lnTo>
                  <a:lnTo>
                    <a:pt x="66" y="346"/>
                  </a:lnTo>
                  <a:lnTo>
                    <a:pt x="61" y="300"/>
                  </a:lnTo>
                  <a:lnTo>
                    <a:pt x="56" y="255"/>
                  </a:lnTo>
                  <a:lnTo>
                    <a:pt x="50" y="210"/>
                  </a:lnTo>
                  <a:lnTo>
                    <a:pt x="44" y="166"/>
                  </a:lnTo>
                  <a:lnTo>
                    <a:pt x="38" y="123"/>
                  </a:lnTo>
                  <a:lnTo>
                    <a:pt x="31" y="80"/>
                  </a:lnTo>
                  <a:lnTo>
                    <a:pt x="22" y="39"/>
                  </a:lnTo>
                  <a:lnTo>
                    <a:pt x="12" y="0"/>
                  </a:lnTo>
                  <a:lnTo>
                    <a:pt x="0" y="3"/>
                  </a:lnTo>
                  <a:lnTo>
                    <a:pt x="11" y="41"/>
                  </a:lnTo>
                  <a:lnTo>
                    <a:pt x="20" y="82"/>
                  </a:lnTo>
                  <a:lnTo>
                    <a:pt x="26" y="125"/>
                  </a:lnTo>
                  <a:lnTo>
                    <a:pt x="33" y="168"/>
                  </a:lnTo>
                  <a:lnTo>
                    <a:pt x="39" y="212"/>
                  </a:lnTo>
                  <a:lnTo>
                    <a:pt x="44" y="258"/>
                  </a:lnTo>
                  <a:lnTo>
                    <a:pt x="50" y="303"/>
                  </a:lnTo>
                  <a:lnTo>
                    <a:pt x="55" y="348"/>
                  </a:lnTo>
                  <a:lnTo>
                    <a:pt x="60" y="393"/>
                  </a:lnTo>
                  <a:lnTo>
                    <a:pt x="66" y="437"/>
                  </a:lnTo>
                  <a:lnTo>
                    <a:pt x="72" y="480"/>
                  </a:lnTo>
                  <a:lnTo>
                    <a:pt x="79" y="523"/>
                  </a:lnTo>
                  <a:lnTo>
                    <a:pt x="88" y="563"/>
                  </a:lnTo>
                  <a:lnTo>
                    <a:pt x="99" y="603"/>
                  </a:lnTo>
                  <a:lnTo>
                    <a:pt x="110" y="641"/>
                  </a:lnTo>
                  <a:lnTo>
                    <a:pt x="123" y="675"/>
                  </a:lnTo>
                  <a:lnTo>
                    <a:pt x="125" y="677"/>
                  </a:lnTo>
                  <a:lnTo>
                    <a:pt x="134" y="670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3" name="Freeform 123"/>
            <p:cNvSpPr>
              <a:spLocks/>
            </p:cNvSpPr>
            <p:nvPr/>
          </p:nvSpPr>
          <p:spPr bwMode="auto">
            <a:xfrm>
              <a:off x="2806" y="6284"/>
              <a:ext cx="38" cy="20"/>
            </a:xfrm>
            <a:custGeom>
              <a:avLst/>
              <a:gdLst>
                <a:gd name="T0" fmla="*/ 31 w 38"/>
                <a:gd name="T1" fmla="*/ 7 h 20"/>
                <a:gd name="T2" fmla="*/ 34 w 38"/>
                <a:gd name="T3" fmla="*/ 5 h 20"/>
                <a:gd name="T4" fmla="*/ 24 w 38"/>
                <a:gd name="T5" fmla="*/ 8 h 20"/>
                <a:gd name="T6" fmla="*/ 17 w 38"/>
                <a:gd name="T7" fmla="*/ 7 h 20"/>
                <a:gd name="T8" fmla="*/ 13 w 38"/>
                <a:gd name="T9" fmla="*/ 4 h 20"/>
                <a:gd name="T10" fmla="*/ 9 w 38"/>
                <a:gd name="T11" fmla="*/ 0 h 20"/>
                <a:gd name="T12" fmla="*/ 0 w 38"/>
                <a:gd name="T13" fmla="*/ 7 h 20"/>
                <a:gd name="T14" fmla="*/ 6 w 38"/>
                <a:gd name="T15" fmla="*/ 14 h 20"/>
                <a:gd name="T16" fmla="*/ 15 w 38"/>
                <a:gd name="T17" fmla="*/ 19 h 20"/>
                <a:gd name="T18" fmla="*/ 24 w 38"/>
                <a:gd name="T19" fmla="*/ 20 h 20"/>
                <a:gd name="T20" fmla="*/ 36 w 38"/>
                <a:gd name="T21" fmla="*/ 18 h 20"/>
                <a:gd name="T22" fmla="*/ 38 w 38"/>
                <a:gd name="T23" fmla="*/ 17 h 20"/>
                <a:gd name="T24" fmla="*/ 36 w 38"/>
                <a:gd name="T25" fmla="*/ 18 h 20"/>
                <a:gd name="T26" fmla="*/ 37 w 38"/>
                <a:gd name="T27" fmla="*/ 18 h 20"/>
                <a:gd name="T28" fmla="*/ 38 w 38"/>
                <a:gd name="T29" fmla="*/ 17 h 20"/>
                <a:gd name="T30" fmla="*/ 31 w 38"/>
                <a:gd name="T3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0">
                  <a:moveTo>
                    <a:pt x="31" y="7"/>
                  </a:moveTo>
                  <a:lnTo>
                    <a:pt x="34" y="5"/>
                  </a:lnTo>
                  <a:lnTo>
                    <a:pt x="24" y="8"/>
                  </a:lnTo>
                  <a:lnTo>
                    <a:pt x="17" y="7"/>
                  </a:lnTo>
                  <a:lnTo>
                    <a:pt x="13" y="4"/>
                  </a:lnTo>
                  <a:lnTo>
                    <a:pt x="9" y="0"/>
                  </a:lnTo>
                  <a:lnTo>
                    <a:pt x="0" y="7"/>
                  </a:lnTo>
                  <a:lnTo>
                    <a:pt x="6" y="14"/>
                  </a:lnTo>
                  <a:lnTo>
                    <a:pt x="15" y="19"/>
                  </a:lnTo>
                  <a:lnTo>
                    <a:pt x="24" y="20"/>
                  </a:lnTo>
                  <a:lnTo>
                    <a:pt x="36" y="18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4" name="Freeform 124"/>
            <p:cNvSpPr>
              <a:spLocks/>
            </p:cNvSpPr>
            <p:nvPr/>
          </p:nvSpPr>
          <p:spPr bwMode="auto">
            <a:xfrm>
              <a:off x="2838" y="5792"/>
              <a:ext cx="93" cy="508"/>
            </a:xfrm>
            <a:custGeom>
              <a:avLst/>
              <a:gdLst>
                <a:gd name="T0" fmla="*/ 93 w 93"/>
                <a:gd name="T1" fmla="*/ 19 h 508"/>
                <a:gd name="T2" fmla="*/ 81 w 93"/>
                <a:gd name="T3" fmla="*/ 18 h 508"/>
                <a:gd name="T4" fmla="*/ 74 w 93"/>
                <a:gd name="T5" fmla="*/ 48 h 508"/>
                <a:gd name="T6" fmla="*/ 66 w 93"/>
                <a:gd name="T7" fmla="*/ 80 h 508"/>
                <a:gd name="T8" fmla="*/ 60 w 93"/>
                <a:gd name="T9" fmla="*/ 115 h 508"/>
                <a:gd name="T10" fmla="*/ 56 w 93"/>
                <a:gd name="T11" fmla="*/ 151 h 508"/>
                <a:gd name="T12" fmla="*/ 53 w 93"/>
                <a:gd name="T13" fmla="*/ 190 h 508"/>
                <a:gd name="T14" fmla="*/ 50 w 93"/>
                <a:gd name="T15" fmla="*/ 227 h 508"/>
                <a:gd name="T16" fmla="*/ 47 w 93"/>
                <a:gd name="T17" fmla="*/ 265 h 508"/>
                <a:gd name="T18" fmla="*/ 44 w 93"/>
                <a:gd name="T19" fmla="*/ 302 h 508"/>
                <a:gd name="T20" fmla="*/ 41 w 93"/>
                <a:gd name="T21" fmla="*/ 338 h 508"/>
                <a:gd name="T22" fmla="*/ 38 w 93"/>
                <a:gd name="T23" fmla="*/ 370 h 508"/>
                <a:gd name="T24" fmla="*/ 34 w 93"/>
                <a:gd name="T25" fmla="*/ 402 h 508"/>
                <a:gd name="T26" fmla="*/ 29 w 93"/>
                <a:gd name="T27" fmla="*/ 431 h 508"/>
                <a:gd name="T28" fmla="*/ 23 w 93"/>
                <a:gd name="T29" fmla="*/ 455 h 508"/>
                <a:gd name="T30" fmla="*/ 17 w 93"/>
                <a:gd name="T31" fmla="*/ 474 h 508"/>
                <a:gd name="T32" fmla="*/ 9 w 93"/>
                <a:gd name="T33" fmla="*/ 490 h 508"/>
                <a:gd name="T34" fmla="*/ 0 w 93"/>
                <a:gd name="T35" fmla="*/ 499 h 508"/>
                <a:gd name="T36" fmla="*/ 7 w 93"/>
                <a:gd name="T37" fmla="*/ 508 h 508"/>
                <a:gd name="T38" fmla="*/ 18 w 93"/>
                <a:gd name="T39" fmla="*/ 497 h 508"/>
                <a:gd name="T40" fmla="*/ 28 w 93"/>
                <a:gd name="T41" fmla="*/ 479 h 508"/>
                <a:gd name="T42" fmla="*/ 35 w 93"/>
                <a:gd name="T43" fmla="*/ 457 h 508"/>
                <a:gd name="T44" fmla="*/ 41 w 93"/>
                <a:gd name="T45" fmla="*/ 433 h 508"/>
                <a:gd name="T46" fmla="*/ 45 w 93"/>
                <a:gd name="T47" fmla="*/ 404 h 508"/>
                <a:gd name="T48" fmla="*/ 50 w 93"/>
                <a:gd name="T49" fmla="*/ 373 h 508"/>
                <a:gd name="T50" fmla="*/ 53 w 93"/>
                <a:gd name="T51" fmla="*/ 338 h 508"/>
                <a:gd name="T52" fmla="*/ 55 w 93"/>
                <a:gd name="T53" fmla="*/ 302 h 508"/>
                <a:gd name="T54" fmla="*/ 58 w 93"/>
                <a:gd name="T55" fmla="*/ 265 h 508"/>
                <a:gd name="T56" fmla="*/ 60 w 93"/>
                <a:gd name="T57" fmla="*/ 227 h 508"/>
                <a:gd name="T58" fmla="*/ 64 w 93"/>
                <a:gd name="T59" fmla="*/ 190 h 508"/>
                <a:gd name="T60" fmla="*/ 67 w 93"/>
                <a:gd name="T61" fmla="*/ 153 h 508"/>
                <a:gd name="T62" fmla="*/ 72 w 93"/>
                <a:gd name="T63" fmla="*/ 117 h 508"/>
                <a:gd name="T64" fmla="*/ 77 w 93"/>
                <a:gd name="T65" fmla="*/ 82 h 508"/>
                <a:gd name="T66" fmla="*/ 85 w 93"/>
                <a:gd name="T67" fmla="*/ 50 h 508"/>
                <a:gd name="T68" fmla="*/ 93 w 93"/>
                <a:gd name="T69" fmla="*/ 23 h 508"/>
                <a:gd name="T70" fmla="*/ 81 w 93"/>
                <a:gd name="T71" fmla="*/ 21 h 508"/>
                <a:gd name="T72" fmla="*/ 93 w 93"/>
                <a:gd name="T73" fmla="*/ 19 h 508"/>
                <a:gd name="T74" fmla="*/ 89 w 93"/>
                <a:gd name="T75" fmla="*/ 0 h 508"/>
                <a:gd name="T76" fmla="*/ 81 w 93"/>
                <a:gd name="T77" fmla="*/ 18 h 508"/>
                <a:gd name="T78" fmla="*/ 93 w 93"/>
                <a:gd name="T79" fmla="*/ 1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508">
                  <a:moveTo>
                    <a:pt x="93" y="19"/>
                  </a:moveTo>
                  <a:lnTo>
                    <a:pt x="81" y="18"/>
                  </a:lnTo>
                  <a:lnTo>
                    <a:pt x="74" y="48"/>
                  </a:lnTo>
                  <a:lnTo>
                    <a:pt x="66" y="80"/>
                  </a:lnTo>
                  <a:lnTo>
                    <a:pt x="60" y="115"/>
                  </a:lnTo>
                  <a:lnTo>
                    <a:pt x="56" y="151"/>
                  </a:lnTo>
                  <a:lnTo>
                    <a:pt x="53" y="190"/>
                  </a:lnTo>
                  <a:lnTo>
                    <a:pt x="50" y="227"/>
                  </a:lnTo>
                  <a:lnTo>
                    <a:pt x="47" y="265"/>
                  </a:lnTo>
                  <a:lnTo>
                    <a:pt x="44" y="302"/>
                  </a:lnTo>
                  <a:lnTo>
                    <a:pt x="41" y="338"/>
                  </a:lnTo>
                  <a:lnTo>
                    <a:pt x="38" y="370"/>
                  </a:lnTo>
                  <a:lnTo>
                    <a:pt x="34" y="402"/>
                  </a:lnTo>
                  <a:lnTo>
                    <a:pt x="29" y="431"/>
                  </a:lnTo>
                  <a:lnTo>
                    <a:pt x="23" y="455"/>
                  </a:lnTo>
                  <a:lnTo>
                    <a:pt x="17" y="474"/>
                  </a:lnTo>
                  <a:lnTo>
                    <a:pt x="9" y="490"/>
                  </a:lnTo>
                  <a:lnTo>
                    <a:pt x="0" y="499"/>
                  </a:lnTo>
                  <a:lnTo>
                    <a:pt x="7" y="508"/>
                  </a:lnTo>
                  <a:lnTo>
                    <a:pt x="18" y="497"/>
                  </a:lnTo>
                  <a:lnTo>
                    <a:pt x="28" y="479"/>
                  </a:lnTo>
                  <a:lnTo>
                    <a:pt x="35" y="457"/>
                  </a:lnTo>
                  <a:lnTo>
                    <a:pt x="41" y="433"/>
                  </a:lnTo>
                  <a:lnTo>
                    <a:pt x="45" y="404"/>
                  </a:lnTo>
                  <a:lnTo>
                    <a:pt x="50" y="373"/>
                  </a:lnTo>
                  <a:lnTo>
                    <a:pt x="53" y="338"/>
                  </a:lnTo>
                  <a:lnTo>
                    <a:pt x="55" y="302"/>
                  </a:lnTo>
                  <a:lnTo>
                    <a:pt x="58" y="265"/>
                  </a:lnTo>
                  <a:lnTo>
                    <a:pt x="60" y="227"/>
                  </a:lnTo>
                  <a:lnTo>
                    <a:pt x="64" y="190"/>
                  </a:lnTo>
                  <a:lnTo>
                    <a:pt x="67" y="153"/>
                  </a:lnTo>
                  <a:lnTo>
                    <a:pt x="72" y="117"/>
                  </a:lnTo>
                  <a:lnTo>
                    <a:pt x="77" y="82"/>
                  </a:lnTo>
                  <a:lnTo>
                    <a:pt x="85" y="50"/>
                  </a:lnTo>
                  <a:lnTo>
                    <a:pt x="93" y="23"/>
                  </a:lnTo>
                  <a:lnTo>
                    <a:pt x="81" y="21"/>
                  </a:lnTo>
                  <a:lnTo>
                    <a:pt x="93" y="19"/>
                  </a:lnTo>
                  <a:lnTo>
                    <a:pt x="89" y="0"/>
                  </a:lnTo>
                  <a:lnTo>
                    <a:pt x="81" y="18"/>
                  </a:lnTo>
                  <a:lnTo>
                    <a:pt x="93" y="19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5" name="Freeform 125"/>
            <p:cNvSpPr>
              <a:spLocks/>
            </p:cNvSpPr>
            <p:nvPr/>
          </p:nvSpPr>
          <p:spPr bwMode="auto">
            <a:xfrm>
              <a:off x="2919" y="5811"/>
              <a:ext cx="99" cy="526"/>
            </a:xfrm>
            <a:custGeom>
              <a:avLst/>
              <a:gdLst>
                <a:gd name="T0" fmla="*/ 99 w 99"/>
                <a:gd name="T1" fmla="*/ 518 h 526"/>
                <a:gd name="T2" fmla="*/ 97 w 99"/>
                <a:gd name="T3" fmla="*/ 517 h 526"/>
                <a:gd name="T4" fmla="*/ 87 w 99"/>
                <a:gd name="T5" fmla="*/ 509 h 526"/>
                <a:gd name="T6" fmla="*/ 77 w 99"/>
                <a:gd name="T7" fmla="*/ 495 h 526"/>
                <a:gd name="T8" fmla="*/ 70 w 99"/>
                <a:gd name="T9" fmla="*/ 476 h 526"/>
                <a:gd name="T10" fmla="*/ 65 w 99"/>
                <a:gd name="T11" fmla="*/ 455 h 526"/>
                <a:gd name="T12" fmla="*/ 60 w 99"/>
                <a:gd name="T13" fmla="*/ 429 h 526"/>
                <a:gd name="T14" fmla="*/ 57 w 99"/>
                <a:gd name="T15" fmla="*/ 399 h 526"/>
                <a:gd name="T16" fmla="*/ 53 w 99"/>
                <a:gd name="T17" fmla="*/ 367 h 526"/>
                <a:gd name="T18" fmla="*/ 51 w 99"/>
                <a:gd name="T19" fmla="*/ 332 h 526"/>
                <a:gd name="T20" fmla="*/ 49 w 99"/>
                <a:gd name="T21" fmla="*/ 295 h 526"/>
                <a:gd name="T22" fmla="*/ 47 w 99"/>
                <a:gd name="T23" fmla="*/ 255 h 526"/>
                <a:gd name="T24" fmla="*/ 44 w 99"/>
                <a:gd name="T25" fmla="*/ 214 h 526"/>
                <a:gd name="T26" fmla="*/ 41 w 99"/>
                <a:gd name="T27" fmla="*/ 171 h 526"/>
                <a:gd name="T28" fmla="*/ 35 w 99"/>
                <a:gd name="T29" fmla="*/ 128 h 526"/>
                <a:gd name="T30" fmla="*/ 30 w 99"/>
                <a:gd name="T31" fmla="*/ 85 h 526"/>
                <a:gd name="T32" fmla="*/ 22 w 99"/>
                <a:gd name="T33" fmla="*/ 43 h 526"/>
                <a:gd name="T34" fmla="*/ 12 w 99"/>
                <a:gd name="T35" fmla="*/ 0 h 526"/>
                <a:gd name="T36" fmla="*/ 0 w 99"/>
                <a:gd name="T37" fmla="*/ 2 h 526"/>
                <a:gd name="T38" fmla="*/ 11 w 99"/>
                <a:gd name="T39" fmla="*/ 45 h 526"/>
                <a:gd name="T40" fmla="*/ 19 w 99"/>
                <a:gd name="T41" fmla="*/ 88 h 526"/>
                <a:gd name="T42" fmla="*/ 24 w 99"/>
                <a:gd name="T43" fmla="*/ 131 h 526"/>
                <a:gd name="T44" fmla="*/ 30 w 99"/>
                <a:gd name="T45" fmla="*/ 174 h 526"/>
                <a:gd name="T46" fmla="*/ 33 w 99"/>
                <a:gd name="T47" fmla="*/ 214 h 526"/>
                <a:gd name="T48" fmla="*/ 35 w 99"/>
                <a:gd name="T49" fmla="*/ 255 h 526"/>
                <a:gd name="T50" fmla="*/ 38 w 99"/>
                <a:gd name="T51" fmla="*/ 295 h 526"/>
                <a:gd name="T52" fmla="*/ 40 w 99"/>
                <a:gd name="T53" fmla="*/ 332 h 526"/>
                <a:gd name="T54" fmla="*/ 42 w 99"/>
                <a:gd name="T55" fmla="*/ 367 h 526"/>
                <a:gd name="T56" fmla="*/ 46 w 99"/>
                <a:gd name="T57" fmla="*/ 401 h 526"/>
                <a:gd name="T58" fmla="*/ 49 w 99"/>
                <a:gd name="T59" fmla="*/ 431 h 526"/>
                <a:gd name="T60" fmla="*/ 53 w 99"/>
                <a:gd name="T61" fmla="*/ 458 h 526"/>
                <a:gd name="T62" fmla="*/ 59 w 99"/>
                <a:gd name="T63" fmla="*/ 481 h 526"/>
                <a:gd name="T64" fmla="*/ 68 w 99"/>
                <a:gd name="T65" fmla="*/ 499 h 526"/>
                <a:gd name="T66" fmla="*/ 78 w 99"/>
                <a:gd name="T67" fmla="*/ 516 h 526"/>
                <a:gd name="T68" fmla="*/ 93 w 99"/>
                <a:gd name="T69" fmla="*/ 526 h 526"/>
                <a:gd name="T70" fmla="*/ 90 w 99"/>
                <a:gd name="T71" fmla="*/ 525 h 526"/>
                <a:gd name="T72" fmla="*/ 99 w 99"/>
                <a:gd name="T73" fmla="*/ 518 h 526"/>
                <a:gd name="T74" fmla="*/ 99 w 99"/>
                <a:gd name="T75" fmla="*/ 517 h 526"/>
                <a:gd name="T76" fmla="*/ 97 w 99"/>
                <a:gd name="T77" fmla="*/ 517 h 526"/>
                <a:gd name="T78" fmla="*/ 99 w 99"/>
                <a:gd name="T79" fmla="*/ 51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526">
                  <a:moveTo>
                    <a:pt x="99" y="518"/>
                  </a:moveTo>
                  <a:lnTo>
                    <a:pt x="97" y="517"/>
                  </a:lnTo>
                  <a:lnTo>
                    <a:pt x="87" y="509"/>
                  </a:lnTo>
                  <a:lnTo>
                    <a:pt x="77" y="495"/>
                  </a:lnTo>
                  <a:lnTo>
                    <a:pt x="70" y="476"/>
                  </a:lnTo>
                  <a:lnTo>
                    <a:pt x="65" y="455"/>
                  </a:lnTo>
                  <a:lnTo>
                    <a:pt x="60" y="429"/>
                  </a:lnTo>
                  <a:lnTo>
                    <a:pt x="57" y="399"/>
                  </a:lnTo>
                  <a:lnTo>
                    <a:pt x="53" y="367"/>
                  </a:lnTo>
                  <a:lnTo>
                    <a:pt x="51" y="332"/>
                  </a:lnTo>
                  <a:lnTo>
                    <a:pt x="49" y="295"/>
                  </a:lnTo>
                  <a:lnTo>
                    <a:pt x="47" y="255"/>
                  </a:lnTo>
                  <a:lnTo>
                    <a:pt x="44" y="214"/>
                  </a:lnTo>
                  <a:lnTo>
                    <a:pt x="41" y="171"/>
                  </a:lnTo>
                  <a:lnTo>
                    <a:pt x="35" y="128"/>
                  </a:lnTo>
                  <a:lnTo>
                    <a:pt x="30" y="85"/>
                  </a:lnTo>
                  <a:lnTo>
                    <a:pt x="22" y="4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1" y="45"/>
                  </a:lnTo>
                  <a:lnTo>
                    <a:pt x="19" y="88"/>
                  </a:lnTo>
                  <a:lnTo>
                    <a:pt x="24" y="131"/>
                  </a:lnTo>
                  <a:lnTo>
                    <a:pt x="30" y="174"/>
                  </a:lnTo>
                  <a:lnTo>
                    <a:pt x="33" y="214"/>
                  </a:lnTo>
                  <a:lnTo>
                    <a:pt x="35" y="255"/>
                  </a:lnTo>
                  <a:lnTo>
                    <a:pt x="38" y="295"/>
                  </a:lnTo>
                  <a:lnTo>
                    <a:pt x="40" y="332"/>
                  </a:lnTo>
                  <a:lnTo>
                    <a:pt x="42" y="367"/>
                  </a:lnTo>
                  <a:lnTo>
                    <a:pt x="46" y="401"/>
                  </a:lnTo>
                  <a:lnTo>
                    <a:pt x="49" y="431"/>
                  </a:lnTo>
                  <a:lnTo>
                    <a:pt x="53" y="458"/>
                  </a:lnTo>
                  <a:lnTo>
                    <a:pt x="59" y="481"/>
                  </a:lnTo>
                  <a:lnTo>
                    <a:pt x="68" y="499"/>
                  </a:lnTo>
                  <a:lnTo>
                    <a:pt x="78" y="516"/>
                  </a:lnTo>
                  <a:lnTo>
                    <a:pt x="93" y="526"/>
                  </a:lnTo>
                  <a:lnTo>
                    <a:pt x="90" y="525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7"/>
                  </a:lnTo>
                  <a:lnTo>
                    <a:pt x="99" y="518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6" name="Freeform 126"/>
            <p:cNvSpPr>
              <a:spLocks/>
            </p:cNvSpPr>
            <p:nvPr/>
          </p:nvSpPr>
          <p:spPr bwMode="auto">
            <a:xfrm>
              <a:off x="3009" y="6329"/>
              <a:ext cx="113" cy="38"/>
            </a:xfrm>
            <a:custGeom>
              <a:avLst/>
              <a:gdLst>
                <a:gd name="T0" fmla="*/ 102 w 113"/>
                <a:gd name="T1" fmla="*/ 2 h 38"/>
                <a:gd name="T2" fmla="*/ 103 w 113"/>
                <a:gd name="T3" fmla="*/ 0 h 38"/>
                <a:gd name="T4" fmla="*/ 93 w 113"/>
                <a:gd name="T5" fmla="*/ 12 h 38"/>
                <a:gd name="T6" fmla="*/ 81 w 113"/>
                <a:gd name="T7" fmla="*/ 21 h 38"/>
                <a:gd name="T8" fmla="*/ 68 w 113"/>
                <a:gd name="T9" fmla="*/ 25 h 38"/>
                <a:gd name="T10" fmla="*/ 55 w 113"/>
                <a:gd name="T11" fmla="*/ 26 h 38"/>
                <a:gd name="T12" fmla="*/ 42 w 113"/>
                <a:gd name="T13" fmla="*/ 23 h 38"/>
                <a:gd name="T14" fmla="*/ 28 w 113"/>
                <a:gd name="T15" fmla="*/ 18 h 38"/>
                <a:gd name="T16" fmla="*/ 18 w 113"/>
                <a:gd name="T17" fmla="*/ 10 h 38"/>
                <a:gd name="T18" fmla="*/ 9 w 113"/>
                <a:gd name="T19" fmla="*/ 0 h 38"/>
                <a:gd name="T20" fmla="*/ 0 w 113"/>
                <a:gd name="T21" fmla="*/ 7 h 38"/>
                <a:gd name="T22" fmla="*/ 12 w 113"/>
                <a:gd name="T23" fmla="*/ 19 h 38"/>
                <a:gd name="T24" fmla="*/ 24 w 113"/>
                <a:gd name="T25" fmla="*/ 28 h 38"/>
                <a:gd name="T26" fmla="*/ 40 w 113"/>
                <a:gd name="T27" fmla="*/ 35 h 38"/>
                <a:gd name="T28" fmla="*/ 55 w 113"/>
                <a:gd name="T29" fmla="*/ 38 h 38"/>
                <a:gd name="T30" fmla="*/ 71 w 113"/>
                <a:gd name="T31" fmla="*/ 37 h 38"/>
                <a:gd name="T32" fmla="*/ 86 w 113"/>
                <a:gd name="T33" fmla="*/ 31 h 38"/>
                <a:gd name="T34" fmla="*/ 100 w 113"/>
                <a:gd name="T35" fmla="*/ 21 h 38"/>
                <a:gd name="T36" fmla="*/ 112 w 113"/>
                <a:gd name="T37" fmla="*/ 7 h 38"/>
                <a:gd name="T38" fmla="*/ 113 w 113"/>
                <a:gd name="T39" fmla="*/ 4 h 38"/>
                <a:gd name="T40" fmla="*/ 112 w 113"/>
                <a:gd name="T41" fmla="*/ 7 h 38"/>
                <a:gd name="T42" fmla="*/ 113 w 113"/>
                <a:gd name="T43" fmla="*/ 5 h 38"/>
                <a:gd name="T44" fmla="*/ 113 w 113"/>
                <a:gd name="T45" fmla="*/ 4 h 38"/>
                <a:gd name="T46" fmla="*/ 102 w 113"/>
                <a:gd name="T4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38">
                  <a:moveTo>
                    <a:pt x="102" y="2"/>
                  </a:moveTo>
                  <a:lnTo>
                    <a:pt x="103" y="0"/>
                  </a:lnTo>
                  <a:lnTo>
                    <a:pt x="93" y="12"/>
                  </a:lnTo>
                  <a:lnTo>
                    <a:pt x="81" y="21"/>
                  </a:lnTo>
                  <a:lnTo>
                    <a:pt x="68" y="25"/>
                  </a:lnTo>
                  <a:lnTo>
                    <a:pt x="55" y="26"/>
                  </a:lnTo>
                  <a:lnTo>
                    <a:pt x="42" y="23"/>
                  </a:lnTo>
                  <a:lnTo>
                    <a:pt x="28" y="18"/>
                  </a:lnTo>
                  <a:lnTo>
                    <a:pt x="18" y="10"/>
                  </a:lnTo>
                  <a:lnTo>
                    <a:pt x="9" y="0"/>
                  </a:lnTo>
                  <a:lnTo>
                    <a:pt x="0" y="7"/>
                  </a:lnTo>
                  <a:lnTo>
                    <a:pt x="12" y="19"/>
                  </a:lnTo>
                  <a:lnTo>
                    <a:pt x="24" y="28"/>
                  </a:lnTo>
                  <a:lnTo>
                    <a:pt x="40" y="35"/>
                  </a:lnTo>
                  <a:lnTo>
                    <a:pt x="55" y="38"/>
                  </a:lnTo>
                  <a:lnTo>
                    <a:pt x="71" y="37"/>
                  </a:lnTo>
                  <a:lnTo>
                    <a:pt x="86" y="31"/>
                  </a:lnTo>
                  <a:lnTo>
                    <a:pt x="100" y="21"/>
                  </a:lnTo>
                  <a:lnTo>
                    <a:pt x="112" y="7"/>
                  </a:lnTo>
                  <a:lnTo>
                    <a:pt x="113" y="4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7" name="Freeform 127"/>
            <p:cNvSpPr>
              <a:spLocks/>
            </p:cNvSpPr>
            <p:nvPr/>
          </p:nvSpPr>
          <p:spPr bwMode="auto">
            <a:xfrm>
              <a:off x="3111" y="6210"/>
              <a:ext cx="48" cy="124"/>
            </a:xfrm>
            <a:custGeom>
              <a:avLst/>
              <a:gdLst>
                <a:gd name="T0" fmla="*/ 47 w 48"/>
                <a:gd name="T1" fmla="*/ 13 h 124"/>
                <a:gd name="T2" fmla="*/ 37 w 48"/>
                <a:gd name="T3" fmla="*/ 14 h 124"/>
                <a:gd name="T4" fmla="*/ 37 w 48"/>
                <a:gd name="T5" fmla="*/ 16 h 124"/>
                <a:gd name="T6" fmla="*/ 34 w 48"/>
                <a:gd name="T7" fmla="*/ 21 h 124"/>
                <a:gd name="T8" fmla="*/ 29 w 48"/>
                <a:gd name="T9" fmla="*/ 30 h 124"/>
                <a:gd name="T10" fmla="*/ 23 w 48"/>
                <a:gd name="T11" fmla="*/ 41 h 124"/>
                <a:gd name="T12" fmla="*/ 17 w 48"/>
                <a:gd name="T13" fmla="*/ 56 h 124"/>
                <a:gd name="T14" fmla="*/ 12 w 48"/>
                <a:gd name="T15" fmla="*/ 74 h 124"/>
                <a:gd name="T16" fmla="*/ 6 w 48"/>
                <a:gd name="T17" fmla="*/ 96 h 124"/>
                <a:gd name="T18" fmla="*/ 0 w 48"/>
                <a:gd name="T19" fmla="*/ 122 h 124"/>
                <a:gd name="T20" fmla="*/ 12 w 48"/>
                <a:gd name="T21" fmla="*/ 124 h 124"/>
                <a:gd name="T22" fmla="*/ 17 w 48"/>
                <a:gd name="T23" fmla="*/ 98 h 124"/>
                <a:gd name="T24" fmla="*/ 22 w 48"/>
                <a:gd name="T25" fmla="*/ 76 h 124"/>
                <a:gd name="T26" fmla="*/ 28 w 48"/>
                <a:gd name="T27" fmla="*/ 60 h 124"/>
                <a:gd name="T28" fmla="*/ 35 w 48"/>
                <a:gd name="T29" fmla="*/ 45 h 124"/>
                <a:gd name="T30" fmla="*/ 38 w 48"/>
                <a:gd name="T31" fmla="*/ 35 h 124"/>
                <a:gd name="T32" fmla="*/ 42 w 48"/>
                <a:gd name="T33" fmla="*/ 28 h 124"/>
                <a:gd name="T34" fmla="*/ 45 w 48"/>
                <a:gd name="T35" fmla="*/ 21 h 124"/>
                <a:gd name="T36" fmla="*/ 48 w 48"/>
                <a:gd name="T37" fmla="*/ 16 h 124"/>
                <a:gd name="T38" fmla="*/ 38 w 48"/>
                <a:gd name="T39" fmla="*/ 18 h 124"/>
                <a:gd name="T40" fmla="*/ 47 w 48"/>
                <a:gd name="T41" fmla="*/ 13 h 124"/>
                <a:gd name="T42" fmla="*/ 40 w 48"/>
                <a:gd name="T43" fmla="*/ 0 h 124"/>
                <a:gd name="T44" fmla="*/ 37 w 48"/>
                <a:gd name="T45" fmla="*/ 14 h 124"/>
                <a:gd name="T46" fmla="*/ 47 w 48"/>
                <a:gd name="T47" fmla="*/ 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24">
                  <a:moveTo>
                    <a:pt x="47" y="13"/>
                  </a:moveTo>
                  <a:lnTo>
                    <a:pt x="37" y="14"/>
                  </a:lnTo>
                  <a:lnTo>
                    <a:pt x="37" y="16"/>
                  </a:lnTo>
                  <a:lnTo>
                    <a:pt x="34" y="21"/>
                  </a:lnTo>
                  <a:lnTo>
                    <a:pt x="29" y="30"/>
                  </a:lnTo>
                  <a:lnTo>
                    <a:pt x="23" y="41"/>
                  </a:lnTo>
                  <a:lnTo>
                    <a:pt x="17" y="56"/>
                  </a:lnTo>
                  <a:lnTo>
                    <a:pt x="12" y="74"/>
                  </a:lnTo>
                  <a:lnTo>
                    <a:pt x="6" y="96"/>
                  </a:lnTo>
                  <a:lnTo>
                    <a:pt x="0" y="122"/>
                  </a:lnTo>
                  <a:lnTo>
                    <a:pt x="12" y="124"/>
                  </a:lnTo>
                  <a:lnTo>
                    <a:pt x="17" y="98"/>
                  </a:lnTo>
                  <a:lnTo>
                    <a:pt x="22" y="76"/>
                  </a:lnTo>
                  <a:lnTo>
                    <a:pt x="28" y="60"/>
                  </a:lnTo>
                  <a:lnTo>
                    <a:pt x="35" y="45"/>
                  </a:lnTo>
                  <a:lnTo>
                    <a:pt x="38" y="35"/>
                  </a:lnTo>
                  <a:lnTo>
                    <a:pt x="42" y="28"/>
                  </a:lnTo>
                  <a:lnTo>
                    <a:pt x="45" y="21"/>
                  </a:lnTo>
                  <a:lnTo>
                    <a:pt x="48" y="1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40" y="0"/>
                  </a:lnTo>
                  <a:lnTo>
                    <a:pt x="37" y="14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8" name="Freeform 128"/>
            <p:cNvSpPr>
              <a:spLocks/>
            </p:cNvSpPr>
            <p:nvPr/>
          </p:nvSpPr>
          <p:spPr bwMode="auto">
            <a:xfrm>
              <a:off x="3149" y="6223"/>
              <a:ext cx="39" cy="130"/>
            </a:xfrm>
            <a:custGeom>
              <a:avLst/>
              <a:gdLst>
                <a:gd name="T0" fmla="*/ 39 w 39"/>
                <a:gd name="T1" fmla="*/ 128 h 130"/>
                <a:gd name="T2" fmla="*/ 37 w 39"/>
                <a:gd name="T3" fmla="*/ 111 h 130"/>
                <a:gd name="T4" fmla="*/ 35 w 39"/>
                <a:gd name="T5" fmla="*/ 92 h 130"/>
                <a:gd name="T6" fmla="*/ 31 w 39"/>
                <a:gd name="T7" fmla="*/ 74 h 130"/>
                <a:gd name="T8" fmla="*/ 28 w 39"/>
                <a:gd name="T9" fmla="*/ 55 h 130"/>
                <a:gd name="T10" fmla="*/ 24 w 39"/>
                <a:gd name="T11" fmla="*/ 39 h 130"/>
                <a:gd name="T12" fmla="*/ 19 w 39"/>
                <a:gd name="T13" fmla="*/ 23 h 130"/>
                <a:gd name="T14" fmla="*/ 15 w 39"/>
                <a:gd name="T15" fmla="*/ 10 h 130"/>
                <a:gd name="T16" fmla="*/ 9 w 39"/>
                <a:gd name="T17" fmla="*/ 0 h 130"/>
                <a:gd name="T18" fmla="*/ 0 w 39"/>
                <a:gd name="T19" fmla="*/ 5 h 130"/>
                <a:gd name="T20" fmla="*/ 3 w 39"/>
                <a:gd name="T21" fmla="*/ 15 h 130"/>
                <a:gd name="T22" fmla="*/ 8 w 39"/>
                <a:gd name="T23" fmla="*/ 28 h 130"/>
                <a:gd name="T24" fmla="*/ 12 w 39"/>
                <a:gd name="T25" fmla="*/ 42 h 130"/>
                <a:gd name="T26" fmla="*/ 17 w 39"/>
                <a:gd name="T27" fmla="*/ 58 h 130"/>
                <a:gd name="T28" fmla="*/ 20 w 39"/>
                <a:gd name="T29" fmla="*/ 76 h 130"/>
                <a:gd name="T30" fmla="*/ 24 w 39"/>
                <a:gd name="T31" fmla="*/ 95 h 130"/>
                <a:gd name="T32" fmla="*/ 26 w 39"/>
                <a:gd name="T33" fmla="*/ 113 h 130"/>
                <a:gd name="T34" fmla="*/ 28 w 39"/>
                <a:gd name="T35" fmla="*/ 130 h 130"/>
                <a:gd name="T36" fmla="*/ 39 w 39"/>
                <a:gd name="T37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30">
                  <a:moveTo>
                    <a:pt x="39" y="128"/>
                  </a:moveTo>
                  <a:lnTo>
                    <a:pt x="37" y="111"/>
                  </a:lnTo>
                  <a:lnTo>
                    <a:pt x="35" y="92"/>
                  </a:lnTo>
                  <a:lnTo>
                    <a:pt x="31" y="74"/>
                  </a:lnTo>
                  <a:lnTo>
                    <a:pt x="28" y="55"/>
                  </a:lnTo>
                  <a:lnTo>
                    <a:pt x="24" y="39"/>
                  </a:lnTo>
                  <a:lnTo>
                    <a:pt x="19" y="23"/>
                  </a:lnTo>
                  <a:lnTo>
                    <a:pt x="15" y="10"/>
                  </a:lnTo>
                  <a:lnTo>
                    <a:pt x="9" y="0"/>
                  </a:lnTo>
                  <a:lnTo>
                    <a:pt x="0" y="5"/>
                  </a:lnTo>
                  <a:lnTo>
                    <a:pt x="3" y="15"/>
                  </a:lnTo>
                  <a:lnTo>
                    <a:pt x="8" y="28"/>
                  </a:lnTo>
                  <a:lnTo>
                    <a:pt x="12" y="42"/>
                  </a:lnTo>
                  <a:lnTo>
                    <a:pt x="17" y="58"/>
                  </a:lnTo>
                  <a:lnTo>
                    <a:pt x="20" y="76"/>
                  </a:lnTo>
                  <a:lnTo>
                    <a:pt x="24" y="95"/>
                  </a:lnTo>
                  <a:lnTo>
                    <a:pt x="26" y="113"/>
                  </a:lnTo>
                  <a:lnTo>
                    <a:pt x="28" y="130"/>
                  </a:lnTo>
                  <a:lnTo>
                    <a:pt x="39" y="128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89" name="Freeform 129"/>
            <p:cNvSpPr>
              <a:spLocks/>
            </p:cNvSpPr>
            <p:nvPr/>
          </p:nvSpPr>
          <p:spPr bwMode="auto">
            <a:xfrm>
              <a:off x="3177" y="6351"/>
              <a:ext cx="107" cy="51"/>
            </a:xfrm>
            <a:custGeom>
              <a:avLst/>
              <a:gdLst>
                <a:gd name="T0" fmla="*/ 95 w 107"/>
                <a:gd name="T1" fmla="*/ 24 h 51"/>
                <a:gd name="T2" fmla="*/ 96 w 107"/>
                <a:gd name="T3" fmla="*/ 21 h 51"/>
                <a:gd name="T4" fmla="*/ 89 w 107"/>
                <a:gd name="T5" fmla="*/ 30 h 51"/>
                <a:gd name="T6" fmla="*/ 78 w 107"/>
                <a:gd name="T7" fmla="*/ 36 h 51"/>
                <a:gd name="T8" fmla="*/ 67 w 107"/>
                <a:gd name="T9" fmla="*/ 40 h 51"/>
                <a:gd name="T10" fmla="*/ 53 w 107"/>
                <a:gd name="T11" fmla="*/ 38 h 51"/>
                <a:gd name="T12" fmla="*/ 39 w 107"/>
                <a:gd name="T13" fmla="*/ 35 h 51"/>
                <a:gd name="T14" fmla="*/ 28 w 107"/>
                <a:gd name="T15" fmla="*/ 27 h 51"/>
                <a:gd name="T16" fmla="*/ 18 w 107"/>
                <a:gd name="T17" fmla="*/ 15 h 51"/>
                <a:gd name="T18" fmla="*/ 12 w 107"/>
                <a:gd name="T19" fmla="*/ 0 h 51"/>
                <a:gd name="T20" fmla="*/ 0 w 107"/>
                <a:gd name="T21" fmla="*/ 2 h 51"/>
                <a:gd name="T22" fmla="*/ 9 w 107"/>
                <a:gd name="T23" fmla="*/ 22 h 51"/>
                <a:gd name="T24" fmla="*/ 21 w 107"/>
                <a:gd name="T25" fmla="*/ 36 h 51"/>
                <a:gd name="T26" fmla="*/ 35 w 107"/>
                <a:gd name="T27" fmla="*/ 46 h 51"/>
                <a:gd name="T28" fmla="*/ 51 w 107"/>
                <a:gd name="T29" fmla="*/ 49 h 51"/>
                <a:gd name="T30" fmla="*/ 67 w 107"/>
                <a:gd name="T31" fmla="*/ 51 h 51"/>
                <a:gd name="T32" fmla="*/ 83 w 107"/>
                <a:gd name="T33" fmla="*/ 47 h 51"/>
                <a:gd name="T34" fmla="*/ 95 w 107"/>
                <a:gd name="T35" fmla="*/ 40 h 51"/>
                <a:gd name="T36" fmla="*/ 106 w 107"/>
                <a:gd name="T37" fmla="*/ 27 h 51"/>
                <a:gd name="T38" fmla="*/ 107 w 107"/>
                <a:gd name="T39" fmla="*/ 24 h 51"/>
                <a:gd name="T40" fmla="*/ 106 w 107"/>
                <a:gd name="T41" fmla="*/ 27 h 51"/>
                <a:gd name="T42" fmla="*/ 107 w 107"/>
                <a:gd name="T43" fmla="*/ 27 h 51"/>
                <a:gd name="T44" fmla="*/ 107 w 107"/>
                <a:gd name="T45" fmla="*/ 24 h 51"/>
                <a:gd name="T46" fmla="*/ 95 w 107"/>
                <a:gd name="T4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51">
                  <a:moveTo>
                    <a:pt x="95" y="24"/>
                  </a:moveTo>
                  <a:lnTo>
                    <a:pt x="96" y="21"/>
                  </a:lnTo>
                  <a:lnTo>
                    <a:pt x="89" y="30"/>
                  </a:lnTo>
                  <a:lnTo>
                    <a:pt x="78" y="36"/>
                  </a:lnTo>
                  <a:lnTo>
                    <a:pt x="67" y="40"/>
                  </a:lnTo>
                  <a:lnTo>
                    <a:pt x="53" y="38"/>
                  </a:lnTo>
                  <a:lnTo>
                    <a:pt x="39" y="35"/>
                  </a:lnTo>
                  <a:lnTo>
                    <a:pt x="28" y="27"/>
                  </a:lnTo>
                  <a:lnTo>
                    <a:pt x="18" y="1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" y="22"/>
                  </a:lnTo>
                  <a:lnTo>
                    <a:pt x="21" y="36"/>
                  </a:lnTo>
                  <a:lnTo>
                    <a:pt x="35" y="46"/>
                  </a:lnTo>
                  <a:lnTo>
                    <a:pt x="51" y="49"/>
                  </a:lnTo>
                  <a:lnTo>
                    <a:pt x="67" y="51"/>
                  </a:lnTo>
                  <a:lnTo>
                    <a:pt x="83" y="47"/>
                  </a:lnTo>
                  <a:lnTo>
                    <a:pt x="95" y="40"/>
                  </a:lnTo>
                  <a:lnTo>
                    <a:pt x="106" y="27"/>
                  </a:lnTo>
                  <a:lnTo>
                    <a:pt x="107" y="24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07" y="24"/>
                  </a:lnTo>
                  <a:lnTo>
                    <a:pt x="95" y="24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0" name="Freeform 130"/>
            <p:cNvSpPr>
              <a:spLocks/>
            </p:cNvSpPr>
            <p:nvPr/>
          </p:nvSpPr>
          <p:spPr bwMode="auto">
            <a:xfrm>
              <a:off x="3273" y="6102"/>
              <a:ext cx="111" cy="298"/>
            </a:xfrm>
            <a:custGeom>
              <a:avLst/>
              <a:gdLst>
                <a:gd name="T0" fmla="*/ 111 w 111"/>
                <a:gd name="T1" fmla="*/ 298 h 298"/>
                <a:gd name="T2" fmla="*/ 111 w 111"/>
                <a:gd name="T3" fmla="*/ 296 h 298"/>
                <a:gd name="T4" fmla="*/ 103 w 111"/>
                <a:gd name="T5" fmla="*/ 217 h 298"/>
                <a:gd name="T6" fmla="*/ 94 w 111"/>
                <a:gd name="T7" fmla="*/ 151 h 298"/>
                <a:gd name="T8" fmla="*/ 86 w 111"/>
                <a:gd name="T9" fmla="*/ 98 h 298"/>
                <a:gd name="T10" fmla="*/ 78 w 111"/>
                <a:gd name="T11" fmla="*/ 58 h 298"/>
                <a:gd name="T12" fmla="*/ 70 w 111"/>
                <a:gd name="T13" fmla="*/ 28 h 298"/>
                <a:gd name="T14" fmla="*/ 62 w 111"/>
                <a:gd name="T15" fmla="*/ 10 h 298"/>
                <a:gd name="T16" fmla="*/ 53 w 111"/>
                <a:gd name="T17" fmla="*/ 0 h 298"/>
                <a:gd name="T18" fmla="*/ 40 w 111"/>
                <a:gd name="T19" fmla="*/ 3 h 298"/>
                <a:gd name="T20" fmla="*/ 33 w 111"/>
                <a:gd name="T21" fmla="*/ 16 h 298"/>
                <a:gd name="T22" fmla="*/ 28 w 111"/>
                <a:gd name="T23" fmla="*/ 37 h 298"/>
                <a:gd name="T24" fmla="*/ 22 w 111"/>
                <a:gd name="T25" fmla="*/ 62 h 298"/>
                <a:gd name="T26" fmla="*/ 17 w 111"/>
                <a:gd name="T27" fmla="*/ 94 h 298"/>
                <a:gd name="T28" fmla="*/ 12 w 111"/>
                <a:gd name="T29" fmla="*/ 133 h 298"/>
                <a:gd name="T30" fmla="*/ 8 w 111"/>
                <a:gd name="T31" fmla="*/ 176 h 298"/>
                <a:gd name="T32" fmla="*/ 3 w 111"/>
                <a:gd name="T33" fmla="*/ 223 h 298"/>
                <a:gd name="T34" fmla="*/ 0 w 111"/>
                <a:gd name="T35" fmla="*/ 273 h 298"/>
                <a:gd name="T36" fmla="*/ 11 w 111"/>
                <a:gd name="T37" fmla="*/ 273 h 298"/>
                <a:gd name="T38" fmla="*/ 14 w 111"/>
                <a:gd name="T39" fmla="*/ 223 h 298"/>
                <a:gd name="T40" fmla="*/ 19 w 111"/>
                <a:gd name="T41" fmla="*/ 178 h 298"/>
                <a:gd name="T42" fmla="*/ 23 w 111"/>
                <a:gd name="T43" fmla="*/ 135 h 298"/>
                <a:gd name="T44" fmla="*/ 28 w 111"/>
                <a:gd name="T45" fmla="*/ 98 h 298"/>
                <a:gd name="T46" fmla="*/ 33 w 111"/>
                <a:gd name="T47" fmla="*/ 65 h 298"/>
                <a:gd name="T48" fmla="*/ 39 w 111"/>
                <a:gd name="T49" fmla="*/ 39 h 298"/>
                <a:gd name="T50" fmla="*/ 44 w 111"/>
                <a:gd name="T51" fmla="*/ 21 h 298"/>
                <a:gd name="T52" fmla="*/ 49 w 111"/>
                <a:gd name="T53" fmla="*/ 13 h 298"/>
                <a:gd name="T54" fmla="*/ 49 w 111"/>
                <a:gd name="T55" fmla="*/ 12 h 298"/>
                <a:gd name="T56" fmla="*/ 53 w 111"/>
                <a:gd name="T57" fmla="*/ 15 h 298"/>
                <a:gd name="T58" fmla="*/ 59 w 111"/>
                <a:gd name="T59" fmla="*/ 32 h 298"/>
                <a:gd name="T60" fmla="*/ 67 w 111"/>
                <a:gd name="T61" fmla="*/ 60 h 298"/>
                <a:gd name="T62" fmla="*/ 75 w 111"/>
                <a:gd name="T63" fmla="*/ 100 h 298"/>
                <a:gd name="T64" fmla="*/ 82 w 111"/>
                <a:gd name="T65" fmla="*/ 153 h 298"/>
                <a:gd name="T66" fmla="*/ 92 w 111"/>
                <a:gd name="T67" fmla="*/ 219 h 298"/>
                <a:gd name="T68" fmla="*/ 100 w 111"/>
                <a:gd name="T69" fmla="*/ 298 h 298"/>
                <a:gd name="T70" fmla="*/ 100 w 111"/>
                <a:gd name="T71" fmla="*/ 298 h 298"/>
                <a:gd name="T72" fmla="*/ 111 w 111"/>
                <a:gd name="T7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298">
                  <a:moveTo>
                    <a:pt x="111" y="298"/>
                  </a:moveTo>
                  <a:lnTo>
                    <a:pt x="111" y="296"/>
                  </a:lnTo>
                  <a:lnTo>
                    <a:pt x="103" y="217"/>
                  </a:lnTo>
                  <a:lnTo>
                    <a:pt x="94" y="151"/>
                  </a:lnTo>
                  <a:lnTo>
                    <a:pt x="86" y="98"/>
                  </a:lnTo>
                  <a:lnTo>
                    <a:pt x="78" y="58"/>
                  </a:lnTo>
                  <a:lnTo>
                    <a:pt x="70" y="28"/>
                  </a:lnTo>
                  <a:lnTo>
                    <a:pt x="62" y="10"/>
                  </a:lnTo>
                  <a:lnTo>
                    <a:pt x="53" y="0"/>
                  </a:lnTo>
                  <a:lnTo>
                    <a:pt x="40" y="3"/>
                  </a:lnTo>
                  <a:lnTo>
                    <a:pt x="33" y="16"/>
                  </a:lnTo>
                  <a:lnTo>
                    <a:pt x="28" y="37"/>
                  </a:lnTo>
                  <a:lnTo>
                    <a:pt x="22" y="62"/>
                  </a:lnTo>
                  <a:lnTo>
                    <a:pt x="17" y="94"/>
                  </a:lnTo>
                  <a:lnTo>
                    <a:pt x="12" y="133"/>
                  </a:lnTo>
                  <a:lnTo>
                    <a:pt x="8" y="176"/>
                  </a:lnTo>
                  <a:lnTo>
                    <a:pt x="3" y="223"/>
                  </a:lnTo>
                  <a:lnTo>
                    <a:pt x="0" y="273"/>
                  </a:lnTo>
                  <a:lnTo>
                    <a:pt x="11" y="273"/>
                  </a:lnTo>
                  <a:lnTo>
                    <a:pt x="14" y="223"/>
                  </a:lnTo>
                  <a:lnTo>
                    <a:pt x="19" y="178"/>
                  </a:lnTo>
                  <a:lnTo>
                    <a:pt x="23" y="135"/>
                  </a:lnTo>
                  <a:lnTo>
                    <a:pt x="28" y="98"/>
                  </a:lnTo>
                  <a:lnTo>
                    <a:pt x="33" y="65"/>
                  </a:lnTo>
                  <a:lnTo>
                    <a:pt x="39" y="39"/>
                  </a:lnTo>
                  <a:lnTo>
                    <a:pt x="44" y="21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53" y="15"/>
                  </a:lnTo>
                  <a:lnTo>
                    <a:pt x="59" y="32"/>
                  </a:lnTo>
                  <a:lnTo>
                    <a:pt x="67" y="60"/>
                  </a:lnTo>
                  <a:lnTo>
                    <a:pt x="75" y="100"/>
                  </a:lnTo>
                  <a:lnTo>
                    <a:pt x="82" y="153"/>
                  </a:lnTo>
                  <a:lnTo>
                    <a:pt x="92" y="219"/>
                  </a:lnTo>
                  <a:lnTo>
                    <a:pt x="100" y="298"/>
                  </a:lnTo>
                  <a:lnTo>
                    <a:pt x="100" y="298"/>
                  </a:lnTo>
                  <a:lnTo>
                    <a:pt x="111" y="298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1" name="Freeform 131"/>
            <p:cNvSpPr>
              <a:spLocks/>
            </p:cNvSpPr>
            <p:nvPr/>
          </p:nvSpPr>
          <p:spPr bwMode="auto">
            <a:xfrm>
              <a:off x="3373" y="6400"/>
              <a:ext cx="102" cy="67"/>
            </a:xfrm>
            <a:custGeom>
              <a:avLst/>
              <a:gdLst>
                <a:gd name="T0" fmla="*/ 102 w 102"/>
                <a:gd name="T1" fmla="*/ 58 h 67"/>
                <a:gd name="T2" fmla="*/ 89 w 102"/>
                <a:gd name="T3" fmla="*/ 51 h 67"/>
                <a:gd name="T4" fmla="*/ 73 w 102"/>
                <a:gd name="T5" fmla="*/ 48 h 67"/>
                <a:gd name="T6" fmla="*/ 57 w 102"/>
                <a:gd name="T7" fmla="*/ 45 h 67"/>
                <a:gd name="T8" fmla="*/ 45 w 102"/>
                <a:gd name="T9" fmla="*/ 41 h 67"/>
                <a:gd name="T10" fmla="*/ 32 w 102"/>
                <a:gd name="T11" fmla="*/ 37 h 67"/>
                <a:gd name="T12" fmla="*/ 23 w 102"/>
                <a:gd name="T13" fmla="*/ 30 h 67"/>
                <a:gd name="T14" fmla="*/ 16 w 102"/>
                <a:gd name="T15" fmla="*/ 17 h 67"/>
                <a:gd name="T16" fmla="*/ 11 w 102"/>
                <a:gd name="T17" fmla="*/ 0 h 67"/>
                <a:gd name="T18" fmla="*/ 0 w 102"/>
                <a:gd name="T19" fmla="*/ 0 h 67"/>
                <a:gd name="T20" fmla="*/ 5 w 102"/>
                <a:gd name="T21" fmla="*/ 22 h 67"/>
                <a:gd name="T22" fmla="*/ 14 w 102"/>
                <a:gd name="T23" fmla="*/ 37 h 67"/>
                <a:gd name="T24" fmla="*/ 27 w 102"/>
                <a:gd name="T25" fmla="*/ 46 h 67"/>
                <a:gd name="T26" fmla="*/ 41 w 102"/>
                <a:gd name="T27" fmla="*/ 53 h 67"/>
                <a:gd name="T28" fmla="*/ 55 w 102"/>
                <a:gd name="T29" fmla="*/ 57 h 67"/>
                <a:gd name="T30" fmla="*/ 71 w 102"/>
                <a:gd name="T31" fmla="*/ 59 h 67"/>
                <a:gd name="T32" fmla="*/ 84 w 102"/>
                <a:gd name="T33" fmla="*/ 62 h 67"/>
                <a:gd name="T34" fmla="*/ 95 w 102"/>
                <a:gd name="T35" fmla="*/ 67 h 67"/>
                <a:gd name="T36" fmla="*/ 102 w 102"/>
                <a:gd name="T37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7">
                  <a:moveTo>
                    <a:pt x="102" y="58"/>
                  </a:moveTo>
                  <a:lnTo>
                    <a:pt x="89" y="51"/>
                  </a:lnTo>
                  <a:lnTo>
                    <a:pt x="73" y="48"/>
                  </a:lnTo>
                  <a:lnTo>
                    <a:pt x="57" y="45"/>
                  </a:lnTo>
                  <a:lnTo>
                    <a:pt x="45" y="41"/>
                  </a:lnTo>
                  <a:lnTo>
                    <a:pt x="32" y="37"/>
                  </a:lnTo>
                  <a:lnTo>
                    <a:pt x="23" y="30"/>
                  </a:lnTo>
                  <a:lnTo>
                    <a:pt x="16" y="1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22"/>
                  </a:lnTo>
                  <a:lnTo>
                    <a:pt x="14" y="37"/>
                  </a:lnTo>
                  <a:lnTo>
                    <a:pt x="27" y="46"/>
                  </a:lnTo>
                  <a:lnTo>
                    <a:pt x="41" y="53"/>
                  </a:lnTo>
                  <a:lnTo>
                    <a:pt x="55" y="57"/>
                  </a:lnTo>
                  <a:lnTo>
                    <a:pt x="71" y="59"/>
                  </a:lnTo>
                  <a:lnTo>
                    <a:pt x="84" y="62"/>
                  </a:lnTo>
                  <a:lnTo>
                    <a:pt x="95" y="67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2" name="Freeform 132"/>
            <p:cNvSpPr>
              <a:spLocks/>
            </p:cNvSpPr>
            <p:nvPr/>
          </p:nvSpPr>
          <p:spPr bwMode="auto">
            <a:xfrm>
              <a:off x="2193" y="5189"/>
              <a:ext cx="1287" cy="11"/>
            </a:xfrm>
            <a:custGeom>
              <a:avLst/>
              <a:gdLst>
                <a:gd name="T0" fmla="*/ 1287 w 1287"/>
                <a:gd name="T1" fmla="*/ 6 h 11"/>
                <a:gd name="T2" fmla="*/ 1281 w 1287"/>
                <a:gd name="T3" fmla="*/ 0 h 11"/>
                <a:gd name="T4" fmla="*/ 0 w 1287"/>
                <a:gd name="T5" fmla="*/ 0 h 11"/>
                <a:gd name="T6" fmla="*/ 0 w 1287"/>
                <a:gd name="T7" fmla="*/ 11 h 11"/>
                <a:gd name="T8" fmla="*/ 1281 w 1287"/>
                <a:gd name="T9" fmla="*/ 11 h 11"/>
                <a:gd name="T10" fmla="*/ 1276 w 1287"/>
                <a:gd name="T11" fmla="*/ 6 h 11"/>
                <a:gd name="T12" fmla="*/ 1287 w 1287"/>
                <a:gd name="T13" fmla="*/ 6 h 11"/>
                <a:gd name="T14" fmla="*/ 1287 w 1287"/>
                <a:gd name="T15" fmla="*/ 0 h 11"/>
                <a:gd name="T16" fmla="*/ 1281 w 1287"/>
                <a:gd name="T17" fmla="*/ 0 h 11"/>
                <a:gd name="T18" fmla="*/ 1287 w 1287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1">
                  <a:moveTo>
                    <a:pt x="1287" y="6"/>
                  </a:moveTo>
                  <a:lnTo>
                    <a:pt x="128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81" y="11"/>
                  </a:lnTo>
                  <a:lnTo>
                    <a:pt x="1276" y="6"/>
                  </a:lnTo>
                  <a:lnTo>
                    <a:pt x="1287" y="6"/>
                  </a:lnTo>
                  <a:lnTo>
                    <a:pt x="1287" y="0"/>
                  </a:lnTo>
                  <a:lnTo>
                    <a:pt x="1281" y="0"/>
                  </a:lnTo>
                  <a:lnTo>
                    <a:pt x="1287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3" name="Freeform 133"/>
            <p:cNvSpPr>
              <a:spLocks/>
            </p:cNvSpPr>
            <p:nvPr/>
          </p:nvSpPr>
          <p:spPr bwMode="auto">
            <a:xfrm>
              <a:off x="3468" y="5194"/>
              <a:ext cx="12" cy="1333"/>
            </a:xfrm>
            <a:custGeom>
              <a:avLst/>
              <a:gdLst>
                <a:gd name="T0" fmla="*/ 6 w 12"/>
                <a:gd name="T1" fmla="*/ 1333 h 1333"/>
                <a:gd name="T2" fmla="*/ 12 w 12"/>
                <a:gd name="T3" fmla="*/ 1327 h 1333"/>
                <a:gd name="T4" fmla="*/ 12 w 12"/>
                <a:gd name="T5" fmla="*/ 0 h 1333"/>
                <a:gd name="T6" fmla="*/ 0 w 12"/>
                <a:gd name="T7" fmla="*/ 0 h 1333"/>
                <a:gd name="T8" fmla="*/ 0 w 12"/>
                <a:gd name="T9" fmla="*/ 1327 h 1333"/>
                <a:gd name="T10" fmla="*/ 6 w 12"/>
                <a:gd name="T11" fmla="*/ 1321 h 1333"/>
                <a:gd name="T12" fmla="*/ 6 w 12"/>
                <a:gd name="T13" fmla="*/ 1333 h 1333"/>
                <a:gd name="T14" fmla="*/ 12 w 12"/>
                <a:gd name="T15" fmla="*/ 1333 h 1333"/>
                <a:gd name="T16" fmla="*/ 12 w 12"/>
                <a:gd name="T17" fmla="*/ 1327 h 1333"/>
                <a:gd name="T18" fmla="*/ 6 w 12"/>
                <a:gd name="T19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33">
                  <a:moveTo>
                    <a:pt x="6" y="1333"/>
                  </a:moveTo>
                  <a:lnTo>
                    <a:pt x="12" y="132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27"/>
                  </a:lnTo>
                  <a:lnTo>
                    <a:pt x="6" y="1321"/>
                  </a:lnTo>
                  <a:lnTo>
                    <a:pt x="6" y="1333"/>
                  </a:lnTo>
                  <a:lnTo>
                    <a:pt x="12" y="1333"/>
                  </a:lnTo>
                  <a:lnTo>
                    <a:pt x="12" y="1327"/>
                  </a:lnTo>
                  <a:lnTo>
                    <a:pt x="6" y="133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4" name="Freeform 134"/>
            <p:cNvSpPr>
              <a:spLocks/>
            </p:cNvSpPr>
            <p:nvPr/>
          </p:nvSpPr>
          <p:spPr bwMode="auto">
            <a:xfrm>
              <a:off x="2187" y="6515"/>
              <a:ext cx="1287" cy="12"/>
            </a:xfrm>
            <a:custGeom>
              <a:avLst/>
              <a:gdLst>
                <a:gd name="T0" fmla="*/ 0 w 1287"/>
                <a:gd name="T1" fmla="*/ 6 h 12"/>
                <a:gd name="T2" fmla="*/ 6 w 1287"/>
                <a:gd name="T3" fmla="*/ 12 h 12"/>
                <a:gd name="T4" fmla="*/ 1287 w 1287"/>
                <a:gd name="T5" fmla="*/ 12 h 12"/>
                <a:gd name="T6" fmla="*/ 1287 w 1287"/>
                <a:gd name="T7" fmla="*/ 0 h 12"/>
                <a:gd name="T8" fmla="*/ 6 w 1287"/>
                <a:gd name="T9" fmla="*/ 0 h 12"/>
                <a:gd name="T10" fmla="*/ 11 w 1287"/>
                <a:gd name="T11" fmla="*/ 6 h 12"/>
                <a:gd name="T12" fmla="*/ 0 w 1287"/>
                <a:gd name="T13" fmla="*/ 6 h 12"/>
                <a:gd name="T14" fmla="*/ 0 w 1287"/>
                <a:gd name="T15" fmla="*/ 12 h 12"/>
                <a:gd name="T16" fmla="*/ 6 w 1287"/>
                <a:gd name="T17" fmla="*/ 12 h 12"/>
                <a:gd name="T18" fmla="*/ 0 w 1287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2">
                  <a:moveTo>
                    <a:pt x="0" y="6"/>
                  </a:moveTo>
                  <a:lnTo>
                    <a:pt x="6" y="12"/>
                  </a:lnTo>
                  <a:lnTo>
                    <a:pt x="1287" y="12"/>
                  </a:lnTo>
                  <a:lnTo>
                    <a:pt x="1287" y="0"/>
                  </a:lnTo>
                  <a:lnTo>
                    <a:pt x="6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5" name="Freeform 135"/>
            <p:cNvSpPr>
              <a:spLocks/>
            </p:cNvSpPr>
            <p:nvPr/>
          </p:nvSpPr>
          <p:spPr bwMode="auto">
            <a:xfrm>
              <a:off x="2187" y="5189"/>
              <a:ext cx="11" cy="1332"/>
            </a:xfrm>
            <a:custGeom>
              <a:avLst/>
              <a:gdLst>
                <a:gd name="T0" fmla="*/ 6 w 11"/>
                <a:gd name="T1" fmla="*/ 0 h 1332"/>
                <a:gd name="T2" fmla="*/ 0 w 11"/>
                <a:gd name="T3" fmla="*/ 6 h 1332"/>
                <a:gd name="T4" fmla="*/ 0 w 11"/>
                <a:gd name="T5" fmla="*/ 1332 h 1332"/>
                <a:gd name="T6" fmla="*/ 11 w 11"/>
                <a:gd name="T7" fmla="*/ 1332 h 1332"/>
                <a:gd name="T8" fmla="*/ 11 w 11"/>
                <a:gd name="T9" fmla="*/ 6 h 1332"/>
                <a:gd name="T10" fmla="*/ 6 w 11"/>
                <a:gd name="T11" fmla="*/ 11 h 1332"/>
                <a:gd name="T12" fmla="*/ 6 w 11"/>
                <a:gd name="T13" fmla="*/ 0 h 1332"/>
                <a:gd name="T14" fmla="*/ 0 w 11"/>
                <a:gd name="T15" fmla="*/ 0 h 1332"/>
                <a:gd name="T16" fmla="*/ 0 w 11"/>
                <a:gd name="T17" fmla="*/ 6 h 1332"/>
                <a:gd name="T18" fmla="*/ 6 w 11"/>
                <a:gd name="T19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32">
                  <a:moveTo>
                    <a:pt x="6" y="0"/>
                  </a:moveTo>
                  <a:lnTo>
                    <a:pt x="0" y="6"/>
                  </a:lnTo>
                  <a:lnTo>
                    <a:pt x="0" y="1332"/>
                  </a:lnTo>
                  <a:lnTo>
                    <a:pt x="11" y="1332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6" name="Freeform 136"/>
            <p:cNvSpPr>
              <a:spLocks/>
            </p:cNvSpPr>
            <p:nvPr/>
          </p:nvSpPr>
          <p:spPr bwMode="auto">
            <a:xfrm>
              <a:off x="4406" y="5206"/>
              <a:ext cx="80" cy="118"/>
            </a:xfrm>
            <a:custGeom>
              <a:avLst/>
              <a:gdLst>
                <a:gd name="T0" fmla="*/ 3 w 80"/>
                <a:gd name="T1" fmla="*/ 0 h 118"/>
                <a:gd name="T2" fmla="*/ 80 w 80"/>
                <a:gd name="T3" fmla="*/ 31 h 118"/>
                <a:gd name="T4" fmla="*/ 0 w 80"/>
                <a:gd name="T5" fmla="*/ 118 h 118"/>
                <a:gd name="T6" fmla="*/ 3 w 80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8">
                  <a:moveTo>
                    <a:pt x="3" y="0"/>
                  </a:moveTo>
                  <a:lnTo>
                    <a:pt x="80" y="31"/>
                  </a:lnTo>
                  <a:lnTo>
                    <a:pt x="0" y="1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7" name="Freeform 137"/>
            <p:cNvSpPr>
              <a:spLocks/>
            </p:cNvSpPr>
            <p:nvPr/>
          </p:nvSpPr>
          <p:spPr bwMode="auto">
            <a:xfrm>
              <a:off x="4651" y="5206"/>
              <a:ext cx="79" cy="117"/>
            </a:xfrm>
            <a:custGeom>
              <a:avLst/>
              <a:gdLst>
                <a:gd name="T0" fmla="*/ 0 w 79"/>
                <a:gd name="T1" fmla="*/ 11 h 117"/>
                <a:gd name="T2" fmla="*/ 79 w 79"/>
                <a:gd name="T3" fmla="*/ 0 h 117"/>
                <a:gd name="T4" fmla="*/ 57 w 79"/>
                <a:gd name="T5" fmla="*/ 117 h 117"/>
                <a:gd name="T6" fmla="*/ 0 w 79"/>
                <a:gd name="T7" fmla="*/ 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17">
                  <a:moveTo>
                    <a:pt x="0" y="11"/>
                  </a:moveTo>
                  <a:lnTo>
                    <a:pt x="79" y="0"/>
                  </a:lnTo>
                  <a:lnTo>
                    <a:pt x="57" y="1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8" name="Freeform 138"/>
            <p:cNvSpPr>
              <a:spLocks/>
            </p:cNvSpPr>
            <p:nvPr/>
          </p:nvSpPr>
          <p:spPr bwMode="auto">
            <a:xfrm>
              <a:off x="4831" y="5202"/>
              <a:ext cx="88" cy="122"/>
            </a:xfrm>
            <a:custGeom>
              <a:avLst/>
              <a:gdLst>
                <a:gd name="T0" fmla="*/ 0 w 88"/>
                <a:gd name="T1" fmla="*/ 41 h 122"/>
                <a:gd name="T2" fmla="*/ 75 w 88"/>
                <a:gd name="T3" fmla="*/ 0 h 122"/>
                <a:gd name="T4" fmla="*/ 88 w 88"/>
                <a:gd name="T5" fmla="*/ 122 h 122"/>
                <a:gd name="T6" fmla="*/ 0 w 88"/>
                <a:gd name="T7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22">
                  <a:moveTo>
                    <a:pt x="0" y="41"/>
                  </a:moveTo>
                  <a:lnTo>
                    <a:pt x="75" y="0"/>
                  </a:lnTo>
                  <a:lnTo>
                    <a:pt x="88" y="12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C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099" name="Freeform 139"/>
            <p:cNvSpPr>
              <a:spLocks/>
            </p:cNvSpPr>
            <p:nvPr/>
          </p:nvSpPr>
          <p:spPr bwMode="auto">
            <a:xfrm>
              <a:off x="5095" y="7107"/>
              <a:ext cx="1287" cy="12"/>
            </a:xfrm>
            <a:custGeom>
              <a:avLst/>
              <a:gdLst>
                <a:gd name="T0" fmla="*/ 1287 w 1287"/>
                <a:gd name="T1" fmla="*/ 6 h 12"/>
                <a:gd name="T2" fmla="*/ 1282 w 1287"/>
                <a:gd name="T3" fmla="*/ 0 h 12"/>
                <a:gd name="T4" fmla="*/ 0 w 1287"/>
                <a:gd name="T5" fmla="*/ 0 h 12"/>
                <a:gd name="T6" fmla="*/ 0 w 1287"/>
                <a:gd name="T7" fmla="*/ 12 h 12"/>
                <a:gd name="T8" fmla="*/ 1282 w 1287"/>
                <a:gd name="T9" fmla="*/ 12 h 12"/>
                <a:gd name="T10" fmla="*/ 1276 w 1287"/>
                <a:gd name="T11" fmla="*/ 6 h 12"/>
                <a:gd name="T12" fmla="*/ 1287 w 1287"/>
                <a:gd name="T13" fmla="*/ 6 h 12"/>
                <a:gd name="T14" fmla="*/ 1287 w 1287"/>
                <a:gd name="T15" fmla="*/ 0 h 12"/>
                <a:gd name="T16" fmla="*/ 1282 w 1287"/>
                <a:gd name="T17" fmla="*/ 0 h 12"/>
                <a:gd name="T18" fmla="*/ 1287 w 1287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2">
                  <a:moveTo>
                    <a:pt x="1287" y="6"/>
                  </a:moveTo>
                  <a:lnTo>
                    <a:pt x="128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82" y="12"/>
                  </a:lnTo>
                  <a:lnTo>
                    <a:pt x="1276" y="6"/>
                  </a:lnTo>
                  <a:lnTo>
                    <a:pt x="1287" y="6"/>
                  </a:lnTo>
                  <a:lnTo>
                    <a:pt x="1287" y="0"/>
                  </a:lnTo>
                  <a:lnTo>
                    <a:pt x="1282" y="0"/>
                  </a:lnTo>
                  <a:lnTo>
                    <a:pt x="1287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0" name="Freeform 140"/>
            <p:cNvSpPr>
              <a:spLocks/>
            </p:cNvSpPr>
            <p:nvPr/>
          </p:nvSpPr>
          <p:spPr bwMode="auto">
            <a:xfrm>
              <a:off x="6371" y="7113"/>
              <a:ext cx="11" cy="1332"/>
            </a:xfrm>
            <a:custGeom>
              <a:avLst/>
              <a:gdLst>
                <a:gd name="T0" fmla="*/ 6 w 11"/>
                <a:gd name="T1" fmla="*/ 1332 h 1332"/>
                <a:gd name="T2" fmla="*/ 11 w 11"/>
                <a:gd name="T3" fmla="*/ 1326 h 1332"/>
                <a:gd name="T4" fmla="*/ 11 w 11"/>
                <a:gd name="T5" fmla="*/ 0 h 1332"/>
                <a:gd name="T6" fmla="*/ 0 w 11"/>
                <a:gd name="T7" fmla="*/ 0 h 1332"/>
                <a:gd name="T8" fmla="*/ 0 w 11"/>
                <a:gd name="T9" fmla="*/ 1326 h 1332"/>
                <a:gd name="T10" fmla="*/ 6 w 11"/>
                <a:gd name="T11" fmla="*/ 1321 h 1332"/>
                <a:gd name="T12" fmla="*/ 6 w 11"/>
                <a:gd name="T13" fmla="*/ 1332 h 1332"/>
                <a:gd name="T14" fmla="*/ 11 w 11"/>
                <a:gd name="T15" fmla="*/ 1332 h 1332"/>
                <a:gd name="T16" fmla="*/ 11 w 11"/>
                <a:gd name="T17" fmla="*/ 1326 h 1332"/>
                <a:gd name="T18" fmla="*/ 6 w 11"/>
                <a:gd name="T19" fmla="*/ 133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32">
                  <a:moveTo>
                    <a:pt x="6" y="1332"/>
                  </a:moveTo>
                  <a:lnTo>
                    <a:pt x="11" y="132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26"/>
                  </a:lnTo>
                  <a:lnTo>
                    <a:pt x="6" y="1321"/>
                  </a:lnTo>
                  <a:lnTo>
                    <a:pt x="6" y="1332"/>
                  </a:lnTo>
                  <a:lnTo>
                    <a:pt x="11" y="1332"/>
                  </a:lnTo>
                  <a:lnTo>
                    <a:pt x="11" y="1326"/>
                  </a:lnTo>
                  <a:lnTo>
                    <a:pt x="6" y="133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1" name="Freeform 141"/>
            <p:cNvSpPr>
              <a:spLocks/>
            </p:cNvSpPr>
            <p:nvPr/>
          </p:nvSpPr>
          <p:spPr bwMode="auto">
            <a:xfrm>
              <a:off x="5089" y="8434"/>
              <a:ext cx="1287" cy="11"/>
            </a:xfrm>
            <a:custGeom>
              <a:avLst/>
              <a:gdLst>
                <a:gd name="T0" fmla="*/ 0 w 1287"/>
                <a:gd name="T1" fmla="*/ 5 h 11"/>
                <a:gd name="T2" fmla="*/ 6 w 1287"/>
                <a:gd name="T3" fmla="*/ 11 h 11"/>
                <a:gd name="T4" fmla="*/ 1287 w 1287"/>
                <a:gd name="T5" fmla="*/ 11 h 11"/>
                <a:gd name="T6" fmla="*/ 1287 w 1287"/>
                <a:gd name="T7" fmla="*/ 0 h 11"/>
                <a:gd name="T8" fmla="*/ 6 w 1287"/>
                <a:gd name="T9" fmla="*/ 0 h 11"/>
                <a:gd name="T10" fmla="*/ 12 w 1287"/>
                <a:gd name="T11" fmla="*/ 5 h 11"/>
                <a:gd name="T12" fmla="*/ 0 w 1287"/>
                <a:gd name="T13" fmla="*/ 5 h 11"/>
                <a:gd name="T14" fmla="*/ 0 w 1287"/>
                <a:gd name="T15" fmla="*/ 11 h 11"/>
                <a:gd name="T16" fmla="*/ 6 w 1287"/>
                <a:gd name="T17" fmla="*/ 11 h 11"/>
                <a:gd name="T18" fmla="*/ 0 w 1287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1">
                  <a:moveTo>
                    <a:pt x="0" y="5"/>
                  </a:moveTo>
                  <a:lnTo>
                    <a:pt x="6" y="11"/>
                  </a:lnTo>
                  <a:lnTo>
                    <a:pt x="1287" y="11"/>
                  </a:lnTo>
                  <a:lnTo>
                    <a:pt x="1287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2" name="Freeform 142"/>
            <p:cNvSpPr>
              <a:spLocks/>
            </p:cNvSpPr>
            <p:nvPr/>
          </p:nvSpPr>
          <p:spPr bwMode="auto">
            <a:xfrm>
              <a:off x="5089" y="7107"/>
              <a:ext cx="11" cy="1333"/>
            </a:xfrm>
            <a:custGeom>
              <a:avLst/>
              <a:gdLst>
                <a:gd name="T0" fmla="*/ 6 w 11"/>
                <a:gd name="T1" fmla="*/ 0 h 1333"/>
                <a:gd name="T2" fmla="*/ 0 w 11"/>
                <a:gd name="T3" fmla="*/ 6 h 1333"/>
                <a:gd name="T4" fmla="*/ 0 w 11"/>
                <a:gd name="T5" fmla="*/ 1333 h 1333"/>
                <a:gd name="T6" fmla="*/ 11 w 11"/>
                <a:gd name="T7" fmla="*/ 1333 h 1333"/>
                <a:gd name="T8" fmla="*/ 11 w 11"/>
                <a:gd name="T9" fmla="*/ 6 h 1333"/>
                <a:gd name="T10" fmla="*/ 6 w 11"/>
                <a:gd name="T11" fmla="*/ 12 h 1333"/>
                <a:gd name="T12" fmla="*/ 6 w 11"/>
                <a:gd name="T13" fmla="*/ 0 h 1333"/>
                <a:gd name="T14" fmla="*/ 0 w 11"/>
                <a:gd name="T15" fmla="*/ 0 h 1333"/>
                <a:gd name="T16" fmla="*/ 0 w 11"/>
                <a:gd name="T17" fmla="*/ 6 h 1333"/>
                <a:gd name="T18" fmla="*/ 6 w 11"/>
                <a:gd name="T19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33">
                  <a:moveTo>
                    <a:pt x="6" y="0"/>
                  </a:moveTo>
                  <a:lnTo>
                    <a:pt x="0" y="6"/>
                  </a:lnTo>
                  <a:lnTo>
                    <a:pt x="0" y="1333"/>
                  </a:lnTo>
                  <a:lnTo>
                    <a:pt x="11" y="1333"/>
                  </a:lnTo>
                  <a:lnTo>
                    <a:pt x="11" y="6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3" name="Freeform 143"/>
            <p:cNvSpPr>
              <a:spLocks/>
            </p:cNvSpPr>
            <p:nvPr/>
          </p:nvSpPr>
          <p:spPr bwMode="auto">
            <a:xfrm>
              <a:off x="2210" y="7090"/>
              <a:ext cx="1289" cy="12"/>
            </a:xfrm>
            <a:custGeom>
              <a:avLst/>
              <a:gdLst>
                <a:gd name="T0" fmla="*/ 1289 w 1289"/>
                <a:gd name="T1" fmla="*/ 6 h 12"/>
                <a:gd name="T2" fmla="*/ 1283 w 1289"/>
                <a:gd name="T3" fmla="*/ 0 h 12"/>
                <a:gd name="T4" fmla="*/ 0 w 1289"/>
                <a:gd name="T5" fmla="*/ 0 h 12"/>
                <a:gd name="T6" fmla="*/ 0 w 1289"/>
                <a:gd name="T7" fmla="*/ 12 h 12"/>
                <a:gd name="T8" fmla="*/ 1283 w 1289"/>
                <a:gd name="T9" fmla="*/ 12 h 12"/>
                <a:gd name="T10" fmla="*/ 1278 w 1289"/>
                <a:gd name="T11" fmla="*/ 6 h 12"/>
                <a:gd name="T12" fmla="*/ 1289 w 1289"/>
                <a:gd name="T13" fmla="*/ 6 h 12"/>
                <a:gd name="T14" fmla="*/ 1289 w 1289"/>
                <a:gd name="T15" fmla="*/ 0 h 12"/>
                <a:gd name="T16" fmla="*/ 1283 w 1289"/>
                <a:gd name="T17" fmla="*/ 0 h 12"/>
                <a:gd name="T18" fmla="*/ 1289 w 1289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9" h="12">
                  <a:moveTo>
                    <a:pt x="1289" y="6"/>
                  </a:moveTo>
                  <a:lnTo>
                    <a:pt x="128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83" y="12"/>
                  </a:lnTo>
                  <a:lnTo>
                    <a:pt x="1278" y="6"/>
                  </a:lnTo>
                  <a:lnTo>
                    <a:pt x="1289" y="6"/>
                  </a:lnTo>
                  <a:lnTo>
                    <a:pt x="1289" y="0"/>
                  </a:lnTo>
                  <a:lnTo>
                    <a:pt x="1283" y="0"/>
                  </a:lnTo>
                  <a:lnTo>
                    <a:pt x="1289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4" name="Freeform 144"/>
            <p:cNvSpPr>
              <a:spLocks/>
            </p:cNvSpPr>
            <p:nvPr/>
          </p:nvSpPr>
          <p:spPr bwMode="auto">
            <a:xfrm>
              <a:off x="3487" y="7096"/>
              <a:ext cx="12" cy="1332"/>
            </a:xfrm>
            <a:custGeom>
              <a:avLst/>
              <a:gdLst>
                <a:gd name="T0" fmla="*/ 6 w 12"/>
                <a:gd name="T1" fmla="*/ 1332 h 1332"/>
                <a:gd name="T2" fmla="*/ 12 w 12"/>
                <a:gd name="T3" fmla="*/ 1327 h 1332"/>
                <a:gd name="T4" fmla="*/ 12 w 12"/>
                <a:gd name="T5" fmla="*/ 0 h 1332"/>
                <a:gd name="T6" fmla="*/ 0 w 12"/>
                <a:gd name="T7" fmla="*/ 0 h 1332"/>
                <a:gd name="T8" fmla="*/ 0 w 12"/>
                <a:gd name="T9" fmla="*/ 1327 h 1332"/>
                <a:gd name="T10" fmla="*/ 6 w 12"/>
                <a:gd name="T11" fmla="*/ 1321 h 1332"/>
                <a:gd name="T12" fmla="*/ 6 w 12"/>
                <a:gd name="T13" fmla="*/ 1332 h 1332"/>
                <a:gd name="T14" fmla="*/ 12 w 12"/>
                <a:gd name="T15" fmla="*/ 1332 h 1332"/>
                <a:gd name="T16" fmla="*/ 12 w 12"/>
                <a:gd name="T17" fmla="*/ 1327 h 1332"/>
                <a:gd name="T18" fmla="*/ 6 w 12"/>
                <a:gd name="T19" fmla="*/ 133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32">
                  <a:moveTo>
                    <a:pt x="6" y="1332"/>
                  </a:moveTo>
                  <a:lnTo>
                    <a:pt x="12" y="132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27"/>
                  </a:lnTo>
                  <a:lnTo>
                    <a:pt x="6" y="1321"/>
                  </a:lnTo>
                  <a:lnTo>
                    <a:pt x="6" y="1332"/>
                  </a:lnTo>
                  <a:lnTo>
                    <a:pt x="12" y="1332"/>
                  </a:lnTo>
                  <a:lnTo>
                    <a:pt x="12" y="1327"/>
                  </a:lnTo>
                  <a:lnTo>
                    <a:pt x="6" y="133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5" name="Freeform 145"/>
            <p:cNvSpPr>
              <a:spLocks/>
            </p:cNvSpPr>
            <p:nvPr/>
          </p:nvSpPr>
          <p:spPr bwMode="auto">
            <a:xfrm>
              <a:off x="2205" y="8416"/>
              <a:ext cx="1288" cy="12"/>
            </a:xfrm>
            <a:custGeom>
              <a:avLst/>
              <a:gdLst>
                <a:gd name="T0" fmla="*/ 0 w 1288"/>
                <a:gd name="T1" fmla="*/ 7 h 12"/>
                <a:gd name="T2" fmla="*/ 6 w 1288"/>
                <a:gd name="T3" fmla="*/ 12 h 12"/>
                <a:gd name="T4" fmla="*/ 1288 w 1288"/>
                <a:gd name="T5" fmla="*/ 12 h 12"/>
                <a:gd name="T6" fmla="*/ 1288 w 1288"/>
                <a:gd name="T7" fmla="*/ 0 h 12"/>
                <a:gd name="T8" fmla="*/ 6 w 1288"/>
                <a:gd name="T9" fmla="*/ 0 h 12"/>
                <a:gd name="T10" fmla="*/ 11 w 1288"/>
                <a:gd name="T11" fmla="*/ 7 h 12"/>
                <a:gd name="T12" fmla="*/ 0 w 1288"/>
                <a:gd name="T13" fmla="*/ 7 h 12"/>
                <a:gd name="T14" fmla="*/ 0 w 1288"/>
                <a:gd name="T15" fmla="*/ 12 h 12"/>
                <a:gd name="T16" fmla="*/ 6 w 1288"/>
                <a:gd name="T17" fmla="*/ 12 h 12"/>
                <a:gd name="T18" fmla="*/ 0 w 1288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8" h="12">
                  <a:moveTo>
                    <a:pt x="0" y="7"/>
                  </a:moveTo>
                  <a:lnTo>
                    <a:pt x="6" y="12"/>
                  </a:lnTo>
                  <a:lnTo>
                    <a:pt x="1288" y="12"/>
                  </a:lnTo>
                  <a:lnTo>
                    <a:pt x="1288" y="0"/>
                  </a:lnTo>
                  <a:lnTo>
                    <a:pt x="6" y="0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6" name="Freeform 146"/>
            <p:cNvSpPr>
              <a:spLocks/>
            </p:cNvSpPr>
            <p:nvPr/>
          </p:nvSpPr>
          <p:spPr bwMode="auto">
            <a:xfrm>
              <a:off x="2205" y="7090"/>
              <a:ext cx="11" cy="1333"/>
            </a:xfrm>
            <a:custGeom>
              <a:avLst/>
              <a:gdLst>
                <a:gd name="T0" fmla="*/ 5 w 11"/>
                <a:gd name="T1" fmla="*/ 0 h 1333"/>
                <a:gd name="T2" fmla="*/ 0 w 11"/>
                <a:gd name="T3" fmla="*/ 6 h 1333"/>
                <a:gd name="T4" fmla="*/ 0 w 11"/>
                <a:gd name="T5" fmla="*/ 1333 h 1333"/>
                <a:gd name="T6" fmla="*/ 11 w 11"/>
                <a:gd name="T7" fmla="*/ 1333 h 1333"/>
                <a:gd name="T8" fmla="*/ 11 w 11"/>
                <a:gd name="T9" fmla="*/ 6 h 1333"/>
                <a:gd name="T10" fmla="*/ 5 w 11"/>
                <a:gd name="T11" fmla="*/ 12 h 1333"/>
                <a:gd name="T12" fmla="*/ 5 w 11"/>
                <a:gd name="T13" fmla="*/ 0 h 1333"/>
                <a:gd name="T14" fmla="*/ 0 w 11"/>
                <a:gd name="T15" fmla="*/ 0 h 1333"/>
                <a:gd name="T16" fmla="*/ 0 w 11"/>
                <a:gd name="T17" fmla="*/ 6 h 1333"/>
                <a:gd name="T18" fmla="*/ 5 w 11"/>
                <a:gd name="T19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33">
                  <a:moveTo>
                    <a:pt x="5" y="0"/>
                  </a:moveTo>
                  <a:lnTo>
                    <a:pt x="0" y="6"/>
                  </a:lnTo>
                  <a:lnTo>
                    <a:pt x="0" y="1333"/>
                  </a:lnTo>
                  <a:lnTo>
                    <a:pt x="11" y="1333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7" name="Freeform 147"/>
            <p:cNvSpPr>
              <a:spLocks/>
            </p:cNvSpPr>
            <p:nvPr/>
          </p:nvSpPr>
          <p:spPr bwMode="auto">
            <a:xfrm>
              <a:off x="4519" y="1716"/>
              <a:ext cx="581" cy="601"/>
            </a:xfrm>
            <a:custGeom>
              <a:avLst/>
              <a:gdLst>
                <a:gd name="T0" fmla="*/ 0 w 581"/>
                <a:gd name="T1" fmla="*/ 296 h 601"/>
                <a:gd name="T2" fmla="*/ 287 w 581"/>
                <a:gd name="T3" fmla="*/ 0 h 601"/>
                <a:gd name="T4" fmla="*/ 581 w 581"/>
                <a:gd name="T5" fmla="*/ 307 h 601"/>
                <a:gd name="T6" fmla="*/ 293 w 581"/>
                <a:gd name="T7" fmla="*/ 601 h 601"/>
                <a:gd name="T8" fmla="*/ 0 w 581"/>
                <a:gd name="T9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601">
                  <a:moveTo>
                    <a:pt x="0" y="296"/>
                  </a:moveTo>
                  <a:lnTo>
                    <a:pt x="287" y="0"/>
                  </a:lnTo>
                  <a:lnTo>
                    <a:pt x="581" y="307"/>
                  </a:lnTo>
                  <a:lnTo>
                    <a:pt x="293" y="601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8" name="Freeform 148"/>
            <p:cNvSpPr>
              <a:spLocks/>
            </p:cNvSpPr>
            <p:nvPr/>
          </p:nvSpPr>
          <p:spPr bwMode="auto">
            <a:xfrm>
              <a:off x="4519" y="1716"/>
              <a:ext cx="581" cy="601"/>
            </a:xfrm>
            <a:custGeom>
              <a:avLst/>
              <a:gdLst>
                <a:gd name="T0" fmla="*/ 0 w 581"/>
                <a:gd name="T1" fmla="*/ 296 h 601"/>
                <a:gd name="T2" fmla="*/ 287 w 581"/>
                <a:gd name="T3" fmla="*/ 0 h 601"/>
                <a:gd name="T4" fmla="*/ 581 w 581"/>
                <a:gd name="T5" fmla="*/ 307 h 601"/>
                <a:gd name="T6" fmla="*/ 293 w 581"/>
                <a:gd name="T7" fmla="*/ 601 h 601"/>
                <a:gd name="T8" fmla="*/ 0 w 581"/>
                <a:gd name="T9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601">
                  <a:moveTo>
                    <a:pt x="0" y="296"/>
                  </a:moveTo>
                  <a:lnTo>
                    <a:pt x="287" y="0"/>
                  </a:lnTo>
                  <a:lnTo>
                    <a:pt x="581" y="307"/>
                  </a:lnTo>
                  <a:lnTo>
                    <a:pt x="293" y="601"/>
                  </a:lnTo>
                  <a:lnTo>
                    <a:pt x="0" y="296"/>
                  </a:lnTo>
                </a:path>
              </a:pathLst>
            </a:custGeom>
            <a:noFill/>
            <a:ln w="1905" cap="rnd">
              <a:solidFill>
                <a:srgbClr val="2427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1109" name="Text Box 149"/>
            <p:cNvSpPr txBox="1">
              <a:spLocks noChangeArrowheads="1"/>
            </p:cNvSpPr>
            <p:nvPr/>
          </p:nvSpPr>
          <p:spPr bwMode="auto">
            <a:xfrm>
              <a:off x="5661" y="1854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Exit aperture</a:t>
              </a:r>
              <a:endParaRPr lang="ru-RU" sz="1400"/>
            </a:p>
          </p:txBody>
        </p:sp>
        <p:sp>
          <p:nvSpPr>
            <p:cNvPr id="681110" name="Text Box 150"/>
            <p:cNvSpPr txBox="1">
              <a:spLocks noChangeArrowheads="1"/>
            </p:cNvSpPr>
            <p:nvPr/>
          </p:nvSpPr>
          <p:spPr bwMode="auto">
            <a:xfrm>
              <a:off x="3501" y="1854"/>
              <a:ext cx="9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Detector</a:t>
              </a:r>
              <a:endParaRPr lang="ru-RU" sz="1400"/>
            </a:p>
          </p:txBody>
        </p:sp>
        <p:sp>
          <p:nvSpPr>
            <p:cNvPr id="681111" name="Text Box 151"/>
            <p:cNvSpPr txBox="1">
              <a:spLocks noChangeArrowheads="1"/>
            </p:cNvSpPr>
            <p:nvPr/>
          </p:nvSpPr>
          <p:spPr bwMode="auto">
            <a:xfrm>
              <a:off x="4401" y="5634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Sample</a:t>
              </a:r>
              <a:endParaRPr lang="ru-RU" sz="1400"/>
            </a:p>
          </p:txBody>
        </p:sp>
        <p:sp>
          <p:nvSpPr>
            <p:cNvPr id="681112" name="Text Box 152"/>
            <p:cNvSpPr txBox="1">
              <a:spLocks noChangeArrowheads="1"/>
            </p:cNvSpPr>
            <p:nvPr/>
          </p:nvSpPr>
          <p:spPr bwMode="auto">
            <a:xfrm>
              <a:off x="2781" y="2574"/>
              <a:ext cx="12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Focal circle</a:t>
              </a:r>
              <a:endParaRPr lang="ru-RU" sz="1400"/>
            </a:p>
          </p:txBody>
        </p:sp>
        <p:sp>
          <p:nvSpPr>
            <p:cNvPr id="681113" name="Text Box 153"/>
            <p:cNvSpPr txBox="1">
              <a:spLocks noChangeArrowheads="1"/>
            </p:cNvSpPr>
            <p:nvPr/>
          </p:nvSpPr>
          <p:spPr bwMode="auto">
            <a:xfrm>
              <a:off x="2241" y="4554"/>
              <a:ext cx="12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000">
                  <a:cs typeface="Mangal" pitchFamily="18" charset="0"/>
                </a:rPr>
                <a:t>Qualitative analysis</a:t>
              </a:r>
              <a:endParaRPr lang="ru-RU" sz="1400"/>
            </a:p>
          </p:txBody>
        </p:sp>
        <p:sp>
          <p:nvSpPr>
            <p:cNvPr id="681114" name="Text Box 154"/>
            <p:cNvSpPr txBox="1">
              <a:spLocks noChangeArrowheads="1"/>
            </p:cNvSpPr>
            <p:nvPr/>
          </p:nvSpPr>
          <p:spPr bwMode="auto">
            <a:xfrm>
              <a:off x="3681" y="3114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X-ray tube </a:t>
              </a:r>
              <a:endParaRPr lang="ru-RU" sz="1400"/>
            </a:p>
          </p:txBody>
        </p:sp>
        <p:sp>
          <p:nvSpPr>
            <p:cNvPr id="681115" name="Text Box 155"/>
            <p:cNvSpPr txBox="1">
              <a:spLocks noChangeArrowheads="1"/>
            </p:cNvSpPr>
            <p:nvPr/>
          </p:nvSpPr>
          <p:spPr bwMode="auto">
            <a:xfrm>
              <a:off x="6021" y="4554"/>
              <a:ext cx="10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Crystal</a:t>
              </a:r>
              <a:br>
                <a:rPr lang="ru-RU" sz="1000">
                  <a:cs typeface="Mangal" pitchFamily="18" charset="0"/>
                </a:rPr>
              </a:br>
              <a:r>
                <a:rPr lang="ru-RU" sz="1000">
                  <a:cs typeface="Mangal" pitchFamily="18" charset="0"/>
                </a:rPr>
                <a:t>analyzer</a:t>
              </a:r>
              <a:endParaRPr lang="ru-RU" sz="1400"/>
            </a:p>
          </p:txBody>
        </p:sp>
        <p:sp>
          <p:nvSpPr>
            <p:cNvPr id="681116" name="Text Box 156"/>
            <p:cNvSpPr txBox="1">
              <a:spLocks noChangeArrowheads="1"/>
            </p:cNvSpPr>
            <p:nvPr/>
          </p:nvSpPr>
          <p:spPr bwMode="auto">
            <a:xfrm>
              <a:off x="5301" y="5274"/>
              <a:ext cx="18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000">
                  <a:cs typeface="Mangal" pitchFamily="18" charset="0"/>
                </a:rPr>
                <a:t>Entrance aperture</a:t>
              </a:r>
              <a:endParaRPr lang="ru-RU" sz="1400"/>
            </a:p>
          </p:txBody>
        </p:sp>
        <p:sp>
          <p:nvSpPr>
            <p:cNvPr id="681117" name="Text Box 157"/>
            <p:cNvSpPr txBox="1">
              <a:spLocks noChangeArrowheads="1"/>
            </p:cNvSpPr>
            <p:nvPr/>
          </p:nvSpPr>
          <p:spPr bwMode="auto">
            <a:xfrm>
              <a:off x="2241" y="6534"/>
              <a:ext cx="12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000">
                  <a:cs typeface="Mangal" pitchFamily="18" charset="0"/>
                </a:rPr>
                <a:t>Quantitative analysis</a:t>
              </a:r>
              <a:endParaRPr lang="ru-RU" sz="1400"/>
            </a:p>
          </p:txBody>
        </p:sp>
        <p:sp>
          <p:nvSpPr>
            <p:cNvPr id="681118" name="Text Box 158"/>
            <p:cNvSpPr txBox="1">
              <a:spLocks noChangeArrowheads="1"/>
            </p:cNvSpPr>
            <p:nvPr/>
          </p:nvSpPr>
          <p:spPr bwMode="auto">
            <a:xfrm>
              <a:off x="2241" y="7074"/>
              <a:ext cx="1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800" b="0">
                  <a:cs typeface="Mangal" pitchFamily="18" charset="0"/>
                </a:rPr>
                <a:t>Content, mass fraction %</a:t>
              </a:r>
              <a:endParaRPr lang="ru-RU" sz="1400"/>
            </a:p>
          </p:txBody>
        </p:sp>
        <p:sp>
          <p:nvSpPr>
            <p:cNvPr id="681119" name="Text Box 159"/>
            <p:cNvSpPr txBox="1">
              <a:spLocks noChangeArrowheads="1"/>
            </p:cNvSpPr>
            <p:nvPr/>
          </p:nvSpPr>
          <p:spPr bwMode="auto">
            <a:xfrm>
              <a:off x="3861" y="7614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800" b="0">
                  <a:cs typeface="Mangal" pitchFamily="18" charset="0"/>
                </a:rPr>
                <a:t>Data</a:t>
              </a:r>
              <a:br>
                <a:rPr lang="ru-RU" sz="800" b="0">
                  <a:cs typeface="Mangal" pitchFamily="18" charset="0"/>
                </a:rPr>
              </a:br>
              <a:r>
                <a:rPr lang="ru-RU" sz="800" b="0">
                  <a:cs typeface="Mangal" pitchFamily="18" charset="0"/>
                </a:rPr>
                <a:t>procession</a:t>
              </a:r>
              <a:endParaRPr lang="ru-RU" sz="1400"/>
            </a:p>
          </p:txBody>
        </p:sp>
        <p:sp>
          <p:nvSpPr>
            <p:cNvPr id="681120" name="Text Box 160"/>
            <p:cNvSpPr txBox="1">
              <a:spLocks noChangeArrowheads="1"/>
            </p:cNvSpPr>
            <p:nvPr/>
          </p:nvSpPr>
          <p:spPr bwMode="auto">
            <a:xfrm>
              <a:off x="5121" y="7254"/>
              <a:ext cx="12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800" b="0">
                  <a:cs typeface="Mangal" pitchFamily="18" charset="0"/>
                </a:rPr>
                <a:t>Counting rate pulse/sec.</a:t>
              </a:r>
              <a:endParaRPr lang="ru-RU" sz="1400"/>
            </a:p>
          </p:txBody>
        </p:sp>
        <p:sp>
          <p:nvSpPr>
            <p:cNvPr id="681121" name="Text Box 161"/>
            <p:cNvSpPr txBox="1">
              <a:spLocks noChangeArrowheads="1"/>
            </p:cNvSpPr>
            <p:nvPr/>
          </p:nvSpPr>
          <p:spPr bwMode="auto">
            <a:xfrm>
              <a:off x="6741" y="7614"/>
              <a:ext cx="90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800" b="0">
                  <a:cs typeface="Mangal" pitchFamily="18" charset="0"/>
                </a:rPr>
                <a:t>Counter</a:t>
              </a:r>
              <a:endParaRPr lang="ru-RU" sz="1400"/>
            </a:p>
          </p:txBody>
        </p:sp>
      </p:grpSp>
      <p:pic>
        <p:nvPicPr>
          <p:cNvPr id="681122" name="Picture 162" descr="t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989013"/>
            <a:ext cx="2776538" cy="45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F912444C-E4CA-44DC-A43C-AAF4E2F51241}" type="slidenum">
              <a:rPr lang="en-GB" sz="1200"/>
              <a:pPr/>
              <a:t>5</a:t>
            </a:fld>
            <a:endParaRPr lang="en-GB" sz="1200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0500"/>
            <a:ext cx="8280400" cy="639763"/>
          </a:xfrm>
        </p:spPr>
        <p:txBody>
          <a:bodyPr/>
          <a:lstStyle/>
          <a:p>
            <a:pPr defTabSz="914400"/>
            <a:r>
              <a:rPr lang="en-US"/>
              <a:t>X-ray spectrometer </a:t>
            </a:r>
            <a:br>
              <a:rPr lang="en-US"/>
            </a:br>
            <a:r>
              <a:rPr lang="en-US"/>
              <a:t>SPECTROSCAN MAX-GV</a:t>
            </a:r>
            <a:r>
              <a:rPr lang="ru-RU"/>
              <a:t> </a:t>
            </a:r>
          </a:p>
        </p:txBody>
      </p:sp>
      <p:pic>
        <p:nvPicPr>
          <p:cNvPr id="68198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1771650"/>
            <a:ext cx="3917950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988" name="Picture 4" descr="V-complex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700213"/>
            <a:ext cx="4608513" cy="290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1E51EEFF-DAF8-4F9A-89D5-FCE4E0671FA5}" type="slidenum">
              <a:rPr lang="en-GB" sz="1200"/>
              <a:pPr/>
              <a:t>6</a:t>
            </a:fld>
            <a:endParaRPr lang="en-GB" sz="1200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71450"/>
            <a:ext cx="7772400" cy="639763"/>
          </a:xfrm>
        </p:spPr>
        <p:txBody>
          <a:bodyPr/>
          <a:lstStyle/>
          <a:p>
            <a:pPr defTabSz="914400"/>
            <a:r>
              <a:rPr lang="en-US"/>
              <a:t>X-ray optical schematics of spectrometer SPECTROSCAN MAX-GV</a:t>
            </a:r>
            <a:endParaRPr lang="ru-RU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9450" y="1749425"/>
            <a:ext cx="1793875" cy="4114800"/>
          </a:xfrm>
        </p:spPr>
        <p:txBody>
          <a:bodyPr/>
          <a:lstStyle/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200"/>
              <a:t> </a:t>
            </a:r>
            <a:r>
              <a:rPr lang="en-US" sz="1400" b="1">
                <a:effectLst/>
              </a:rPr>
              <a:t>sample</a:t>
            </a:r>
            <a:endParaRPr lang="ru-RU" sz="14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2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400" b="1">
                <a:effectLst/>
              </a:rPr>
              <a:t>tip of X-ray tube with lateral   emission window</a:t>
            </a:r>
            <a:r>
              <a:rPr lang="en-US" sz="2000" b="1">
                <a:effectLst/>
              </a:rPr>
              <a:t> </a:t>
            </a:r>
            <a:endParaRPr lang="ru-RU" sz="12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400" b="1">
                <a:effectLst/>
              </a:rPr>
              <a:t>window of vacuum chamber</a:t>
            </a:r>
            <a:r>
              <a:rPr lang="ru-RU" sz="2000" b="1">
                <a:effectLst/>
              </a:rPr>
              <a:t> </a:t>
            </a:r>
            <a:endParaRPr lang="ru-RU" sz="12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400" b="1">
                <a:effectLst/>
              </a:rPr>
              <a:t>crystal-analyzer</a:t>
            </a:r>
            <a:r>
              <a:rPr lang="ru-RU" sz="2000" b="1">
                <a:effectLst/>
              </a:rPr>
              <a:t> </a:t>
            </a:r>
            <a:endParaRPr lang="ru-RU" sz="12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400" b="1">
                <a:effectLst/>
              </a:rPr>
              <a:t>detector</a:t>
            </a:r>
            <a:r>
              <a:rPr lang="ru-RU" sz="2000" b="1">
                <a:effectLst/>
              </a:rPr>
              <a:t> </a:t>
            </a:r>
            <a:endParaRPr lang="ru-RU" sz="12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400" b="1">
                <a:effectLst/>
              </a:rPr>
              <a:t>vacuum chamber</a:t>
            </a:r>
            <a:r>
              <a:rPr lang="ru-RU" sz="2000" b="1">
                <a:effectLst/>
              </a:rPr>
              <a:t> </a:t>
            </a: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1400" b="1">
                <a:effectLst/>
              </a:rPr>
              <a:t>window Be</a:t>
            </a:r>
            <a:endParaRPr lang="ru-RU" sz="2000" b="1">
              <a:effectLst/>
            </a:endParaRPr>
          </a:p>
          <a:p>
            <a:pPr marL="381000" indent="-381000" defTabSz="9144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/>
          </a:p>
        </p:txBody>
      </p:sp>
      <p:pic>
        <p:nvPicPr>
          <p:cNvPr id="68301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16257" b="16257"/>
          <a:stretch>
            <a:fillRect/>
          </a:stretch>
        </p:blipFill>
        <p:spPr>
          <a:xfrm>
            <a:off x="2632075" y="1665288"/>
            <a:ext cx="6056313" cy="3681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C0766456-456B-4571-905E-D0411F662B15}" type="slidenum">
              <a:rPr lang="en-GB" sz="1200"/>
              <a:pPr/>
              <a:t>7</a:t>
            </a:fld>
            <a:endParaRPr lang="en-GB" sz="120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X-ray tube BHV17</a:t>
            </a:r>
            <a:r>
              <a:rPr lang="ru-RU" b="0"/>
              <a:t/>
            </a:r>
            <a:br>
              <a:rPr lang="ru-RU" b="0"/>
            </a:br>
            <a:endParaRPr lang="ru-RU" b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66788" y="3389313"/>
            <a:ext cx="7772400" cy="1989137"/>
          </a:xfrm>
        </p:spPr>
        <p:txBody>
          <a:bodyPr/>
          <a:lstStyle/>
          <a:p>
            <a:pPr marL="266700" indent="-1588" defTabSz="914400">
              <a:buFont typeface="Wingdings" pitchFamily="2" charset="2"/>
              <a:buNone/>
            </a:pPr>
            <a:r>
              <a:rPr lang="ru-RU" sz="1400"/>
              <a:t>                       </a:t>
            </a:r>
            <a:r>
              <a:rPr lang="en-US" sz="2000" b="1">
                <a:effectLst/>
              </a:rPr>
              <a:t>Fluorescence excitation conditions</a:t>
            </a:r>
          </a:p>
          <a:p>
            <a:pPr marL="266700" indent="-1588" defTabSz="914400">
              <a:buFont typeface="Wingdings" pitchFamily="2" charset="2"/>
              <a:buNone/>
            </a:pPr>
            <a:r>
              <a:rPr lang="ru-RU" sz="1400" b="1">
                <a:effectLst/>
              </a:rPr>
              <a:t>  </a:t>
            </a:r>
            <a:r>
              <a:rPr lang="en-US" sz="1600" b="1" u="sng">
                <a:effectLst/>
              </a:rPr>
              <a:t>BHV </a:t>
            </a:r>
            <a:r>
              <a:rPr lang="ru-RU" sz="1600" b="1" u="sng">
                <a:effectLst/>
              </a:rPr>
              <a:t>17</a:t>
            </a:r>
          </a:p>
          <a:p>
            <a:pPr marL="266700" indent="-1588" defTabSz="914400">
              <a:buFontTx/>
              <a:buChar char="•"/>
            </a:pPr>
            <a:r>
              <a:rPr lang="en-US" sz="1600" b="1">
                <a:effectLst/>
                <a:sym typeface="Symbol" pitchFamily="18" charset="2"/>
              </a:rPr>
              <a:t>anode Pd (Cr)</a:t>
            </a:r>
          </a:p>
          <a:p>
            <a:pPr marL="266700" indent="-1588" defTabSz="914400">
              <a:buFontTx/>
              <a:buChar char="•"/>
            </a:pPr>
            <a:r>
              <a:rPr lang="en-US" sz="1600" b="1">
                <a:effectLst/>
                <a:sym typeface="Symbol" pitchFamily="18" charset="2"/>
              </a:rPr>
              <a:t>window Be 0,145 </a:t>
            </a:r>
            <a:r>
              <a:rPr lang="ru-RU" sz="1600" b="1">
                <a:effectLst/>
                <a:sym typeface="Symbol" pitchFamily="18" charset="2"/>
              </a:rPr>
              <a:t>мм</a:t>
            </a:r>
            <a:endParaRPr lang="en-US" sz="1600" b="1">
              <a:effectLst/>
              <a:sym typeface="Symbol" pitchFamily="18" charset="2"/>
            </a:endParaRPr>
          </a:p>
          <a:p>
            <a:pPr marL="266700" indent="-1588" defTabSz="914400">
              <a:buFontTx/>
              <a:buChar char="•"/>
            </a:pPr>
            <a:r>
              <a:rPr lang="en-US" sz="1600" b="1">
                <a:effectLst/>
                <a:sym typeface="Symbol" pitchFamily="18" charset="2"/>
              </a:rPr>
              <a:t>angle of electron incidence to anode 20</a:t>
            </a:r>
            <a:r>
              <a:rPr lang="ru-RU" sz="1600" b="1">
                <a:effectLst/>
                <a:sym typeface="Symbol" pitchFamily="18" charset="2"/>
              </a:rPr>
              <a:t></a:t>
            </a:r>
            <a:endParaRPr lang="en-US" sz="1600" b="1">
              <a:effectLst/>
              <a:sym typeface="Symbol" pitchFamily="18" charset="2"/>
            </a:endParaRPr>
          </a:p>
          <a:p>
            <a:pPr marL="266700" indent="-1588" defTabSz="914400">
              <a:buFontTx/>
              <a:buNone/>
            </a:pPr>
            <a:r>
              <a:rPr lang="en-US" sz="1600" b="1">
                <a:effectLst/>
                <a:sym typeface="Symbol" pitchFamily="18" charset="2"/>
              </a:rPr>
              <a:t> </a:t>
            </a:r>
          </a:p>
          <a:p>
            <a:pPr marL="266700" indent="-1588" defTabSz="914400">
              <a:buFontTx/>
              <a:buNone/>
            </a:pPr>
            <a:r>
              <a:rPr lang="en-US" sz="1600" b="1" u="sng">
                <a:effectLst/>
                <a:sym typeface="Symbol" pitchFamily="18" charset="2"/>
              </a:rPr>
              <a:t>SPECTROSCAN MAX</a:t>
            </a:r>
            <a:r>
              <a:rPr lang="ru-RU" sz="1600" b="1" u="sng">
                <a:effectLst/>
                <a:sym typeface="Symbol" pitchFamily="18" charset="2"/>
              </a:rPr>
              <a:t>-</a:t>
            </a:r>
            <a:r>
              <a:rPr lang="en-US" sz="1600" b="1" u="sng">
                <a:effectLst/>
                <a:sym typeface="Symbol" pitchFamily="18" charset="2"/>
              </a:rPr>
              <a:t>GV</a:t>
            </a:r>
            <a:r>
              <a:rPr lang="ru-RU" sz="1600" b="1">
                <a:effectLst/>
                <a:sym typeface="Symbol" pitchFamily="18" charset="2"/>
              </a:rPr>
              <a:t> </a:t>
            </a:r>
            <a:endParaRPr lang="en-US" sz="1600" b="1">
              <a:effectLst/>
              <a:sym typeface="Symbol" pitchFamily="18" charset="2"/>
            </a:endParaRPr>
          </a:p>
          <a:p>
            <a:pPr marL="266700" indent="-1588" defTabSz="914400">
              <a:buFontTx/>
              <a:buChar char="•"/>
            </a:pPr>
            <a:r>
              <a:rPr lang="en-US" sz="1600" b="1">
                <a:effectLst/>
                <a:sym typeface="Symbol" pitchFamily="18" charset="2"/>
              </a:rPr>
              <a:t>angle of incidence </a:t>
            </a:r>
            <a:r>
              <a:rPr lang="ru-RU" sz="1600" b="1">
                <a:effectLst/>
                <a:sym typeface="Symbol" pitchFamily="18" charset="2"/>
              </a:rPr>
              <a:t></a:t>
            </a:r>
            <a:r>
              <a:rPr lang="en-US" sz="1600" b="1">
                <a:effectLst/>
                <a:sym typeface="Symbol" pitchFamily="18" charset="2"/>
              </a:rPr>
              <a:t>=55</a:t>
            </a:r>
            <a:r>
              <a:rPr lang="ru-RU" sz="1600" b="1">
                <a:effectLst/>
                <a:sym typeface="Symbol" pitchFamily="18" charset="2"/>
              </a:rPr>
              <a:t></a:t>
            </a:r>
            <a:endParaRPr lang="en-US" sz="1600" b="1">
              <a:effectLst/>
              <a:sym typeface="Symbol" pitchFamily="18" charset="2"/>
            </a:endParaRPr>
          </a:p>
          <a:p>
            <a:pPr marL="266700" indent="-1588" defTabSz="914400">
              <a:buFontTx/>
              <a:buChar char="•"/>
            </a:pPr>
            <a:r>
              <a:rPr lang="en-US" sz="1600" b="1">
                <a:effectLst/>
                <a:sym typeface="Symbol" pitchFamily="18" charset="2"/>
              </a:rPr>
              <a:t>angle of selection/collection </a:t>
            </a:r>
            <a:r>
              <a:rPr lang="ru-RU" sz="1600" b="1">
                <a:effectLst/>
                <a:sym typeface="Symbol" pitchFamily="18" charset="2"/>
              </a:rPr>
              <a:t></a:t>
            </a:r>
            <a:r>
              <a:rPr lang="en-US" sz="1600" b="1">
                <a:effectLst/>
                <a:sym typeface="Symbol" pitchFamily="18" charset="2"/>
              </a:rPr>
              <a:t>=40</a:t>
            </a:r>
            <a:r>
              <a:rPr lang="ru-RU" sz="1600" b="1">
                <a:effectLst/>
                <a:sym typeface="Symbol" pitchFamily="18" charset="2"/>
              </a:rPr>
              <a:t></a:t>
            </a:r>
            <a:endParaRPr lang="ru-RU" sz="1600" b="1">
              <a:effectLst/>
            </a:endParaRPr>
          </a:p>
        </p:txBody>
      </p:sp>
      <p:pic>
        <p:nvPicPr>
          <p:cNvPr id="684036" name="Picture 4" descr="БХ_17_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4475" y="1123950"/>
            <a:ext cx="5713413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8D18B30B-59E5-45F2-8533-CDD3E85CE62C}" type="slidenum">
              <a:rPr lang="en-GB" sz="1200"/>
              <a:pPr/>
              <a:t>8</a:t>
            </a:fld>
            <a:endParaRPr lang="en-GB" sz="1200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of SPECTROSCAN MAX–GV spectrometers</a:t>
            </a:r>
            <a:r>
              <a:rPr lang="ru-RU"/>
              <a:t> </a:t>
            </a:r>
            <a:r>
              <a:rPr lang="en-GB" sz="2800" i="1">
                <a:solidFill>
                  <a:schemeClr val="tx1"/>
                </a:solidFill>
              </a:rPr>
              <a:t/>
            </a:r>
            <a:br>
              <a:rPr lang="en-GB" sz="2800" i="1">
                <a:solidFill>
                  <a:schemeClr val="tx1"/>
                </a:solidFill>
              </a:rPr>
            </a:br>
            <a:endParaRPr lang="ru-RU" sz="2800" i="1">
              <a:solidFill>
                <a:schemeClr val="tx1"/>
              </a:solidFill>
            </a:endParaRP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04913"/>
            <a:ext cx="7975600" cy="5208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b="1" i="1">
                <a:effectLst/>
              </a:rPr>
              <a:t>QUALITATIVE ANALYSIS</a:t>
            </a:r>
            <a:r>
              <a:rPr lang="en-US" b="1" i="1">
                <a:effectLst/>
              </a:rPr>
              <a:t> </a:t>
            </a:r>
            <a:endParaRPr lang="ru-RU" sz="1400" b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Determination of element inventories in the specimens using their characteristic lines </a:t>
            </a:r>
          </a:p>
          <a:p>
            <a:pPr>
              <a:lnSpc>
                <a:spcPct val="90000"/>
              </a:lnSpc>
            </a:pPr>
            <a:r>
              <a:rPr lang="en-US" sz="1400" b="1" i="1">
                <a:effectLst/>
              </a:rPr>
              <a:t>QUANTITAVE ANALYSIS</a:t>
            </a:r>
            <a:r>
              <a:rPr lang="en-US" sz="1400" b="1">
                <a:effectLst/>
              </a:rPr>
              <a:t> </a:t>
            </a:r>
            <a:endParaRPr lang="en-US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i="1">
                <a:effectLst/>
              </a:rPr>
              <a:t>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i="1">
                <a:effectLst/>
              </a:rPr>
              <a:t>C</a:t>
            </a:r>
            <a:r>
              <a:rPr lang="en-US" sz="1400" b="1" i="1" baseline="-25000">
                <a:effectLst/>
              </a:rPr>
              <a:t>i </a:t>
            </a:r>
            <a:r>
              <a:rPr lang="ru-RU" sz="1400" b="1">
                <a:effectLst/>
              </a:rPr>
              <a:t>– </a:t>
            </a:r>
            <a:r>
              <a:rPr lang="en-US" sz="1400" b="1">
                <a:effectLst/>
              </a:rPr>
              <a:t>element mass fraction</a:t>
            </a:r>
            <a:r>
              <a:rPr lang="ru-RU" sz="1400" b="1">
                <a:effectLst/>
              </a:rPr>
              <a:t> </a:t>
            </a:r>
            <a:endParaRPr lang="en-US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i="1">
                <a:effectLst/>
              </a:rPr>
              <a:t>F</a:t>
            </a:r>
            <a:r>
              <a:rPr lang="en-US" sz="1400" b="1" i="1" baseline="-25000">
                <a:effectLst/>
              </a:rPr>
              <a:t>j</a:t>
            </a:r>
            <a:r>
              <a:rPr lang="ru-RU" sz="1400" b="1" baseline="-25000">
                <a:effectLst/>
              </a:rPr>
              <a:t> </a:t>
            </a:r>
            <a:r>
              <a:rPr lang="ru-RU" sz="1400" b="1">
                <a:effectLst/>
              </a:rPr>
              <a:t> - </a:t>
            </a:r>
            <a:r>
              <a:rPr lang="en-US" sz="1400" b="1">
                <a:effectLst/>
              </a:rPr>
              <a:t>is chosen from: </a:t>
            </a:r>
            <a:r>
              <a:rPr lang="en-US" sz="1400" b="1" i="1">
                <a:effectLst/>
              </a:rPr>
              <a:t>I</a:t>
            </a:r>
            <a:r>
              <a:rPr lang="en-US" sz="1400" b="1" i="1" baseline="-25000">
                <a:effectLst/>
              </a:rPr>
              <a:t>j</a:t>
            </a:r>
            <a:r>
              <a:rPr lang="ru-RU" sz="1400" b="1">
                <a:effectLst/>
              </a:rPr>
              <a:t>, </a:t>
            </a:r>
            <a:r>
              <a:rPr lang="en-US" sz="1400" b="1" i="1">
                <a:effectLst/>
              </a:rPr>
              <a:t>I</a:t>
            </a:r>
            <a:r>
              <a:rPr lang="en-US" sz="1400" b="1" i="1" baseline="-25000">
                <a:effectLst/>
              </a:rPr>
              <a:t>i</a:t>
            </a:r>
            <a:r>
              <a:rPr lang="en-US" sz="1400" b="1">
                <a:effectLst/>
                <a:sym typeface="Symbol" pitchFamily="18" charset="2"/>
              </a:rPr>
              <a:t></a:t>
            </a:r>
            <a:r>
              <a:rPr lang="en-US" sz="1400" b="1" i="1">
                <a:effectLst/>
              </a:rPr>
              <a:t>I</a:t>
            </a:r>
            <a:r>
              <a:rPr lang="en-US" sz="1400" b="1" i="1" baseline="-25000">
                <a:effectLst/>
              </a:rPr>
              <a:t>j</a:t>
            </a:r>
            <a:r>
              <a:rPr lang="ru-RU" sz="1400" b="1">
                <a:effectLst/>
              </a:rPr>
              <a:t>, </a:t>
            </a:r>
            <a:r>
              <a:rPr lang="en-US" sz="1400" b="1" i="1">
                <a:effectLst/>
              </a:rPr>
              <a:t>I</a:t>
            </a:r>
            <a:r>
              <a:rPr lang="en-US" sz="1400" b="1" i="1" baseline="-25000">
                <a:effectLst/>
              </a:rPr>
              <a:t>i</a:t>
            </a:r>
            <a:r>
              <a:rPr lang="en-US" sz="1400" b="1" baseline="-25000">
                <a:effectLst/>
              </a:rPr>
              <a:t> </a:t>
            </a:r>
            <a:r>
              <a:rPr lang="en-US" sz="1400" b="1">
                <a:effectLst/>
                <a:sym typeface="Symbol" pitchFamily="18" charset="2"/>
              </a:rPr>
              <a:t></a:t>
            </a:r>
            <a:r>
              <a:rPr lang="en-US" sz="1400" b="1">
                <a:effectLst/>
              </a:rPr>
              <a:t> </a:t>
            </a:r>
            <a:r>
              <a:rPr lang="en-US" sz="1400" b="1" i="1">
                <a:effectLst/>
              </a:rPr>
              <a:t>I</a:t>
            </a:r>
            <a:r>
              <a:rPr lang="en-US" sz="1400" b="1" i="1" baseline="-25000">
                <a:effectLst/>
              </a:rPr>
              <a:t>j</a:t>
            </a:r>
            <a:r>
              <a:rPr lang="ru-RU" sz="1400" b="1" i="1">
                <a:effectLst/>
              </a:rPr>
              <a:t> </a:t>
            </a:r>
            <a:r>
              <a:rPr lang="en-US" sz="1400" b="1" i="1">
                <a:effectLst/>
              </a:rPr>
              <a:t>series</a:t>
            </a:r>
            <a:endParaRPr lang="ru-RU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i="1">
                <a:effectLst/>
              </a:rPr>
              <a:t>I</a:t>
            </a:r>
            <a:r>
              <a:rPr lang="en-US" sz="1400" b="1" i="1" baseline="-25000">
                <a:effectLst/>
              </a:rPr>
              <a:t>i</a:t>
            </a:r>
            <a:r>
              <a:rPr lang="ru-RU" sz="1400" b="1" i="1">
                <a:effectLst/>
              </a:rPr>
              <a:t>, I</a:t>
            </a:r>
            <a:r>
              <a:rPr lang="en-US" sz="1400" b="1" i="1" baseline="-25000">
                <a:effectLst/>
              </a:rPr>
              <a:t>j</a:t>
            </a:r>
            <a:r>
              <a:rPr lang="ru-RU" sz="1400" b="1">
                <a:effectLst/>
              </a:rPr>
              <a:t> - </a:t>
            </a:r>
            <a:r>
              <a:rPr lang="en-US" sz="1400" b="1">
                <a:effectLst/>
              </a:rPr>
              <a:t>intensities of measured lines</a:t>
            </a:r>
            <a:r>
              <a:rPr lang="ru-RU" sz="1400" b="1">
                <a:effectLst/>
              </a:rPr>
              <a:t> </a:t>
            </a:r>
            <a:endParaRPr lang="en-US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i="1">
                <a:effectLst/>
              </a:rPr>
              <a:t>a</a:t>
            </a:r>
            <a:r>
              <a:rPr lang="en-US" sz="1400" b="1" i="1" baseline="-25000">
                <a:effectLst/>
              </a:rPr>
              <a:t>ij</a:t>
            </a:r>
            <a:r>
              <a:rPr lang="ru-RU" sz="1400" b="1" baseline="-25000">
                <a:effectLst/>
              </a:rPr>
              <a:t> </a:t>
            </a:r>
            <a:r>
              <a:rPr lang="ru-RU" sz="1400" b="1">
                <a:effectLst/>
              </a:rPr>
              <a:t>- </a:t>
            </a:r>
            <a:r>
              <a:rPr lang="en-US" sz="1400" b="1">
                <a:effectLst/>
              </a:rPr>
              <a:t>empirical coefficients</a:t>
            </a:r>
            <a:endParaRPr lang="ru-RU" sz="1400" b="1" i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i="1">
                <a:effectLst/>
              </a:rPr>
              <a:t>K</a:t>
            </a:r>
            <a:r>
              <a:rPr lang="ru-RU" sz="1400" b="1" i="1" baseline="-25000">
                <a:effectLst/>
              </a:rPr>
              <a:t>ij</a:t>
            </a:r>
            <a:r>
              <a:rPr lang="ru-RU" sz="1400" b="1" baseline="-25000">
                <a:effectLst/>
              </a:rPr>
              <a:t> </a:t>
            </a:r>
            <a:r>
              <a:rPr lang="ru-RU" sz="1400" b="1">
                <a:effectLst/>
              </a:rPr>
              <a:t>– </a:t>
            </a:r>
            <a:r>
              <a:rPr lang="en-US" sz="1400" b="1">
                <a:effectLst/>
              </a:rPr>
              <a:t>– theoretical coefficients of influence</a:t>
            </a:r>
            <a:r>
              <a:rPr lang="ru-RU" sz="1400" b="1"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       </a:t>
            </a:r>
            <a:r>
              <a:rPr lang="ru-RU" sz="1400" b="1">
                <a:effectLst/>
              </a:rPr>
              <a:t>- </a:t>
            </a:r>
            <a:r>
              <a:rPr lang="en-US" sz="1400" b="1">
                <a:effectLst/>
              </a:rPr>
              <a:t>mass fraction of elements in a standard sample</a:t>
            </a:r>
            <a:r>
              <a:rPr lang="ru-RU" sz="1400" b="1">
                <a:effectLst/>
              </a:rPr>
              <a:t> </a:t>
            </a:r>
            <a:endParaRPr lang="en-US" sz="1400" b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>
              <a:effectLst/>
            </a:endParaRPr>
          </a:p>
          <a:p>
            <a:pPr>
              <a:lnSpc>
                <a:spcPct val="90000"/>
              </a:lnSpc>
            </a:pPr>
            <a:r>
              <a:rPr lang="en-US" sz="1400" b="1" i="1">
                <a:effectLst/>
              </a:rPr>
              <a:t>METHOD OF FUNDAMENTAL PARAMETERS</a:t>
            </a:r>
            <a:r>
              <a:rPr lang="ru-RU" sz="1600" b="1"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                   </a:t>
            </a:r>
            <a:r>
              <a:rPr lang="ru-RU" sz="1400" b="1">
                <a:effectLst/>
              </a:rPr>
              <a:t>C</a:t>
            </a:r>
            <a:r>
              <a:rPr lang="ru-RU" sz="1400" b="1" baseline="-25000">
                <a:effectLst/>
              </a:rPr>
              <a:t>i</a:t>
            </a:r>
            <a:r>
              <a:rPr lang="ru-RU" sz="1400" b="1">
                <a:effectLst/>
              </a:rPr>
              <a:t> х F(C,C</a:t>
            </a:r>
            <a:r>
              <a:rPr lang="en-US" sz="1400" b="1" baseline="-25000">
                <a:effectLst/>
              </a:rPr>
              <a:t>ue</a:t>
            </a:r>
            <a:r>
              <a:rPr lang="ru-RU" sz="1400" b="1">
                <a:effectLst/>
              </a:rPr>
              <a:t>,P) = A</a:t>
            </a:r>
            <a:r>
              <a:rPr lang="ru-RU" sz="1400" b="1" baseline="-25000">
                <a:effectLst/>
              </a:rPr>
              <a:t>i </a:t>
            </a:r>
            <a:r>
              <a:rPr lang="ru-RU" sz="1400" b="1">
                <a:effectLst/>
              </a:rPr>
              <a:t>х I</a:t>
            </a:r>
            <a:r>
              <a:rPr lang="ru-RU" sz="1400" b="1" baseline="-25000">
                <a:effectLst/>
              </a:rPr>
              <a:t>i</a:t>
            </a:r>
            <a:r>
              <a:rPr lang="ru-RU" sz="1400" b="1">
                <a:effectLst/>
              </a:rPr>
              <a:t>,	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   </a:t>
            </a:r>
            <a:r>
              <a:rPr lang="ru-RU" sz="1400" b="1">
                <a:effectLst/>
              </a:rPr>
              <a:t>C –</a:t>
            </a:r>
            <a:r>
              <a:rPr lang="en-US" sz="1400" b="1">
                <a:effectLst/>
              </a:rPr>
              <a:t>evaluated concentrations</a:t>
            </a:r>
            <a:r>
              <a:rPr lang="ru-RU" sz="1400" b="1"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effectLst/>
              </a:rPr>
              <a:t> </a:t>
            </a:r>
            <a:r>
              <a:rPr lang="en-US" sz="1400" b="1">
                <a:effectLst/>
              </a:rPr>
              <a:t>  </a:t>
            </a:r>
            <a:r>
              <a:rPr lang="ru-RU" sz="1400" b="1">
                <a:effectLst/>
              </a:rPr>
              <a:t>C</a:t>
            </a:r>
            <a:r>
              <a:rPr lang="en-US" sz="1400" b="1" baseline="-25000">
                <a:effectLst/>
              </a:rPr>
              <a:t>ue</a:t>
            </a:r>
            <a:r>
              <a:rPr lang="ru-RU" sz="1400" b="1">
                <a:effectLst/>
              </a:rPr>
              <a:t> - </a:t>
            </a:r>
            <a:r>
              <a:rPr lang="en-US" sz="1400" b="1">
                <a:effectLst/>
              </a:rPr>
              <a:t>concentrations of undetermined elements</a:t>
            </a:r>
            <a:r>
              <a:rPr lang="ru-RU" sz="1400" b="1"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  </a:t>
            </a:r>
            <a:r>
              <a:rPr lang="ru-RU" sz="1400" b="1">
                <a:effectLst/>
              </a:rPr>
              <a:t> P – </a:t>
            </a:r>
            <a:r>
              <a:rPr lang="en-US" sz="1400" b="1">
                <a:effectLst/>
              </a:rPr>
              <a:t>function of fundamental parameters</a:t>
            </a:r>
            <a:r>
              <a:rPr lang="ru-RU" sz="1400" b="1"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   </a:t>
            </a:r>
            <a:r>
              <a:rPr lang="ru-RU" sz="1400" b="1">
                <a:effectLst/>
              </a:rPr>
              <a:t>I</a:t>
            </a:r>
            <a:r>
              <a:rPr lang="ru-RU" sz="1400" b="1" baseline="-25000">
                <a:effectLst/>
              </a:rPr>
              <a:t>i</a:t>
            </a:r>
            <a:r>
              <a:rPr lang="ru-RU" sz="1400" b="1">
                <a:effectLst/>
              </a:rPr>
              <a:t> - </a:t>
            </a:r>
            <a:r>
              <a:rPr lang="en-US" sz="1400" b="1">
                <a:effectLst/>
              </a:rPr>
              <a:t>measured intensity</a:t>
            </a:r>
            <a:endParaRPr lang="ru-RU" sz="1400" b="1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>
                <a:effectLst/>
              </a:rPr>
              <a:t>   </a:t>
            </a:r>
            <a:r>
              <a:rPr lang="ru-RU" sz="1400" b="1">
                <a:effectLst/>
              </a:rPr>
              <a:t>A</a:t>
            </a:r>
            <a:r>
              <a:rPr lang="ru-RU" sz="1400" b="1" baseline="-25000">
                <a:effectLst/>
              </a:rPr>
              <a:t>i</a:t>
            </a:r>
            <a:r>
              <a:rPr lang="ru-RU" sz="1400" b="1">
                <a:effectLst/>
              </a:rPr>
              <a:t> - </a:t>
            </a:r>
            <a:r>
              <a:rPr lang="en-US" sz="1400" b="1">
                <a:effectLst/>
              </a:rPr>
              <a:t>instrument factor</a:t>
            </a:r>
            <a:r>
              <a:rPr lang="ru-RU" sz="1400" b="1">
                <a:effectLst/>
              </a:rPr>
              <a:t> </a:t>
            </a:r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847725" y="4121150"/>
          <a:ext cx="352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0" name="Microsoft Equation 3.0" r:id="rId4" imgW="253890" imgH="291973" progId="Equation.3">
                  <p:embed/>
                </p:oleObj>
              </mc:Choice>
              <mc:Fallback>
                <p:oleObj name="Microsoft Equation 3.0" r:id="rId4" imgW="253890" imgH="29197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121150"/>
                        <a:ext cx="3524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  <p:graphicFrame>
        <p:nvGraphicFramePr>
          <p:cNvPr id="704518" name="Object 6"/>
          <p:cNvGraphicFramePr>
            <a:graphicFrameLocks noChangeAspect="1"/>
          </p:cNvGraphicFramePr>
          <p:nvPr/>
        </p:nvGraphicFramePr>
        <p:xfrm>
          <a:off x="1773238" y="2154238"/>
          <a:ext cx="4610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1" name="Microsoft Equation 3.0" r:id="rId6" imgW="3276600" imgH="520700" progId="Equation.3">
                  <p:embed/>
                </p:oleObj>
              </mc:Choice>
              <mc:Fallback>
                <p:oleObj name="Microsoft Equation 3.0" r:id="rId6" imgW="3276600" imgH="520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154238"/>
                        <a:ext cx="4610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PRECOS project mee</a:t>
            </a:r>
            <a:r>
              <a:rPr lang="en-GB" sz="1200"/>
              <a:t>ting</a:t>
            </a:r>
            <a:r>
              <a:rPr lang="en-US" sz="1200"/>
              <a:t>, 26.05.2009,  St Petersburg    </a:t>
            </a:r>
            <a:r>
              <a:rPr lang="en-GB" sz="1200"/>
              <a:t> </a:t>
            </a:r>
            <a:fld id="{08BA563D-A1AE-4E47-B754-64521A283358}" type="slidenum">
              <a:rPr lang="en-GB" sz="1200"/>
              <a:pPr/>
              <a:t>9</a:t>
            </a:fld>
            <a:endParaRPr lang="en-GB" sz="1200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481013"/>
            <a:ext cx="8561387" cy="639762"/>
          </a:xfrm>
        </p:spPr>
        <p:txBody>
          <a:bodyPr/>
          <a:lstStyle/>
          <a:p>
            <a:pPr defTabSz="914400"/>
            <a:r>
              <a:rPr lang="en-US" sz="2400"/>
              <a:t>X-ray spectrum of magnetic alloy produced by the industrial crystal-diffraction spectrometer in comparison with a spectrum of the same alloy measured by spectrometer SPECTROSCAN MAX-GV</a:t>
            </a:r>
            <a:endParaRPr lang="ru-RU" sz="2400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85062" name="Object 6"/>
          <p:cNvGraphicFramePr>
            <a:graphicFrameLocks noChangeAspect="1"/>
          </p:cNvGraphicFramePr>
          <p:nvPr/>
        </p:nvGraphicFramePr>
        <p:xfrm>
          <a:off x="827088" y="1662113"/>
          <a:ext cx="7367587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63" name="Точечный рисунок" r:id="rId4" imgW="4361905" imgH="2486372" progId="Paint.Picture">
                  <p:embed/>
                </p:oleObj>
              </mc:Choice>
              <mc:Fallback>
                <p:oleObj name="Точечный рисунок" r:id="rId4" imgW="4361905" imgH="248637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62113"/>
                        <a:ext cx="7367587" cy="424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16829</TotalTime>
  <Words>1391</Words>
  <Application>Microsoft Office PowerPoint</Application>
  <PresentationFormat>Bildschirmpräsentation (4:3)</PresentationFormat>
  <Paragraphs>251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37" baseType="lpstr">
      <vt:lpstr>Times New Roman</vt:lpstr>
      <vt:lpstr>Arial</vt:lpstr>
      <vt:lpstr>Wingdings</vt:lpstr>
      <vt:lpstr>Times New Roman CYR</vt:lpstr>
      <vt:lpstr>Arial Unicode MS</vt:lpstr>
      <vt:lpstr>Mangal</vt:lpstr>
      <vt:lpstr>Symbol</vt:lpstr>
      <vt:lpstr>Оформление по умолчанию</vt:lpstr>
      <vt:lpstr>CorelDRAW 7.0 Graphic</vt:lpstr>
      <vt:lpstr>Microsoft Equation 3.0</vt:lpstr>
      <vt:lpstr>Точечный рисунок</vt:lpstr>
      <vt:lpstr>Документ Microsoft Word</vt:lpstr>
      <vt:lpstr>DEVELOPMENT OF CORIUM XRF ANALYSIS: EXPERIENCE, PROBLEMS AND THEIR SOLUTIONS  B.Kalinin, Yu.Sergeev, S.Vitol </vt:lpstr>
      <vt:lpstr>Introduction</vt:lpstr>
      <vt:lpstr>X-Ray emission schematics </vt:lpstr>
      <vt:lpstr>X-ray-optical scheme of spectrometer </vt:lpstr>
      <vt:lpstr>X-ray spectrometer  SPECTROSCAN MAX-GV </vt:lpstr>
      <vt:lpstr>X-ray optical schematics of spectrometer SPECTROSCAN MAX-GV</vt:lpstr>
      <vt:lpstr>X-ray tube BHV17 </vt:lpstr>
      <vt:lpstr>Software of SPECTROSCAN MAX–GV spectrometers  </vt:lpstr>
      <vt:lpstr>X-ray spectrum of magnetic alloy produced by the industrial crystal-diffraction spectrometer in comparison with a spectrum of the same alloy measured by spectrometer SPECTROSCAN MAX-GV</vt:lpstr>
      <vt:lpstr>X-ray spectrum of magnetic alloy produced by the energy dispersion spectrometer in comparison with a  spectrum of the same alloy measured by spectrometer SPECTROSCAN MAX-GV</vt:lpstr>
      <vt:lpstr>Peculiarities of analyzed corium system</vt:lpstr>
      <vt:lpstr>X-ray spectra of uranium samples  produced by crystal-analyzers:</vt:lpstr>
      <vt:lpstr>Relationship between analytical spectometer characteristics and metrological parameters of analysis</vt:lpstr>
      <vt:lpstr>Calculation of metrological parameters of analysis</vt:lpstr>
      <vt:lpstr>Absorption factor</vt:lpstr>
      <vt:lpstr>Calculation of spectral superposition  on analytical line U Lα1</vt:lpstr>
      <vt:lpstr>Calculation of spectral superposition on analytical line Ni Kα</vt:lpstr>
      <vt:lpstr>XRF conditions for С-50 corium samples and analytical characteristics of analysis </vt:lpstr>
      <vt:lpstr>Metrological parameters of XRF for С-50 corium sample </vt:lpstr>
      <vt:lpstr>Uranium calibration lines for different fillers </vt:lpstr>
      <vt:lpstr>Improvement of uranium calibration characteristics  by its dilution with zinc oxide and holmium oxide </vt:lpstr>
      <vt:lpstr>Improvement of zirconium calibration characteristics  by its dilution with  zinc oxide and holmium oxide </vt:lpstr>
      <vt:lpstr>Usability of portable x-ray spectrometer for discrimination of valence states</vt:lpstr>
      <vt:lpstr>Qualitative estimation of chemical shift of X-ray spectrum </vt:lpstr>
      <vt:lpstr>Conclusions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Devolpment-XRF</dc:title>
  <dc:subject>2 Meeting PRECOS</dc:subject>
  <dc:creator>B. Kalinin</dc:creator>
  <cp:lastModifiedBy>Peters, Ursula</cp:lastModifiedBy>
  <cp:revision>581</cp:revision>
  <cp:lastPrinted>2001-10-30T08:59:27Z</cp:lastPrinted>
  <dcterms:created xsi:type="dcterms:W3CDTF">1998-10-12T06:52:06Z</dcterms:created>
  <dcterms:modified xsi:type="dcterms:W3CDTF">2012-10-18T16:54:47Z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