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2" r:id="rId1"/>
    <p:sldMasterId id="2147483815" r:id="rId2"/>
  </p:sldMasterIdLst>
  <p:notesMasterIdLst>
    <p:notesMasterId r:id="rId15"/>
  </p:notesMasterIdLst>
  <p:handoutMasterIdLst>
    <p:handoutMasterId r:id="rId16"/>
  </p:handoutMasterIdLst>
  <p:sldIdLst>
    <p:sldId id="256" r:id="rId3"/>
    <p:sldId id="257" r:id="rId4"/>
    <p:sldId id="258" r:id="rId5"/>
    <p:sldId id="259" r:id="rId6"/>
    <p:sldId id="273" r:id="rId7"/>
    <p:sldId id="275" r:id="rId8"/>
    <p:sldId id="276" r:id="rId9"/>
    <p:sldId id="274" r:id="rId10"/>
    <p:sldId id="260" r:id="rId11"/>
    <p:sldId id="262" r:id="rId12"/>
    <p:sldId id="263" r:id="rId13"/>
    <p:sldId id="277" r:id="rId14"/>
  </p:sldIdLst>
  <p:sldSz cx="9144000" cy="6858000" type="screen4x3"/>
  <p:notesSz cx="6731000" cy="9856788"/>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ヒラギノ角ゴ Pro W3" charset="-128"/>
        <a:cs typeface="+mn-cs"/>
      </a:defRPr>
    </a:lvl5pPr>
    <a:lvl6pPr marL="2286000" algn="l" defTabSz="914400" rtl="0" eaLnBrk="1" latinLnBrk="0" hangingPunct="1">
      <a:defRPr sz="2400" kern="1200">
        <a:solidFill>
          <a:schemeClr val="tx1"/>
        </a:solidFill>
        <a:latin typeface="Times" pitchFamily="18" charset="0"/>
        <a:ea typeface="ヒラギノ角ゴ Pro W3" charset="-128"/>
        <a:cs typeface="+mn-cs"/>
      </a:defRPr>
    </a:lvl6pPr>
    <a:lvl7pPr marL="2743200" algn="l" defTabSz="914400" rtl="0" eaLnBrk="1" latinLnBrk="0" hangingPunct="1">
      <a:defRPr sz="2400" kern="1200">
        <a:solidFill>
          <a:schemeClr val="tx1"/>
        </a:solidFill>
        <a:latin typeface="Times" pitchFamily="18" charset="0"/>
        <a:ea typeface="ヒラギノ角ゴ Pro W3" charset="-128"/>
        <a:cs typeface="+mn-cs"/>
      </a:defRPr>
    </a:lvl7pPr>
    <a:lvl8pPr marL="3200400" algn="l" defTabSz="914400" rtl="0" eaLnBrk="1" latinLnBrk="0" hangingPunct="1">
      <a:defRPr sz="2400" kern="1200">
        <a:solidFill>
          <a:schemeClr val="tx1"/>
        </a:solidFill>
        <a:latin typeface="Times" pitchFamily="18" charset="0"/>
        <a:ea typeface="ヒラギノ角ゴ Pro W3" charset="-128"/>
        <a:cs typeface="+mn-cs"/>
      </a:defRPr>
    </a:lvl8pPr>
    <a:lvl9pPr marL="3657600" algn="l" defTabSz="914400" rtl="0" eaLnBrk="1" latinLnBrk="0" hangingPunct="1">
      <a:defRPr sz="2400" kern="1200">
        <a:solidFill>
          <a:schemeClr val="tx1"/>
        </a:solidFill>
        <a:latin typeface="Times" pitchFamily="18"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5D8"/>
    <a:srgbClr val="DFEFFF"/>
    <a:srgbClr val="9999FF"/>
    <a:srgbClr val="FFFFCC"/>
    <a:srgbClr val="FF00FF"/>
    <a:srgbClr val="8DC3FF"/>
    <a:srgbClr val="60606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47" autoAdjust="0"/>
  </p:normalViewPr>
  <p:slideViewPr>
    <p:cSldViewPr>
      <p:cViewPr>
        <p:scale>
          <a:sx n="96" d="100"/>
          <a:sy n="96" d="100"/>
        </p:scale>
        <p:origin x="-1066" y="-24"/>
      </p:cViewPr>
      <p:guideLst>
        <p:guide orient="horz" pos="2160"/>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66" y="-102"/>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defTabSz="947738">
              <a:defRPr sz="1200" baseline="30000"/>
            </a:lvl1pPr>
          </a:lstStyle>
          <a:p>
            <a:endParaRPr lang="en-GB"/>
          </a:p>
        </p:txBody>
      </p:sp>
      <p:sp>
        <p:nvSpPr>
          <p:cNvPr id="118787" name="Rectangle 3"/>
          <p:cNvSpPr>
            <a:spLocks noGrp="1" noChangeArrowheads="1"/>
          </p:cNvSpPr>
          <p:nvPr>
            <p:ph type="dt" sz="quarter" idx="1"/>
          </p:nvPr>
        </p:nvSpPr>
        <p:spPr bwMode="auto">
          <a:xfrm>
            <a:off x="3813175"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algn="r" defTabSz="947738">
              <a:defRPr sz="1200" baseline="30000"/>
            </a:lvl1pPr>
          </a:lstStyle>
          <a:p>
            <a:endParaRPr lang="en-GB"/>
          </a:p>
        </p:txBody>
      </p:sp>
      <p:sp>
        <p:nvSpPr>
          <p:cNvPr id="118788" name="Rectangle 4"/>
          <p:cNvSpPr>
            <a:spLocks noGrp="1" noChangeArrowheads="1"/>
          </p:cNvSpPr>
          <p:nvPr>
            <p:ph type="ftr" sz="quarter" idx="2"/>
          </p:nvPr>
        </p:nvSpPr>
        <p:spPr bwMode="auto">
          <a:xfrm>
            <a:off x="0"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defTabSz="947738">
              <a:defRPr sz="1200" baseline="30000"/>
            </a:lvl1pPr>
          </a:lstStyle>
          <a:p>
            <a:endParaRPr lang="en-GB"/>
          </a:p>
        </p:txBody>
      </p:sp>
      <p:sp>
        <p:nvSpPr>
          <p:cNvPr id="118789" name="Rectangle 5"/>
          <p:cNvSpPr>
            <a:spLocks noGrp="1" noChangeArrowheads="1"/>
          </p:cNvSpPr>
          <p:nvPr>
            <p:ph type="sldNum" sz="quarter" idx="3"/>
          </p:nvPr>
        </p:nvSpPr>
        <p:spPr bwMode="auto">
          <a:xfrm>
            <a:off x="3813175"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algn="r" defTabSz="947738">
              <a:defRPr sz="1200" baseline="30000"/>
            </a:lvl1pPr>
          </a:lstStyle>
          <a:p>
            <a:fld id="{5890F6F1-4AC2-4C45-B84B-0C19E022FC61}" type="slidenum">
              <a:rPr lang="en-GB"/>
              <a:pPr/>
              <a:t>‹Nr.›</a:t>
            </a:fld>
            <a:endParaRPr lang="en-GB"/>
          </a:p>
        </p:txBody>
      </p:sp>
    </p:spTree>
    <p:extLst>
      <p:ext uri="{BB962C8B-B14F-4D97-AF65-F5344CB8AC3E}">
        <p14:creationId xmlns:p14="http://schemas.microsoft.com/office/powerpoint/2010/main" val="1599038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defTabSz="947738">
              <a:defRPr sz="1200" baseline="30000"/>
            </a:lvl1pPr>
          </a:lstStyle>
          <a:p>
            <a:endParaRPr lang="de-DE"/>
          </a:p>
        </p:txBody>
      </p:sp>
      <p:sp>
        <p:nvSpPr>
          <p:cNvPr id="122883" name="Rectangle 3"/>
          <p:cNvSpPr>
            <a:spLocks noGrp="1" noChangeArrowheads="1"/>
          </p:cNvSpPr>
          <p:nvPr>
            <p:ph type="dt" idx="1"/>
          </p:nvPr>
        </p:nvSpPr>
        <p:spPr bwMode="auto">
          <a:xfrm>
            <a:off x="3813175"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lvl1pPr algn="r" defTabSz="947738">
              <a:defRPr sz="1200" baseline="30000"/>
            </a:lvl1pPr>
          </a:lstStyle>
          <a:p>
            <a:endParaRPr lang="de-DE"/>
          </a:p>
        </p:txBody>
      </p:sp>
      <p:sp>
        <p:nvSpPr>
          <p:cNvPr id="8196" name="Rectangle 4"/>
          <p:cNvSpPr>
            <a:spLocks noChangeArrowheads="1" noTextEdit="1"/>
          </p:cNvSpPr>
          <p:nvPr>
            <p:ph type="sldImg" idx="2"/>
          </p:nvPr>
        </p:nvSpPr>
        <p:spPr bwMode="auto">
          <a:xfrm>
            <a:off x="903288" y="739775"/>
            <a:ext cx="4929187" cy="3697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5" name="Rectangle 5"/>
          <p:cNvSpPr>
            <a:spLocks noGrp="1" noChangeArrowheads="1"/>
          </p:cNvSpPr>
          <p:nvPr>
            <p:ph type="body" sz="quarter" idx="3"/>
          </p:nvPr>
        </p:nvSpPr>
        <p:spPr bwMode="auto">
          <a:xfrm>
            <a:off x="898525" y="4681538"/>
            <a:ext cx="493395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22886" name="Rectangle 6"/>
          <p:cNvSpPr>
            <a:spLocks noGrp="1" noChangeArrowheads="1"/>
          </p:cNvSpPr>
          <p:nvPr>
            <p:ph type="ftr" sz="quarter" idx="4"/>
          </p:nvPr>
        </p:nvSpPr>
        <p:spPr bwMode="auto">
          <a:xfrm>
            <a:off x="0"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defTabSz="947738">
              <a:defRPr sz="1200" baseline="30000"/>
            </a:lvl1pPr>
          </a:lstStyle>
          <a:p>
            <a:endParaRPr lang="de-DE"/>
          </a:p>
        </p:txBody>
      </p:sp>
      <p:sp>
        <p:nvSpPr>
          <p:cNvPr id="122887" name="Rectangle 7"/>
          <p:cNvSpPr>
            <a:spLocks noGrp="1" noChangeArrowheads="1"/>
          </p:cNvSpPr>
          <p:nvPr>
            <p:ph type="sldNum" sz="quarter" idx="5"/>
          </p:nvPr>
        </p:nvSpPr>
        <p:spPr bwMode="auto">
          <a:xfrm>
            <a:off x="3813175" y="9364663"/>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74" tIns="47387" rIns="94774" bIns="47387" numCol="1" anchor="b" anchorCtr="0" compatLnSpc="1">
            <a:prstTxWarp prst="textNoShape">
              <a:avLst/>
            </a:prstTxWarp>
          </a:bodyPr>
          <a:lstStyle>
            <a:lvl1pPr algn="r" defTabSz="947738">
              <a:defRPr sz="1200" baseline="30000"/>
            </a:lvl1pPr>
          </a:lstStyle>
          <a:p>
            <a:fld id="{BD4D6112-222D-4654-A5C0-8ACE10802104}" type="slidenum">
              <a:rPr lang="de-DE"/>
              <a:pPr/>
              <a:t>‹Nr.›</a:t>
            </a:fld>
            <a:endParaRPr lang="de-DE"/>
          </a:p>
        </p:txBody>
      </p:sp>
    </p:spTree>
    <p:extLst>
      <p:ext uri="{BB962C8B-B14F-4D97-AF65-F5344CB8AC3E}">
        <p14:creationId xmlns:p14="http://schemas.microsoft.com/office/powerpoint/2010/main" val="41279813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ヒラギノ角ゴ Pro W3" pitchFamily="-108" charset="-128"/>
        <a:cs typeface="ヒラギノ角ゴ Pro W3" pitchFamily="-108" charset="-128"/>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pitchFamily="-112"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smtClean="0">
              <a:latin typeface="Times" pitchFamily="18" charset="0"/>
              <a:ea typeface="ヒラギノ角ゴ Pro W3" charset="-128"/>
              <a:cs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5908341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256598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5600" y="836613"/>
            <a:ext cx="2133600" cy="55499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04800" y="836613"/>
            <a:ext cx="6248400" cy="55499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84976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23850" y="836613"/>
            <a:ext cx="7796213" cy="5334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04800" y="1412875"/>
            <a:ext cx="4191000" cy="49736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412875"/>
            <a:ext cx="4191000" cy="24098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75100"/>
            <a:ext cx="4191000" cy="241141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258744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tangle 14"/>
          <p:cNvSpPr>
            <a:spLocks noChangeArrowheads="1"/>
          </p:cNvSpPr>
          <p:nvPr userDrawn="1"/>
        </p:nvSpPr>
        <p:spPr bwMode="auto">
          <a:xfrm>
            <a:off x="0" y="3657600"/>
            <a:ext cx="9144000" cy="3200400"/>
          </a:xfrm>
          <a:prstGeom prst="rect">
            <a:avLst/>
          </a:prstGeom>
          <a:solidFill>
            <a:srgbClr val="B3D9FF"/>
          </a:solidFill>
          <a:ln w="9525">
            <a:noFill/>
            <a:miter lim="800000"/>
            <a:headEnd/>
            <a:tailEnd/>
          </a:ln>
          <a:effectLst/>
        </p:spPr>
        <p:txBody>
          <a:bodyPr wrap="none" anchor="ctr"/>
          <a:lstStyle/>
          <a:p>
            <a:endParaRPr lang="de-DE"/>
          </a:p>
        </p:txBody>
      </p:sp>
      <p:sp>
        <p:nvSpPr>
          <p:cNvPr id="5" name="Rectangle 14"/>
          <p:cNvSpPr>
            <a:spLocks noChangeArrowheads="1"/>
          </p:cNvSpPr>
          <p:nvPr/>
        </p:nvSpPr>
        <p:spPr bwMode="auto">
          <a:xfrm>
            <a:off x="0" y="0"/>
            <a:ext cx="9144000" cy="1219200"/>
          </a:xfrm>
          <a:prstGeom prst="rect">
            <a:avLst/>
          </a:prstGeom>
          <a:solidFill>
            <a:srgbClr val="8DC3FF"/>
          </a:solidFill>
          <a:ln w="0" cap="flat" cmpd="sng" algn="ctr">
            <a:solidFill>
              <a:srgbClr val="B3D9FF"/>
            </a:solidFill>
            <a:prstDash val="solid"/>
            <a:miter lim="800000"/>
            <a:headEnd type="none" w="med" len="med"/>
            <a:tailEnd type="none" w="med" len="med"/>
          </a:ln>
          <a:effectLst/>
        </p:spPr>
        <p:txBody>
          <a:bodyPr wrap="none" anchor="ctr"/>
          <a:lstStyle/>
          <a:p>
            <a:endParaRPr lang="de-DE"/>
          </a:p>
        </p:txBody>
      </p:sp>
      <p:pic>
        <p:nvPicPr>
          <p:cNvPr id="6" name="Bild 13" descr="Titelbild.jpg"/>
          <p:cNvPicPr>
            <a:picLocks noChangeAspect="1"/>
          </p:cNvPicPr>
          <p:nvPr userDrawn="1"/>
        </p:nvPicPr>
        <p:blipFill>
          <a:blip r:embed="rId2">
            <a:extLst>
              <a:ext uri="{28A0092B-C50C-407E-A947-70E740481C1C}">
                <a14:useLocalDpi xmlns:a14="http://schemas.microsoft.com/office/drawing/2010/main" val="0"/>
              </a:ext>
            </a:extLst>
          </a:blip>
          <a:srcRect l="1102" t="2724" r="1620" b="4669"/>
          <a:stretch>
            <a:fillRect/>
          </a:stretch>
        </p:blipFill>
        <p:spPr bwMode="auto">
          <a:xfrm>
            <a:off x="0" y="10668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0" y="1066800"/>
            <a:ext cx="9144000" cy="0"/>
          </a:xfrm>
          <a:prstGeom prst="line">
            <a:avLst/>
          </a:prstGeom>
          <a:noFill/>
          <a:ln w="25400">
            <a:solidFill>
              <a:srgbClr val="000000"/>
            </a:solidFill>
            <a:round/>
            <a:headEnd/>
            <a:tailEnd/>
          </a:ln>
          <a:effectLst/>
        </p:spPr>
        <p:txBody>
          <a:bodyPr wrap="none" anchor="ctr"/>
          <a:lstStyle/>
          <a:p>
            <a:pPr>
              <a:defRPr/>
            </a:pPr>
            <a:endParaRPr lang="de-DE">
              <a:latin typeface="Times" charset="0"/>
              <a:ea typeface="+mn-ea"/>
            </a:endParaRPr>
          </a:p>
        </p:txBody>
      </p:sp>
      <p:sp>
        <p:nvSpPr>
          <p:cNvPr id="8" name="Rectangle 14"/>
          <p:cNvSpPr>
            <a:spLocks noChangeArrowheads="1"/>
          </p:cNvSpPr>
          <p:nvPr userDrawn="1"/>
        </p:nvSpPr>
        <p:spPr bwMode="auto">
          <a:xfrm>
            <a:off x="0" y="3124200"/>
            <a:ext cx="9144000" cy="533400"/>
          </a:xfrm>
          <a:prstGeom prst="rect">
            <a:avLst/>
          </a:prstGeom>
          <a:solidFill>
            <a:schemeClr val="bg1">
              <a:alpha val="76000"/>
            </a:schemeClr>
          </a:solidFill>
          <a:ln w="9525">
            <a:noFill/>
            <a:miter lim="800000"/>
            <a:headEnd/>
            <a:tailEnd/>
          </a:ln>
          <a:effectLst/>
        </p:spPr>
        <p:txBody>
          <a:bodyPr wrap="none" anchor="ctr"/>
          <a:lstStyle/>
          <a:p>
            <a:endParaRPr lang="de-DE"/>
          </a:p>
        </p:txBody>
      </p:sp>
      <p:sp>
        <p:nvSpPr>
          <p:cNvPr id="9" name="Rectangle 3"/>
          <p:cNvSpPr txBox="1">
            <a:spLocks noChangeArrowheads="1"/>
          </p:cNvSpPr>
          <p:nvPr userDrawn="1"/>
        </p:nvSpPr>
        <p:spPr bwMode="auto">
          <a:xfrm>
            <a:off x="2057400" y="3200400"/>
            <a:ext cx="6781800" cy="685800"/>
          </a:xfrm>
          <a:prstGeom prst="rect">
            <a:avLst/>
          </a:prstGeom>
          <a:noFill/>
          <a:ln w="9525">
            <a:noFill/>
            <a:miter lim="800000"/>
            <a:headEnd/>
            <a:tailEnd/>
          </a:ln>
          <a:effectLst/>
        </p:spPr>
        <p:txBody>
          <a:bodyPr lIns="0" tIns="0" rIns="0" bIns="0"/>
          <a:lstStyle>
            <a:lvl1pPr>
              <a:defRPr sz="2400">
                <a:solidFill>
                  <a:schemeClr val="tx1"/>
                </a:solidFill>
                <a:latin typeface="Times" pitchFamily="18" charset="0"/>
                <a:ea typeface="ヒラギノ角ゴ Pro W3" charset="-128"/>
              </a:defRPr>
            </a:lvl1pPr>
            <a:lvl2pPr marL="37931725" indent="-37474525">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marL="457200" eaLnBrk="0" fontAlgn="base" hangingPunct="0">
              <a:spcBef>
                <a:spcPct val="0"/>
              </a:spcBef>
              <a:spcAft>
                <a:spcPct val="0"/>
              </a:spcAft>
              <a:defRPr sz="2400">
                <a:solidFill>
                  <a:schemeClr val="tx1"/>
                </a:solidFill>
                <a:latin typeface="Times" pitchFamily="18" charset="0"/>
                <a:ea typeface="ヒラギノ角ゴ Pro W3" charset="-128"/>
              </a:defRPr>
            </a:lvl6pPr>
            <a:lvl7pPr marL="914400" eaLnBrk="0" fontAlgn="base" hangingPunct="0">
              <a:spcBef>
                <a:spcPct val="0"/>
              </a:spcBef>
              <a:spcAft>
                <a:spcPct val="0"/>
              </a:spcAft>
              <a:defRPr sz="2400">
                <a:solidFill>
                  <a:schemeClr val="tx1"/>
                </a:solidFill>
                <a:latin typeface="Times" pitchFamily="18" charset="0"/>
                <a:ea typeface="ヒラギノ角ゴ Pro W3" charset="-128"/>
              </a:defRPr>
            </a:lvl7pPr>
            <a:lvl8pPr marL="1371600" eaLnBrk="0" fontAlgn="base" hangingPunct="0">
              <a:spcBef>
                <a:spcPct val="0"/>
              </a:spcBef>
              <a:spcAft>
                <a:spcPct val="0"/>
              </a:spcAft>
              <a:defRPr sz="2400">
                <a:solidFill>
                  <a:schemeClr val="tx1"/>
                </a:solidFill>
                <a:latin typeface="Times" pitchFamily="18" charset="0"/>
                <a:ea typeface="ヒラギノ角ゴ Pro W3" charset="-128"/>
              </a:defRPr>
            </a:lvl8pPr>
            <a:lvl9pPr marL="1828800" eaLnBrk="0" fontAlgn="base" hangingPunct="0">
              <a:spcBef>
                <a:spcPct val="0"/>
              </a:spcBef>
              <a:spcAft>
                <a:spcPct val="0"/>
              </a:spcAft>
              <a:defRPr sz="2400">
                <a:solidFill>
                  <a:schemeClr val="tx1"/>
                </a:solidFill>
                <a:latin typeface="Times" pitchFamily="18" charset="0"/>
                <a:ea typeface="ヒラギノ角ゴ Pro W3" charset="-128"/>
              </a:defRPr>
            </a:lvl9pPr>
          </a:lstStyle>
          <a:p>
            <a:pPr algn="r" eaLnBrk="1" hangingPunct="1"/>
            <a:r>
              <a:rPr lang="de-DE" b="1">
                <a:solidFill>
                  <a:srgbClr val="606060"/>
                </a:solidFill>
                <a:latin typeface="Arial Narrow" pitchFamily="34" charset="0"/>
              </a:rPr>
              <a:t>Wir schaffen Wissen – heute für morgen</a:t>
            </a:r>
          </a:p>
        </p:txBody>
      </p:sp>
      <p:sp>
        <p:nvSpPr>
          <p:cNvPr id="10" name="Line 5"/>
          <p:cNvSpPr>
            <a:spLocks noChangeShapeType="1"/>
          </p:cNvSpPr>
          <p:nvPr userDrawn="1"/>
        </p:nvSpPr>
        <p:spPr bwMode="auto">
          <a:xfrm>
            <a:off x="1676400" y="3733800"/>
            <a:ext cx="7467600" cy="0"/>
          </a:xfrm>
          <a:prstGeom prst="line">
            <a:avLst/>
          </a:prstGeom>
          <a:noFill/>
          <a:ln w="146050" cap="flat" cmpd="sng" algn="ctr">
            <a:solidFill>
              <a:schemeClr val="accent2">
                <a:lumMod val="50000"/>
              </a:schemeClr>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sp>
        <p:nvSpPr>
          <p:cNvPr id="11" name="Line 5"/>
          <p:cNvSpPr>
            <a:spLocks noChangeShapeType="1"/>
          </p:cNvSpPr>
          <p:nvPr userDrawn="1"/>
        </p:nvSpPr>
        <p:spPr bwMode="auto">
          <a:xfrm>
            <a:off x="0" y="31242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sp>
        <p:nvSpPr>
          <p:cNvPr id="12" name="Line 5"/>
          <p:cNvSpPr>
            <a:spLocks noChangeShapeType="1"/>
          </p:cNvSpPr>
          <p:nvPr userDrawn="1"/>
        </p:nvSpPr>
        <p:spPr bwMode="auto">
          <a:xfrm>
            <a:off x="0" y="66294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sp>
        <p:nvSpPr>
          <p:cNvPr id="13" name="Line 5"/>
          <p:cNvSpPr>
            <a:spLocks noChangeShapeType="1"/>
          </p:cNvSpPr>
          <p:nvPr userDrawn="1"/>
        </p:nvSpPr>
        <p:spPr bwMode="auto">
          <a:xfrm>
            <a:off x="0" y="36576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latin typeface="Times" charset="0"/>
              <a:ea typeface="+mn-ea"/>
            </a:endParaRPr>
          </a:p>
        </p:txBody>
      </p:sp>
      <p:pic>
        <p:nvPicPr>
          <p:cNvPr id="14" name="Bild 24" descr="PSI-Logo_narrow_40k.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2463" y="-1684338"/>
            <a:ext cx="3014663" cy="426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Gerade Verbindung 25"/>
          <p:cNvCxnSpPr>
            <a:cxnSpLocks noChangeShapeType="1"/>
          </p:cNvCxnSpPr>
          <p:nvPr userDrawn="1"/>
        </p:nvCxnSpPr>
        <p:spPr bwMode="auto">
          <a:xfrm rot="5400000">
            <a:off x="-1753393" y="3429794"/>
            <a:ext cx="6858000" cy="158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sp>
        <p:nvSpPr>
          <p:cNvPr id="151554" name="Rectangle 2"/>
          <p:cNvSpPr>
            <a:spLocks noGrp="1" noChangeArrowheads="1"/>
          </p:cNvSpPr>
          <p:nvPr>
            <p:ph type="subTitle" idx="1"/>
          </p:nvPr>
        </p:nvSpPr>
        <p:spPr>
          <a:xfrm>
            <a:off x="1905000" y="5638800"/>
            <a:ext cx="7010400" cy="609600"/>
          </a:xfrm>
          <a:noFill/>
        </p:spPr>
        <p:txBody>
          <a:bodyPr/>
          <a:lstStyle>
            <a:lvl1pPr marL="0" indent="0" algn="l">
              <a:defRPr sz="1500"/>
            </a:lvl1pPr>
          </a:lstStyle>
          <a:p>
            <a:r>
              <a:rPr lang="de-DE" dirty="0"/>
              <a:t>Master-</a:t>
            </a:r>
            <a:r>
              <a:rPr lang="de-DE" dirty="0" smtClean="0"/>
              <a:t>Untertitelformat </a:t>
            </a:r>
            <a:r>
              <a:rPr lang="de-DE" dirty="0"/>
              <a:t>bearbeiten</a:t>
            </a:r>
          </a:p>
        </p:txBody>
      </p:sp>
      <p:sp>
        <p:nvSpPr>
          <p:cNvPr id="151555" name="Rectangle 3"/>
          <p:cNvSpPr>
            <a:spLocks noGrp="1" noChangeArrowheads="1"/>
          </p:cNvSpPr>
          <p:nvPr>
            <p:ph type="ctrTitle"/>
          </p:nvPr>
        </p:nvSpPr>
        <p:spPr>
          <a:xfrm>
            <a:off x="1905000" y="5029200"/>
            <a:ext cx="7010400" cy="685800"/>
          </a:xfrm>
        </p:spPr>
        <p:txBody>
          <a:bodyPr/>
          <a:lstStyle>
            <a:lvl1pPr algn="l">
              <a:defRPr sz="3500" b="1" i="0" spc="0">
                <a:solidFill>
                  <a:schemeClr val="tx1"/>
                </a:solidFill>
                <a:latin typeface="+mj-lt"/>
                <a:cs typeface="Arial"/>
              </a:defRPr>
            </a:lvl1pPr>
          </a:lstStyle>
          <a:p>
            <a:r>
              <a:rPr lang="de-DE" dirty="0" smtClean="0"/>
              <a:t>Mastertitelformat bearbeiten</a:t>
            </a:r>
            <a:endParaRPr lang="de-DE" dirty="0"/>
          </a:p>
        </p:txBody>
      </p:sp>
    </p:spTree>
    <p:extLst>
      <p:ext uri="{BB962C8B-B14F-4D97-AF65-F5344CB8AC3E}">
        <p14:creationId xmlns:p14="http://schemas.microsoft.com/office/powerpoint/2010/main" val="251553141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399033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1618573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412875"/>
            <a:ext cx="4191000"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412875"/>
            <a:ext cx="4191000"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637111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877694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8580217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0198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3218844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1750176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bwMode="auto">
          <a:xfrm>
            <a:off x="304800" y="1412875"/>
            <a:ext cx="8534400" cy="4973638"/>
          </a:xfrm>
          <a:prstGeom prst="rect">
            <a:avLst/>
          </a:prstGeom>
          <a:solidFill>
            <a:srgbClr val="DFE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000" tIns="226800" rIns="16200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53251" name="Rectangle 3"/>
          <p:cNvSpPr>
            <a:spLocks noGrp="1" noChangeArrowheads="1"/>
          </p:cNvSpPr>
          <p:nvPr>
            <p:ph type="title"/>
          </p:nvPr>
        </p:nvSpPr>
        <p:spPr bwMode="auto">
          <a:xfrm>
            <a:off x="323850" y="836613"/>
            <a:ext cx="7796213" cy="533400"/>
          </a:xfrm>
          <a:prstGeom prst="rect">
            <a:avLst/>
          </a:prstGeom>
          <a:noFill/>
          <a:ln>
            <a:noFill/>
          </a:ln>
          <a:effectLst/>
          <a:extLst>
            <a:ext uri="{909E8E84-426E-40DD-AFC4-6F175D3DCCD1}">
              <a14:hiddenFill xmlns:a14="http://schemas.microsoft.com/office/drawing/2010/main">
                <a:solidFill>
                  <a:srgbClr val="80C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Mastertitelformat bearbeiten</a:t>
            </a:r>
          </a:p>
        </p:txBody>
      </p:sp>
      <p:sp>
        <p:nvSpPr>
          <p:cNvPr id="53252" name="Line 4"/>
          <p:cNvSpPr>
            <a:spLocks noChangeShapeType="1"/>
          </p:cNvSpPr>
          <p:nvPr/>
        </p:nvSpPr>
        <p:spPr bwMode="auto">
          <a:xfrm>
            <a:off x="304800" y="762000"/>
            <a:ext cx="8534400" cy="0"/>
          </a:xfrm>
          <a:prstGeom prst="line">
            <a:avLst/>
          </a:prstGeom>
          <a:noFill/>
          <a:ln w="25400">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53" name="Line 5"/>
          <p:cNvSpPr>
            <a:spLocks noChangeShapeType="1"/>
          </p:cNvSpPr>
          <p:nvPr/>
        </p:nvSpPr>
        <p:spPr bwMode="auto">
          <a:xfrm>
            <a:off x="304800" y="6400800"/>
            <a:ext cx="8534400" cy="0"/>
          </a:xfrm>
          <a:prstGeom prst="line">
            <a:avLst/>
          </a:prstGeom>
          <a:noFill/>
          <a:ln w="25400">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254" name="Text Box 6"/>
          <p:cNvSpPr txBox="1">
            <a:spLocks noChangeArrowheads="1"/>
          </p:cNvSpPr>
          <p:nvPr/>
        </p:nvSpPr>
        <p:spPr bwMode="auto">
          <a:xfrm>
            <a:off x="304800" y="6453188"/>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1000">
                <a:latin typeface="Arial Narrow" pitchFamily="34" charset="0"/>
              </a:rPr>
              <a:t> </a:t>
            </a:r>
            <a:fld id="{ECF88013-C562-46B2-8426-CE94E0550A39}" type="slidenum">
              <a:rPr lang="en-GB" sz="1000">
                <a:latin typeface="Arial Narrow" pitchFamily="34" charset="0"/>
              </a:rPr>
              <a:pPr algn="r">
                <a:spcBef>
                  <a:spcPct val="50000"/>
                </a:spcBef>
              </a:pPr>
              <a:t>‹Nr.›</a:t>
            </a:fld>
            <a:endParaRPr lang="en-GB" sz="1000">
              <a:latin typeface="Arial Narrow" pitchFamily="34" charset="0"/>
            </a:endParaRPr>
          </a:p>
          <a:p>
            <a:pPr algn="r">
              <a:spcBef>
                <a:spcPct val="50000"/>
              </a:spcBef>
            </a:pPr>
            <a:r>
              <a:rPr lang="en-GB" sz="1000">
                <a:latin typeface="Arial Narrow" pitchFamily="34" charset="0"/>
              </a:rPr>
              <a:t> </a:t>
            </a:r>
          </a:p>
          <a:p>
            <a:pPr algn="r">
              <a:spcBef>
                <a:spcPct val="50000"/>
              </a:spcBef>
            </a:pPr>
            <a:endParaRPr lang="en-GB" sz="1000">
              <a:latin typeface="Arial Narrow" pitchFamily="34" charset="0"/>
            </a:endParaRPr>
          </a:p>
        </p:txBody>
      </p:sp>
      <p:pic>
        <p:nvPicPr>
          <p:cNvPr id="53255" name="Picture 7"/>
          <p:cNvPicPr>
            <a:picLocks noChangeAspect="1" noChangeArrowheads="1"/>
          </p:cNvPicPr>
          <p:nvPr/>
        </p:nvPicPr>
        <p:blipFill>
          <a:blip r:embed="rId14">
            <a:extLst>
              <a:ext uri="{28A0092B-C50C-407E-A947-70E740481C1C}">
                <a14:useLocalDpi xmlns:a14="http://schemas.microsoft.com/office/drawing/2010/main" val="0"/>
              </a:ext>
            </a:extLst>
          </a:blip>
          <a:srcRect l="27147" t="43604" r="25964" b="42442"/>
          <a:stretch>
            <a:fillRect/>
          </a:stretch>
        </p:blipFill>
        <p:spPr bwMode="auto">
          <a:xfrm>
            <a:off x="228600" y="76200"/>
            <a:ext cx="1447800" cy="609600"/>
          </a:xfrm>
          <a:prstGeom prst="rect">
            <a:avLst/>
          </a:prstGeom>
          <a:noFill/>
          <a:extLst>
            <a:ext uri="{909E8E84-426E-40DD-AFC4-6F175D3DCCD1}">
              <a14:hiddenFill xmlns:a14="http://schemas.microsoft.com/office/drawing/2010/main">
                <a:solidFill>
                  <a:srgbClr val="FFFFFF"/>
                </a:solidFill>
              </a14:hiddenFill>
            </a:ext>
          </a:extLst>
        </p:spPr>
      </p:pic>
      <p:sp>
        <p:nvSpPr>
          <p:cNvPr id="53258" name="Text Box 10"/>
          <p:cNvSpPr txBox="1">
            <a:spLocks noChangeArrowheads="1"/>
          </p:cNvSpPr>
          <p:nvPr userDrawn="1"/>
        </p:nvSpPr>
        <p:spPr bwMode="auto">
          <a:xfrm>
            <a:off x="6732588" y="71438"/>
            <a:ext cx="22447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b="1">
                <a:latin typeface="Arial Narrow" pitchFamily="34" charset="0"/>
              </a:rPr>
              <a:t>Laboratory for Thermal Hydraulics</a:t>
            </a:r>
            <a:br>
              <a:rPr lang="en-US" sz="1000" b="1">
                <a:latin typeface="Arial Narrow" pitchFamily="34" charset="0"/>
              </a:rPr>
            </a:br>
            <a:r>
              <a:rPr lang="en-US" sz="1000" b="1">
                <a:latin typeface="Arial Narrow" pitchFamily="34" charset="0"/>
              </a:rPr>
              <a:t>Nuclear Energy and Safety</a:t>
            </a:r>
          </a:p>
          <a:p>
            <a:pPr algn="r"/>
            <a:r>
              <a:rPr lang="en-US" sz="1000" b="1">
                <a:latin typeface="Arial Narrow" pitchFamily="34" charset="0"/>
              </a:rPr>
              <a:t>Severe Accident Research Group, SACRE</a:t>
            </a:r>
            <a:endParaRPr lang="en-GB"/>
          </a:p>
        </p:txBody>
      </p:sp>
      <p:sp>
        <p:nvSpPr>
          <p:cNvPr id="53259" name="Text Box 11"/>
          <p:cNvSpPr txBox="1">
            <a:spLocks noChangeArrowheads="1"/>
          </p:cNvSpPr>
          <p:nvPr userDrawn="1"/>
        </p:nvSpPr>
        <p:spPr bwMode="auto">
          <a:xfrm>
            <a:off x="250825" y="6453188"/>
            <a:ext cx="6716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a:latin typeface="Arial Narrow" pitchFamily="34" charset="0"/>
              </a:rPr>
              <a:t>17. CEG-SAM Meeting, March 29-31, 2010, CIEMAT, Madrid</a:t>
            </a:r>
            <a:endParaRPr lang="en-GB" sz="1000">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ransition/>
  <p:timing>
    <p:tnLst>
      <p:par>
        <p:cTn id="1" dur="indefinite" restart="never" nodeType="tmRoot"/>
      </p:par>
    </p:tnLst>
  </p:timing>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Narrow" pitchFamily="34" charset="0"/>
        </a:defRPr>
      </a:lvl2pPr>
      <a:lvl3pPr algn="l" rtl="0" fontAlgn="base">
        <a:spcBef>
          <a:spcPct val="0"/>
        </a:spcBef>
        <a:spcAft>
          <a:spcPct val="0"/>
        </a:spcAft>
        <a:defRPr sz="3200" b="1">
          <a:solidFill>
            <a:schemeClr val="tx2"/>
          </a:solidFill>
          <a:latin typeface="Arial Narrow" pitchFamily="34" charset="0"/>
        </a:defRPr>
      </a:lvl3pPr>
      <a:lvl4pPr algn="l" rtl="0" fontAlgn="base">
        <a:spcBef>
          <a:spcPct val="0"/>
        </a:spcBef>
        <a:spcAft>
          <a:spcPct val="0"/>
        </a:spcAft>
        <a:defRPr sz="3200" b="1">
          <a:solidFill>
            <a:schemeClr val="tx2"/>
          </a:solidFill>
          <a:latin typeface="Arial Narrow" pitchFamily="34" charset="0"/>
        </a:defRPr>
      </a:lvl4pPr>
      <a:lvl5pPr algn="l" rtl="0" fontAlgn="base">
        <a:spcBef>
          <a:spcPct val="0"/>
        </a:spcBef>
        <a:spcAft>
          <a:spcPct val="0"/>
        </a:spcAft>
        <a:defRPr sz="3200" b="1">
          <a:solidFill>
            <a:schemeClr val="tx2"/>
          </a:solidFill>
          <a:latin typeface="Arial Narrow" pitchFamily="34" charset="0"/>
        </a:defRPr>
      </a:lvl5pPr>
      <a:lvl6pPr marL="457200" algn="l" rtl="0" fontAlgn="base">
        <a:spcBef>
          <a:spcPct val="0"/>
        </a:spcBef>
        <a:spcAft>
          <a:spcPct val="0"/>
        </a:spcAft>
        <a:defRPr sz="3200" b="1">
          <a:solidFill>
            <a:schemeClr val="tx2"/>
          </a:solidFill>
          <a:latin typeface="Arial Narrow" pitchFamily="34" charset="0"/>
        </a:defRPr>
      </a:lvl6pPr>
      <a:lvl7pPr marL="914400" algn="l" rtl="0" fontAlgn="base">
        <a:spcBef>
          <a:spcPct val="0"/>
        </a:spcBef>
        <a:spcAft>
          <a:spcPct val="0"/>
        </a:spcAft>
        <a:defRPr sz="3200" b="1">
          <a:solidFill>
            <a:schemeClr val="tx2"/>
          </a:solidFill>
          <a:latin typeface="Arial Narrow" pitchFamily="34" charset="0"/>
        </a:defRPr>
      </a:lvl7pPr>
      <a:lvl8pPr marL="1371600" algn="l" rtl="0" fontAlgn="base">
        <a:spcBef>
          <a:spcPct val="0"/>
        </a:spcBef>
        <a:spcAft>
          <a:spcPct val="0"/>
        </a:spcAft>
        <a:defRPr sz="3200" b="1">
          <a:solidFill>
            <a:schemeClr val="tx2"/>
          </a:solidFill>
          <a:latin typeface="Arial Narrow" pitchFamily="34" charset="0"/>
        </a:defRPr>
      </a:lvl8pPr>
      <a:lvl9pPr marL="1828800" algn="l" rtl="0" fontAlgn="base">
        <a:spcBef>
          <a:spcPct val="0"/>
        </a:spcBef>
        <a:spcAft>
          <a:spcPct val="0"/>
        </a:spcAft>
        <a:defRPr sz="3200" b="1">
          <a:solidFill>
            <a:schemeClr val="tx2"/>
          </a:solidFill>
          <a:latin typeface="Arial Narrow" pitchFamily="34" charset="0"/>
        </a:defRPr>
      </a:lvl9pPr>
    </p:titleStyle>
    <p:bodyStyle>
      <a:lvl1pPr algn="l" rtl="0" fontAlgn="base">
        <a:lnSpc>
          <a:spcPct val="110000"/>
        </a:lnSpc>
        <a:spcBef>
          <a:spcPct val="40000"/>
        </a:spcBef>
        <a:spcAft>
          <a:spcPct val="0"/>
        </a:spcAft>
        <a:buClr>
          <a:schemeClr val="accent2"/>
        </a:buClr>
        <a:defRPr sz="2100">
          <a:solidFill>
            <a:schemeClr val="tx1"/>
          </a:solidFill>
          <a:latin typeface="+mn-lt"/>
          <a:ea typeface="+mn-ea"/>
          <a:cs typeface="+mn-cs"/>
        </a:defRPr>
      </a:lvl1pPr>
      <a:lvl2pPr marL="381000" indent="-190500" algn="l" rtl="0" fontAlgn="base">
        <a:lnSpc>
          <a:spcPct val="110000"/>
        </a:lnSpc>
        <a:spcBef>
          <a:spcPct val="40000"/>
        </a:spcBef>
        <a:spcAft>
          <a:spcPct val="0"/>
        </a:spcAft>
        <a:buClr>
          <a:schemeClr val="tx1"/>
        </a:buClr>
        <a:buSzPct val="100000"/>
        <a:buFont typeface="Times" pitchFamily="18" charset="0"/>
        <a:buChar char="•"/>
        <a:defRPr sz="2100">
          <a:solidFill>
            <a:schemeClr val="tx1"/>
          </a:solidFill>
          <a:latin typeface="+mn-lt"/>
        </a:defRPr>
      </a:lvl2pPr>
      <a:lvl3pPr marL="762000" indent="-190500" algn="l" rtl="0" fontAlgn="base">
        <a:lnSpc>
          <a:spcPct val="110000"/>
        </a:lnSpc>
        <a:spcBef>
          <a:spcPct val="0"/>
        </a:spcBef>
        <a:spcAft>
          <a:spcPct val="0"/>
        </a:spcAft>
        <a:buFont typeface="Times" pitchFamily="18" charset="0"/>
        <a:buChar char="–"/>
        <a:defRPr sz="2100">
          <a:solidFill>
            <a:schemeClr val="tx1"/>
          </a:solidFill>
          <a:latin typeface="+mn-lt"/>
        </a:defRPr>
      </a:lvl3pPr>
      <a:lvl4pPr marL="1143000" indent="-190500" algn="l" rtl="0" fontAlgn="base">
        <a:lnSpc>
          <a:spcPct val="110000"/>
        </a:lnSpc>
        <a:spcBef>
          <a:spcPct val="0"/>
        </a:spcBef>
        <a:spcAft>
          <a:spcPct val="0"/>
        </a:spcAft>
        <a:buChar char="–"/>
        <a:defRPr sz="2100">
          <a:solidFill>
            <a:schemeClr val="tx1"/>
          </a:solidFill>
          <a:latin typeface="+mn-lt"/>
        </a:defRPr>
      </a:lvl4pPr>
      <a:lvl5pPr marL="1524000" indent="-190500" algn="l" rtl="0" fontAlgn="base">
        <a:lnSpc>
          <a:spcPct val="110000"/>
        </a:lnSpc>
        <a:spcBef>
          <a:spcPct val="0"/>
        </a:spcBef>
        <a:spcAft>
          <a:spcPct val="0"/>
        </a:spcAft>
        <a:buChar char="–"/>
        <a:defRPr sz="2100">
          <a:solidFill>
            <a:schemeClr val="tx1"/>
          </a:solidFill>
          <a:latin typeface="+mn-lt"/>
        </a:defRPr>
      </a:lvl5pPr>
      <a:lvl6pPr marL="1981200" indent="-190500" algn="l" rtl="0" fontAlgn="base">
        <a:lnSpc>
          <a:spcPct val="110000"/>
        </a:lnSpc>
        <a:spcBef>
          <a:spcPct val="0"/>
        </a:spcBef>
        <a:spcAft>
          <a:spcPct val="0"/>
        </a:spcAft>
        <a:buChar char="–"/>
        <a:defRPr sz="2100">
          <a:solidFill>
            <a:schemeClr val="tx1"/>
          </a:solidFill>
          <a:latin typeface="+mn-lt"/>
        </a:defRPr>
      </a:lvl6pPr>
      <a:lvl7pPr marL="2438400" indent="-190500" algn="l" rtl="0" fontAlgn="base">
        <a:lnSpc>
          <a:spcPct val="110000"/>
        </a:lnSpc>
        <a:spcBef>
          <a:spcPct val="0"/>
        </a:spcBef>
        <a:spcAft>
          <a:spcPct val="0"/>
        </a:spcAft>
        <a:buChar char="–"/>
        <a:defRPr sz="2100">
          <a:solidFill>
            <a:schemeClr val="tx1"/>
          </a:solidFill>
          <a:latin typeface="+mn-lt"/>
        </a:defRPr>
      </a:lvl7pPr>
      <a:lvl8pPr marL="2895600" indent="-190500" algn="l" rtl="0" fontAlgn="base">
        <a:lnSpc>
          <a:spcPct val="110000"/>
        </a:lnSpc>
        <a:spcBef>
          <a:spcPct val="0"/>
        </a:spcBef>
        <a:spcAft>
          <a:spcPct val="0"/>
        </a:spcAft>
        <a:buChar char="–"/>
        <a:defRPr sz="2100">
          <a:solidFill>
            <a:schemeClr val="tx1"/>
          </a:solidFill>
          <a:latin typeface="+mn-lt"/>
        </a:defRPr>
      </a:lvl8pPr>
      <a:lvl9pPr marL="3352800" indent="-190500" algn="l" rtl="0" fontAlgn="base">
        <a:lnSpc>
          <a:spcPct val="110000"/>
        </a:lnSpc>
        <a:spcBef>
          <a:spcPct val="0"/>
        </a:spcBef>
        <a:spcAft>
          <a:spcPct val="0"/>
        </a:spcAft>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70" name="Rectangle 7"/>
          <p:cNvSpPr>
            <a:spLocks noGrp="1" noChangeArrowheads="1"/>
          </p:cNvSpPr>
          <p:nvPr>
            <p:ph type="body" idx="1"/>
          </p:nvPr>
        </p:nvSpPr>
        <p:spPr bwMode="auto">
          <a:xfrm>
            <a:off x="304800" y="900113"/>
            <a:ext cx="8534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Mastertextformat bearbeiten</a:t>
            </a:r>
          </a:p>
          <a:p>
            <a:pPr lvl="1"/>
            <a:r>
              <a:rPr lang="en-GB" smtClean="0"/>
              <a:t>Zweite Ebene</a:t>
            </a:r>
          </a:p>
          <a:p>
            <a:pPr lvl="4"/>
            <a:r>
              <a:rPr lang="en-GB" smtClean="0"/>
              <a:t>Dritte Ebene</a:t>
            </a:r>
          </a:p>
          <a:p>
            <a:pPr lvl="3"/>
            <a:r>
              <a:rPr lang="en-GB" smtClean="0"/>
              <a:t>Vierte Ebene</a:t>
            </a:r>
          </a:p>
        </p:txBody>
      </p:sp>
      <p:sp>
        <p:nvSpPr>
          <p:cNvPr id="19471" name="Rectangle 8"/>
          <p:cNvSpPr>
            <a:spLocks noGrp="1" noChangeArrowheads="1"/>
          </p:cNvSpPr>
          <p:nvPr>
            <p:ph type="title"/>
          </p:nvPr>
        </p:nvSpPr>
        <p:spPr bwMode="auto">
          <a:xfrm>
            <a:off x="1619250" y="144463"/>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Mastertitelformat bearbeiten</a:t>
            </a:r>
          </a:p>
        </p:txBody>
      </p:sp>
    </p:spTree>
  </p:cSld>
  <p:clrMap bg1="lt1" tx1="dk1" bg2="lt2" tx2="dk2" accent1="accent1" accent2="accent2" accent3="accent3" accent4="accent4" accent5="accent5" accent6="accent6" hlink="hlink" folHlink="folHlink"/>
  <p:sldLayoutIdLst>
    <p:sldLayoutId id="2147483816" r:id="rId1"/>
  </p:sldLayoutIdLst>
  <p:transition spd="med">
    <p:random/>
  </p:transition>
  <p:hf sldNum="0" hdr="0"/>
  <p:txStyles>
    <p:titleStyle>
      <a:lvl1pPr algn="l" rtl="0" eaLnBrk="0" fontAlgn="base" hangingPunct="0">
        <a:spcBef>
          <a:spcPct val="0"/>
        </a:spcBef>
        <a:spcAft>
          <a:spcPct val="0"/>
        </a:spcAft>
        <a:defRPr sz="2600" b="1">
          <a:solidFill>
            <a:srgbClr val="606060"/>
          </a:solidFill>
          <a:latin typeface="+mj-lt"/>
          <a:ea typeface="+mj-ea"/>
          <a:cs typeface="+mj-cs"/>
        </a:defRPr>
      </a:lvl1pPr>
      <a:lvl2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2pPr>
      <a:lvl3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3pPr>
      <a:lvl4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4pPr>
      <a:lvl5pPr algn="l" rtl="0" eaLnBrk="0" fontAlgn="base" hangingPunct="0">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5pPr>
      <a:lvl6pPr marL="457200" algn="l" rtl="0" fontAlgn="base">
        <a:spcBef>
          <a:spcPct val="0"/>
        </a:spcBef>
        <a:spcAft>
          <a:spcPct val="0"/>
        </a:spcAft>
        <a:defRPr sz="3200" b="1">
          <a:solidFill>
            <a:schemeClr val="tx2"/>
          </a:solidFill>
          <a:latin typeface="Arial Narrow" pitchFamily="34" charset="0"/>
        </a:defRPr>
      </a:lvl6pPr>
      <a:lvl7pPr marL="914400" algn="l" rtl="0" fontAlgn="base">
        <a:spcBef>
          <a:spcPct val="0"/>
        </a:spcBef>
        <a:spcAft>
          <a:spcPct val="0"/>
        </a:spcAft>
        <a:defRPr sz="3200" b="1">
          <a:solidFill>
            <a:schemeClr val="tx2"/>
          </a:solidFill>
          <a:latin typeface="Arial Narrow" pitchFamily="34" charset="0"/>
        </a:defRPr>
      </a:lvl7pPr>
      <a:lvl8pPr marL="1371600" algn="l" rtl="0" fontAlgn="base">
        <a:spcBef>
          <a:spcPct val="0"/>
        </a:spcBef>
        <a:spcAft>
          <a:spcPct val="0"/>
        </a:spcAft>
        <a:defRPr sz="3200" b="1">
          <a:solidFill>
            <a:schemeClr val="tx2"/>
          </a:solidFill>
          <a:latin typeface="Arial Narrow" pitchFamily="34" charset="0"/>
        </a:defRPr>
      </a:lvl8pPr>
      <a:lvl9pPr marL="1828800" algn="l" rtl="0" fontAlgn="base">
        <a:spcBef>
          <a:spcPct val="0"/>
        </a:spcBef>
        <a:spcAft>
          <a:spcPct val="0"/>
        </a:spcAft>
        <a:defRPr sz="3200" b="1">
          <a:solidFill>
            <a:schemeClr val="tx2"/>
          </a:solidFill>
          <a:latin typeface="Arial Narrow" pitchFamily="34" charset="0"/>
        </a:defRPr>
      </a:lvl9pPr>
    </p:titleStyle>
    <p:bodyStyle>
      <a:lvl1pPr marL="342900" indent="-342900" algn="l" rtl="0" eaLnBrk="0" fontAlgn="base" hangingPunct="0">
        <a:lnSpc>
          <a:spcPct val="110000"/>
        </a:lnSpc>
        <a:spcBef>
          <a:spcPct val="0"/>
        </a:spcBef>
        <a:spcAft>
          <a:spcPct val="0"/>
        </a:spcAft>
        <a:buClr>
          <a:schemeClr val="accent2"/>
        </a:buClr>
        <a:defRPr sz="1700">
          <a:solidFill>
            <a:schemeClr val="tx1"/>
          </a:solidFill>
          <a:latin typeface="+mn-lt"/>
          <a:ea typeface="+mn-ea"/>
          <a:cs typeface="+mn-cs"/>
        </a:defRPr>
      </a:lvl1pPr>
      <a:lvl2pPr marL="179388" indent="-179388" algn="l" rtl="0" eaLnBrk="0" fontAlgn="base" hangingPunct="0">
        <a:lnSpc>
          <a:spcPct val="110000"/>
        </a:lnSpc>
        <a:spcBef>
          <a:spcPct val="0"/>
        </a:spcBef>
        <a:spcAft>
          <a:spcPct val="0"/>
        </a:spcAft>
        <a:buClr>
          <a:schemeClr val="tx1"/>
        </a:buClr>
        <a:buSzPct val="80000"/>
        <a:buFont typeface="Lucida Grande" charset="0"/>
        <a:buChar char="•"/>
        <a:defRPr sz="1700">
          <a:solidFill>
            <a:schemeClr val="tx1"/>
          </a:solidFill>
          <a:latin typeface="+mn-lt"/>
          <a:ea typeface="+mn-ea"/>
          <a:cs typeface="+mn-cs"/>
        </a:defRPr>
      </a:lvl2pPr>
      <a:lvl3pPr marL="179388" indent="179388" algn="l" rtl="0" eaLnBrk="0" fontAlgn="base" hangingPunct="0">
        <a:lnSpc>
          <a:spcPct val="110000"/>
        </a:lnSpc>
        <a:spcBef>
          <a:spcPct val="0"/>
        </a:spcBef>
        <a:spcAft>
          <a:spcPct val="0"/>
        </a:spcAft>
        <a:buFont typeface="Times" pitchFamily="18" charset="0"/>
        <a:buChar char="–"/>
        <a:defRPr sz="1700">
          <a:solidFill>
            <a:schemeClr val="tx1"/>
          </a:solidFill>
          <a:latin typeface="+mn-lt"/>
          <a:ea typeface="ＭＳ Ｐゴシック" charset="-128"/>
          <a:cs typeface="+mn-cs"/>
        </a:defRPr>
      </a:lvl3pPr>
      <a:lvl4pPr marL="627063" indent="-179388" algn="l" rtl="0" eaLnBrk="0" fontAlgn="base" hangingPunct="0">
        <a:lnSpc>
          <a:spcPct val="110000"/>
        </a:lnSpc>
        <a:spcBef>
          <a:spcPct val="0"/>
        </a:spcBef>
        <a:spcAft>
          <a:spcPct val="0"/>
        </a:spcAft>
        <a:buFont typeface="Lucida Grande" charset="0"/>
        <a:buChar char="–"/>
        <a:defRPr sz="1700">
          <a:solidFill>
            <a:schemeClr val="tx1"/>
          </a:solidFill>
          <a:latin typeface="+mn-lt"/>
          <a:ea typeface="ＭＳ Ｐゴシック" charset="-128"/>
          <a:cs typeface="+mn-cs"/>
        </a:defRPr>
      </a:lvl4pPr>
      <a:lvl5pPr marL="358775" indent="-179388" algn="l" rtl="0" eaLnBrk="0" fontAlgn="base" hangingPunct="0">
        <a:lnSpc>
          <a:spcPct val="110000"/>
        </a:lnSpc>
        <a:spcBef>
          <a:spcPct val="0"/>
        </a:spcBef>
        <a:spcAft>
          <a:spcPct val="0"/>
        </a:spcAft>
        <a:buFont typeface="Lucida Grande" charset="0"/>
        <a:buChar char="–"/>
        <a:defRPr sz="1700">
          <a:solidFill>
            <a:schemeClr val="tx1"/>
          </a:solidFill>
          <a:latin typeface="+mn-lt"/>
          <a:ea typeface="+mn-ea"/>
          <a:cs typeface="+mn-cs"/>
        </a:defRPr>
      </a:lvl5pPr>
      <a:lvl6pPr marL="1981200" indent="-190500" algn="l" rtl="0" fontAlgn="base">
        <a:lnSpc>
          <a:spcPct val="110000"/>
        </a:lnSpc>
        <a:spcBef>
          <a:spcPct val="0"/>
        </a:spcBef>
        <a:spcAft>
          <a:spcPct val="0"/>
        </a:spcAft>
        <a:buChar char="–"/>
        <a:defRPr sz="2100">
          <a:solidFill>
            <a:schemeClr val="tx1"/>
          </a:solidFill>
          <a:latin typeface="+mn-lt"/>
          <a:ea typeface="+mn-ea"/>
        </a:defRPr>
      </a:lvl6pPr>
      <a:lvl7pPr marL="2438400" indent="-190500" algn="l" rtl="0" fontAlgn="base">
        <a:lnSpc>
          <a:spcPct val="110000"/>
        </a:lnSpc>
        <a:spcBef>
          <a:spcPct val="0"/>
        </a:spcBef>
        <a:spcAft>
          <a:spcPct val="0"/>
        </a:spcAft>
        <a:buChar char="–"/>
        <a:defRPr sz="2100">
          <a:solidFill>
            <a:schemeClr val="tx1"/>
          </a:solidFill>
          <a:latin typeface="+mn-lt"/>
          <a:ea typeface="+mn-ea"/>
        </a:defRPr>
      </a:lvl7pPr>
      <a:lvl8pPr marL="2895600" indent="-190500" algn="l" rtl="0" fontAlgn="base">
        <a:lnSpc>
          <a:spcPct val="110000"/>
        </a:lnSpc>
        <a:spcBef>
          <a:spcPct val="0"/>
        </a:spcBef>
        <a:spcAft>
          <a:spcPct val="0"/>
        </a:spcAft>
        <a:buChar char="–"/>
        <a:defRPr sz="2100">
          <a:solidFill>
            <a:schemeClr val="tx1"/>
          </a:solidFill>
          <a:latin typeface="+mn-lt"/>
          <a:ea typeface="+mn-ea"/>
        </a:defRPr>
      </a:lvl8pPr>
      <a:lvl9pPr marL="3352800" indent="-190500" algn="l" rtl="0" fontAlgn="base">
        <a:lnSpc>
          <a:spcPct val="110000"/>
        </a:lnSpc>
        <a:spcBef>
          <a:spcPct val="0"/>
        </a:spcBef>
        <a:spcAft>
          <a:spcPct val="0"/>
        </a:spcAft>
        <a:buChar char="–"/>
        <a:defRPr sz="21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3"/>
          <p:cNvSpPr>
            <a:spLocks noGrp="1"/>
          </p:cNvSpPr>
          <p:nvPr>
            <p:ph type="ctrTitle"/>
          </p:nvPr>
        </p:nvSpPr>
        <p:spPr>
          <a:xfrm>
            <a:off x="1692275" y="5084763"/>
            <a:ext cx="7010400" cy="358775"/>
          </a:xfrm>
        </p:spPr>
        <p:txBody>
          <a:bodyPr/>
          <a:lstStyle/>
          <a:p>
            <a:pPr algn="ctr"/>
            <a:r>
              <a:rPr lang="en-US" sz="2000" smtClean="0">
                <a:latin typeface="Arial Narrow" pitchFamily="34" charset="0"/>
                <a:ea typeface="ヒラギノ角ゴ Pro W3" charset="-128"/>
              </a:rPr>
              <a:t>S. Guentay</a:t>
            </a:r>
          </a:p>
        </p:txBody>
      </p:sp>
      <p:sp>
        <p:nvSpPr>
          <p:cNvPr id="9219" name="Untertitel 4"/>
          <p:cNvSpPr>
            <a:spLocks noGrp="1"/>
          </p:cNvSpPr>
          <p:nvPr>
            <p:ph type="subTitle" idx="1"/>
          </p:nvPr>
        </p:nvSpPr>
        <p:spPr>
          <a:xfrm>
            <a:off x="1835150" y="5697538"/>
            <a:ext cx="7010400" cy="609600"/>
          </a:xfrm>
          <a:noFill/>
        </p:spPr>
        <p:txBody>
          <a:bodyPr/>
          <a:lstStyle/>
          <a:p>
            <a:pPr algn="ctr">
              <a:lnSpc>
                <a:spcPct val="90000"/>
              </a:lnSpc>
            </a:pPr>
            <a:r>
              <a:rPr lang="en-US" sz="1700" b="1" smtClean="0">
                <a:latin typeface="Arial Narrow" pitchFamily="34" charset="0"/>
                <a:ea typeface="ヒラギノ角ゴ Pro W3" charset="-128"/>
                <a:cs typeface="ヒラギノ角ゴ Pro W3" charset="-128"/>
              </a:rPr>
              <a:t>17. CEG-SAM Meeting</a:t>
            </a:r>
          </a:p>
          <a:p>
            <a:pPr algn="ctr">
              <a:lnSpc>
                <a:spcPct val="90000"/>
              </a:lnSpc>
            </a:pPr>
            <a:r>
              <a:rPr lang="en-US" sz="1700" b="1" smtClean="0">
                <a:latin typeface="Arial Narrow" pitchFamily="34" charset="0"/>
                <a:ea typeface="ヒラギノ角ゴ Pro W3" charset="-128"/>
                <a:cs typeface="ヒラギノ角ゴ Pro W3" charset="-128"/>
              </a:rPr>
              <a:t>March 29-31, 2010</a:t>
            </a:r>
          </a:p>
          <a:p>
            <a:pPr algn="ctr">
              <a:lnSpc>
                <a:spcPct val="90000"/>
              </a:lnSpc>
            </a:pPr>
            <a:r>
              <a:rPr lang="en-US" sz="1700" b="1" smtClean="0">
                <a:latin typeface="Arial Narrow" pitchFamily="34" charset="0"/>
                <a:ea typeface="ヒラギノ角ゴ Pro W3" charset="-128"/>
                <a:cs typeface="ヒラギノ角ゴ Pro W3" charset="-128"/>
              </a:rPr>
              <a:t>CIEMAT, Madrid</a:t>
            </a:r>
            <a:endParaRPr lang="de-DE" sz="1700" b="1" smtClean="0">
              <a:latin typeface="Arial Narrow" pitchFamily="34" charset="0"/>
              <a:ea typeface="ヒラギノ角ゴ Pro W3" charset="-128"/>
              <a:cs typeface="ヒラギノ角ゴ Pro W3" charset="-128"/>
            </a:endParaRPr>
          </a:p>
        </p:txBody>
      </p:sp>
      <p:sp>
        <p:nvSpPr>
          <p:cNvPr id="9220" name="Untertitel 4"/>
          <p:cNvSpPr>
            <a:spLocks/>
          </p:cNvSpPr>
          <p:nvPr/>
        </p:nvSpPr>
        <p:spPr bwMode="auto">
          <a:xfrm>
            <a:off x="1835150" y="3933825"/>
            <a:ext cx="7010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GB" sz="2300" b="1"/>
              <a:t>Containment thermal-hydraulics of current and future LWRs for severe accident management </a:t>
            </a:r>
          </a:p>
          <a:p>
            <a:pPr algn="ctr"/>
            <a:r>
              <a:rPr lang="en-GB" sz="2300" b="1"/>
              <a:t>ERCOSAM</a:t>
            </a:r>
            <a:r>
              <a:rPr lang="en-GB" sz="2300"/>
              <a:t> </a:t>
            </a:r>
            <a:endParaRPr lang="de-DE" sz="2300"/>
          </a:p>
        </p:txBody>
      </p:sp>
    </p:spTree>
  </p:cSld>
  <p:clrMapOvr>
    <a:masterClrMapping/>
  </p:clrMapOvr>
  <p:transition spd="med">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sz="2400"/>
              <a:t>Project partners</a:t>
            </a:r>
            <a:br>
              <a:rPr lang="en-GB" sz="2400"/>
            </a:br>
            <a:endParaRPr lang="en-US" sz="2400"/>
          </a:p>
        </p:txBody>
      </p:sp>
      <p:sp>
        <p:nvSpPr>
          <p:cNvPr id="76803" name="Rectangle 3"/>
          <p:cNvSpPr>
            <a:spLocks noGrp="1" noChangeArrowheads="1"/>
          </p:cNvSpPr>
          <p:nvPr>
            <p:ph type="body" idx="1"/>
          </p:nvPr>
        </p:nvSpPr>
        <p:spPr>
          <a:xfrm>
            <a:off x="304800" y="1268413"/>
            <a:ext cx="8443913" cy="5118100"/>
          </a:xfrm>
        </p:spPr>
        <p:txBody>
          <a:bodyPr/>
          <a:lstStyle/>
          <a:p>
            <a:r>
              <a:rPr lang="en-US" sz="1800"/>
              <a:t> </a:t>
            </a:r>
          </a:p>
        </p:txBody>
      </p:sp>
      <p:sp>
        <p:nvSpPr>
          <p:cNvPr id="76809" name="Text Box 9"/>
          <p:cNvSpPr txBox="1">
            <a:spLocks noChangeArrowheads="1"/>
          </p:cNvSpPr>
          <p:nvPr/>
        </p:nvSpPr>
        <p:spPr bwMode="auto">
          <a:xfrm>
            <a:off x="468313" y="1484313"/>
            <a:ext cx="3024187" cy="3022600"/>
          </a:xfrm>
          <a:prstGeom prst="rect">
            <a:avLst/>
          </a:prstGeom>
          <a:solidFill>
            <a:srgbClr val="FFFFCC"/>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defRPr sz="2400">
                <a:solidFill>
                  <a:schemeClr val="tx1"/>
                </a:solidFill>
                <a:latin typeface="Times" pitchFamily="18" charset="0"/>
                <a:ea typeface="ヒラギノ角ゴ Pro W3" charset="-128"/>
              </a:defRPr>
            </a:lvl1pPr>
            <a:lvl2pPr marL="536575">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eaLnBrk="0" fontAlgn="base" hangingPunct="0">
              <a:spcBef>
                <a:spcPct val="0"/>
              </a:spcBef>
              <a:spcAft>
                <a:spcPct val="0"/>
              </a:spcAft>
              <a:defRPr sz="2400">
                <a:solidFill>
                  <a:schemeClr val="tx1"/>
                </a:solidFill>
                <a:latin typeface="Times" pitchFamily="18" charset="0"/>
                <a:ea typeface="ヒラギノ角ゴ Pro W3" charset="-128"/>
              </a:defRPr>
            </a:lvl6pPr>
            <a:lvl7pPr eaLnBrk="0" fontAlgn="base" hangingPunct="0">
              <a:spcBef>
                <a:spcPct val="0"/>
              </a:spcBef>
              <a:spcAft>
                <a:spcPct val="0"/>
              </a:spcAft>
              <a:defRPr sz="2400">
                <a:solidFill>
                  <a:schemeClr val="tx1"/>
                </a:solidFill>
                <a:latin typeface="Times" pitchFamily="18" charset="0"/>
                <a:ea typeface="ヒラギノ角ゴ Pro W3" charset="-128"/>
              </a:defRPr>
            </a:lvl7pPr>
            <a:lvl8pPr eaLnBrk="0" fontAlgn="base" hangingPunct="0">
              <a:spcBef>
                <a:spcPct val="0"/>
              </a:spcBef>
              <a:spcAft>
                <a:spcPct val="0"/>
              </a:spcAft>
              <a:defRPr sz="2400">
                <a:solidFill>
                  <a:schemeClr val="tx1"/>
                </a:solidFill>
                <a:latin typeface="Times" pitchFamily="18" charset="0"/>
                <a:ea typeface="ヒラギノ角ゴ Pro W3" charset="-128"/>
              </a:defRPr>
            </a:lvl8pPr>
            <a:lvl9pPr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CH"/>
              <a:t>ERCOSAM</a:t>
            </a:r>
          </a:p>
          <a:p>
            <a:endParaRPr lang="de-CH"/>
          </a:p>
          <a:p>
            <a:pPr>
              <a:buFontTx/>
              <a:buChar char="•"/>
            </a:pPr>
            <a:r>
              <a:rPr lang="de-CH"/>
              <a:t>PSI</a:t>
            </a:r>
          </a:p>
          <a:p>
            <a:pPr>
              <a:buFontTx/>
              <a:buChar char="•"/>
            </a:pPr>
            <a:r>
              <a:rPr lang="de-CH"/>
              <a:t>IRSN</a:t>
            </a:r>
          </a:p>
          <a:p>
            <a:pPr>
              <a:buFontTx/>
              <a:buChar char="•"/>
            </a:pPr>
            <a:r>
              <a:rPr lang="de-CH"/>
              <a:t>CEA</a:t>
            </a:r>
          </a:p>
          <a:p>
            <a:pPr>
              <a:buFontTx/>
              <a:buChar char="•"/>
            </a:pPr>
            <a:r>
              <a:rPr lang="de-CH"/>
              <a:t>NRG</a:t>
            </a:r>
          </a:p>
          <a:p>
            <a:pPr>
              <a:buFontTx/>
              <a:buChar char="•"/>
            </a:pPr>
            <a:r>
              <a:rPr lang="de-CH"/>
              <a:t>KIT</a:t>
            </a:r>
          </a:p>
          <a:p>
            <a:pPr>
              <a:buFontTx/>
              <a:buChar char="•"/>
            </a:pPr>
            <a:r>
              <a:rPr lang="de-CH"/>
              <a:t>AECL</a:t>
            </a:r>
            <a:endParaRPr lang="en-GB"/>
          </a:p>
        </p:txBody>
      </p:sp>
      <p:sp>
        <p:nvSpPr>
          <p:cNvPr id="76810" name="Text Box 10"/>
          <p:cNvSpPr txBox="1">
            <a:spLocks noChangeArrowheads="1"/>
          </p:cNvSpPr>
          <p:nvPr/>
        </p:nvSpPr>
        <p:spPr bwMode="auto">
          <a:xfrm>
            <a:off x="4643438" y="1484313"/>
            <a:ext cx="3024187" cy="3022600"/>
          </a:xfrm>
          <a:prstGeom prst="rect">
            <a:avLst/>
          </a:prstGeom>
          <a:solidFill>
            <a:srgbClr val="FFFFCC"/>
          </a:solidFill>
          <a:ln w="9525">
            <a:solidFill>
              <a:srgbClr val="99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defRPr sz="2400">
                <a:solidFill>
                  <a:schemeClr val="tx1"/>
                </a:solidFill>
                <a:latin typeface="Times" pitchFamily="18" charset="0"/>
                <a:ea typeface="ヒラギノ角ゴ Pro W3" charset="-128"/>
              </a:defRPr>
            </a:lvl1pPr>
            <a:lvl2pPr marL="627063">
              <a:defRPr sz="2400">
                <a:solidFill>
                  <a:schemeClr val="tx1"/>
                </a:solidFill>
                <a:latin typeface="Times" pitchFamily="18" charset="0"/>
                <a:ea typeface="ヒラギノ角ゴ Pro W3" charset="-128"/>
              </a:defRPr>
            </a:lvl2pPr>
            <a:lvl3pPr>
              <a:defRPr sz="2400">
                <a:solidFill>
                  <a:schemeClr val="tx1"/>
                </a:solidFill>
                <a:latin typeface="Times" pitchFamily="18" charset="0"/>
                <a:ea typeface="ヒラギノ角ゴ Pro W3" charset="-128"/>
              </a:defRPr>
            </a:lvl3pPr>
            <a:lvl4pPr>
              <a:defRPr sz="2400">
                <a:solidFill>
                  <a:schemeClr val="tx1"/>
                </a:solidFill>
                <a:latin typeface="Times" pitchFamily="18" charset="0"/>
                <a:ea typeface="ヒラギノ角ゴ Pro W3" charset="-128"/>
              </a:defRPr>
            </a:lvl4pPr>
            <a:lvl5pPr>
              <a:defRPr sz="2400">
                <a:solidFill>
                  <a:schemeClr val="tx1"/>
                </a:solidFill>
                <a:latin typeface="Times" pitchFamily="18" charset="0"/>
                <a:ea typeface="ヒラギノ角ゴ Pro W3" charset="-128"/>
              </a:defRPr>
            </a:lvl5pPr>
            <a:lvl6pPr eaLnBrk="0" fontAlgn="base" hangingPunct="0">
              <a:spcBef>
                <a:spcPct val="0"/>
              </a:spcBef>
              <a:spcAft>
                <a:spcPct val="0"/>
              </a:spcAft>
              <a:defRPr sz="2400">
                <a:solidFill>
                  <a:schemeClr val="tx1"/>
                </a:solidFill>
                <a:latin typeface="Times" pitchFamily="18" charset="0"/>
                <a:ea typeface="ヒラギノ角ゴ Pro W3" charset="-128"/>
              </a:defRPr>
            </a:lvl6pPr>
            <a:lvl7pPr eaLnBrk="0" fontAlgn="base" hangingPunct="0">
              <a:spcBef>
                <a:spcPct val="0"/>
              </a:spcBef>
              <a:spcAft>
                <a:spcPct val="0"/>
              </a:spcAft>
              <a:defRPr sz="2400">
                <a:solidFill>
                  <a:schemeClr val="tx1"/>
                </a:solidFill>
                <a:latin typeface="Times" pitchFamily="18" charset="0"/>
                <a:ea typeface="ヒラギノ角ゴ Pro W3" charset="-128"/>
              </a:defRPr>
            </a:lvl7pPr>
            <a:lvl8pPr eaLnBrk="0" fontAlgn="base" hangingPunct="0">
              <a:spcBef>
                <a:spcPct val="0"/>
              </a:spcBef>
              <a:spcAft>
                <a:spcPct val="0"/>
              </a:spcAft>
              <a:defRPr sz="2400">
                <a:solidFill>
                  <a:schemeClr val="tx1"/>
                </a:solidFill>
                <a:latin typeface="Times" pitchFamily="18" charset="0"/>
                <a:ea typeface="ヒラギノ角ゴ Pro W3" charset="-128"/>
              </a:defRPr>
            </a:lvl8pPr>
            <a:lvl9pPr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CH"/>
              <a:t>SAMARA</a:t>
            </a:r>
          </a:p>
          <a:p>
            <a:endParaRPr lang="de-CH"/>
          </a:p>
          <a:p>
            <a:pPr>
              <a:buFontTx/>
              <a:buChar char="•"/>
            </a:pPr>
            <a:r>
              <a:rPr lang="de-CH"/>
              <a:t>IBRAE</a:t>
            </a:r>
          </a:p>
          <a:p>
            <a:pPr>
              <a:buFontTx/>
              <a:buChar char="•"/>
            </a:pPr>
            <a:r>
              <a:rPr lang="en-GB"/>
              <a:t>SPbAEP </a:t>
            </a:r>
          </a:p>
          <a:p>
            <a:pPr>
              <a:buFontTx/>
              <a:buChar char="•"/>
            </a:pPr>
            <a:r>
              <a:rPr lang="en-GB"/>
              <a:t>IPPE </a:t>
            </a:r>
          </a:p>
          <a:p>
            <a:pPr>
              <a:buFontTx/>
              <a:buChar char="•"/>
            </a:pPr>
            <a:r>
              <a:rPr lang="en-GB"/>
              <a:t>NITI </a:t>
            </a:r>
            <a:endParaRPr lang="de-CH"/>
          </a:p>
          <a:p>
            <a:endParaRPr lang="de-CH"/>
          </a:p>
          <a:p>
            <a:endParaRPr lang="en-GB"/>
          </a:p>
        </p:txBody>
      </p:sp>
      <p:sp>
        <p:nvSpPr>
          <p:cNvPr id="76811" name="Text Box 11"/>
          <p:cNvSpPr txBox="1">
            <a:spLocks noChangeArrowheads="1"/>
          </p:cNvSpPr>
          <p:nvPr/>
        </p:nvSpPr>
        <p:spPr bwMode="auto">
          <a:xfrm>
            <a:off x="2051050" y="2997200"/>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Consortium Agreement</a:t>
            </a:r>
          </a:p>
        </p:txBody>
      </p:sp>
      <p:sp>
        <p:nvSpPr>
          <p:cNvPr id="76812" name="AutoShape 12"/>
          <p:cNvSpPr>
            <a:spLocks/>
          </p:cNvSpPr>
          <p:nvPr/>
        </p:nvSpPr>
        <p:spPr bwMode="auto">
          <a:xfrm>
            <a:off x="1835150" y="2349500"/>
            <a:ext cx="215900" cy="2087563"/>
          </a:xfrm>
          <a:prstGeom prst="rightBrace">
            <a:avLst>
              <a:gd name="adj1" fmla="val 8057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813" name="AutoShape 13"/>
          <p:cNvSpPr>
            <a:spLocks/>
          </p:cNvSpPr>
          <p:nvPr/>
        </p:nvSpPr>
        <p:spPr bwMode="auto">
          <a:xfrm rot="5400000" flipV="1">
            <a:off x="4031457" y="3536156"/>
            <a:ext cx="215900" cy="2592387"/>
          </a:xfrm>
          <a:prstGeom prst="rightBrace">
            <a:avLst>
              <a:gd name="adj1" fmla="val 1000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814" name="Text Box 14"/>
          <p:cNvSpPr txBox="1">
            <a:spLocks noChangeArrowheads="1"/>
          </p:cNvSpPr>
          <p:nvPr/>
        </p:nvSpPr>
        <p:spPr bwMode="auto">
          <a:xfrm>
            <a:off x="2579688" y="5084763"/>
            <a:ext cx="3097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Coordination Agreement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304800" y="836613"/>
            <a:ext cx="8731250" cy="5113337"/>
          </a:xfrm>
        </p:spPr>
        <p:txBody>
          <a:bodyPr/>
          <a:lstStyle/>
          <a:p>
            <a:r>
              <a:rPr lang="en-US" b="1"/>
              <a:t>Administration</a:t>
            </a:r>
          </a:p>
          <a:p>
            <a:r>
              <a:rPr lang="en-US"/>
              <a:t>Project duration: 4 years</a:t>
            </a:r>
          </a:p>
          <a:p>
            <a:r>
              <a:rPr lang="en-US"/>
              <a:t>Project structure</a:t>
            </a:r>
          </a:p>
          <a:p>
            <a:endParaRPr lang="en-US"/>
          </a:p>
        </p:txBody>
      </p:sp>
      <p:grpSp>
        <p:nvGrpSpPr>
          <p:cNvPr id="77866" name="Group 42"/>
          <p:cNvGrpSpPr>
            <a:grpSpLocks noChangeAspect="1"/>
          </p:cNvGrpSpPr>
          <p:nvPr/>
        </p:nvGrpSpPr>
        <p:grpSpPr bwMode="auto">
          <a:xfrm>
            <a:off x="1547813" y="1844675"/>
            <a:ext cx="7345362" cy="3586163"/>
            <a:chOff x="3298" y="2812"/>
            <a:chExt cx="10351" cy="5019"/>
          </a:xfrm>
        </p:grpSpPr>
        <p:sp>
          <p:nvSpPr>
            <p:cNvPr id="77867" name="AutoShape 43"/>
            <p:cNvSpPr>
              <a:spLocks noChangeAspect="1" noChangeArrowheads="1"/>
            </p:cNvSpPr>
            <p:nvPr/>
          </p:nvSpPr>
          <p:spPr bwMode="auto">
            <a:xfrm>
              <a:off x="3298" y="2812"/>
              <a:ext cx="10351" cy="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7868" name="Rectangle 44"/>
            <p:cNvSpPr>
              <a:spLocks noChangeArrowheads="1"/>
            </p:cNvSpPr>
            <p:nvPr/>
          </p:nvSpPr>
          <p:spPr bwMode="auto">
            <a:xfrm>
              <a:off x="3298" y="4173"/>
              <a:ext cx="4965" cy="3658"/>
            </a:xfrm>
            <a:prstGeom prst="rect">
              <a:avLst/>
            </a:prstGeom>
            <a:solidFill>
              <a:srgbClr val="BBE0E3">
                <a:alpha val="37000"/>
              </a:srgbClr>
            </a:solidFill>
            <a:ln w="9525">
              <a:solidFill>
                <a:srgbClr val="000000"/>
              </a:solidFill>
              <a:miter lim="800000"/>
              <a:headEnd/>
              <a:tailEnd/>
            </a:ln>
          </p:spPr>
          <p:txBody>
            <a:bodyPr lIns="64008" tIns="32004" rIns="64008" bIns="32004" anchor="ctr"/>
            <a:lstStyle/>
            <a:p>
              <a:pPr algn="ctr"/>
              <a:endParaRPr lang="en-GB"/>
            </a:p>
          </p:txBody>
        </p:sp>
        <p:sp>
          <p:nvSpPr>
            <p:cNvPr id="77869" name="Rectangle 45"/>
            <p:cNvSpPr>
              <a:spLocks noChangeArrowheads="1"/>
            </p:cNvSpPr>
            <p:nvPr/>
          </p:nvSpPr>
          <p:spPr bwMode="auto">
            <a:xfrm>
              <a:off x="8432" y="4173"/>
              <a:ext cx="5217" cy="3658"/>
            </a:xfrm>
            <a:prstGeom prst="rect">
              <a:avLst/>
            </a:prstGeom>
            <a:solidFill>
              <a:srgbClr val="BBE0E3">
                <a:alpha val="37000"/>
              </a:srgbClr>
            </a:solidFill>
            <a:ln w="9525">
              <a:solidFill>
                <a:srgbClr val="000000"/>
              </a:solidFill>
              <a:miter lim="800000"/>
              <a:headEnd/>
              <a:tailEnd/>
            </a:ln>
          </p:spPr>
          <p:txBody>
            <a:bodyPr lIns="64008" tIns="32004" rIns="64008" bIns="32004" anchor="ctr"/>
            <a:lstStyle/>
            <a:p>
              <a:pPr algn="ctr"/>
              <a:endParaRPr lang="en-GB"/>
            </a:p>
          </p:txBody>
        </p:sp>
        <p:sp>
          <p:nvSpPr>
            <p:cNvPr id="77870" name="AutoShape 46"/>
            <p:cNvSpPr>
              <a:spLocks noChangeAspect="1" noChangeArrowheads="1"/>
            </p:cNvSpPr>
            <p:nvPr/>
          </p:nvSpPr>
          <p:spPr bwMode="auto">
            <a:xfrm>
              <a:off x="3470" y="4428"/>
              <a:ext cx="5685" cy="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7871" name="Text Box 47"/>
            <p:cNvSpPr txBox="1">
              <a:spLocks noChangeArrowheads="1"/>
            </p:cNvSpPr>
            <p:nvPr/>
          </p:nvSpPr>
          <p:spPr bwMode="auto">
            <a:xfrm>
              <a:off x="5483" y="6555"/>
              <a:ext cx="708" cy="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513" tIns="21757" rIns="43513" bIns="21757"/>
            <a:lstStyle/>
            <a:p>
              <a:r>
                <a:rPr lang="en-GB" altLang="ja-JP" sz="500" b="1">
                  <a:solidFill>
                    <a:srgbClr val="000000"/>
                  </a:solidFill>
                  <a:latin typeface="Times New Roman" pitchFamily="18" charset="0"/>
                  <a:ea typeface="ＭＳ 明朝" charset="-128"/>
                </a:rPr>
                <a:t>Executive line</a:t>
              </a:r>
              <a:endParaRPr lang="en-GB"/>
            </a:p>
          </p:txBody>
        </p:sp>
        <p:sp>
          <p:nvSpPr>
            <p:cNvPr id="77872" name="Rectangle 48"/>
            <p:cNvSpPr>
              <a:spLocks noChangeArrowheads="1"/>
            </p:cNvSpPr>
            <p:nvPr/>
          </p:nvSpPr>
          <p:spPr bwMode="auto">
            <a:xfrm>
              <a:off x="5387" y="4533"/>
              <a:ext cx="2117" cy="530"/>
            </a:xfrm>
            <a:prstGeom prst="rect">
              <a:avLst/>
            </a:prstGeom>
            <a:solidFill>
              <a:srgbClr val="FFFFFF"/>
            </a:solidFill>
            <a:ln w="9525">
              <a:solidFill>
                <a:srgbClr val="000000"/>
              </a:solidFill>
              <a:miter lim="800000"/>
              <a:headEnd/>
              <a:tailEnd/>
            </a:ln>
          </p:spPr>
          <p:txBody>
            <a:bodyPr lIns="43513" tIns="21757" rIns="43513" bIns="21757"/>
            <a:lstStyle/>
            <a:p>
              <a:pPr algn="ctr">
                <a:spcBef>
                  <a:spcPts val="1200"/>
                </a:spcBef>
                <a:spcAft>
                  <a:spcPts val="300"/>
                </a:spcAft>
              </a:pPr>
              <a:r>
                <a:rPr lang="en-GB" altLang="ja-JP" sz="800" b="1">
                  <a:solidFill>
                    <a:srgbClr val="000000"/>
                  </a:solidFill>
                  <a:latin typeface="Arial" charset="0"/>
                  <a:ea typeface="ＭＳ 明朝" charset="-128"/>
                </a:rPr>
                <a:t>Management Board</a:t>
              </a:r>
              <a:endParaRPr lang="en-GB"/>
            </a:p>
          </p:txBody>
        </p:sp>
        <p:sp>
          <p:nvSpPr>
            <p:cNvPr id="77873" name="Rectangle 49"/>
            <p:cNvSpPr>
              <a:spLocks noChangeArrowheads="1"/>
            </p:cNvSpPr>
            <p:nvPr/>
          </p:nvSpPr>
          <p:spPr bwMode="auto">
            <a:xfrm>
              <a:off x="4417" y="5544"/>
              <a:ext cx="2990" cy="1010"/>
            </a:xfrm>
            <a:prstGeom prst="rect">
              <a:avLst/>
            </a:prstGeom>
            <a:solidFill>
              <a:srgbClr val="CCFFFF"/>
            </a:solidFill>
            <a:ln w="9525">
              <a:solidFill>
                <a:srgbClr val="000000"/>
              </a:solidFill>
              <a:miter lim="800000"/>
              <a:headEnd/>
              <a:tailEnd/>
            </a:ln>
          </p:spPr>
          <p:txBody>
            <a:bodyPr lIns="43513" tIns="21757" rIns="43513" bIns="21757"/>
            <a:lstStyle/>
            <a:p>
              <a:r>
                <a:rPr lang="en-GB" altLang="ja-JP" sz="600" b="1">
                  <a:solidFill>
                    <a:srgbClr val="000000"/>
                  </a:solidFill>
                  <a:latin typeface="Arial" charset="0"/>
                  <a:ea typeface="ＭＳ 明朝" charset="-128"/>
                </a:rPr>
                <a:t>Management Team</a:t>
              </a:r>
              <a:endParaRPr lang="en-GB"/>
            </a:p>
          </p:txBody>
        </p:sp>
        <p:sp>
          <p:nvSpPr>
            <p:cNvPr id="77874" name="Rectangle 50"/>
            <p:cNvSpPr>
              <a:spLocks noChangeArrowheads="1"/>
            </p:cNvSpPr>
            <p:nvPr/>
          </p:nvSpPr>
          <p:spPr bwMode="auto">
            <a:xfrm>
              <a:off x="5353" y="5814"/>
              <a:ext cx="1260" cy="217"/>
            </a:xfrm>
            <a:prstGeom prst="rect">
              <a:avLst/>
            </a:prstGeom>
            <a:solidFill>
              <a:srgbClr val="FFFFFF"/>
            </a:solidFill>
            <a:ln w="9525">
              <a:solidFill>
                <a:srgbClr val="000000"/>
              </a:solidFill>
              <a:miter lim="800000"/>
              <a:headEnd/>
              <a:tailEnd/>
            </a:ln>
          </p:spPr>
          <p:txBody>
            <a:bodyPr lIns="43513" tIns="21757" rIns="43513" bIns="21757"/>
            <a:lstStyle/>
            <a:p>
              <a:pPr algn="ctr"/>
              <a:r>
                <a:rPr lang="en-US" altLang="ja-JP" sz="500" b="1">
                  <a:solidFill>
                    <a:srgbClr val="000000"/>
                  </a:solidFill>
                  <a:latin typeface="Times New Roman" pitchFamily="18" charset="0"/>
                  <a:ea typeface="ＭＳ 明朝" charset="-128"/>
                </a:rPr>
                <a:t>Project manager</a:t>
              </a:r>
              <a:endParaRPr lang="en-GB"/>
            </a:p>
          </p:txBody>
        </p:sp>
        <p:sp>
          <p:nvSpPr>
            <p:cNvPr id="77875" name="Rectangle 51"/>
            <p:cNvSpPr>
              <a:spLocks noChangeArrowheads="1"/>
            </p:cNvSpPr>
            <p:nvPr/>
          </p:nvSpPr>
          <p:spPr bwMode="auto">
            <a:xfrm>
              <a:off x="4853" y="6170"/>
              <a:ext cx="2421" cy="216"/>
            </a:xfrm>
            <a:prstGeom prst="rect">
              <a:avLst/>
            </a:prstGeom>
            <a:solidFill>
              <a:srgbClr val="FFFFFF"/>
            </a:solidFill>
            <a:ln w="9525">
              <a:solidFill>
                <a:srgbClr val="000000"/>
              </a:solidFill>
              <a:miter lim="800000"/>
              <a:headEnd/>
              <a:tailEnd/>
            </a:ln>
          </p:spPr>
          <p:txBody>
            <a:bodyPr lIns="43513" tIns="21757" rIns="43513" bIns="21757"/>
            <a:lstStyle/>
            <a:p>
              <a:pPr algn="ctr"/>
              <a:r>
                <a:rPr lang="en-US" altLang="ja-JP" sz="500" b="1">
                  <a:solidFill>
                    <a:srgbClr val="000000"/>
                  </a:solidFill>
                  <a:latin typeface="Times New Roman" pitchFamily="18" charset="0"/>
                  <a:ea typeface="ＭＳ 明朝" charset="-128"/>
                </a:rPr>
                <a:t>WP leaders</a:t>
              </a:r>
              <a:endParaRPr lang="en-GB"/>
            </a:p>
          </p:txBody>
        </p:sp>
        <p:sp>
          <p:nvSpPr>
            <p:cNvPr id="77876" name="Rectangle 52"/>
            <p:cNvSpPr>
              <a:spLocks noChangeArrowheads="1"/>
            </p:cNvSpPr>
            <p:nvPr/>
          </p:nvSpPr>
          <p:spPr bwMode="auto">
            <a:xfrm>
              <a:off x="3470" y="5784"/>
              <a:ext cx="630" cy="288"/>
            </a:xfrm>
            <a:prstGeom prst="rect">
              <a:avLst/>
            </a:prstGeom>
            <a:solidFill>
              <a:srgbClr val="FFFFFF"/>
            </a:solidFill>
            <a:ln w="9525">
              <a:solidFill>
                <a:srgbClr val="000000"/>
              </a:solidFill>
              <a:prstDash val="dash"/>
              <a:miter lim="800000"/>
              <a:headEnd/>
              <a:tailEnd/>
            </a:ln>
          </p:spPr>
          <p:txBody>
            <a:bodyPr lIns="43513" tIns="21757" rIns="43513" bIns="21757"/>
            <a:lstStyle/>
            <a:p>
              <a:pPr algn="ctr"/>
              <a:r>
                <a:rPr lang="en-US" altLang="ja-JP" sz="800" b="1">
                  <a:solidFill>
                    <a:srgbClr val="000000"/>
                  </a:solidFill>
                  <a:latin typeface="Times New Roman" pitchFamily="18" charset="0"/>
                  <a:ea typeface="ＭＳ 明朝" charset="-128"/>
                </a:rPr>
                <a:t>EC</a:t>
              </a:r>
              <a:endParaRPr lang="en-GB"/>
            </a:p>
          </p:txBody>
        </p:sp>
        <p:sp>
          <p:nvSpPr>
            <p:cNvPr id="77877" name="Line 53"/>
            <p:cNvSpPr>
              <a:spLocks noChangeShapeType="1"/>
            </p:cNvSpPr>
            <p:nvPr/>
          </p:nvSpPr>
          <p:spPr bwMode="auto">
            <a:xfrm flipV="1">
              <a:off x="4142" y="5906"/>
              <a:ext cx="1239"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grpSp>
          <p:nvGrpSpPr>
            <p:cNvPr id="77878" name="Group 54"/>
            <p:cNvGrpSpPr>
              <a:grpSpLocks/>
            </p:cNvGrpSpPr>
            <p:nvPr/>
          </p:nvGrpSpPr>
          <p:grpSpPr bwMode="auto">
            <a:xfrm>
              <a:off x="5244" y="5064"/>
              <a:ext cx="1400" cy="479"/>
              <a:chOff x="1235" y="1637"/>
              <a:chExt cx="742" cy="256"/>
            </a:xfrm>
          </p:grpSpPr>
          <p:sp>
            <p:nvSpPr>
              <p:cNvPr id="77879" name="Line 55"/>
              <p:cNvSpPr>
                <a:spLocks noChangeShapeType="1"/>
              </p:cNvSpPr>
              <p:nvPr/>
            </p:nvSpPr>
            <p:spPr bwMode="auto">
              <a:xfrm flipH="1">
                <a:off x="1567" y="1637"/>
                <a:ext cx="0" cy="25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7880" name="Text Box 56"/>
              <p:cNvSpPr txBox="1">
                <a:spLocks noChangeArrowheads="1"/>
              </p:cNvSpPr>
              <p:nvPr/>
            </p:nvSpPr>
            <p:spPr bwMode="auto">
              <a:xfrm>
                <a:off x="1235" y="1672"/>
                <a:ext cx="325"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513" tIns="21757" rIns="43513" bIns="21757"/>
              <a:lstStyle/>
              <a:p>
                <a:pPr algn="r"/>
                <a:r>
                  <a:rPr lang="en-GB" altLang="ja-JP" sz="500" b="1">
                    <a:solidFill>
                      <a:srgbClr val="000000"/>
                    </a:solidFill>
                    <a:latin typeface="Times New Roman" pitchFamily="18" charset="0"/>
                    <a:ea typeface="ＭＳ 明朝" charset="-128"/>
                  </a:rPr>
                  <a:t>Executive line</a:t>
                </a:r>
                <a:endParaRPr lang="en-GB"/>
              </a:p>
            </p:txBody>
          </p:sp>
          <p:sp>
            <p:nvSpPr>
              <p:cNvPr id="77881" name="Text Box 57"/>
              <p:cNvSpPr txBox="1">
                <a:spLocks noChangeArrowheads="1"/>
              </p:cNvSpPr>
              <p:nvPr/>
            </p:nvSpPr>
            <p:spPr bwMode="auto">
              <a:xfrm>
                <a:off x="1685" y="1672"/>
                <a:ext cx="292"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513" tIns="21757" rIns="43513" bIns="21757"/>
              <a:lstStyle/>
              <a:p>
                <a:r>
                  <a:rPr lang="en-GB" altLang="ja-JP" sz="500" b="1">
                    <a:solidFill>
                      <a:srgbClr val="000000"/>
                    </a:solidFill>
                    <a:latin typeface="Times New Roman" pitchFamily="18" charset="0"/>
                    <a:ea typeface="ＭＳ 明朝" charset="-128"/>
                  </a:rPr>
                  <a:t>Proposal line</a:t>
                </a:r>
                <a:endParaRPr lang="en-GB"/>
              </a:p>
            </p:txBody>
          </p:sp>
          <p:sp>
            <p:nvSpPr>
              <p:cNvPr id="77882" name="Line 58"/>
              <p:cNvSpPr>
                <a:spLocks noChangeShapeType="1"/>
              </p:cNvSpPr>
              <p:nvPr/>
            </p:nvSpPr>
            <p:spPr bwMode="auto">
              <a:xfrm flipV="1">
                <a:off x="1696" y="1637"/>
                <a:ext cx="0" cy="25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77883" name="Rectangle 59"/>
            <p:cNvSpPr>
              <a:spLocks noChangeArrowheads="1"/>
            </p:cNvSpPr>
            <p:nvPr/>
          </p:nvSpPr>
          <p:spPr bwMode="auto">
            <a:xfrm>
              <a:off x="3934" y="7035"/>
              <a:ext cx="581" cy="277"/>
            </a:xfrm>
            <a:prstGeom prst="rect">
              <a:avLst/>
            </a:prstGeom>
            <a:solidFill>
              <a:srgbClr val="FFFFFF"/>
            </a:solidFill>
            <a:ln w="9525">
              <a:solidFill>
                <a:srgbClr val="000000"/>
              </a:solidFill>
              <a:miter lim="800000"/>
              <a:headEnd/>
              <a:tailEnd/>
            </a:ln>
          </p:spPr>
          <p:txBody>
            <a:bodyPr lIns="43513" tIns="21757" rIns="43513" bIns="21757"/>
            <a:lstStyle/>
            <a:p>
              <a:pPr algn="ctr"/>
              <a:r>
                <a:rPr lang="en-GB" altLang="ja-JP" sz="500" b="1">
                  <a:solidFill>
                    <a:srgbClr val="000000"/>
                  </a:solidFill>
                  <a:latin typeface="Times New Roman" pitchFamily="18" charset="0"/>
                  <a:ea typeface="ＭＳ 明朝" charset="-128"/>
                </a:rPr>
                <a:t>WP 1</a:t>
              </a:r>
              <a:endParaRPr lang="en-GB"/>
            </a:p>
          </p:txBody>
        </p:sp>
        <p:sp>
          <p:nvSpPr>
            <p:cNvPr id="77884" name="Line 60"/>
            <p:cNvSpPr>
              <a:spLocks noChangeShapeType="1"/>
            </p:cNvSpPr>
            <p:nvPr/>
          </p:nvSpPr>
          <p:spPr bwMode="auto">
            <a:xfrm>
              <a:off x="4204" y="6830"/>
              <a:ext cx="3542"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885" name="Line 61"/>
            <p:cNvSpPr>
              <a:spLocks noChangeShapeType="1"/>
            </p:cNvSpPr>
            <p:nvPr/>
          </p:nvSpPr>
          <p:spPr bwMode="auto">
            <a:xfrm>
              <a:off x="4204" y="6830"/>
              <a:ext cx="2" cy="2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886" name="Line 62"/>
            <p:cNvSpPr>
              <a:spLocks noChangeShapeType="1"/>
            </p:cNvSpPr>
            <p:nvPr/>
          </p:nvSpPr>
          <p:spPr bwMode="auto">
            <a:xfrm>
              <a:off x="5146" y="6843"/>
              <a:ext cx="0" cy="2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887" name="Line 63"/>
            <p:cNvSpPr>
              <a:spLocks noChangeShapeType="1"/>
            </p:cNvSpPr>
            <p:nvPr/>
          </p:nvSpPr>
          <p:spPr bwMode="auto">
            <a:xfrm>
              <a:off x="5919" y="6843"/>
              <a:ext cx="2" cy="2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888" name="Line 64"/>
            <p:cNvSpPr>
              <a:spLocks noChangeShapeType="1"/>
            </p:cNvSpPr>
            <p:nvPr/>
          </p:nvSpPr>
          <p:spPr bwMode="auto">
            <a:xfrm>
              <a:off x="6879" y="6830"/>
              <a:ext cx="2" cy="2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889" name="Line 65"/>
            <p:cNvSpPr>
              <a:spLocks noChangeShapeType="1"/>
            </p:cNvSpPr>
            <p:nvPr/>
          </p:nvSpPr>
          <p:spPr bwMode="auto">
            <a:xfrm>
              <a:off x="7746" y="6830"/>
              <a:ext cx="0" cy="2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890" name="Line 66"/>
            <p:cNvSpPr>
              <a:spLocks noChangeShapeType="1"/>
            </p:cNvSpPr>
            <p:nvPr/>
          </p:nvSpPr>
          <p:spPr bwMode="auto">
            <a:xfrm>
              <a:off x="5934" y="6571"/>
              <a:ext cx="2" cy="2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7891" name="Line 67"/>
            <p:cNvSpPr>
              <a:spLocks noChangeShapeType="1"/>
            </p:cNvSpPr>
            <p:nvPr/>
          </p:nvSpPr>
          <p:spPr bwMode="auto">
            <a:xfrm>
              <a:off x="6015" y="6026"/>
              <a:ext cx="2" cy="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7892" name="Rectangle 68"/>
            <p:cNvSpPr>
              <a:spLocks noChangeArrowheads="1"/>
            </p:cNvSpPr>
            <p:nvPr/>
          </p:nvSpPr>
          <p:spPr bwMode="auto">
            <a:xfrm>
              <a:off x="7421" y="7035"/>
              <a:ext cx="581" cy="277"/>
            </a:xfrm>
            <a:prstGeom prst="rect">
              <a:avLst/>
            </a:prstGeom>
            <a:solidFill>
              <a:srgbClr val="FFFFFF"/>
            </a:solidFill>
            <a:ln w="9525">
              <a:solidFill>
                <a:srgbClr val="000000"/>
              </a:solidFill>
              <a:miter lim="800000"/>
              <a:headEnd/>
              <a:tailEnd/>
            </a:ln>
          </p:spPr>
          <p:txBody>
            <a:bodyPr lIns="43513" tIns="21757" rIns="43513" bIns="21757"/>
            <a:lstStyle/>
            <a:p>
              <a:pPr algn="ctr"/>
              <a:r>
                <a:rPr lang="en-GB" altLang="ja-JP" sz="500" b="1">
                  <a:solidFill>
                    <a:srgbClr val="000000"/>
                  </a:solidFill>
                  <a:latin typeface="Times New Roman" pitchFamily="18" charset="0"/>
                  <a:ea typeface="ＭＳ 明朝" charset="-128"/>
                </a:rPr>
                <a:t>WP 5</a:t>
              </a:r>
              <a:endParaRPr lang="en-GB"/>
            </a:p>
          </p:txBody>
        </p:sp>
        <p:sp>
          <p:nvSpPr>
            <p:cNvPr id="77893" name="Rectangle 69"/>
            <p:cNvSpPr>
              <a:spLocks noChangeArrowheads="1"/>
            </p:cNvSpPr>
            <p:nvPr/>
          </p:nvSpPr>
          <p:spPr bwMode="auto">
            <a:xfrm>
              <a:off x="5629" y="7035"/>
              <a:ext cx="581" cy="277"/>
            </a:xfrm>
            <a:prstGeom prst="rect">
              <a:avLst/>
            </a:prstGeom>
            <a:solidFill>
              <a:srgbClr val="FFFFFF"/>
            </a:solidFill>
            <a:ln w="9525">
              <a:solidFill>
                <a:srgbClr val="000000"/>
              </a:solidFill>
              <a:miter lim="800000"/>
              <a:headEnd/>
              <a:tailEnd/>
            </a:ln>
          </p:spPr>
          <p:txBody>
            <a:bodyPr lIns="43513" tIns="21757" rIns="43513" bIns="21757"/>
            <a:lstStyle/>
            <a:p>
              <a:pPr algn="ctr"/>
              <a:r>
                <a:rPr lang="en-GB" altLang="ja-JP" sz="500" b="1">
                  <a:solidFill>
                    <a:srgbClr val="000000"/>
                  </a:solidFill>
                  <a:latin typeface="Times New Roman" pitchFamily="18" charset="0"/>
                  <a:ea typeface="ＭＳ 明朝" charset="-128"/>
                </a:rPr>
                <a:t>WP 3</a:t>
              </a:r>
              <a:endParaRPr lang="en-GB"/>
            </a:p>
          </p:txBody>
        </p:sp>
        <p:sp>
          <p:nvSpPr>
            <p:cNvPr id="77894" name="Line 70"/>
            <p:cNvSpPr>
              <a:spLocks noChangeShapeType="1"/>
            </p:cNvSpPr>
            <p:nvPr/>
          </p:nvSpPr>
          <p:spPr bwMode="auto">
            <a:xfrm rot="16200000" flipV="1">
              <a:off x="3436" y="5308"/>
              <a:ext cx="91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77895" name="Line 71"/>
            <p:cNvSpPr>
              <a:spLocks noChangeShapeType="1"/>
            </p:cNvSpPr>
            <p:nvPr/>
          </p:nvSpPr>
          <p:spPr bwMode="auto">
            <a:xfrm flipV="1">
              <a:off x="3894" y="4850"/>
              <a:ext cx="1489"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77896" name="Rectangle 72"/>
            <p:cNvSpPr>
              <a:spLocks noChangeArrowheads="1"/>
            </p:cNvSpPr>
            <p:nvPr/>
          </p:nvSpPr>
          <p:spPr bwMode="auto">
            <a:xfrm>
              <a:off x="4851" y="7035"/>
              <a:ext cx="579" cy="277"/>
            </a:xfrm>
            <a:prstGeom prst="rect">
              <a:avLst/>
            </a:prstGeom>
            <a:solidFill>
              <a:srgbClr val="FFFFFF"/>
            </a:solidFill>
            <a:ln w="9525">
              <a:solidFill>
                <a:srgbClr val="000000"/>
              </a:solidFill>
              <a:miter lim="800000"/>
              <a:headEnd/>
              <a:tailEnd/>
            </a:ln>
          </p:spPr>
          <p:txBody>
            <a:bodyPr lIns="43513" tIns="21757" rIns="43513" bIns="21757"/>
            <a:lstStyle/>
            <a:p>
              <a:pPr algn="ctr"/>
              <a:r>
                <a:rPr lang="en-GB" altLang="ja-JP" sz="500" b="1">
                  <a:solidFill>
                    <a:srgbClr val="000000"/>
                  </a:solidFill>
                  <a:latin typeface="Times New Roman" pitchFamily="18" charset="0"/>
                  <a:ea typeface="ＭＳ 明朝" charset="-128"/>
                </a:rPr>
                <a:t>WP 2</a:t>
              </a:r>
              <a:endParaRPr lang="en-GB"/>
            </a:p>
          </p:txBody>
        </p:sp>
        <p:sp>
          <p:nvSpPr>
            <p:cNvPr id="77897" name="Rectangle 73"/>
            <p:cNvSpPr>
              <a:spLocks noChangeArrowheads="1"/>
            </p:cNvSpPr>
            <p:nvPr/>
          </p:nvSpPr>
          <p:spPr bwMode="auto">
            <a:xfrm>
              <a:off x="6585" y="7035"/>
              <a:ext cx="581" cy="277"/>
            </a:xfrm>
            <a:prstGeom prst="rect">
              <a:avLst/>
            </a:prstGeom>
            <a:solidFill>
              <a:srgbClr val="FFFFFF"/>
            </a:solidFill>
            <a:ln w="9525">
              <a:solidFill>
                <a:srgbClr val="000000"/>
              </a:solidFill>
              <a:miter lim="800000"/>
              <a:headEnd/>
              <a:tailEnd/>
            </a:ln>
          </p:spPr>
          <p:txBody>
            <a:bodyPr lIns="43513" tIns="21757" rIns="43513" bIns="21757"/>
            <a:lstStyle/>
            <a:p>
              <a:pPr algn="ctr"/>
              <a:r>
                <a:rPr lang="en-GB" altLang="ja-JP" sz="500" b="1">
                  <a:solidFill>
                    <a:srgbClr val="000000"/>
                  </a:solidFill>
                  <a:latin typeface="Times New Roman" pitchFamily="18" charset="0"/>
                  <a:ea typeface="ＭＳ 明朝" charset="-128"/>
                </a:rPr>
                <a:t>WP 4</a:t>
              </a:r>
              <a:endParaRPr lang="en-GB"/>
            </a:p>
          </p:txBody>
        </p:sp>
        <p:sp>
          <p:nvSpPr>
            <p:cNvPr id="77898" name="Text Box 74"/>
            <p:cNvSpPr txBox="1">
              <a:spLocks noChangeArrowheads="1"/>
            </p:cNvSpPr>
            <p:nvPr/>
          </p:nvSpPr>
          <p:spPr bwMode="auto">
            <a:xfrm>
              <a:off x="11072" y="6641"/>
              <a:ext cx="708" cy="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513" tIns="21757" rIns="43513" bIns="21757"/>
            <a:lstStyle/>
            <a:p>
              <a:r>
                <a:rPr lang="en-GB" altLang="ja-JP" sz="500" b="1">
                  <a:solidFill>
                    <a:srgbClr val="000000"/>
                  </a:solidFill>
                  <a:latin typeface="Times New Roman" pitchFamily="18" charset="0"/>
                  <a:ea typeface="ＭＳ 明朝" charset="-128"/>
                </a:rPr>
                <a:t>Executive line</a:t>
              </a:r>
              <a:endParaRPr lang="en-GB"/>
            </a:p>
          </p:txBody>
        </p:sp>
        <p:sp>
          <p:nvSpPr>
            <p:cNvPr id="77899" name="Rectangle 75"/>
            <p:cNvSpPr>
              <a:spLocks noChangeArrowheads="1"/>
            </p:cNvSpPr>
            <p:nvPr/>
          </p:nvSpPr>
          <p:spPr bwMode="auto">
            <a:xfrm>
              <a:off x="10006" y="5630"/>
              <a:ext cx="2990" cy="1011"/>
            </a:xfrm>
            <a:prstGeom prst="rect">
              <a:avLst/>
            </a:prstGeom>
            <a:solidFill>
              <a:srgbClr val="CCFFFF"/>
            </a:solidFill>
            <a:ln w="9525">
              <a:solidFill>
                <a:srgbClr val="000000"/>
              </a:solidFill>
              <a:miter lim="800000"/>
              <a:headEnd/>
              <a:tailEnd/>
            </a:ln>
          </p:spPr>
          <p:txBody>
            <a:bodyPr lIns="43513" tIns="21757" rIns="43513" bIns="21757"/>
            <a:lstStyle/>
            <a:p>
              <a:r>
                <a:rPr lang="en-GB" altLang="ja-JP" sz="600" b="1">
                  <a:solidFill>
                    <a:srgbClr val="000000"/>
                  </a:solidFill>
                  <a:latin typeface="Arial" charset="0"/>
                  <a:ea typeface="ＭＳ 明朝" charset="-128"/>
                </a:rPr>
                <a:t>Management</a:t>
              </a:r>
              <a:endParaRPr lang="en-GB"/>
            </a:p>
          </p:txBody>
        </p:sp>
        <p:sp>
          <p:nvSpPr>
            <p:cNvPr id="77900" name="Rectangle 76"/>
            <p:cNvSpPr>
              <a:spLocks noChangeArrowheads="1"/>
            </p:cNvSpPr>
            <p:nvPr/>
          </p:nvSpPr>
          <p:spPr bwMode="auto">
            <a:xfrm>
              <a:off x="10942" y="5847"/>
              <a:ext cx="1260" cy="218"/>
            </a:xfrm>
            <a:prstGeom prst="rect">
              <a:avLst/>
            </a:prstGeom>
            <a:solidFill>
              <a:srgbClr val="FFFFFF"/>
            </a:solidFill>
            <a:ln w="9525">
              <a:solidFill>
                <a:srgbClr val="000000"/>
              </a:solidFill>
              <a:miter lim="800000"/>
              <a:headEnd/>
              <a:tailEnd/>
            </a:ln>
          </p:spPr>
          <p:txBody>
            <a:bodyPr lIns="43513" tIns="21757" rIns="43513" bIns="21757"/>
            <a:lstStyle/>
            <a:p>
              <a:pPr algn="ctr"/>
              <a:r>
                <a:rPr lang="en-US" altLang="ja-JP" sz="500" b="1">
                  <a:solidFill>
                    <a:srgbClr val="000000"/>
                  </a:solidFill>
                  <a:latin typeface="Times New Roman" pitchFamily="18" charset="0"/>
                  <a:ea typeface="ＭＳ 明朝" charset="-128"/>
                </a:rPr>
                <a:t>Project manager</a:t>
              </a:r>
              <a:endParaRPr lang="en-GB"/>
            </a:p>
          </p:txBody>
        </p:sp>
        <p:sp>
          <p:nvSpPr>
            <p:cNvPr id="77901" name="Rectangle 77"/>
            <p:cNvSpPr>
              <a:spLocks noChangeArrowheads="1"/>
            </p:cNvSpPr>
            <p:nvPr/>
          </p:nvSpPr>
          <p:spPr bwMode="auto">
            <a:xfrm>
              <a:off x="8546" y="6162"/>
              <a:ext cx="1283" cy="289"/>
            </a:xfrm>
            <a:prstGeom prst="rect">
              <a:avLst/>
            </a:prstGeom>
            <a:solidFill>
              <a:srgbClr val="FFFFFF"/>
            </a:solidFill>
            <a:ln w="9525">
              <a:solidFill>
                <a:srgbClr val="000000"/>
              </a:solidFill>
              <a:prstDash val="dash"/>
              <a:miter lim="800000"/>
              <a:headEnd/>
              <a:tailEnd/>
            </a:ln>
          </p:spPr>
          <p:txBody>
            <a:bodyPr lIns="43513" tIns="21757" rIns="43513" bIns="21757"/>
            <a:lstStyle/>
            <a:p>
              <a:pPr algn="ctr"/>
              <a:r>
                <a:rPr lang="en-US" altLang="ja-JP" sz="800" b="1">
                  <a:solidFill>
                    <a:srgbClr val="000000"/>
                  </a:solidFill>
                  <a:latin typeface="Times New Roman" pitchFamily="18" charset="0"/>
                  <a:ea typeface="ＭＳ 明朝" charset="-128"/>
                </a:rPr>
                <a:t>ROSATOM</a:t>
              </a:r>
              <a:endParaRPr lang="en-GB"/>
            </a:p>
          </p:txBody>
        </p:sp>
        <p:sp>
          <p:nvSpPr>
            <p:cNvPr id="77902" name="Line 78"/>
            <p:cNvSpPr>
              <a:spLocks noChangeShapeType="1"/>
            </p:cNvSpPr>
            <p:nvPr/>
          </p:nvSpPr>
          <p:spPr bwMode="auto">
            <a:xfrm flipV="1">
              <a:off x="9730" y="6045"/>
              <a:ext cx="1185" cy="23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77903" name="Rectangle 79"/>
            <p:cNvSpPr>
              <a:spLocks noChangeArrowheads="1"/>
            </p:cNvSpPr>
            <p:nvPr/>
          </p:nvSpPr>
          <p:spPr bwMode="auto">
            <a:xfrm>
              <a:off x="9523" y="7121"/>
              <a:ext cx="581" cy="277"/>
            </a:xfrm>
            <a:prstGeom prst="rect">
              <a:avLst/>
            </a:prstGeom>
            <a:solidFill>
              <a:srgbClr val="FFFFFF"/>
            </a:solidFill>
            <a:ln w="9525">
              <a:solidFill>
                <a:srgbClr val="000000"/>
              </a:solidFill>
              <a:miter lim="800000"/>
              <a:headEnd/>
              <a:tailEnd/>
            </a:ln>
          </p:spPr>
          <p:txBody>
            <a:bodyPr lIns="43513" tIns="21757" rIns="43513" bIns="21757"/>
            <a:lstStyle/>
            <a:p>
              <a:pPr algn="ctr"/>
              <a:r>
                <a:rPr lang="en-GB" altLang="ja-JP" sz="500" b="1">
                  <a:solidFill>
                    <a:srgbClr val="000000"/>
                  </a:solidFill>
                  <a:latin typeface="Times New Roman" pitchFamily="18" charset="0"/>
                  <a:ea typeface="ＭＳ 明朝" charset="-128"/>
                </a:rPr>
                <a:t>WP 1</a:t>
              </a:r>
              <a:endParaRPr lang="en-GB"/>
            </a:p>
          </p:txBody>
        </p:sp>
        <p:sp>
          <p:nvSpPr>
            <p:cNvPr id="77904" name="Line 80"/>
            <p:cNvSpPr>
              <a:spLocks noChangeShapeType="1"/>
            </p:cNvSpPr>
            <p:nvPr/>
          </p:nvSpPr>
          <p:spPr bwMode="auto">
            <a:xfrm>
              <a:off x="9792" y="6916"/>
              <a:ext cx="3542"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905" name="Line 81"/>
            <p:cNvSpPr>
              <a:spLocks noChangeShapeType="1"/>
            </p:cNvSpPr>
            <p:nvPr/>
          </p:nvSpPr>
          <p:spPr bwMode="auto">
            <a:xfrm>
              <a:off x="9792" y="6916"/>
              <a:ext cx="3" cy="2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906" name="Line 82"/>
            <p:cNvSpPr>
              <a:spLocks noChangeShapeType="1"/>
            </p:cNvSpPr>
            <p:nvPr/>
          </p:nvSpPr>
          <p:spPr bwMode="auto">
            <a:xfrm>
              <a:off x="10734" y="6930"/>
              <a:ext cx="0" cy="2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907" name="Line 83"/>
            <p:cNvSpPr>
              <a:spLocks noChangeShapeType="1"/>
            </p:cNvSpPr>
            <p:nvPr/>
          </p:nvSpPr>
          <p:spPr bwMode="auto">
            <a:xfrm>
              <a:off x="11508" y="6930"/>
              <a:ext cx="1" cy="2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908" name="Line 84"/>
            <p:cNvSpPr>
              <a:spLocks noChangeShapeType="1"/>
            </p:cNvSpPr>
            <p:nvPr/>
          </p:nvSpPr>
          <p:spPr bwMode="auto">
            <a:xfrm>
              <a:off x="12468" y="6916"/>
              <a:ext cx="2" cy="2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909" name="Line 85"/>
            <p:cNvSpPr>
              <a:spLocks noChangeShapeType="1"/>
            </p:cNvSpPr>
            <p:nvPr/>
          </p:nvSpPr>
          <p:spPr bwMode="auto">
            <a:xfrm>
              <a:off x="13334" y="6916"/>
              <a:ext cx="0" cy="2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910" name="Line 86"/>
            <p:cNvSpPr>
              <a:spLocks noChangeShapeType="1"/>
            </p:cNvSpPr>
            <p:nvPr/>
          </p:nvSpPr>
          <p:spPr bwMode="auto">
            <a:xfrm>
              <a:off x="11523" y="6657"/>
              <a:ext cx="1" cy="2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7911" name="Rectangle 87"/>
            <p:cNvSpPr>
              <a:spLocks noChangeArrowheads="1"/>
            </p:cNvSpPr>
            <p:nvPr/>
          </p:nvSpPr>
          <p:spPr bwMode="auto">
            <a:xfrm>
              <a:off x="13010" y="7121"/>
              <a:ext cx="581" cy="277"/>
            </a:xfrm>
            <a:prstGeom prst="rect">
              <a:avLst/>
            </a:prstGeom>
            <a:solidFill>
              <a:srgbClr val="FFFFFF"/>
            </a:solidFill>
            <a:ln w="9525">
              <a:solidFill>
                <a:srgbClr val="000000"/>
              </a:solidFill>
              <a:miter lim="800000"/>
              <a:headEnd/>
              <a:tailEnd/>
            </a:ln>
          </p:spPr>
          <p:txBody>
            <a:bodyPr lIns="43513" tIns="21757" rIns="43513" bIns="21757"/>
            <a:lstStyle/>
            <a:p>
              <a:pPr algn="ctr"/>
              <a:r>
                <a:rPr lang="en-GB" altLang="ja-JP" sz="500" b="1">
                  <a:solidFill>
                    <a:srgbClr val="000000"/>
                  </a:solidFill>
                  <a:latin typeface="Times New Roman" pitchFamily="18" charset="0"/>
                  <a:ea typeface="ＭＳ 明朝" charset="-128"/>
                </a:rPr>
                <a:t>WP 5</a:t>
              </a:r>
              <a:endParaRPr lang="en-GB"/>
            </a:p>
          </p:txBody>
        </p:sp>
        <p:sp>
          <p:nvSpPr>
            <p:cNvPr id="77912" name="Rectangle 88"/>
            <p:cNvSpPr>
              <a:spLocks noChangeArrowheads="1"/>
            </p:cNvSpPr>
            <p:nvPr/>
          </p:nvSpPr>
          <p:spPr bwMode="auto">
            <a:xfrm>
              <a:off x="11217" y="7121"/>
              <a:ext cx="581" cy="277"/>
            </a:xfrm>
            <a:prstGeom prst="rect">
              <a:avLst/>
            </a:prstGeom>
            <a:solidFill>
              <a:srgbClr val="FFFFFF"/>
            </a:solidFill>
            <a:ln w="9525">
              <a:solidFill>
                <a:srgbClr val="000000"/>
              </a:solidFill>
              <a:miter lim="800000"/>
              <a:headEnd/>
              <a:tailEnd/>
            </a:ln>
          </p:spPr>
          <p:txBody>
            <a:bodyPr lIns="43513" tIns="21757" rIns="43513" bIns="21757"/>
            <a:lstStyle/>
            <a:p>
              <a:pPr algn="ctr"/>
              <a:r>
                <a:rPr lang="en-GB" altLang="ja-JP" sz="500" b="1">
                  <a:solidFill>
                    <a:srgbClr val="000000"/>
                  </a:solidFill>
                  <a:latin typeface="Times New Roman" pitchFamily="18" charset="0"/>
                  <a:ea typeface="ＭＳ 明朝" charset="-128"/>
                </a:rPr>
                <a:t>WP 3</a:t>
              </a:r>
              <a:endParaRPr lang="en-GB"/>
            </a:p>
          </p:txBody>
        </p:sp>
        <p:sp>
          <p:nvSpPr>
            <p:cNvPr id="77913" name="Rectangle 89"/>
            <p:cNvSpPr>
              <a:spLocks noChangeArrowheads="1"/>
            </p:cNvSpPr>
            <p:nvPr/>
          </p:nvSpPr>
          <p:spPr bwMode="auto">
            <a:xfrm>
              <a:off x="10440" y="7121"/>
              <a:ext cx="579" cy="277"/>
            </a:xfrm>
            <a:prstGeom prst="rect">
              <a:avLst/>
            </a:prstGeom>
            <a:solidFill>
              <a:srgbClr val="FFFFFF"/>
            </a:solidFill>
            <a:ln w="9525">
              <a:solidFill>
                <a:srgbClr val="000000"/>
              </a:solidFill>
              <a:miter lim="800000"/>
              <a:headEnd/>
              <a:tailEnd/>
            </a:ln>
          </p:spPr>
          <p:txBody>
            <a:bodyPr lIns="43513" tIns="21757" rIns="43513" bIns="21757"/>
            <a:lstStyle/>
            <a:p>
              <a:pPr algn="ctr"/>
              <a:r>
                <a:rPr lang="en-GB" altLang="ja-JP" sz="500" b="1">
                  <a:solidFill>
                    <a:srgbClr val="000000"/>
                  </a:solidFill>
                  <a:latin typeface="Times New Roman" pitchFamily="18" charset="0"/>
                  <a:ea typeface="ＭＳ 明朝" charset="-128"/>
                </a:rPr>
                <a:t>WP 2</a:t>
              </a:r>
              <a:endParaRPr lang="en-GB"/>
            </a:p>
          </p:txBody>
        </p:sp>
        <p:sp>
          <p:nvSpPr>
            <p:cNvPr id="77914" name="Rectangle 90"/>
            <p:cNvSpPr>
              <a:spLocks noChangeArrowheads="1"/>
            </p:cNvSpPr>
            <p:nvPr/>
          </p:nvSpPr>
          <p:spPr bwMode="auto">
            <a:xfrm>
              <a:off x="12174" y="7121"/>
              <a:ext cx="581" cy="277"/>
            </a:xfrm>
            <a:prstGeom prst="rect">
              <a:avLst/>
            </a:prstGeom>
            <a:solidFill>
              <a:srgbClr val="FFFFFF"/>
            </a:solidFill>
            <a:ln w="9525">
              <a:solidFill>
                <a:srgbClr val="000000"/>
              </a:solidFill>
              <a:miter lim="800000"/>
              <a:headEnd/>
              <a:tailEnd/>
            </a:ln>
          </p:spPr>
          <p:txBody>
            <a:bodyPr lIns="43513" tIns="21757" rIns="43513" bIns="21757"/>
            <a:lstStyle/>
            <a:p>
              <a:pPr algn="ctr"/>
              <a:r>
                <a:rPr lang="en-GB" altLang="ja-JP" sz="500" b="1">
                  <a:solidFill>
                    <a:srgbClr val="000000"/>
                  </a:solidFill>
                  <a:latin typeface="Times New Roman" pitchFamily="18" charset="0"/>
                  <a:ea typeface="ＭＳ 明朝" charset="-128"/>
                </a:rPr>
                <a:t>WP 4</a:t>
              </a:r>
              <a:endParaRPr lang="en-GB"/>
            </a:p>
          </p:txBody>
        </p:sp>
        <p:sp>
          <p:nvSpPr>
            <p:cNvPr id="77915" name="Text Box 91"/>
            <p:cNvSpPr txBox="1">
              <a:spLocks noChangeArrowheads="1"/>
            </p:cNvSpPr>
            <p:nvPr/>
          </p:nvSpPr>
          <p:spPr bwMode="auto">
            <a:xfrm>
              <a:off x="4753" y="4173"/>
              <a:ext cx="1593" cy="43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p>
              <a:r>
                <a:rPr lang="de-CH" altLang="ja-JP" sz="1200">
                  <a:solidFill>
                    <a:srgbClr val="000000"/>
                  </a:solidFill>
                  <a:latin typeface="Arial" charset="0"/>
                  <a:ea typeface="ＭＳ 明朝" charset="-128"/>
                </a:rPr>
                <a:t>ERCOSAM</a:t>
              </a:r>
              <a:endParaRPr lang="en-GB"/>
            </a:p>
          </p:txBody>
        </p:sp>
        <p:sp>
          <p:nvSpPr>
            <p:cNvPr id="77916" name="Text Box 92"/>
            <p:cNvSpPr txBox="1">
              <a:spLocks noChangeArrowheads="1"/>
            </p:cNvSpPr>
            <p:nvPr/>
          </p:nvSpPr>
          <p:spPr bwMode="auto">
            <a:xfrm>
              <a:off x="10315" y="4257"/>
              <a:ext cx="1366" cy="43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p>
              <a:r>
                <a:rPr lang="de-CH" altLang="ja-JP" sz="1200">
                  <a:solidFill>
                    <a:srgbClr val="000000"/>
                  </a:solidFill>
                  <a:latin typeface="Arial" charset="0"/>
                  <a:ea typeface="ＭＳ 明朝" charset="-128"/>
                </a:rPr>
                <a:t>SAMARA</a:t>
              </a:r>
              <a:endParaRPr lang="en-GB"/>
            </a:p>
          </p:txBody>
        </p:sp>
        <p:sp>
          <p:nvSpPr>
            <p:cNvPr id="77917" name="Text Box 93"/>
            <p:cNvSpPr txBox="1">
              <a:spLocks noChangeArrowheads="1"/>
            </p:cNvSpPr>
            <p:nvPr/>
          </p:nvSpPr>
          <p:spPr bwMode="auto">
            <a:xfrm>
              <a:off x="5181" y="2812"/>
              <a:ext cx="6248" cy="931"/>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BBE0E3"/>
                  </a:solidFill>
                </a14:hiddenFill>
              </a:ext>
            </a:extLst>
          </p:spPr>
          <p:txBody>
            <a:bodyPr lIns="64008" tIns="32004" rIns="64008" bIns="32004"/>
            <a:lstStyle/>
            <a:p>
              <a:pPr algn="ctr"/>
              <a:r>
                <a:rPr lang="en-US" altLang="ja-JP" sz="1200">
                  <a:solidFill>
                    <a:srgbClr val="000000"/>
                  </a:solidFill>
                  <a:latin typeface="Arial" charset="0"/>
                  <a:ea typeface="ＭＳ 明朝" charset="-128"/>
                </a:rPr>
                <a:t>PROJECT STRATEGIC COMMITTEE</a:t>
              </a:r>
            </a:p>
            <a:p>
              <a:pPr algn="ctr"/>
              <a:r>
                <a:rPr lang="en-US" altLang="ja-JP" sz="1200">
                  <a:solidFill>
                    <a:srgbClr val="000000"/>
                  </a:solidFill>
                  <a:latin typeface="Arial" charset="0"/>
                  <a:ea typeface="ＭＳ 明朝" charset="-128"/>
                </a:rPr>
                <a:t>Chair: EU-Coordinator</a:t>
              </a:r>
              <a:endParaRPr lang="en-GB"/>
            </a:p>
          </p:txBody>
        </p:sp>
        <p:sp>
          <p:nvSpPr>
            <p:cNvPr id="77918" name="Line 94"/>
            <p:cNvSpPr>
              <a:spLocks noChangeShapeType="1"/>
            </p:cNvSpPr>
            <p:nvPr/>
          </p:nvSpPr>
          <p:spPr bwMode="auto">
            <a:xfrm>
              <a:off x="7321" y="3747"/>
              <a:ext cx="0" cy="426"/>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7919" name="Line 95"/>
            <p:cNvSpPr>
              <a:spLocks noChangeShapeType="1"/>
            </p:cNvSpPr>
            <p:nvPr/>
          </p:nvSpPr>
          <p:spPr bwMode="auto">
            <a:xfrm>
              <a:off x="6636" y="5940"/>
              <a:ext cx="4279"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77920" name="Text Box 96"/>
            <p:cNvSpPr txBox="1">
              <a:spLocks noChangeArrowheads="1"/>
            </p:cNvSpPr>
            <p:nvPr/>
          </p:nvSpPr>
          <p:spPr bwMode="auto">
            <a:xfrm>
              <a:off x="7481" y="3757"/>
              <a:ext cx="613" cy="3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513" tIns="21757" rIns="43513" bIns="21757"/>
            <a:lstStyle/>
            <a:p>
              <a:pPr algn="r"/>
              <a:r>
                <a:rPr lang="en-GB" altLang="ja-JP" sz="500" b="1">
                  <a:solidFill>
                    <a:srgbClr val="000000"/>
                  </a:solidFill>
                  <a:latin typeface="Times New Roman" pitchFamily="18" charset="0"/>
                  <a:ea typeface="ＭＳ 明朝" charset="-128"/>
                </a:rPr>
                <a:t>Executive line</a:t>
              </a:r>
              <a:endParaRPr lang="en-GB"/>
            </a:p>
          </p:txBody>
        </p:sp>
        <p:sp>
          <p:nvSpPr>
            <p:cNvPr id="77921" name="Text Box 97"/>
            <p:cNvSpPr txBox="1">
              <a:spLocks noChangeArrowheads="1"/>
            </p:cNvSpPr>
            <p:nvPr/>
          </p:nvSpPr>
          <p:spPr bwMode="auto">
            <a:xfrm>
              <a:off x="6580" y="3789"/>
              <a:ext cx="550" cy="3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513" tIns="21757" rIns="43513" bIns="21757"/>
            <a:lstStyle/>
            <a:p>
              <a:r>
                <a:rPr lang="en-GB" altLang="ja-JP" sz="500" b="1">
                  <a:solidFill>
                    <a:srgbClr val="000000"/>
                  </a:solidFill>
                  <a:latin typeface="Times New Roman" pitchFamily="18" charset="0"/>
                  <a:ea typeface="ＭＳ 明朝" charset="-128"/>
                </a:rPr>
                <a:t>Proposal line</a:t>
              </a:r>
              <a:endParaRPr lang="en-GB"/>
            </a:p>
          </p:txBody>
        </p:sp>
        <p:sp>
          <p:nvSpPr>
            <p:cNvPr id="77922" name="Line 98"/>
            <p:cNvSpPr>
              <a:spLocks noChangeShapeType="1"/>
            </p:cNvSpPr>
            <p:nvPr/>
          </p:nvSpPr>
          <p:spPr bwMode="auto">
            <a:xfrm>
              <a:off x="9902" y="3740"/>
              <a:ext cx="0" cy="426"/>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7923" name="Text Box 99"/>
            <p:cNvSpPr txBox="1">
              <a:spLocks noChangeArrowheads="1"/>
            </p:cNvSpPr>
            <p:nvPr/>
          </p:nvSpPr>
          <p:spPr bwMode="auto">
            <a:xfrm>
              <a:off x="10063" y="3789"/>
              <a:ext cx="612" cy="3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513" tIns="21757" rIns="43513" bIns="21757"/>
            <a:lstStyle/>
            <a:p>
              <a:pPr algn="r"/>
              <a:r>
                <a:rPr lang="en-GB" altLang="ja-JP" sz="500" b="1">
                  <a:solidFill>
                    <a:srgbClr val="000000"/>
                  </a:solidFill>
                  <a:latin typeface="Times New Roman" pitchFamily="18" charset="0"/>
                  <a:ea typeface="ＭＳ 明朝" charset="-128"/>
                </a:rPr>
                <a:t>Executive line</a:t>
              </a:r>
              <a:endParaRPr lang="en-GB"/>
            </a:p>
          </p:txBody>
        </p:sp>
        <p:sp>
          <p:nvSpPr>
            <p:cNvPr id="77924" name="Text Box 100"/>
            <p:cNvSpPr txBox="1">
              <a:spLocks noChangeArrowheads="1"/>
            </p:cNvSpPr>
            <p:nvPr/>
          </p:nvSpPr>
          <p:spPr bwMode="auto">
            <a:xfrm>
              <a:off x="9161" y="3821"/>
              <a:ext cx="551" cy="3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513" tIns="21757" rIns="43513" bIns="21757"/>
            <a:lstStyle/>
            <a:p>
              <a:r>
                <a:rPr lang="en-GB" altLang="ja-JP" sz="500" b="1">
                  <a:solidFill>
                    <a:srgbClr val="000000"/>
                  </a:solidFill>
                  <a:latin typeface="Times New Roman" pitchFamily="18" charset="0"/>
                  <a:ea typeface="ＭＳ 明朝" charset="-128"/>
                </a:rPr>
                <a:t>Proposal line</a:t>
              </a:r>
              <a:endParaRPr lang="en-GB"/>
            </a:p>
          </p:txBody>
        </p:sp>
        <p:sp>
          <p:nvSpPr>
            <p:cNvPr id="77925" name="Line 101"/>
            <p:cNvSpPr>
              <a:spLocks noChangeShapeType="1"/>
            </p:cNvSpPr>
            <p:nvPr/>
          </p:nvSpPr>
          <p:spPr bwMode="auto">
            <a:xfrm flipV="1">
              <a:off x="6389" y="3747"/>
              <a:ext cx="0" cy="426"/>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7926" name="Line 102"/>
            <p:cNvSpPr>
              <a:spLocks noChangeShapeType="1"/>
            </p:cNvSpPr>
            <p:nvPr/>
          </p:nvSpPr>
          <p:spPr bwMode="auto">
            <a:xfrm flipV="1">
              <a:off x="9117" y="3747"/>
              <a:ext cx="0" cy="426"/>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sz="half" idx="1"/>
          </p:nvPr>
        </p:nvSpPr>
        <p:spPr>
          <a:xfrm>
            <a:off x="304800" y="908050"/>
            <a:ext cx="8443913" cy="5478463"/>
          </a:xfrm>
        </p:spPr>
        <p:txBody>
          <a:bodyPr/>
          <a:lstStyle/>
          <a:p>
            <a:endParaRPr lang="en-US" sz="1900"/>
          </a:p>
          <a:p>
            <a:endParaRPr lang="en-US" sz="1900"/>
          </a:p>
        </p:txBody>
      </p:sp>
      <p:graphicFrame>
        <p:nvGraphicFramePr>
          <p:cNvPr id="95263" name="Object 31"/>
          <p:cNvGraphicFramePr>
            <a:graphicFrameLocks noChangeAspect="1"/>
          </p:cNvGraphicFramePr>
          <p:nvPr>
            <p:ph sz="quarter" idx="2"/>
          </p:nvPr>
        </p:nvGraphicFramePr>
        <p:xfrm>
          <a:off x="611188" y="1471613"/>
          <a:ext cx="7489825" cy="2371725"/>
        </p:xfrm>
        <a:graphic>
          <a:graphicData uri="http://schemas.openxmlformats.org/presentationml/2006/ole">
            <mc:AlternateContent xmlns:mc="http://schemas.openxmlformats.org/markup-compatibility/2006">
              <mc:Choice xmlns:v="urn:schemas-microsoft-com:vml" Requires="v">
                <p:oleObj spid="_x0000_s95273" name="Document" r:id="rId3" imgW="6261829" imgH="1983514" progId="Word.Document.8">
                  <p:embed/>
                </p:oleObj>
              </mc:Choice>
              <mc:Fallback>
                <p:oleObj name="Document" r:id="rId3" imgW="6261829" imgH="1983514" progId="Word.Document.8">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71613"/>
                        <a:ext cx="74898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66" name="Object 34"/>
          <p:cNvGraphicFramePr>
            <a:graphicFrameLocks noChangeAspect="1"/>
          </p:cNvGraphicFramePr>
          <p:nvPr>
            <p:ph sz="quarter" idx="3"/>
          </p:nvPr>
        </p:nvGraphicFramePr>
        <p:xfrm>
          <a:off x="1042988" y="3933825"/>
          <a:ext cx="7200900" cy="2279650"/>
        </p:xfrm>
        <a:graphic>
          <a:graphicData uri="http://schemas.openxmlformats.org/presentationml/2006/ole">
            <mc:AlternateContent xmlns:mc="http://schemas.openxmlformats.org/markup-compatibility/2006">
              <mc:Choice xmlns:v="urn:schemas-microsoft-com:vml" Requires="v">
                <p:oleObj spid="_x0000_s95274" name="Document" r:id="rId5" imgW="6261829" imgH="1983514" progId="Word.Document.8">
                  <p:embed/>
                </p:oleObj>
              </mc:Choice>
              <mc:Fallback>
                <p:oleObj name="Document" r:id="rId5" imgW="6261829" imgH="1983514" progId="Word.Document.8">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3933825"/>
                        <a:ext cx="720090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69" name="Text Box 37"/>
          <p:cNvSpPr txBox="1">
            <a:spLocks noChangeArrowheads="1"/>
          </p:cNvSpPr>
          <p:nvPr/>
        </p:nvSpPr>
        <p:spPr bwMode="auto">
          <a:xfrm>
            <a:off x="468313" y="836613"/>
            <a:ext cx="482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ERCOSAM Project efforts &amp; cost</a:t>
            </a:r>
            <a:endParaRPr lang="en-GB"/>
          </a:p>
        </p:txBody>
      </p:sp>
      <p:sp>
        <p:nvSpPr>
          <p:cNvPr id="95270" name="Line 38"/>
          <p:cNvSpPr>
            <a:spLocks noChangeShapeType="1"/>
          </p:cNvSpPr>
          <p:nvPr/>
        </p:nvSpPr>
        <p:spPr bwMode="auto">
          <a:xfrm flipH="1">
            <a:off x="611188" y="3621088"/>
            <a:ext cx="6337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5271" name="Line 39"/>
          <p:cNvSpPr>
            <a:spLocks noChangeShapeType="1"/>
          </p:cNvSpPr>
          <p:nvPr/>
        </p:nvSpPr>
        <p:spPr bwMode="auto">
          <a:xfrm>
            <a:off x="611188" y="1484313"/>
            <a:ext cx="0" cy="2160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5272" name="Line 40"/>
          <p:cNvSpPr>
            <a:spLocks noChangeShapeType="1"/>
          </p:cNvSpPr>
          <p:nvPr/>
        </p:nvSpPr>
        <p:spPr bwMode="auto">
          <a:xfrm>
            <a:off x="6410325" y="3933825"/>
            <a:ext cx="0" cy="2087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sz="2400">
                <a:solidFill>
                  <a:schemeClr val="accent2"/>
                </a:solidFill>
              </a:rPr>
              <a:t>Outline</a:t>
            </a:r>
          </a:p>
        </p:txBody>
      </p:sp>
      <p:sp>
        <p:nvSpPr>
          <p:cNvPr id="55299" name="Rectangle 3"/>
          <p:cNvSpPr>
            <a:spLocks noGrp="1" noChangeArrowheads="1"/>
          </p:cNvSpPr>
          <p:nvPr>
            <p:ph type="body" idx="1"/>
          </p:nvPr>
        </p:nvSpPr>
        <p:spPr/>
        <p:txBody>
          <a:bodyPr/>
          <a:lstStyle/>
          <a:p>
            <a:pPr lvl="1"/>
            <a:r>
              <a:rPr lang="en-US" sz="2400"/>
              <a:t>Containment hydrogen issue</a:t>
            </a:r>
          </a:p>
          <a:p>
            <a:pPr lvl="1"/>
            <a:r>
              <a:rPr lang="en-US" sz="2400"/>
              <a:t>ERCOSAM: addressing </a:t>
            </a:r>
            <a:r>
              <a:rPr lang="en-US"/>
              <a:t>better understanding margins for hydrogen management possibilities</a:t>
            </a:r>
            <a:endParaRPr lang="en-US" sz="2400"/>
          </a:p>
          <a:p>
            <a:pPr lvl="1"/>
            <a:r>
              <a:rPr lang="en-US" sz="2400"/>
              <a:t>Project partners</a:t>
            </a:r>
          </a:p>
          <a:p>
            <a:pPr lvl="1"/>
            <a:r>
              <a:rPr lang="en-US" sz="2400"/>
              <a:t>Administration</a:t>
            </a:r>
          </a:p>
          <a:p>
            <a:pPr lvl="1"/>
            <a:r>
              <a:rPr lang="en-US" sz="2400"/>
              <a:t>Project efforts &amp; costs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3000"/>
              <a:t>Containment hydrogen issue</a:t>
            </a:r>
          </a:p>
        </p:txBody>
      </p:sp>
      <p:sp>
        <p:nvSpPr>
          <p:cNvPr id="72709" name="Rectangle 5"/>
          <p:cNvSpPr>
            <a:spLocks noGrp="1" noChangeArrowheads="1"/>
          </p:cNvSpPr>
          <p:nvPr>
            <p:ph type="body" idx="1"/>
          </p:nvPr>
        </p:nvSpPr>
        <p:spPr>
          <a:xfrm>
            <a:off x="304800" y="1412875"/>
            <a:ext cx="8588375" cy="4973638"/>
          </a:xfrm>
          <a:ln/>
        </p:spPr>
        <p:txBody>
          <a:bodyPr/>
          <a:lstStyle/>
          <a:p>
            <a:pPr marL="357188" indent="-357188">
              <a:lnSpc>
                <a:spcPct val="100000"/>
              </a:lnSpc>
            </a:pPr>
            <a:r>
              <a:rPr lang="en-GB"/>
              <a:t>The presence of a stratification in a NPP containment is a source of concern, as pockets of hydrogen in high concentration could lead to a deflagration or detonation risk which might challenge several equipment necessary for safety functions and even the containment structural integrity. </a:t>
            </a:r>
          </a:p>
          <a:p>
            <a:pPr marL="357188" indent="-357188">
              <a:lnSpc>
                <a:spcPct val="100000"/>
              </a:lnSpc>
            </a:pPr>
            <a:r>
              <a:rPr lang="en-GB"/>
              <a:t>The objectives of ERCOSAM: </a:t>
            </a:r>
          </a:p>
          <a:p>
            <a:pPr marL="357188" indent="-357188">
              <a:lnSpc>
                <a:spcPct val="100000"/>
              </a:lnSpc>
              <a:buFontTx/>
              <a:buChar char="•"/>
            </a:pPr>
            <a:r>
              <a:rPr lang="en-GB"/>
              <a:t>establish whether in a test sequence representative of a severe accident in a LWR, well chosen from existing plant calculations, a hydrogen (helium) stratification can be established during part of the transient starting from the initiation of the loss of coolant accident (LOCA) blowdown until the end of bulk hydrogen release from the reactor vessel into the containment, </a:t>
            </a:r>
          </a:p>
          <a:p>
            <a:pPr marL="357188" indent="-357188">
              <a:lnSpc>
                <a:spcPct val="100000"/>
              </a:lnSpc>
              <a:buFontTx/>
              <a:buChar char="•"/>
            </a:pPr>
            <a:r>
              <a:rPr lang="en-GB"/>
              <a:t>how this stratification can be broken down by the operation of Severe Accident Management systems (SAMs); sprays, coolers and Passive Auto-catalytic Recombiners (PARs). </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2400"/>
              <a:t>ERCOSAM: addressing better understanding margins for hydrogen management possibilities (1)</a:t>
            </a:r>
          </a:p>
        </p:txBody>
      </p:sp>
      <p:sp>
        <p:nvSpPr>
          <p:cNvPr id="73731" name="Rectangle 3"/>
          <p:cNvSpPr>
            <a:spLocks noGrp="1" noChangeArrowheads="1"/>
          </p:cNvSpPr>
          <p:nvPr>
            <p:ph type="body" idx="1"/>
          </p:nvPr>
        </p:nvSpPr>
        <p:spPr>
          <a:xfrm>
            <a:off x="304800" y="1700213"/>
            <a:ext cx="8443913" cy="4686300"/>
          </a:xfrm>
        </p:spPr>
        <p:txBody>
          <a:bodyPr/>
          <a:lstStyle/>
          <a:p>
            <a:pPr marL="265113" indent="-265113"/>
            <a:r>
              <a:rPr lang="en-US"/>
              <a:t>Two tier approach</a:t>
            </a:r>
          </a:p>
          <a:p>
            <a:pPr marL="265113" indent="-265113">
              <a:buFontTx/>
              <a:buChar char="•"/>
            </a:pPr>
            <a:r>
              <a:rPr lang="en-US"/>
              <a:t>Experiments in four containment simulators with very small to very large scales at conditions scaled down prototypical accident conditions in real plants</a:t>
            </a:r>
          </a:p>
          <a:p>
            <a:pPr marL="265113" indent="-265113">
              <a:buFontTx/>
              <a:buChar char="•"/>
            </a:pPr>
            <a:r>
              <a:rPr lang="en-US"/>
              <a:t>Planning, pre- and post test calculations using 3D, CFD and lumped parameter codes to gain improved confidence in the codes for future plant safety analyses (PSA L2, plant behavior, assessment and design of SAM measures for hydrogen management)</a:t>
            </a:r>
          </a:p>
          <a:p>
            <a:pPr marL="265113" indent="-265113"/>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2400"/>
              <a:t>ERCOSAM: addressing better understanding margins for hydrogen management possibilities (2)</a:t>
            </a:r>
          </a:p>
        </p:txBody>
      </p:sp>
      <p:sp>
        <p:nvSpPr>
          <p:cNvPr id="89091" name="Rectangle 3"/>
          <p:cNvSpPr>
            <a:spLocks noGrp="1" noChangeArrowheads="1"/>
          </p:cNvSpPr>
          <p:nvPr>
            <p:ph type="body" idx="1"/>
          </p:nvPr>
        </p:nvSpPr>
        <p:spPr>
          <a:xfrm>
            <a:off x="304800" y="1700213"/>
            <a:ext cx="8443913" cy="4686300"/>
          </a:xfrm>
        </p:spPr>
        <p:txBody>
          <a:bodyPr/>
          <a:lstStyle/>
          <a:p>
            <a:r>
              <a:rPr lang="en-GB"/>
              <a:t>Experiments planned at </a:t>
            </a:r>
          </a:p>
          <a:p>
            <a:r>
              <a:rPr lang="en-GB"/>
              <a:t>“small scale” TOSQAN (IRSN, Saclay), </a:t>
            </a:r>
          </a:p>
          <a:p>
            <a:r>
              <a:rPr lang="en-GB"/>
              <a:t>"medium scale" in the MISTRA (CEA, Saclay),</a:t>
            </a:r>
          </a:p>
          <a:p>
            <a:r>
              <a:rPr lang="en-GB"/>
              <a:t>“large scale”in PANDA (PSI, Villigen) and </a:t>
            </a:r>
          </a:p>
          <a:p>
            <a:r>
              <a:rPr lang="en-GB"/>
              <a:t>"nearly prototypical scale" in the KMS</a:t>
            </a:r>
            <a:r>
              <a:rPr lang="en-GB" baseline="30000"/>
              <a:t>1</a:t>
            </a:r>
            <a:r>
              <a:rPr lang="en-GB"/>
              <a:t> (NITI, St Petersburg). </a:t>
            </a:r>
          </a:p>
          <a:p>
            <a:endParaRPr lang="en-US"/>
          </a:p>
        </p:txBody>
      </p:sp>
      <p:sp>
        <p:nvSpPr>
          <p:cNvPr id="89092" name="Text Box 4"/>
          <p:cNvSpPr txBox="1">
            <a:spLocks noChangeArrowheads="1"/>
          </p:cNvSpPr>
          <p:nvPr/>
        </p:nvSpPr>
        <p:spPr bwMode="auto">
          <a:xfrm>
            <a:off x="395288" y="5876925"/>
            <a:ext cx="84978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1: Depends on the financing by ROSATOME, currently only code benchmark analysis with different codes are foreseen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2400"/>
              <a:t>ERCOSAM: addressing better understanding margins for hydrogen management possibilities (3)</a:t>
            </a:r>
          </a:p>
        </p:txBody>
      </p:sp>
      <p:sp>
        <p:nvSpPr>
          <p:cNvPr id="91139" name="Rectangle 3"/>
          <p:cNvSpPr>
            <a:spLocks noGrp="1" noChangeArrowheads="1"/>
          </p:cNvSpPr>
          <p:nvPr>
            <p:ph type="body" idx="1"/>
          </p:nvPr>
        </p:nvSpPr>
        <p:spPr>
          <a:xfrm>
            <a:off x="304800" y="1628775"/>
            <a:ext cx="8443913" cy="4757738"/>
          </a:xfrm>
        </p:spPr>
        <p:txBody>
          <a:bodyPr/>
          <a:lstStyle/>
          <a:p>
            <a:r>
              <a:rPr lang="en-US"/>
              <a:t> </a:t>
            </a:r>
          </a:p>
        </p:txBody>
      </p:sp>
      <p:pic>
        <p:nvPicPr>
          <p:cNvPr id="911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00213"/>
            <a:ext cx="27622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91142" name="Object 6"/>
          <p:cNvGraphicFramePr>
            <a:graphicFrameLocks noChangeAspect="1"/>
          </p:cNvGraphicFramePr>
          <p:nvPr/>
        </p:nvGraphicFramePr>
        <p:xfrm>
          <a:off x="6011863" y="1773238"/>
          <a:ext cx="1733550" cy="3038475"/>
        </p:xfrm>
        <a:graphic>
          <a:graphicData uri="http://schemas.openxmlformats.org/presentationml/2006/ole">
            <mc:AlternateContent xmlns:mc="http://schemas.openxmlformats.org/markup-compatibility/2006">
              <mc:Choice xmlns:v="urn:schemas-microsoft-com:vml" Requires="v">
                <p:oleObj spid="_x0000_s91147" r:id="rId4" imgW="3641073" imgH="6359841" progId="">
                  <p:embed/>
                </p:oleObj>
              </mc:Choice>
              <mc:Fallback>
                <p:oleObj r:id="rId4" imgW="3641073" imgH="6359841"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773238"/>
                        <a:ext cx="1733550" cy="3038475"/>
                      </a:xfrm>
                      <a:prstGeom prst="rect">
                        <a:avLst/>
                      </a:prstGeom>
                      <a:solidFill>
                        <a:srgbClr val="FFFFFF"/>
                      </a:solidFill>
                    </p:spPr>
                  </p:pic>
                </p:oleObj>
              </mc:Fallback>
            </mc:AlternateContent>
          </a:graphicData>
        </a:graphic>
      </p:graphicFrame>
      <p:sp>
        <p:nvSpPr>
          <p:cNvPr id="91144" name="Text Box 8"/>
          <p:cNvSpPr txBox="1">
            <a:spLocks noChangeArrowheads="1"/>
          </p:cNvSpPr>
          <p:nvPr/>
        </p:nvSpPr>
        <p:spPr bwMode="auto">
          <a:xfrm>
            <a:off x="3806825" y="4797425"/>
            <a:ext cx="5492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endParaRPr lang="en-GB"/>
          </a:p>
        </p:txBody>
      </p:sp>
      <p:sp>
        <p:nvSpPr>
          <p:cNvPr id="91145" name="Text Box 9"/>
          <p:cNvSpPr txBox="1">
            <a:spLocks noChangeArrowheads="1"/>
          </p:cNvSpPr>
          <p:nvPr/>
        </p:nvSpPr>
        <p:spPr bwMode="auto">
          <a:xfrm>
            <a:off x="611188" y="4797425"/>
            <a:ext cx="33131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t>Volume = 7m3, Diameter 1.5m, Height 4.8m</a:t>
            </a:r>
          </a:p>
        </p:txBody>
      </p:sp>
      <p:sp>
        <p:nvSpPr>
          <p:cNvPr id="91146" name="Text Box 10"/>
          <p:cNvSpPr txBox="1">
            <a:spLocks noChangeArrowheads="1"/>
          </p:cNvSpPr>
          <p:nvPr/>
        </p:nvSpPr>
        <p:spPr bwMode="auto">
          <a:xfrm>
            <a:off x="4859338" y="4868863"/>
            <a:ext cx="374491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t>Main injection lines (lower centred (1), lower off centred (2), upper off centred (3) for steam and incondensable gas) Volume = 99.5m3, Diameter = 3.8m, Height = 7.4m, Compartmented volume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2400"/>
              <a:t>ERCOSAM: addressing better understanding margins for hydrogen management possibilities (5)</a:t>
            </a:r>
          </a:p>
        </p:txBody>
      </p:sp>
      <p:sp>
        <p:nvSpPr>
          <p:cNvPr id="92163" name="Rectangle 3"/>
          <p:cNvSpPr>
            <a:spLocks noGrp="1" noChangeArrowheads="1"/>
          </p:cNvSpPr>
          <p:nvPr>
            <p:ph type="body" idx="1"/>
          </p:nvPr>
        </p:nvSpPr>
        <p:spPr>
          <a:xfrm>
            <a:off x="304800" y="1628775"/>
            <a:ext cx="8443913" cy="4757738"/>
          </a:xfrm>
        </p:spPr>
        <p:txBody>
          <a:bodyPr/>
          <a:lstStyle/>
          <a:p>
            <a:r>
              <a:rPr lang="en-US"/>
              <a:t> </a:t>
            </a:r>
          </a:p>
        </p:txBody>
      </p:sp>
      <p:sp>
        <p:nvSpPr>
          <p:cNvPr id="9216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2167" name="Text Box 7"/>
          <p:cNvSpPr txBox="1">
            <a:spLocks noChangeArrowheads="1"/>
          </p:cNvSpPr>
          <p:nvPr/>
        </p:nvSpPr>
        <p:spPr bwMode="auto">
          <a:xfrm>
            <a:off x="3806825" y="4797425"/>
            <a:ext cx="5492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endParaRPr lang="en-GB"/>
          </a:p>
        </p:txBody>
      </p:sp>
      <p:sp>
        <p:nvSpPr>
          <p:cNvPr id="92168" name="Text Box 8"/>
          <p:cNvSpPr txBox="1">
            <a:spLocks noChangeArrowheads="1"/>
          </p:cNvSpPr>
          <p:nvPr/>
        </p:nvSpPr>
        <p:spPr bwMode="auto">
          <a:xfrm>
            <a:off x="611188" y="5013325"/>
            <a:ext cx="3529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t>Volume of the upper drywell vessels = 2 x 90m3, Diameter = 4m, Height = 8m</a:t>
            </a:r>
            <a:r>
              <a:rPr lang="en-GB"/>
              <a:t> </a:t>
            </a:r>
          </a:p>
        </p:txBody>
      </p:sp>
      <p:sp>
        <p:nvSpPr>
          <p:cNvPr id="92169" name="Text Box 9"/>
          <p:cNvSpPr txBox="1">
            <a:spLocks noChangeArrowheads="1"/>
          </p:cNvSpPr>
          <p:nvPr/>
        </p:nvSpPr>
        <p:spPr bwMode="auto">
          <a:xfrm>
            <a:off x="4859338" y="4868863"/>
            <a:ext cx="37449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t>Volume = 1920m3, Diameter = 12m, Height of the cylinder = 10.9 m</a:t>
            </a:r>
            <a:endParaRPr lang="en-GB"/>
          </a:p>
        </p:txBody>
      </p:sp>
      <p:pic>
        <p:nvPicPr>
          <p:cNvPr id="92170" name="Picture 10" descr="bild"/>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00213"/>
            <a:ext cx="20859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700213"/>
            <a:ext cx="21431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2400"/>
              <a:t>ERCOSAM: addressing better understanding margins for hydrogen management possibilities (6)</a:t>
            </a:r>
          </a:p>
        </p:txBody>
      </p:sp>
      <p:sp>
        <p:nvSpPr>
          <p:cNvPr id="90119" name="Text Box 7"/>
          <p:cNvSpPr txBox="1">
            <a:spLocks noChangeArrowheads="1"/>
          </p:cNvSpPr>
          <p:nvPr/>
        </p:nvSpPr>
        <p:spPr bwMode="auto">
          <a:xfrm>
            <a:off x="3151188" y="2979738"/>
            <a:ext cx="1725612" cy="2689225"/>
          </a:xfrm>
          <a:prstGeom prst="rect">
            <a:avLst/>
          </a:prstGeom>
          <a:solidFill>
            <a:srgbClr val="FFFF66"/>
          </a:solidFill>
          <a:ln w="9525">
            <a:solidFill>
              <a:srgbClr val="000000"/>
            </a:solidFill>
            <a:miter lim="800000"/>
            <a:headEnd/>
            <a:tailEnd/>
          </a:ln>
        </p:spPr>
        <p:txBody>
          <a:bodyPr/>
          <a:lstStyle/>
          <a:p>
            <a:r>
              <a:rPr lang="en-GB" altLang="ja-JP" sz="1100">
                <a:solidFill>
                  <a:srgbClr val="FF33CC"/>
                </a:solidFill>
                <a:latin typeface="Times New Roman" pitchFamily="18" charset="0"/>
                <a:ea typeface="ＭＳ 明朝" charset="-128"/>
              </a:rPr>
              <a:t>Core damage producing H2</a:t>
            </a:r>
          </a:p>
          <a:p>
            <a:endParaRPr lang="en-GB" altLang="ja-JP" sz="1100">
              <a:latin typeface="Times New Roman" pitchFamily="18" charset="0"/>
              <a:ea typeface="ＭＳ 明朝" charset="-128"/>
            </a:endParaRPr>
          </a:p>
          <a:p>
            <a:endParaRPr lang="en-GB" altLang="ja-JP" sz="1100">
              <a:latin typeface="Times New Roman" pitchFamily="18" charset="0"/>
              <a:ea typeface="ＭＳ 明朝" charset="-128"/>
            </a:endParaRPr>
          </a:p>
          <a:p>
            <a:endParaRPr lang="en-GB" altLang="ja-JP" sz="1100">
              <a:latin typeface="Times New Roman" pitchFamily="18" charset="0"/>
              <a:ea typeface="ＭＳ 明朝" charset="-128"/>
            </a:endParaRPr>
          </a:p>
          <a:p>
            <a:endParaRPr lang="en-GB" altLang="ja-JP" sz="1100">
              <a:latin typeface="Times New Roman" pitchFamily="18" charset="0"/>
              <a:ea typeface="ＭＳ 明朝" charset="-128"/>
            </a:endParaRPr>
          </a:p>
          <a:p>
            <a:endParaRPr lang="en-GB" altLang="ja-JP" sz="1100">
              <a:latin typeface="Times New Roman" pitchFamily="18" charset="0"/>
              <a:ea typeface="ＭＳ 明朝" charset="-128"/>
            </a:endParaRPr>
          </a:p>
          <a:p>
            <a:endParaRPr lang="en-GB" altLang="ja-JP" sz="1100">
              <a:latin typeface="Times New Roman" pitchFamily="18" charset="0"/>
              <a:ea typeface="ＭＳ 明朝" charset="-128"/>
            </a:endParaRPr>
          </a:p>
          <a:p>
            <a:endParaRPr lang="en-GB" altLang="ja-JP" sz="1100">
              <a:latin typeface="Times New Roman" pitchFamily="18" charset="0"/>
              <a:ea typeface="ＭＳ 明朝" charset="-128"/>
            </a:endParaRPr>
          </a:p>
          <a:p>
            <a:r>
              <a:rPr lang="en-GB" altLang="ja-JP" sz="1100">
                <a:latin typeface="Times New Roman" pitchFamily="18" charset="0"/>
                <a:ea typeface="ＭＳ 明朝" charset="-128"/>
              </a:rPr>
              <a:t/>
            </a:r>
            <a:br>
              <a:rPr lang="en-GB" altLang="ja-JP" sz="1100">
                <a:latin typeface="Times New Roman" pitchFamily="18" charset="0"/>
                <a:ea typeface="ＭＳ 明朝" charset="-128"/>
              </a:rPr>
            </a:br>
            <a:endParaRPr lang="en-GB"/>
          </a:p>
        </p:txBody>
      </p:sp>
      <p:grpSp>
        <p:nvGrpSpPr>
          <p:cNvPr id="90120" name="Group 8"/>
          <p:cNvGrpSpPr>
            <a:grpSpLocks/>
          </p:cNvGrpSpPr>
          <p:nvPr/>
        </p:nvGrpSpPr>
        <p:grpSpPr bwMode="auto">
          <a:xfrm>
            <a:off x="1530350" y="2378075"/>
            <a:ext cx="6931025" cy="3300413"/>
            <a:chOff x="2398" y="3847"/>
            <a:chExt cx="6930" cy="3490"/>
          </a:xfrm>
        </p:grpSpPr>
        <p:sp>
          <p:nvSpPr>
            <p:cNvPr id="90121" name="Line 9"/>
            <p:cNvSpPr>
              <a:spLocks noChangeShapeType="1"/>
            </p:cNvSpPr>
            <p:nvPr/>
          </p:nvSpPr>
          <p:spPr bwMode="auto">
            <a:xfrm>
              <a:off x="2398" y="3847"/>
              <a:ext cx="0" cy="34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0122" name="Line 10"/>
            <p:cNvSpPr>
              <a:spLocks noChangeShapeType="1"/>
            </p:cNvSpPr>
            <p:nvPr/>
          </p:nvSpPr>
          <p:spPr bwMode="auto">
            <a:xfrm>
              <a:off x="2398" y="7337"/>
              <a:ext cx="69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90123" name="Text Box 11"/>
          <p:cNvSpPr txBox="1">
            <a:spLocks noChangeArrowheads="1"/>
          </p:cNvSpPr>
          <p:nvPr/>
        </p:nvSpPr>
        <p:spPr bwMode="auto">
          <a:xfrm>
            <a:off x="4230688" y="5800725"/>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1200">
                <a:latin typeface="Times New Roman" pitchFamily="18" charset="0"/>
                <a:ea typeface="ＭＳ 明朝" charset="-128"/>
              </a:rPr>
              <a:t>Time</a:t>
            </a:r>
            <a:endParaRPr lang="en-GB"/>
          </a:p>
        </p:txBody>
      </p:sp>
      <p:sp>
        <p:nvSpPr>
          <p:cNvPr id="90124" name="Text Box 12"/>
          <p:cNvSpPr txBox="1">
            <a:spLocks noChangeArrowheads="1"/>
          </p:cNvSpPr>
          <p:nvPr/>
        </p:nvSpPr>
        <p:spPr bwMode="auto">
          <a:xfrm>
            <a:off x="1187450" y="2276475"/>
            <a:ext cx="287338"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1200">
                <a:ea typeface="ＭＳ 明朝" charset="-128"/>
              </a:rPr>
              <a:t>Containment Pressure</a:t>
            </a:r>
            <a:endParaRPr lang="en-GB" sz="1200"/>
          </a:p>
        </p:txBody>
      </p:sp>
      <p:sp>
        <p:nvSpPr>
          <p:cNvPr id="90125" name="Rectangle 13"/>
          <p:cNvSpPr>
            <a:spLocks noChangeArrowheads="1"/>
          </p:cNvSpPr>
          <p:nvPr/>
        </p:nvSpPr>
        <p:spPr bwMode="auto">
          <a:xfrm>
            <a:off x="1530350" y="2978150"/>
            <a:ext cx="1620838" cy="2695575"/>
          </a:xfrm>
          <a:prstGeom prst="rect">
            <a:avLst/>
          </a:prstGeom>
          <a:solidFill>
            <a:srgbClr val="FFFF99"/>
          </a:solidFill>
          <a:ln w="9525">
            <a:solidFill>
              <a:srgbClr val="000000"/>
            </a:solidFill>
            <a:miter lim="800000"/>
            <a:headEnd/>
            <a:tailEnd/>
          </a:ln>
        </p:spPr>
        <p:txBody>
          <a:bodyPr/>
          <a:lstStyle/>
          <a:p>
            <a:endParaRPr lang="de-DE"/>
          </a:p>
        </p:txBody>
      </p:sp>
      <p:sp>
        <p:nvSpPr>
          <p:cNvPr id="90126" name="Text Box 14"/>
          <p:cNvSpPr txBox="1">
            <a:spLocks noChangeArrowheads="1"/>
          </p:cNvSpPr>
          <p:nvPr/>
        </p:nvSpPr>
        <p:spPr bwMode="auto">
          <a:xfrm>
            <a:off x="1620838" y="2987675"/>
            <a:ext cx="143986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1100">
                <a:solidFill>
                  <a:srgbClr val="FF66FF"/>
                </a:solidFill>
                <a:latin typeface="Times New Roman" pitchFamily="18" charset="0"/>
                <a:ea typeface="ＭＳ 明朝" charset="-128"/>
              </a:rPr>
              <a:t>LOCA Blowdown </a:t>
            </a:r>
            <a:endParaRPr lang="en-GB"/>
          </a:p>
        </p:txBody>
      </p:sp>
      <p:sp>
        <p:nvSpPr>
          <p:cNvPr id="90127" name="Text Box 15"/>
          <p:cNvSpPr txBox="1">
            <a:spLocks noChangeArrowheads="1"/>
          </p:cNvSpPr>
          <p:nvPr/>
        </p:nvSpPr>
        <p:spPr bwMode="auto">
          <a:xfrm>
            <a:off x="1620838" y="4945063"/>
            <a:ext cx="14398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1100">
                <a:latin typeface="Times New Roman" pitchFamily="18" charset="0"/>
                <a:ea typeface="ＭＳ 明朝" charset="-128"/>
              </a:rPr>
              <a:t>Steam injection in containment air space</a:t>
            </a:r>
            <a:endParaRPr lang="en-GB"/>
          </a:p>
        </p:txBody>
      </p:sp>
      <p:sp>
        <p:nvSpPr>
          <p:cNvPr id="90128" name="Text Box 16"/>
          <p:cNvSpPr txBox="1">
            <a:spLocks noChangeArrowheads="1"/>
          </p:cNvSpPr>
          <p:nvPr/>
        </p:nvSpPr>
        <p:spPr bwMode="auto">
          <a:xfrm>
            <a:off x="4860925" y="2989263"/>
            <a:ext cx="1620838" cy="2689225"/>
          </a:xfrm>
          <a:prstGeom prst="rect">
            <a:avLst/>
          </a:prstGeom>
          <a:solidFill>
            <a:srgbClr val="FFFF00"/>
          </a:solidFill>
          <a:ln w="9525">
            <a:solidFill>
              <a:srgbClr val="000000"/>
            </a:solidFill>
            <a:miter lim="800000"/>
            <a:headEnd/>
            <a:tailEnd/>
          </a:ln>
        </p:spPr>
        <p:txBody>
          <a:bodyPr/>
          <a:lstStyle/>
          <a:p>
            <a:r>
              <a:rPr lang="en-GB" altLang="ja-JP" sz="1100">
                <a:solidFill>
                  <a:srgbClr val="FF00FF"/>
                </a:solidFill>
                <a:latin typeface="Times New Roman" pitchFamily="18" charset="0"/>
                <a:ea typeface="ＭＳ 明朝" charset="-128"/>
              </a:rPr>
              <a:t>Post core damage phase </a:t>
            </a:r>
            <a:endParaRPr lang="en-GB" altLang="ja-JP" sz="1100">
              <a:latin typeface="Times New Roman" pitchFamily="18" charset="0"/>
              <a:ea typeface="ＭＳ 明朝" charset="-128"/>
            </a:endParaRPr>
          </a:p>
          <a:p>
            <a:endParaRPr lang="en-GB" altLang="ja-JP" sz="1100">
              <a:latin typeface="Times New Roman" pitchFamily="18" charset="0"/>
              <a:ea typeface="ＭＳ 明朝" charset="-128"/>
            </a:endParaRPr>
          </a:p>
          <a:p>
            <a:endParaRPr lang="en-GB" altLang="ja-JP" sz="1100">
              <a:latin typeface="Times New Roman" pitchFamily="18" charset="0"/>
              <a:ea typeface="ＭＳ 明朝" charset="-128"/>
            </a:endParaRPr>
          </a:p>
          <a:p>
            <a:endParaRPr lang="en-GB" altLang="ja-JP" sz="1100">
              <a:latin typeface="Times New Roman" pitchFamily="18" charset="0"/>
              <a:ea typeface="ＭＳ 明朝" charset="-128"/>
            </a:endParaRPr>
          </a:p>
          <a:p>
            <a:r>
              <a:rPr lang="en-GB" altLang="ja-JP" sz="1100">
                <a:latin typeface="Times New Roman" pitchFamily="18" charset="0"/>
                <a:ea typeface="ＭＳ 明朝" charset="-128"/>
              </a:rPr>
              <a:t/>
            </a:r>
            <a:br>
              <a:rPr lang="en-GB" altLang="ja-JP" sz="1100">
                <a:latin typeface="Times New Roman" pitchFamily="18" charset="0"/>
                <a:ea typeface="ＭＳ 明朝" charset="-128"/>
              </a:rPr>
            </a:br>
            <a:endParaRPr lang="en-GB"/>
          </a:p>
        </p:txBody>
      </p:sp>
      <p:sp>
        <p:nvSpPr>
          <p:cNvPr id="90129" name="Text Box 17"/>
          <p:cNvSpPr txBox="1">
            <a:spLocks noChangeArrowheads="1"/>
          </p:cNvSpPr>
          <p:nvPr/>
        </p:nvSpPr>
        <p:spPr bwMode="auto">
          <a:xfrm>
            <a:off x="4951413" y="4089400"/>
            <a:ext cx="1349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1100">
                <a:solidFill>
                  <a:srgbClr val="0066FF"/>
                </a:solidFill>
                <a:latin typeface="Times New Roman" pitchFamily="18" charset="0"/>
                <a:ea typeface="ＭＳ 明朝" charset="-128"/>
              </a:rPr>
              <a:t>Stabilization of H2 distribution</a:t>
            </a:r>
            <a:r>
              <a:rPr lang="en-GB" altLang="ja-JP" sz="1100">
                <a:latin typeface="Times New Roman" pitchFamily="18" charset="0"/>
                <a:ea typeface="ＭＳ 明朝" charset="-128"/>
              </a:rPr>
              <a:t> </a:t>
            </a:r>
            <a:r>
              <a:rPr lang="en-GB" altLang="ja-JP" sz="1200">
                <a:latin typeface="Times New Roman" pitchFamily="18" charset="0"/>
                <a:ea typeface="ＭＳ 明朝" charset="-128"/>
              </a:rPr>
              <a:t>in containment</a:t>
            </a:r>
          </a:p>
          <a:p>
            <a:endParaRPr lang="en-GB"/>
          </a:p>
        </p:txBody>
      </p:sp>
      <p:sp>
        <p:nvSpPr>
          <p:cNvPr id="90130" name="Text Box 18"/>
          <p:cNvSpPr txBox="1">
            <a:spLocks noChangeArrowheads="1"/>
          </p:cNvSpPr>
          <p:nvPr/>
        </p:nvSpPr>
        <p:spPr bwMode="auto">
          <a:xfrm>
            <a:off x="3240088" y="4954588"/>
            <a:ext cx="15303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1100">
                <a:latin typeface="Times New Roman" pitchFamily="18" charset="0"/>
                <a:ea typeface="ＭＳ 明朝" charset="-128"/>
              </a:rPr>
              <a:t>H2 and steam release into containment</a:t>
            </a:r>
            <a:endParaRPr lang="en-GB"/>
          </a:p>
        </p:txBody>
      </p:sp>
      <p:sp>
        <p:nvSpPr>
          <p:cNvPr id="90131" name="Text Box 19"/>
          <p:cNvSpPr txBox="1">
            <a:spLocks noChangeArrowheads="1"/>
          </p:cNvSpPr>
          <p:nvPr/>
        </p:nvSpPr>
        <p:spPr bwMode="auto">
          <a:xfrm>
            <a:off x="4951413" y="4864100"/>
            <a:ext cx="14398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1100">
                <a:latin typeface="Times New Roman" pitchFamily="18" charset="0"/>
                <a:ea typeface="ＭＳ 明朝" charset="-128"/>
              </a:rPr>
              <a:t>No more release of H2 and steam into containment </a:t>
            </a:r>
            <a:endParaRPr lang="en-GB"/>
          </a:p>
        </p:txBody>
      </p:sp>
      <p:sp>
        <p:nvSpPr>
          <p:cNvPr id="90132" name="Rectangle 20"/>
          <p:cNvSpPr>
            <a:spLocks noChangeArrowheads="1"/>
          </p:cNvSpPr>
          <p:nvPr/>
        </p:nvSpPr>
        <p:spPr bwMode="auto">
          <a:xfrm>
            <a:off x="6481763" y="2989263"/>
            <a:ext cx="1619250" cy="2689225"/>
          </a:xfrm>
          <a:prstGeom prst="rect">
            <a:avLst/>
          </a:prstGeom>
          <a:solidFill>
            <a:srgbClr val="FF9900"/>
          </a:solidFill>
          <a:ln w="9525">
            <a:solidFill>
              <a:srgbClr val="000000"/>
            </a:solidFill>
            <a:miter lim="800000"/>
            <a:headEnd/>
            <a:tailEnd/>
          </a:ln>
        </p:spPr>
        <p:txBody>
          <a:bodyPr/>
          <a:lstStyle/>
          <a:p>
            <a:endParaRPr lang="de-DE"/>
          </a:p>
        </p:txBody>
      </p:sp>
      <p:sp>
        <p:nvSpPr>
          <p:cNvPr id="90133" name="Text Box 21"/>
          <p:cNvSpPr txBox="1">
            <a:spLocks noChangeArrowheads="1"/>
          </p:cNvSpPr>
          <p:nvPr/>
        </p:nvSpPr>
        <p:spPr bwMode="auto">
          <a:xfrm>
            <a:off x="6570663" y="3043238"/>
            <a:ext cx="1485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1100">
                <a:solidFill>
                  <a:srgbClr val="FF0066"/>
                </a:solidFill>
                <a:latin typeface="Times New Roman" pitchFamily="18" charset="0"/>
                <a:ea typeface="ＭＳ 明朝" charset="-128"/>
              </a:rPr>
              <a:t>SAM Mitigation phase</a:t>
            </a:r>
            <a:endParaRPr lang="en-GB"/>
          </a:p>
        </p:txBody>
      </p:sp>
      <p:sp>
        <p:nvSpPr>
          <p:cNvPr id="90134" name="Text Box 22"/>
          <p:cNvSpPr txBox="1">
            <a:spLocks noChangeArrowheads="1"/>
          </p:cNvSpPr>
          <p:nvPr/>
        </p:nvSpPr>
        <p:spPr bwMode="auto">
          <a:xfrm>
            <a:off x="6570663" y="3722688"/>
            <a:ext cx="126047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1100">
                <a:solidFill>
                  <a:srgbClr val="3366FF"/>
                </a:solidFill>
                <a:latin typeface="Times New Roman" pitchFamily="18" charset="0"/>
                <a:ea typeface="ＭＳ 明朝" charset="-128"/>
              </a:rPr>
              <a:t>Interaction of induced convective flows with H2 distribution</a:t>
            </a:r>
            <a:endParaRPr lang="en-GB"/>
          </a:p>
        </p:txBody>
      </p:sp>
      <p:sp>
        <p:nvSpPr>
          <p:cNvPr id="90135" name="Text Box 23"/>
          <p:cNvSpPr txBox="1">
            <a:spLocks noChangeArrowheads="1"/>
          </p:cNvSpPr>
          <p:nvPr/>
        </p:nvSpPr>
        <p:spPr bwMode="auto">
          <a:xfrm>
            <a:off x="6481763" y="5024438"/>
            <a:ext cx="14398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1100">
                <a:latin typeface="Times New Roman" pitchFamily="18" charset="0"/>
                <a:ea typeface="ＭＳ 明朝" charset="-128"/>
              </a:rPr>
              <a:t>No more release of H2 and steam into containment</a:t>
            </a:r>
            <a:endParaRPr lang="en-GB"/>
          </a:p>
        </p:txBody>
      </p:sp>
      <p:sp>
        <p:nvSpPr>
          <p:cNvPr id="90136" name="Text Box 24"/>
          <p:cNvSpPr txBox="1">
            <a:spLocks noChangeArrowheads="1"/>
          </p:cNvSpPr>
          <p:nvPr/>
        </p:nvSpPr>
        <p:spPr bwMode="auto">
          <a:xfrm>
            <a:off x="1530350" y="2622550"/>
            <a:ext cx="1620838" cy="366713"/>
          </a:xfrm>
          <a:prstGeom prst="rect">
            <a:avLst/>
          </a:prstGeom>
          <a:solidFill>
            <a:srgbClr val="FFFFFF"/>
          </a:solidFill>
          <a:ln w="9525">
            <a:solidFill>
              <a:srgbClr val="000000"/>
            </a:solidFill>
            <a:miter lim="800000"/>
            <a:headEnd/>
            <a:tailEnd/>
          </a:ln>
        </p:spPr>
        <p:txBody>
          <a:bodyPr/>
          <a:lstStyle/>
          <a:p>
            <a:pPr algn="ctr"/>
            <a:r>
              <a:rPr lang="en-GB" altLang="ja-JP" sz="1100">
                <a:latin typeface="Times New Roman" pitchFamily="18" charset="0"/>
                <a:ea typeface="ＭＳ 明朝" charset="-128"/>
              </a:rPr>
              <a:t>Phase I</a:t>
            </a:r>
            <a:endParaRPr lang="en-GB"/>
          </a:p>
        </p:txBody>
      </p:sp>
      <p:sp>
        <p:nvSpPr>
          <p:cNvPr id="90137" name="Text Box 25"/>
          <p:cNvSpPr txBox="1">
            <a:spLocks noChangeArrowheads="1"/>
          </p:cNvSpPr>
          <p:nvPr/>
        </p:nvSpPr>
        <p:spPr bwMode="auto">
          <a:xfrm>
            <a:off x="3151188" y="2622550"/>
            <a:ext cx="1709737" cy="366713"/>
          </a:xfrm>
          <a:prstGeom prst="rect">
            <a:avLst/>
          </a:prstGeom>
          <a:solidFill>
            <a:srgbClr val="FFFFFF"/>
          </a:solidFill>
          <a:ln w="9525">
            <a:solidFill>
              <a:srgbClr val="000000"/>
            </a:solidFill>
            <a:miter lim="800000"/>
            <a:headEnd/>
            <a:tailEnd/>
          </a:ln>
        </p:spPr>
        <p:txBody>
          <a:bodyPr/>
          <a:lstStyle/>
          <a:p>
            <a:pPr algn="ctr"/>
            <a:r>
              <a:rPr lang="en-GB" altLang="ja-JP" sz="1100">
                <a:latin typeface="Times New Roman" pitchFamily="18" charset="0"/>
                <a:ea typeface="ＭＳ 明朝" charset="-128"/>
              </a:rPr>
              <a:t>Phase II</a:t>
            </a:r>
            <a:endParaRPr lang="en-GB"/>
          </a:p>
        </p:txBody>
      </p:sp>
      <p:sp>
        <p:nvSpPr>
          <p:cNvPr id="90138" name="Text Box 26"/>
          <p:cNvSpPr txBox="1">
            <a:spLocks noChangeArrowheads="1"/>
          </p:cNvSpPr>
          <p:nvPr/>
        </p:nvSpPr>
        <p:spPr bwMode="auto">
          <a:xfrm>
            <a:off x="4860925" y="2622550"/>
            <a:ext cx="1620838" cy="366713"/>
          </a:xfrm>
          <a:prstGeom prst="rect">
            <a:avLst/>
          </a:prstGeom>
          <a:solidFill>
            <a:srgbClr val="FFFFFF"/>
          </a:solidFill>
          <a:ln w="9525">
            <a:solidFill>
              <a:srgbClr val="000000"/>
            </a:solidFill>
            <a:miter lim="800000"/>
            <a:headEnd/>
            <a:tailEnd/>
          </a:ln>
        </p:spPr>
        <p:txBody>
          <a:bodyPr/>
          <a:lstStyle/>
          <a:p>
            <a:pPr algn="ctr"/>
            <a:r>
              <a:rPr lang="en-GB" altLang="ja-JP" sz="1100">
                <a:latin typeface="Times New Roman" pitchFamily="18" charset="0"/>
                <a:ea typeface="ＭＳ 明朝" charset="-128"/>
              </a:rPr>
              <a:t>Phase III</a:t>
            </a:r>
            <a:endParaRPr lang="en-GB"/>
          </a:p>
        </p:txBody>
      </p:sp>
      <p:sp>
        <p:nvSpPr>
          <p:cNvPr id="90139" name="Text Box 27"/>
          <p:cNvSpPr txBox="1">
            <a:spLocks noChangeArrowheads="1"/>
          </p:cNvSpPr>
          <p:nvPr/>
        </p:nvSpPr>
        <p:spPr bwMode="auto">
          <a:xfrm>
            <a:off x="6481763" y="2622550"/>
            <a:ext cx="1619250" cy="366713"/>
          </a:xfrm>
          <a:prstGeom prst="rect">
            <a:avLst/>
          </a:prstGeom>
          <a:solidFill>
            <a:srgbClr val="FFFFFF"/>
          </a:solidFill>
          <a:ln w="9525">
            <a:solidFill>
              <a:srgbClr val="000000"/>
            </a:solidFill>
            <a:miter lim="800000"/>
            <a:headEnd/>
            <a:tailEnd/>
          </a:ln>
        </p:spPr>
        <p:txBody>
          <a:bodyPr/>
          <a:lstStyle/>
          <a:p>
            <a:pPr algn="ctr"/>
            <a:r>
              <a:rPr lang="en-GB" altLang="ja-JP" sz="1100">
                <a:latin typeface="Times New Roman" pitchFamily="18" charset="0"/>
                <a:ea typeface="ＭＳ 明朝" charset="-128"/>
              </a:rPr>
              <a:t>Phase IV</a:t>
            </a:r>
            <a:endParaRPr lang="en-GB"/>
          </a:p>
        </p:txBody>
      </p:sp>
      <p:sp>
        <p:nvSpPr>
          <p:cNvPr id="90140" name="Line 28"/>
          <p:cNvSpPr>
            <a:spLocks noChangeShapeType="1"/>
          </p:cNvSpPr>
          <p:nvPr/>
        </p:nvSpPr>
        <p:spPr bwMode="auto">
          <a:xfrm flipV="1">
            <a:off x="1530350" y="4333875"/>
            <a:ext cx="1620838" cy="3667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0141" name="Line 29"/>
          <p:cNvSpPr>
            <a:spLocks noChangeShapeType="1"/>
          </p:cNvSpPr>
          <p:nvPr/>
        </p:nvSpPr>
        <p:spPr bwMode="auto">
          <a:xfrm flipV="1">
            <a:off x="3151188" y="3844925"/>
            <a:ext cx="1709737" cy="4889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0142" name="Line 30"/>
          <p:cNvSpPr>
            <a:spLocks noChangeShapeType="1"/>
          </p:cNvSpPr>
          <p:nvPr/>
        </p:nvSpPr>
        <p:spPr bwMode="auto">
          <a:xfrm>
            <a:off x="4860925" y="3844925"/>
            <a:ext cx="16208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0143" name="Line 31"/>
          <p:cNvSpPr>
            <a:spLocks noChangeShapeType="1"/>
          </p:cNvSpPr>
          <p:nvPr/>
        </p:nvSpPr>
        <p:spPr bwMode="auto">
          <a:xfrm>
            <a:off x="6481763" y="3844925"/>
            <a:ext cx="1619250" cy="7334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0146" name="Rectangle 34"/>
          <p:cNvSpPr>
            <a:spLocks noGrp="1" noChangeArrowheads="1"/>
          </p:cNvSpPr>
          <p:nvPr>
            <p:ph type="body" idx="1"/>
          </p:nvPr>
        </p:nvSpPr>
        <p:spPr>
          <a:xfrm>
            <a:off x="304800" y="1700213"/>
            <a:ext cx="8534400" cy="4686300"/>
          </a:xfrm>
        </p:spPr>
        <p:txBody>
          <a:bodyPr/>
          <a:lstStyle/>
          <a:p>
            <a:r>
              <a:rPr lang="de-CH"/>
              <a:t> </a:t>
            </a:r>
            <a:endParaRPr lang="en-GB"/>
          </a:p>
        </p:txBody>
      </p:sp>
      <p:pic>
        <p:nvPicPr>
          <p:cNvPr id="90147"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133600"/>
            <a:ext cx="7407275" cy="4113213"/>
          </a:xfrm>
          <a:prstGeom prst="rect">
            <a:avLst/>
          </a:prstGeom>
          <a:noFill/>
          <a:extLst>
            <a:ext uri="{909E8E84-426E-40DD-AFC4-6F175D3DCCD1}">
              <a14:hiddenFill xmlns:a14="http://schemas.microsoft.com/office/drawing/2010/main">
                <a:solidFill>
                  <a:srgbClr val="FFFFFF"/>
                </a:solidFill>
              </a14:hiddenFill>
            </a:ext>
          </a:extLst>
        </p:spPr>
      </p:pic>
      <p:sp>
        <p:nvSpPr>
          <p:cNvPr id="90148" name="Text Box 36"/>
          <p:cNvSpPr txBox="1">
            <a:spLocks noChangeArrowheads="1"/>
          </p:cNvSpPr>
          <p:nvPr/>
        </p:nvSpPr>
        <p:spPr bwMode="auto">
          <a:xfrm>
            <a:off x="611188" y="1628775"/>
            <a:ext cx="4573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Tests with planned 5 distinct phases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2400"/>
              <a:t>Test and analytical program</a:t>
            </a:r>
          </a:p>
        </p:txBody>
      </p:sp>
      <p:graphicFrame>
        <p:nvGraphicFramePr>
          <p:cNvPr id="74755" name="Object 3"/>
          <p:cNvGraphicFramePr>
            <a:graphicFrameLocks noChangeAspect="1"/>
          </p:cNvGraphicFramePr>
          <p:nvPr>
            <p:ph idx="1"/>
          </p:nvPr>
        </p:nvGraphicFramePr>
        <p:xfrm>
          <a:off x="1042988" y="1417638"/>
          <a:ext cx="7632700" cy="4271962"/>
        </p:xfrm>
        <a:graphic>
          <a:graphicData uri="http://schemas.openxmlformats.org/presentationml/2006/ole">
            <mc:AlternateContent xmlns:mc="http://schemas.openxmlformats.org/markup-compatibility/2006">
              <mc:Choice xmlns:v="urn:schemas-microsoft-com:vml" Requires="v">
                <p:oleObj spid="_x0000_s74758" name="Document" r:id="rId3" imgW="6862252" imgH="4847949" progId="Word.Document.8">
                  <p:embed/>
                </p:oleObj>
              </mc:Choice>
              <mc:Fallback>
                <p:oleObj name="Document" r:id="rId3" imgW="6862252" imgH="4847949"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417638"/>
                        <a:ext cx="7632700" cy="427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57" name="Line 5"/>
          <p:cNvSpPr>
            <a:spLocks noChangeShapeType="1"/>
          </p:cNvSpPr>
          <p:nvPr/>
        </p:nvSpPr>
        <p:spPr bwMode="auto">
          <a:xfrm>
            <a:off x="1042988" y="1412875"/>
            <a:ext cx="0" cy="4103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Design">
  <a:themeElements>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Office-Design">
      <a:majorFont>
        <a:latin typeface=""/>
        <a:ea typeface="ヒラギノ角ゴ Pro W3"/>
        <a:cs typeface="ヒラギノ角ゴ Pro W3"/>
      </a:majorFont>
      <a:minorFont>
        <a:latin typefac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objectDefaults>
  <a:extraClrSchemeLst>
    <a:extraClrScheme>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3726</TotalTime>
  <Words>649</Words>
  <Application>Microsoft Office PowerPoint</Application>
  <PresentationFormat>Bildschirmpräsentation (4:3)</PresentationFormat>
  <Paragraphs>120</Paragraphs>
  <Slides>12</Slides>
  <Notes>1</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23" baseType="lpstr">
      <vt:lpstr>Times</vt:lpstr>
      <vt:lpstr>ヒラギノ角ゴ Pro W3</vt:lpstr>
      <vt:lpstr>Arial</vt:lpstr>
      <vt:lpstr>Arial Narrow</vt:lpstr>
      <vt:lpstr>Lucida Grande</vt:lpstr>
      <vt:lpstr>ＭＳ Ｐゴシック</vt:lpstr>
      <vt:lpstr>Times New Roman</vt:lpstr>
      <vt:lpstr>ＭＳ 明朝</vt:lpstr>
      <vt:lpstr>template</vt:lpstr>
      <vt:lpstr>2_Office-Design</vt:lpstr>
      <vt:lpstr>Microsoft Word Document</vt:lpstr>
      <vt:lpstr>S. Guentay</vt:lpstr>
      <vt:lpstr>Outline</vt:lpstr>
      <vt:lpstr>Containment hydrogen issue</vt:lpstr>
      <vt:lpstr>ERCOSAM: addressing better understanding margins for hydrogen management possibilities (1)</vt:lpstr>
      <vt:lpstr>ERCOSAM: addressing better understanding margins for hydrogen management possibilities (2)</vt:lpstr>
      <vt:lpstr>ERCOSAM: addressing better understanding margins for hydrogen management possibilities (3)</vt:lpstr>
      <vt:lpstr>ERCOSAM: addressing better understanding margins for hydrogen management possibilities (5)</vt:lpstr>
      <vt:lpstr>ERCOSAM: addressing better understanding margins for hydrogen management possibilities (6)</vt:lpstr>
      <vt:lpstr>Test and analytical program</vt:lpstr>
      <vt:lpstr>Project partners </vt:lpstr>
      <vt:lpstr>PowerPoint-Präsentation</vt:lpstr>
      <vt:lpstr>PowerPoint-Präsentation</vt:lpstr>
    </vt:vector>
  </TitlesOfParts>
  <Company>Paul Scherrer 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Personalrekrutierung: Kandidaten werden bezüglich verschiedener Faktoren auf ihre Eignung untersucht</dc:title>
  <dc:creator>Mac04</dc:creator>
  <cp:lastModifiedBy>Peters, Ursula</cp:lastModifiedBy>
  <cp:revision>473</cp:revision>
  <cp:lastPrinted>2004-07-12T09:37:01Z</cp:lastPrinted>
  <dcterms:created xsi:type="dcterms:W3CDTF">2009-11-10T13:31:36Z</dcterms:created>
  <dcterms:modified xsi:type="dcterms:W3CDTF">2012-10-12T11:14:14Z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EC - ROSATOM cooperation at the ERCOSAM project: "Containment thermal-hydraulics of current and future LWRs for severe accident management".</vt:lpwstr>
  </property>
</Properties>
</file>