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3"/>
  </p:notesMasterIdLst>
  <p:sldIdLst>
    <p:sldId id="286" r:id="rId2"/>
    <p:sldId id="283" r:id="rId3"/>
    <p:sldId id="374" r:id="rId4"/>
    <p:sldId id="395" r:id="rId5"/>
    <p:sldId id="380" r:id="rId6"/>
    <p:sldId id="383" r:id="rId7"/>
    <p:sldId id="419" r:id="rId8"/>
    <p:sldId id="389" r:id="rId9"/>
    <p:sldId id="390" r:id="rId10"/>
    <p:sldId id="416" r:id="rId11"/>
    <p:sldId id="417" r:id="rId12"/>
    <p:sldId id="429" r:id="rId13"/>
    <p:sldId id="387" r:id="rId14"/>
    <p:sldId id="388" r:id="rId15"/>
    <p:sldId id="434" r:id="rId16"/>
    <p:sldId id="435" r:id="rId17"/>
    <p:sldId id="437" r:id="rId18"/>
    <p:sldId id="436" r:id="rId19"/>
    <p:sldId id="438" r:id="rId20"/>
    <p:sldId id="433" r:id="rId21"/>
    <p:sldId id="431" r:id="rId22"/>
    <p:sldId id="432" r:id="rId23"/>
    <p:sldId id="430" r:id="rId24"/>
    <p:sldId id="391" r:id="rId25"/>
    <p:sldId id="440" r:id="rId26"/>
    <p:sldId id="441" r:id="rId27"/>
    <p:sldId id="442" r:id="rId28"/>
    <p:sldId id="443" r:id="rId29"/>
    <p:sldId id="439" r:id="rId30"/>
    <p:sldId id="423" r:id="rId31"/>
    <p:sldId id="37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641" autoAdjust="0"/>
    <p:restoredTop sz="94660"/>
  </p:normalViewPr>
  <p:slideViewPr>
    <p:cSldViewPr>
      <p:cViewPr>
        <p:scale>
          <a:sx n="91" d="100"/>
          <a:sy n="91" d="100"/>
        </p:scale>
        <p:origin x="-1066" y="1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76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F4B0FD-BE49-404F-8A55-C38281492B8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81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F51B5-074F-447A-94A9-EC54C743FE00}" type="slidenum">
              <a:rPr lang="ru-RU"/>
              <a:pPr/>
              <a:t>3</a:t>
            </a:fld>
            <a:endParaRPr lang="ru-RU"/>
          </a:p>
        </p:txBody>
      </p:sp>
      <p:sp>
        <p:nvSpPr>
          <p:cNvPr id="233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Comprises: </a:t>
            </a:r>
            <a:r>
              <a:rPr lang="ru-RU"/>
              <a:t>Assessment of consequences of late phase fission product release to the PWR containment atmosphere at the ex-vessel stage of the severe accident for real systems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B33B2-1C71-44D1-9E81-2FF7A6BD4C38}" type="slidenum">
              <a:rPr lang="ru-RU"/>
              <a:pPr/>
              <a:t>13</a:t>
            </a:fld>
            <a:endParaRPr lang="ru-RU"/>
          </a:p>
        </p:txBody>
      </p:sp>
      <p:sp>
        <p:nvSpPr>
          <p:cNvPr id="231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C82BC-C41B-44AE-A086-6413284D1535}" type="slidenum">
              <a:rPr lang="ru-RU"/>
              <a:pPr/>
              <a:t>24</a:t>
            </a:fld>
            <a:endParaRPr lang="ru-RU"/>
          </a:p>
        </p:txBody>
      </p:sp>
      <p:sp>
        <p:nvSpPr>
          <p:cNvPr id="234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60419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60420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21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042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0425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60426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04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04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043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35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36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B7EA1D-05B6-4478-A204-53CC93AF1B88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SPAEP, 2005</a:t>
            </a:r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BAD53-F215-4AF6-BEE7-898C13208F0A}" type="slidenum">
              <a:rPr lang="ru-RU"/>
              <a:pPr/>
              <a:t>‹Nr.›</a:t>
            </a:fld>
            <a:fld id="{B6AEBDD8-F6E4-4F66-BC8C-DCDA509860B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1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SPAEP, 2005</a:t>
            </a:r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F90F5-50FA-428B-A091-81CD7B10D912}" type="slidenum">
              <a:rPr lang="ru-RU"/>
              <a:pPr/>
              <a:t>‹Nr.›</a:t>
            </a:fld>
            <a:fld id="{557E46D6-289D-40EC-961E-EE9CBCB73A7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7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SPAEP, 2005</a:t>
            </a:r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E155DC-2EAB-428A-96D3-06EDBA16D38B}" type="slidenum">
              <a:rPr lang="ru-RU"/>
              <a:pPr/>
              <a:t>‹Nr.›</a:t>
            </a:fld>
            <a:fld id="{D12A6833-A92D-4E4A-8759-E3BF09BA68F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SPAEP, 2005</a:t>
            </a:r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E04F9-11F7-4C7E-9E85-5D37A4FFFFBA}" type="slidenum">
              <a:rPr lang="ru-RU"/>
              <a:pPr/>
              <a:t>‹Nr.›</a:t>
            </a:fld>
            <a:fld id="{2F2DD9C8-C840-473E-926D-BA55224C5F7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SPAEP, 2005</a:t>
            </a:r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02D72-6DDA-4059-BE1F-68118001E4CF}" type="slidenum">
              <a:rPr lang="ru-RU"/>
              <a:pPr/>
              <a:t>‹Nr.›</a:t>
            </a:fld>
            <a:fld id="{74C1A53F-4378-4C2E-9297-8FAAD1669EE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1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14-16 Sep 2005, CEG-SAM Meeting, Podolsk, Russia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SPAEP, 2005</a:t>
            </a:r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9D42B-4A15-4D7B-9048-D92DF016C43B}" type="slidenum">
              <a:rPr lang="ru-RU"/>
              <a:pPr/>
              <a:t>‹Nr.›</a:t>
            </a:fld>
            <a:fld id="{03500563-B7F3-46E0-B80C-D4172CD292D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14-16 Sep 2005, CEG-SAM Meeting, Podolsk, Russia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SPAEP, 2005</a:t>
            </a:r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8236-FC3C-4EA7-B234-B9F77DF8A28A}" type="slidenum">
              <a:rPr lang="ru-RU"/>
              <a:pPr/>
              <a:t>‹Nr.›</a:t>
            </a:fld>
            <a:fld id="{CB3AB2BE-769A-4AA9-871A-814983798C8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7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14-16 Sep 2005, CEG-SAM Meeting, Podolsk, Russia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SPAEP, 2005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8C42C-0C11-4A38-B9C2-8BFA4CA29491}" type="slidenum">
              <a:rPr lang="ru-RU"/>
              <a:pPr/>
              <a:t>‹Nr.›</a:t>
            </a:fld>
            <a:fld id="{00A116C1-8B45-4B83-9379-08E4291A122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2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14-16 Sep 2005, CEG-SAM Meeting, Podolsk, Russia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SPAEP, 2005</a:t>
            </a:r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9AA0B-BF42-4775-B8B5-E623EC9819CA}" type="slidenum">
              <a:rPr lang="ru-RU"/>
              <a:pPr/>
              <a:t>‹Nr.›</a:t>
            </a:fld>
            <a:fld id="{A1E78B3C-D1BE-4723-B1F7-6D955D07FF8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14-16 Sep 2005, CEG-SAM Meeting, Podolsk, Russia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SPAEP, 2005</a:t>
            </a:r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FB6FE-4D43-4158-9753-58BACCDF7CD0}" type="slidenum">
              <a:rPr lang="ru-RU"/>
              <a:pPr/>
              <a:t>‹Nr.›</a:t>
            </a:fld>
            <a:fld id="{CAF41CFA-A575-4010-B9B3-A7E551D2033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3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14-16 Sep 2005, CEG-SAM Meeting, Podolsk, Russia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SPAEP, 2005</a:t>
            </a:r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37E0-6A8C-49B1-88AD-890202D5FC67}" type="slidenum">
              <a:rPr lang="ru-RU"/>
              <a:pPr/>
              <a:t>‹Nr.›</a:t>
            </a:fld>
            <a:fld id="{787F3738-74C8-4996-AA7D-7B4F8DE2527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2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939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93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4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94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14-16 Sep 2005, CEG-SAM Meeting, Podolsk, Russia</a:t>
            </a:r>
          </a:p>
        </p:txBody>
      </p:sp>
      <p:sp>
        <p:nvSpPr>
          <p:cNvPr id="594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© SPAEP, 2005</a:t>
            </a:r>
            <a:endParaRPr lang="ru-RU"/>
          </a:p>
        </p:txBody>
      </p:sp>
      <p:sp>
        <p:nvSpPr>
          <p:cNvPr id="594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FFA1093-E0C5-44A8-A9F2-8AF7F9212B94}" type="slidenum">
              <a:rPr lang="ru-RU"/>
              <a:pPr/>
              <a:t>‹Nr.›</a:t>
            </a:fld>
            <a:fld id="{62370302-9C56-4B40-B356-19D81C987D82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8001000" cy="2209800"/>
          </a:xfrm>
        </p:spPr>
        <p:txBody>
          <a:bodyPr/>
          <a:lstStyle/>
          <a:p>
            <a:r>
              <a:rPr lang="en-US" sz="3200"/>
              <a:t>ISTC project #3345:</a:t>
            </a:r>
            <a:r>
              <a:rPr lang="en-US" u="sng"/>
              <a:t/>
            </a:r>
            <a:br>
              <a:rPr lang="en-US" u="sng"/>
            </a:br>
            <a:r>
              <a:rPr lang="ru-RU" sz="3200" u="sng"/>
              <a:t>E</a:t>
            </a:r>
            <a:r>
              <a:rPr lang="ru-RU" sz="3200"/>
              <a:t>x-</a:t>
            </a:r>
            <a:r>
              <a:rPr lang="ru-RU" sz="3200" u="sng"/>
              <a:t>V</a:t>
            </a:r>
            <a:r>
              <a:rPr lang="ru-RU" sz="3200"/>
              <a:t>essel Source Term </a:t>
            </a:r>
            <a:r>
              <a:rPr lang="ru-RU" sz="3200" u="sng"/>
              <a:t>AN</a:t>
            </a:r>
            <a:r>
              <a:rPr lang="ru-RU" sz="3200"/>
              <a:t>alysis (EVAN)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>Status and Workplan Presentation</a:t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2400"/>
              <a:t>Vladimir Bezlepkin,  </a:t>
            </a:r>
            <a:r>
              <a:rPr lang="en-GB" sz="2400"/>
              <a:t>Yuri Leontiev (SPAEP)</a:t>
            </a:r>
            <a:endParaRPr lang="ru-RU" sz="240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8th Meeting of EU-ISTC Contact Expert Group on Severe Accident Management (CEG-SAM)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14-16 September 2005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</a:rPr>
              <a:t>Podolsk, Russia</a:t>
            </a:r>
            <a:endParaRPr lang="ru-RU" sz="20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Proposed test matrix EVAN–FP1/2</a:t>
            </a:r>
          </a:p>
        </p:txBody>
      </p:sp>
      <p:graphicFrame>
        <p:nvGraphicFramePr>
          <p:cNvPr id="272425" name="Group 41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675687" cy="3336925"/>
        </p:xfrm>
        <a:graphic>
          <a:graphicData uri="http://schemas.openxmlformats.org/drawingml/2006/table">
            <a:tbl>
              <a:tblPr/>
              <a:tblGrid>
                <a:gridCol w="2159000"/>
                <a:gridCol w="3600450"/>
                <a:gridCol w="2916237"/>
              </a:tblGrid>
              <a:tr h="309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Low-volatile FP release during core melt oxidation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UO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–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ZrO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-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Zr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Zr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at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=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1.2,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С-32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transition to C-100, 1-2 kg,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liq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+(50-100)°C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FP: Ru, Mo, Ce, La, Sr, Ba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Oxidation in air(1) and steam (2) environment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Duration: 2 quarters per test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Proposed test matrix EVAN–FP3/4</a:t>
            </a:r>
          </a:p>
        </p:txBody>
      </p:sp>
      <p:graphicFrame>
        <p:nvGraphicFramePr>
          <p:cNvPr id="274464" name="Group 32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424862" cy="4105275"/>
        </p:xfrm>
        <a:graphic>
          <a:graphicData uri="http://schemas.openxmlformats.org/drawingml/2006/table">
            <a:tbl>
              <a:tblPr/>
              <a:tblGrid>
                <a:gridCol w="2016125"/>
                <a:gridCol w="2951162"/>
                <a:gridCol w="3457575"/>
              </a:tblGrid>
              <a:tr h="309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Low-volatile FP release during water supply onto melt surface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UO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–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ZrO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-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Zr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Zr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at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=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1.2, С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-100, 1-2 kg,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liq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+(50-100)°C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FP: Ru, Mo, Ce, La, Sr, Ba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Demineralised water supply onto melt surface (3)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Contaminated water supply onto melt surface (H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FPs CsI, etc.)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Duration: 2 quarters per test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Task 3: Analytical support of FP release experiments 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Participants: IBRAE</a:t>
            </a:r>
          </a:p>
          <a:p>
            <a:r>
              <a:rPr lang="en-US"/>
              <a:t>Pre-test calcs for experiments and follow-up analysis</a:t>
            </a:r>
          </a:p>
          <a:p>
            <a:r>
              <a:rPr lang="en-US"/>
              <a:t>Justification of applicability of the proposed results for validation of models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Task 4: Experimental investigation of selected aerosol transport problems for severe accident conditions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Research team: NPO CKTI (Dr.Krektunov group, multiphase flows and diagnostics)</a:t>
            </a:r>
          </a:p>
          <a:p>
            <a:pPr>
              <a:lnSpc>
                <a:spcPct val="90000"/>
              </a:lnSpc>
            </a:pPr>
            <a:r>
              <a:rPr lang="en-US"/>
              <a:t>Deposition/resuspension of aerosols in primary circuit pipes in turbulent flows</a:t>
            </a:r>
          </a:p>
          <a:p>
            <a:pPr>
              <a:lnSpc>
                <a:spcPct val="90000"/>
              </a:lnSpc>
            </a:pPr>
            <a:r>
              <a:rPr lang="en-US"/>
              <a:t>Revaporization of deposited Cs species</a:t>
            </a:r>
          </a:p>
          <a:p>
            <a:pPr>
              <a:lnSpc>
                <a:spcPct val="90000"/>
              </a:lnSpc>
            </a:pPr>
            <a:r>
              <a:rPr lang="en-US"/>
              <a:t>Different aerosol types (Ni, CsI, Ni/CsI)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Task 4: Investigation of selected aerosol transport problems for severe accident conditions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Tools used for task implementation:</a:t>
            </a:r>
            <a:endParaRPr lang="ru-RU" sz="2800"/>
          </a:p>
          <a:p>
            <a:pPr lvl="1"/>
            <a:r>
              <a:rPr lang="en-US" sz="2400"/>
              <a:t>Existing test rigs at NPO CKTI</a:t>
            </a:r>
          </a:p>
          <a:p>
            <a:r>
              <a:rPr lang="ru-RU" sz="2800"/>
              <a:t>Deliverables</a:t>
            </a:r>
            <a:r>
              <a:rPr lang="en-US" sz="2800"/>
              <a:t>: </a:t>
            </a:r>
            <a:r>
              <a:rPr lang="ru-RU" sz="2800"/>
              <a:t>Report</a:t>
            </a:r>
            <a:r>
              <a:rPr lang="en-US" sz="2800"/>
              <a:t>s</a:t>
            </a:r>
            <a:r>
              <a:rPr lang="ru-RU" sz="2800"/>
              <a:t> </a:t>
            </a:r>
            <a:r>
              <a:rPr lang="en-US" sz="2800"/>
              <a:t>on experimental results for in-containment source term assessment and for by-pass sequences analysis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782763" y="164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1782763" y="164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93892" name="Picture 4" descr="DSC00012_2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598863" cy="47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893" name="Picture 5" descr="DSC00006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598863" cy="47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Setup Overview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during installation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900">
                <a:latin typeface="Times New Roman" pitchFamily="18" charset="0"/>
              </a:rPr>
              <a:t> 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0" y="57912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Side view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4491038" y="5791200"/>
            <a:ext cx="465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Front view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897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146550" cy="57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4419600" y="304800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cs typeface="Times New Roman" pitchFamily="18" charset="0"/>
              </a:rPr>
              <a:t>Instrumentation for velocity field measurements</a:t>
            </a:r>
            <a:r>
              <a:rPr lang="ru-RU" sz="2400"/>
              <a:t> </a:t>
            </a: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4953000" y="1371600"/>
            <a:ext cx="419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1 – </a:t>
            </a:r>
            <a:r>
              <a:rPr lang="en-US">
                <a:cs typeface="Times New Roman" pitchFamily="18" charset="0"/>
              </a:rPr>
              <a:t>metalworks</a:t>
            </a:r>
            <a:r>
              <a:rPr lang="ru-RU">
                <a:cs typeface="Times New Roman" pitchFamily="18" charset="0"/>
              </a:rPr>
              <a:t>;  </a:t>
            </a:r>
            <a:endParaRPr lang="ru-RU"/>
          </a:p>
          <a:p>
            <a:r>
              <a:rPr lang="ru-RU">
                <a:cs typeface="Times New Roman" pitchFamily="18" charset="0"/>
              </a:rPr>
              <a:t>2 – </a:t>
            </a:r>
            <a:r>
              <a:rPr lang="en-US">
                <a:cs typeface="Times New Roman" pitchFamily="18" charset="0"/>
              </a:rPr>
              <a:t>instrumentation</a:t>
            </a:r>
            <a:r>
              <a:rPr lang="ru-RU">
                <a:cs typeface="Times New Roman" pitchFamily="18" charset="0"/>
              </a:rPr>
              <a:t>;  </a:t>
            </a:r>
            <a:endParaRPr lang="ru-RU"/>
          </a:p>
          <a:p>
            <a:r>
              <a:rPr lang="ru-RU">
                <a:cs typeface="Times New Roman" pitchFamily="18" charset="0"/>
              </a:rPr>
              <a:t>3 – </a:t>
            </a:r>
            <a:r>
              <a:rPr lang="en-US">
                <a:cs typeface="Times New Roman" pitchFamily="18" charset="0"/>
              </a:rPr>
              <a:t>working section</a:t>
            </a:r>
            <a:r>
              <a:rPr lang="ru-RU"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>
                <a:cs typeface="Times New Roman" pitchFamily="18" charset="0"/>
              </a:rPr>
              <a:t>4 – </a:t>
            </a:r>
            <a:r>
              <a:rPr lang="en-US">
                <a:cs typeface="Times New Roman" pitchFamily="18" charset="0"/>
              </a:rPr>
              <a:t>control panel</a:t>
            </a:r>
            <a:r>
              <a:rPr lang="ru-RU">
                <a:cs typeface="Times New Roman" pitchFamily="18" charset="0"/>
              </a:rPr>
              <a:t>;  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5 – </a:t>
            </a:r>
            <a:r>
              <a:rPr lang="en-US">
                <a:cs typeface="Times New Roman" pitchFamily="18" charset="0"/>
              </a:rPr>
              <a:t>maintanance floor</a:t>
            </a:r>
            <a:r>
              <a:rPr lang="ru-RU"/>
              <a:t> </a:t>
            </a:r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5029200" y="3124200"/>
            <a:ext cx="36464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Each instrumentation set includes</a:t>
            </a:r>
            <a:r>
              <a:rPr lang="ru-RU">
                <a:cs typeface="Times New Roman" pitchFamily="18" charset="0"/>
              </a:rPr>
              <a:t>:</a:t>
            </a:r>
          </a:p>
          <a:p>
            <a:pPr algn="just" eaLnBrk="0" hangingPunct="0"/>
            <a:r>
              <a:rPr lang="ru-RU">
                <a:cs typeface="Times New Roman" pitchFamily="18" charset="0"/>
              </a:rPr>
              <a:t>-</a:t>
            </a:r>
            <a:r>
              <a:rPr lang="en-US">
                <a:cs typeface="Times New Roman" pitchFamily="18" charset="0"/>
              </a:rPr>
              <a:t>suspension system</a:t>
            </a:r>
            <a:r>
              <a:rPr lang="ru-RU">
                <a:cs typeface="Times New Roman" pitchFamily="18" charset="0"/>
              </a:rPr>
              <a:t>;</a:t>
            </a:r>
          </a:p>
          <a:p>
            <a:pPr algn="just" eaLnBrk="0" hangingPunct="0"/>
            <a:r>
              <a:rPr lang="ru-RU">
                <a:cs typeface="Times New Roman" pitchFamily="18" charset="0"/>
              </a:rPr>
              <a:t>- </a:t>
            </a:r>
            <a:r>
              <a:rPr lang="en-US">
                <a:cs typeface="Times New Roman" pitchFamily="18" charset="0"/>
              </a:rPr>
              <a:t>LDA optical module</a:t>
            </a:r>
            <a:r>
              <a:rPr lang="ru-RU">
                <a:cs typeface="Times New Roman" pitchFamily="18" charset="0"/>
              </a:rPr>
              <a:t>;</a:t>
            </a:r>
          </a:p>
          <a:p>
            <a:pPr algn="just" eaLnBrk="0" hangingPunct="0"/>
            <a:r>
              <a:rPr lang="ru-RU">
                <a:cs typeface="Times New Roman" pitchFamily="18" charset="0"/>
              </a:rPr>
              <a:t>-</a:t>
            </a:r>
            <a:r>
              <a:rPr lang="en-US">
                <a:cs typeface="Times New Roman" pitchFamily="18" charset="0"/>
              </a:rPr>
              <a:t>remote controlled drive</a:t>
            </a:r>
            <a:r>
              <a:rPr lang="ru-RU"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>
                <a:cs typeface="Times New Roman" pitchFamily="18" charset="0"/>
              </a:rPr>
              <a:t>- </a:t>
            </a:r>
            <a:r>
              <a:rPr lang="en-US">
                <a:cs typeface="Times New Roman" pitchFamily="18" charset="0"/>
              </a:rPr>
              <a:t>LDA data gathering and processing system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478588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Laser-Doppler Anemometer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0" y="5715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pic>
        <p:nvPicPr>
          <p:cNvPr id="295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95922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59225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cs typeface="Times New Roman" pitchFamily="18" charset="0"/>
              </a:rPr>
              <a:t>Desktop for laser-Doppler Velocity Meters Instrumentation</a:t>
            </a:r>
            <a:r>
              <a:rPr lang="ru-RU" sz="2400"/>
              <a:t> </a:t>
            </a: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0" y="48006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cs typeface="Times New Roman" pitchFamily="18" charset="0"/>
              </a:rPr>
              <a:t>Velocity Profile Measurements On-line</a:t>
            </a:r>
            <a:r>
              <a:rPr lang="ru-RU" sz="900"/>
              <a:t> </a:t>
            </a:r>
            <a:endParaRPr lang="ru-RU" sz="2400"/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4572000" y="4797425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Velocity Profile Measurements Results</a:t>
            </a:r>
            <a:r>
              <a:rPr lang="ru-RU" sz="9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959225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959225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762000" y="2286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cs typeface="Times New Roman" pitchFamily="18" charset="0"/>
              </a:rPr>
              <a:t>Desktop for data gathering and processing system for heat measurements</a:t>
            </a:r>
            <a:r>
              <a:rPr lang="ru-RU" sz="2400">
                <a:cs typeface="Times New Roman" pitchFamily="18" charset="0"/>
              </a:rPr>
              <a:t> </a:t>
            </a: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762000" y="53340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Pipe wall temperature indications</a:t>
            </a:r>
            <a:r>
              <a:rPr lang="ru-RU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000">
                <a:cs typeface="Times New Roman" pitchFamily="18" charset="0"/>
              </a:rPr>
              <a:t>плотностей тепловых потоков </a:t>
            </a:r>
            <a:endParaRPr lang="ru-RU" sz="2400"/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5076825" y="5373688"/>
            <a:ext cx="365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Heat flux density indications</a:t>
            </a:r>
            <a:r>
              <a:rPr lang="ru-RU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Outline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  <a:p>
            <a:r>
              <a:rPr lang="en-US"/>
              <a:t>Overall Project Description</a:t>
            </a:r>
          </a:p>
          <a:p>
            <a:r>
              <a:rPr lang="en-US"/>
              <a:t>Project Tasks Breakdown</a:t>
            </a:r>
          </a:p>
          <a:p>
            <a:r>
              <a:rPr lang="en-US"/>
              <a:t>Schedule, costs, and status</a:t>
            </a:r>
          </a:p>
          <a:p>
            <a:r>
              <a:rPr lang="en-US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Proposed test matrix EVAN–AER1-3</a:t>
            </a:r>
          </a:p>
        </p:txBody>
      </p:sp>
      <p:graphicFrame>
        <p:nvGraphicFramePr>
          <p:cNvPr id="290829" name="Group 13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675687" cy="3157537"/>
        </p:xfrm>
        <a:graphic>
          <a:graphicData uri="http://schemas.openxmlformats.org/drawingml/2006/table">
            <a:tbl>
              <a:tblPr/>
              <a:tblGrid>
                <a:gridCol w="2159000"/>
                <a:gridCol w="3600450"/>
                <a:gridCol w="2916237"/>
              </a:tblGrid>
              <a:tr h="309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Aerosol deposition/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resuspension tests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Vertical and horizontal pipes, Re-4000-10000,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Aerosols like CsI, metal particles, and reference aerosol (to be specified during elaboration of the workplan)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Inert (N2) and steam environment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Ambient inert conditions, or superheated steam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Duration 6 quarters for 3 tests (estimated)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Proposed test matrix EVAN–AER4</a:t>
            </a:r>
          </a:p>
        </p:txBody>
      </p:sp>
      <p:graphicFrame>
        <p:nvGraphicFramePr>
          <p:cNvPr id="291853" name="Group 13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424862" cy="3595687"/>
        </p:xfrm>
        <a:graphic>
          <a:graphicData uri="http://schemas.openxmlformats.org/drawingml/2006/table">
            <a:tbl>
              <a:tblPr/>
              <a:tblGrid>
                <a:gridCol w="2016125"/>
                <a:gridCol w="2951162"/>
                <a:gridCol w="3457575"/>
              </a:tblGrid>
              <a:tr h="309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Deposition and revap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of Cs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Vertical or horizontal pipe, Re-4000-10000,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Aerosols like CsOH, CsI (decided upon later after discussions with collaborators)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Steam environment,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Ambient inert conditions, or superheated steam(160 deg 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Wall temperatures up to 600-700 deg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Duration 2 quarters for 1 test (estimation)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Task 5: Analytical Support of Experiments 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SPAEP computational mechanics group in NPP safety research department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Mechanistic aerosol kinetics models coupled to 2D and 3D CFD models</a:t>
            </a:r>
          </a:p>
          <a:p>
            <a:pPr>
              <a:lnSpc>
                <a:spcPct val="90000"/>
              </a:lnSpc>
            </a:pPr>
            <a:r>
              <a:rPr lang="en-US" sz="2800"/>
              <a:t>IBRAE severe accident research lab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integral aerosol models</a:t>
            </a:r>
            <a:r>
              <a:rPr lang="ru-RU" sz="2400"/>
              <a:t> </a:t>
            </a:r>
            <a:r>
              <a:rPr lang="en-US" sz="2400"/>
              <a:t>coupled to RATEG/SVECHA/GEFEST code</a:t>
            </a:r>
          </a:p>
          <a:p>
            <a:pPr>
              <a:lnSpc>
                <a:spcPct val="90000"/>
              </a:lnSpc>
            </a:pPr>
            <a:r>
              <a:rPr lang="en-US" sz="2800"/>
              <a:t>Deliverables: reports on pre-test calcs for experiments and follow-up analysis, justification of applicability of the expt results for validation of models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Experiments on Containment Parameters Impact on Volatile Iodine Species Behaviour: Task 6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4724400"/>
          </a:xfrm>
        </p:spPr>
        <p:txBody>
          <a:bodyPr/>
          <a:lstStyle/>
          <a:p>
            <a:r>
              <a:rPr lang="ru-RU" sz="2800"/>
              <a:t>Participants</a:t>
            </a:r>
            <a:r>
              <a:rPr lang="en-US" sz="2800"/>
              <a:t>: VNIPIET (experimental teams for iodine chemistry research)</a:t>
            </a:r>
          </a:p>
          <a:p>
            <a:r>
              <a:rPr lang="en-US" sz="2800"/>
              <a:t>Applicable for new/existing designs (NPPs with VVER)</a:t>
            </a:r>
          </a:p>
          <a:p>
            <a:r>
              <a:rPr lang="ru-RU" sz="2800"/>
              <a:t>Experiments on containment sump solution </a:t>
            </a:r>
          </a:p>
          <a:p>
            <a:pPr lvl="1"/>
            <a:r>
              <a:rPr lang="ru-RU"/>
              <a:t>sludge,</a:t>
            </a:r>
            <a:r>
              <a:rPr lang="en-US"/>
              <a:t> </a:t>
            </a:r>
            <a:r>
              <a:rPr lang="ru-RU"/>
              <a:t>cable pyrolysis products (Cl</a:t>
            </a:r>
            <a:r>
              <a:rPr lang="ru-RU" baseline="30000"/>
              <a:t>-</a:t>
            </a:r>
            <a:r>
              <a:rPr lang="ru-RU"/>
              <a:t> radicals),</a:t>
            </a:r>
          </a:p>
          <a:p>
            <a:pPr lvl="1"/>
            <a:r>
              <a:rPr lang="en-US"/>
              <a:t>irradiation and </a:t>
            </a:r>
            <a:r>
              <a:rPr lang="ru-RU"/>
              <a:t>high temp. (up</a:t>
            </a:r>
            <a:r>
              <a:rPr lang="en-US"/>
              <a:t> </a:t>
            </a:r>
            <a:r>
              <a:rPr lang="ru-RU"/>
              <a:t>to 150°C)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impact </a:t>
            </a:r>
            <a:r>
              <a:rPr lang="ru-RU" sz="2800"/>
              <a:t>on </a:t>
            </a:r>
            <a:r>
              <a:rPr lang="en-US" sz="2800"/>
              <a:t>water/</a:t>
            </a:r>
            <a:r>
              <a:rPr lang="ru-RU" sz="2800"/>
              <a:t>gas phase volatile iodine species content and </a:t>
            </a:r>
            <a:r>
              <a:rPr lang="en-US" sz="2800"/>
              <a:t>proportioning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Proposed test matrix EVAN–I1-2</a:t>
            </a:r>
          </a:p>
        </p:txBody>
      </p:sp>
      <p:graphicFrame>
        <p:nvGraphicFramePr>
          <p:cNvPr id="300073" name="Group 41"/>
          <p:cNvGraphicFramePr>
            <a:graphicFrameLocks noGrp="1"/>
          </p:cNvGraphicFramePr>
          <p:nvPr>
            <p:ph idx="1"/>
          </p:nvPr>
        </p:nvGraphicFramePr>
        <p:xfrm>
          <a:off x="609600" y="1739900"/>
          <a:ext cx="8153400" cy="4927600"/>
        </p:xfrm>
        <a:graphic>
          <a:graphicData uri="http://schemas.openxmlformats.org/drawingml/2006/table">
            <a:tbl>
              <a:tblPr/>
              <a:tblGrid>
                <a:gridCol w="2960688"/>
                <a:gridCol w="5192712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SLUDGE EFFECT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on iodine content and speciation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Sludge composition: ferric sludges (FeOOH, Fe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, Fe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);  Si-sludges (H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·nH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O); Fe/Si=10; m/V=0; 1 g/l; 5 g/l. T=25; 50; 100 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C; pH=7-8; H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BO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=0; 16 g/l; C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=10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-7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and &lt;10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-8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mol/l;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-irradiation – 0; 3 kGy/h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ORGANIC MATERIALS EFFECT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on iodine content and speciation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Organic acids.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mol/l. Sludges  Fe/Si (m/V – on results Test I1); T=25; 50; 100, 150 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C; pH=7-8; H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BO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=0; 16 g/l; C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=10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-7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and &lt;10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-8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mol/l;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-irradiation – 0; 3 kGy/h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Proposed test matrix EVAN–I3-4</a:t>
            </a:r>
          </a:p>
        </p:txBody>
      </p:sp>
      <p:graphicFrame>
        <p:nvGraphicFramePr>
          <p:cNvPr id="301085" name="Group 29"/>
          <p:cNvGraphicFramePr>
            <a:graphicFrameLocks noGrp="1"/>
          </p:cNvGraphicFramePr>
          <p:nvPr>
            <p:ph idx="1"/>
          </p:nvPr>
        </p:nvGraphicFramePr>
        <p:xfrm>
          <a:off x="228600" y="1739900"/>
          <a:ext cx="8915400" cy="4778375"/>
        </p:xfrm>
        <a:graphic>
          <a:graphicData uri="http://schemas.openxmlformats.org/drawingml/2006/table">
            <a:tbl>
              <a:tblPr/>
              <a:tblGrid>
                <a:gridCol w="4292600"/>
                <a:gridCol w="4622800"/>
              </a:tblGrid>
              <a:tr h="213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CABLE INSULATION PYROLYSIS PRODUCTS EFFECT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on iodine content and speciation ( Cl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-ions and organic impurities effect) 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Cl-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=10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mol/l; C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organic acid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=0;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mol/l; Sludges Fe/Si; pH=7-8; H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BO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=0; 16 g/l; C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=10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-7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and &lt;10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-8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mol/l;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-irradiation – 0; 5 kGy/h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COMBINED IMPURITIES EFFECT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in water phase on iodine content and speciation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Polymeric paints (1 epoxy, 1 organosilicate), organic acids,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mol/l; Cl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-ion,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mol/l; sludges Fe/Si; pH=7-8; H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BO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=0; 16 g/l; C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=10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-7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and &lt;10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-8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mol/l;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-irradiation – 0; 5 kGy/h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302084" name="Group 4"/>
          <p:cNvGrpSpPr>
            <a:grpSpLocks/>
          </p:cNvGrpSpPr>
          <p:nvPr/>
        </p:nvGrpSpPr>
        <p:grpSpPr bwMode="auto">
          <a:xfrm>
            <a:off x="0" y="990600"/>
            <a:ext cx="9144000" cy="5867400"/>
            <a:chOff x="352" y="471"/>
            <a:chExt cx="5519" cy="3176"/>
          </a:xfrm>
        </p:grpSpPr>
        <p:sp>
          <p:nvSpPr>
            <p:cNvPr id="302085" name="Text Box 5"/>
            <p:cNvSpPr txBox="1">
              <a:spLocks noChangeArrowheads="1"/>
            </p:cNvSpPr>
            <p:nvPr/>
          </p:nvSpPr>
          <p:spPr bwMode="auto">
            <a:xfrm>
              <a:off x="2036" y="471"/>
              <a:ext cx="2155" cy="199"/>
            </a:xfrm>
            <a:prstGeom prst="rect">
              <a:avLst/>
            </a:prstGeom>
            <a:solidFill>
              <a:srgbClr val="EFF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Methods of iodine analysis</a:t>
              </a:r>
              <a:r>
                <a:rPr lang="ru-RU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pic>
          <p:nvPicPr>
            <p:cNvPr id="30208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929"/>
              <a:ext cx="5519" cy="2718"/>
            </a:xfrm>
            <a:prstGeom prst="rect">
              <a:avLst/>
            </a:prstGeom>
            <a:solidFill>
              <a:srgbClr val="EFF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303108" name="Group 4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305" y="471"/>
            <a:chExt cx="5615" cy="3369"/>
          </a:xfrm>
        </p:grpSpPr>
        <p:sp>
          <p:nvSpPr>
            <p:cNvPr id="303109" name="Text Box 5"/>
            <p:cNvSpPr txBox="1">
              <a:spLocks noChangeArrowheads="1"/>
            </p:cNvSpPr>
            <p:nvPr/>
          </p:nvSpPr>
          <p:spPr bwMode="auto">
            <a:xfrm>
              <a:off x="2036" y="471"/>
              <a:ext cx="2155" cy="203"/>
            </a:xfrm>
            <a:prstGeom prst="rect">
              <a:avLst/>
            </a:prstGeom>
            <a:solidFill>
              <a:srgbClr val="EFF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Methods of iodine analysis</a:t>
              </a:r>
              <a:r>
                <a:rPr lang="ru-RU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pic>
          <p:nvPicPr>
            <p:cNvPr id="30311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" y="809"/>
              <a:ext cx="5615" cy="3031"/>
            </a:xfrm>
            <a:prstGeom prst="rect">
              <a:avLst/>
            </a:prstGeom>
            <a:solidFill>
              <a:srgbClr val="EFF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Task 7: Analytical Support of Experiments 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Participants: VNIPIET, SPAEP</a:t>
            </a:r>
          </a:p>
          <a:p>
            <a:pPr lvl="1"/>
            <a:r>
              <a:rPr lang="ru-RU" sz="2400"/>
              <a:t>Severe accident containment iodine behaviour model developed by VNIPIET/SPAEP</a:t>
            </a:r>
          </a:p>
          <a:p>
            <a:pPr lvl="1"/>
            <a:r>
              <a:rPr lang="ru-RU" sz="2400"/>
              <a:t>Codes for solution рН and Е</a:t>
            </a:r>
            <a:r>
              <a:rPr lang="ru-RU" sz="2400" baseline="-25000"/>
              <a:t>h </a:t>
            </a:r>
            <a:r>
              <a:rPr lang="ru-RU" sz="2400"/>
              <a:t>(redox) calculation, published data, iodine databases.</a:t>
            </a:r>
          </a:p>
          <a:p>
            <a:r>
              <a:rPr lang="en-US" sz="2800"/>
              <a:t>Pre-test calcs for experiments and follow-up analysis</a:t>
            </a:r>
          </a:p>
          <a:p>
            <a:r>
              <a:rPr lang="en-US" sz="2800"/>
              <a:t>Justification of applicability of the proposed results for validation of models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Overall Project Description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Name: </a:t>
            </a:r>
            <a:r>
              <a:rPr lang="ru-RU" u="sng"/>
              <a:t>E</a:t>
            </a:r>
            <a:r>
              <a:rPr lang="ru-RU"/>
              <a:t>x-</a:t>
            </a:r>
            <a:r>
              <a:rPr lang="ru-RU" u="sng"/>
              <a:t>V</a:t>
            </a:r>
            <a:r>
              <a:rPr lang="ru-RU"/>
              <a:t>essel Source Term </a:t>
            </a:r>
            <a:r>
              <a:rPr lang="ru-RU" u="sng"/>
              <a:t>AN</a:t>
            </a:r>
            <a:r>
              <a:rPr lang="ru-RU"/>
              <a:t>alysis (EVAN)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ISTC Field Codes: </a:t>
            </a:r>
            <a:r>
              <a:rPr lang="ru-RU"/>
              <a:t>ENV-MRA</a:t>
            </a:r>
            <a:r>
              <a:rPr lang="en-US"/>
              <a:t>, </a:t>
            </a:r>
            <a:r>
              <a:rPr lang="ru-RU"/>
              <a:t>FIR-EXP</a:t>
            </a:r>
            <a:r>
              <a:rPr lang="en-US"/>
              <a:t>, </a:t>
            </a:r>
            <a:r>
              <a:rPr lang="ru-RU"/>
              <a:t>FIR-MOD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Goal: research of the processes affecting fission product release to PWR containment atmosphere at ex-vessel stage</a:t>
            </a:r>
            <a:r>
              <a:rPr lang="ru-RU"/>
              <a:t> </a:t>
            </a:r>
            <a:r>
              <a:rPr lang="en-US"/>
              <a:t>of severe accident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974725"/>
          </a:xfrm>
        </p:spPr>
        <p:txBody>
          <a:bodyPr/>
          <a:lstStyle/>
          <a:p>
            <a:r>
              <a:rPr lang="en-US" sz="3200"/>
              <a:t>EVAN Project Schedule and Costs</a:t>
            </a:r>
            <a:endParaRPr lang="en-US" sz="400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3058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After Cologne meting (Feb 2005) and consultations with collaborators a two-phase approach was chosen.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Phase 1 (1 year) Mounting/installation, pilot expertiments and analysis —  first tests from the test matrices mentioned, then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Phase 2 (2 years) More detailed testing &amp; analysis selected on the evaluation of Phase 1 results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	</a:t>
            </a:r>
            <a:r>
              <a:rPr lang="en-US" sz="2400" b="1"/>
              <a:t>Cost	</a:t>
            </a:r>
            <a:r>
              <a:rPr lang="en-US"/>
              <a:t>	</a:t>
            </a:r>
            <a:r>
              <a:rPr lang="en-US" sz="2400" b="1"/>
              <a:t>Phase 1</a:t>
            </a:r>
            <a:r>
              <a:rPr lang="en-US"/>
              <a:t>	</a:t>
            </a:r>
            <a:r>
              <a:rPr lang="en-US" sz="2400" b="1"/>
              <a:t>Phase 2	Total</a:t>
            </a: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</a:t>
            </a:r>
            <a:r>
              <a:rPr lang="ru-RU"/>
              <a:t>	</a:t>
            </a:r>
            <a:r>
              <a:rPr lang="en-US" u="sng"/>
              <a:t>		</a:t>
            </a:r>
            <a:r>
              <a:rPr lang="ru-RU" sz="2400" b="1" u="sng"/>
              <a:t>(1 </a:t>
            </a:r>
            <a:r>
              <a:rPr lang="en-US" sz="2400" b="1" u="sng"/>
              <a:t>year</a:t>
            </a:r>
            <a:r>
              <a:rPr lang="ru-RU" sz="2400" b="1" u="sng"/>
              <a:t>)</a:t>
            </a:r>
            <a:r>
              <a:rPr lang="en-US" u="sng"/>
              <a:t>	</a:t>
            </a:r>
            <a:r>
              <a:rPr lang="en-US" sz="2400" b="1" u="sng"/>
              <a:t>(2 years)		</a:t>
            </a:r>
            <a:endParaRPr lang="en-US" u="sng"/>
          </a:p>
          <a:p>
            <a:pPr lvl="1">
              <a:lnSpc>
                <a:spcPct val="90000"/>
              </a:lnSpc>
            </a:pPr>
            <a:r>
              <a:rPr lang="en-US" sz="2400" b="1"/>
              <a:t>Total		480k$	560k$</a:t>
            </a:r>
            <a:r>
              <a:rPr lang="en-US" sz="2400"/>
              <a:t>       </a:t>
            </a:r>
            <a:r>
              <a:rPr lang="en-US" sz="2400" b="1"/>
              <a:t>1,040k$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2286000" cy="974725"/>
          </a:xfrm>
        </p:spPr>
        <p:txBody>
          <a:bodyPr/>
          <a:lstStyle/>
          <a:p>
            <a:r>
              <a:rPr lang="en-US"/>
              <a:t>Thanks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543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To our collaborators who already provided support letters for EVAN (IRSN, VTT, ITU, GRS)</a:t>
            </a:r>
          </a:p>
          <a:p>
            <a:pPr>
              <a:lnSpc>
                <a:spcPct val="90000"/>
              </a:lnSpc>
            </a:pPr>
            <a:r>
              <a:rPr lang="en-US" sz="2800"/>
              <a:t>To other experts who are willing to do it (PSI, CEA and others)</a:t>
            </a:r>
          </a:p>
          <a:p>
            <a:pPr>
              <a:lnSpc>
                <a:spcPct val="90000"/>
              </a:lnSpc>
            </a:pPr>
            <a:r>
              <a:rPr lang="en-US" sz="2800"/>
              <a:t>To SARNET experts for their help and advice</a:t>
            </a:r>
          </a:p>
          <a:p>
            <a:pPr>
              <a:lnSpc>
                <a:spcPct val="90000"/>
              </a:lnSpc>
            </a:pPr>
            <a:r>
              <a:rPr lang="en-US" sz="2800"/>
              <a:t>To all our Russian colleagues from the various Institutes supporting SPAEP (NITI, IBRAE, VNIPIET, NPO CKTI)</a:t>
            </a:r>
          </a:p>
          <a:p>
            <a:pPr>
              <a:lnSpc>
                <a:spcPct val="90000"/>
              </a:lnSpc>
            </a:pPr>
            <a:r>
              <a:rPr lang="en-US" sz="2800"/>
              <a:t>To our presiding members (L.Tocheny, M.Hugon, and P.Hoffman) for their dedication and support</a:t>
            </a:r>
          </a:p>
          <a:p>
            <a:pPr>
              <a:lnSpc>
                <a:spcPct val="90000"/>
              </a:lnSpc>
            </a:pPr>
            <a:r>
              <a:rPr lang="en-US" sz="2800"/>
              <a:t>To our LUCH host for hospitality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Project tasks list</a:t>
            </a:r>
            <a:endParaRPr lang="ru-RU" sz="400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989138"/>
            <a:ext cx="82153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WP1/Task 1: Analysis of Severe Accident Scenarios (</a:t>
            </a:r>
            <a:r>
              <a:rPr lang="en-US" sz="2400">
                <a:cs typeface="Times New Roman" pitchFamily="18" charset="0"/>
              </a:rPr>
              <a:t>SPAEP, IBRAE</a:t>
            </a:r>
            <a:r>
              <a:rPr lang="en-US" sz="2400"/>
              <a:t>)</a:t>
            </a:r>
          </a:p>
          <a:p>
            <a:pPr>
              <a:lnSpc>
                <a:spcPct val="90000"/>
              </a:lnSpc>
            </a:pPr>
            <a:r>
              <a:rPr lang="en-US" sz="2400"/>
              <a:t>WP2: Molten pool/core catcher FP release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Task 2: </a:t>
            </a:r>
            <a:r>
              <a:rPr lang="en-US" sz="2000">
                <a:cs typeface="Times New Roman" pitchFamily="18" charset="0"/>
              </a:rPr>
              <a:t>Experimental investigations (NITI)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Task 3: Theoretical and numerical modeling (IBRAE)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WP 3: Primary aerosol transport/deposition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Task 4: </a:t>
            </a:r>
            <a:r>
              <a:rPr lang="en-US" sz="2000">
                <a:cs typeface="Times New Roman" pitchFamily="18" charset="0"/>
              </a:rPr>
              <a:t>Experimental investigations (NPO CKTI)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Task 5: Theoretical and numerical modeling (SPAEP, IBRAE)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WP 4: Containment parameters impact on iodine species behaviour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Task 6: </a:t>
            </a:r>
            <a:r>
              <a:rPr lang="en-US" sz="2000">
                <a:cs typeface="Times New Roman" pitchFamily="18" charset="0"/>
              </a:rPr>
              <a:t>Experimental investigations</a:t>
            </a:r>
            <a:r>
              <a:rPr lang="ru-RU" sz="2000"/>
              <a:t> </a:t>
            </a:r>
            <a:r>
              <a:rPr lang="en-US" sz="2000"/>
              <a:t>(VNIPIET)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Task 7: </a:t>
            </a:r>
            <a:r>
              <a:rPr lang="en-US" sz="2000">
                <a:cs typeface="Times New Roman" pitchFamily="18" charset="0"/>
              </a:rPr>
              <a:t>Theoretical and numerical modeling</a:t>
            </a:r>
            <a:r>
              <a:rPr lang="ru-RU" sz="2000"/>
              <a:t> </a:t>
            </a:r>
            <a:r>
              <a:rPr lang="en-US" sz="2000"/>
              <a:t>(VNIPIET, SPAEP)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Partner organisations (Name and location)</a:t>
            </a:r>
            <a:endParaRPr lang="ru-RU" sz="400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SPAEP</a:t>
            </a:r>
            <a:r>
              <a:rPr lang="en-US" sz="2400"/>
              <a:t> (</a:t>
            </a:r>
            <a:r>
              <a:rPr lang="ru-RU" sz="2400"/>
              <a:t>Research and Design Institute</a:t>
            </a:r>
            <a:r>
              <a:rPr lang="en-US" sz="2400"/>
              <a:t> </a:t>
            </a:r>
            <a:r>
              <a:rPr lang="ru-RU" sz="2400"/>
              <a:t>ATOMENERGOPROEKT, St.Petersburg</a:t>
            </a:r>
            <a:r>
              <a:rPr lang="en-US" sz="2400"/>
              <a:t>)</a:t>
            </a:r>
            <a:endParaRPr lang="ru-RU" sz="2400"/>
          </a:p>
          <a:p>
            <a:pPr>
              <a:lnSpc>
                <a:spcPct val="90000"/>
              </a:lnSpc>
            </a:pPr>
            <a:r>
              <a:rPr lang="en-US" sz="2400"/>
              <a:t>IBRAE (Nuclear Safety Institute of Russian Academy of Science, Moscow)</a:t>
            </a:r>
          </a:p>
          <a:p>
            <a:pPr>
              <a:lnSpc>
                <a:spcPct val="90000"/>
              </a:lnSpc>
            </a:pPr>
            <a:r>
              <a:rPr lang="ru-RU" sz="2400"/>
              <a:t>NITI</a:t>
            </a:r>
            <a:r>
              <a:rPr lang="en-US" sz="2400"/>
              <a:t> (</a:t>
            </a:r>
            <a:r>
              <a:rPr lang="ru-RU" sz="2400"/>
              <a:t>Alexandrov Research Institute of Technology, Sosnovy Bor</a:t>
            </a:r>
            <a:r>
              <a:rPr lang="en-US" sz="2400"/>
              <a:t>)</a:t>
            </a:r>
            <a:endParaRPr lang="ru-RU" sz="2400"/>
          </a:p>
          <a:p>
            <a:pPr>
              <a:lnSpc>
                <a:spcPct val="90000"/>
              </a:lnSpc>
            </a:pPr>
            <a:r>
              <a:rPr lang="en-GB" sz="2400"/>
              <a:t>NPO CKTI (</a:t>
            </a:r>
            <a:r>
              <a:rPr lang="en-US" sz="2400"/>
              <a:t>Polzunov Scientific &amp; Development Association on Research and Design of Power Equipment, St.Petersburg)</a:t>
            </a:r>
          </a:p>
          <a:p>
            <a:pPr>
              <a:lnSpc>
                <a:spcPct val="90000"/>
              </a:lnSpc>
            </a:pPr>
            <a:r>
              <a:rPr lang="ru-RU" sz="2400"/>
              <a:t>VNIPIET</a:t>
            </a:r>
            <a:r>
              <a:rPr lang="en-US" sz="2400"/>
              <a:t> (</a:t>
            </a:r>
            <a:r>
              <a:rPr lang="ru-RU" sz="2400"/>
              <a:t>All-Russian Design and Research Institute of Complex Power Technology, St.Petersburg</a:t>
            </a:r>
            <a:r>
              <a:rPr lang="en-US" sz="2400"/>
              <a:t>)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Task 1: Analysis of Earlier Results of Severe Accident Scenarios Calculations.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Participants: SPAEP, IBRAE</a:t>
            </a:r>
          </a:p>
          <a:p>
            <a:pPr>
              <a:lnSpc>
                <a:spcPct val="90000"/>
              </a:lnSpc>
            </a:pPr>
            <a:r>
              <a:rPr lang="ru-RU" sz="2400"/>
              <a:t>A</a:t>
            </a:r>
            <a:r>
              <a:rPr lang="en-US" sz="2400"/>
              <a:t>nalysis of plant calculations results for VVER and PWR applications</a:t>
            </a:r>
            <a:endParaRPr lang="ru-RU" sz="2400"/>
          </a:p>
          <a:p>
            <a:pPr lvl="1"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Data provided by foreign collaborators (Western LWR</a:t>
            </a:r>
            <a:r>
              <a:rPr lang="en-US" sz="2000"/>
              <a:t>s</a:t>
            </a:r>
            <a:r>
              <a:rPr lang="en-US" sz="2000">
                <a:cs typeface="Times New Roman" pitchFamily="18" charset="0"/>
              </a:rPr>
              <a:t>, VVER-1000, Phebus (ISP-46), SARNET (PSA-2 and OPTSAM data)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Data alrady available to Russain participants (VVER-640, VVER-1000)</a:t>
            </a:r>
            <a:r>
              <a:rPr lang="ru-RU" sz="2000"/>
              <a:t> 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Providing bounding parameters ranges for experiments (Tasks 2, 4, 6)</a:t>
            </a:r>
          </a:p>
          <a:p>
            <a:pPr>
              <a:lnSpc>
                <a:spcPct val="90000"/>
              </a:lnSpc>
            </a:pPr>
            <a:r>
              <a:rPr lang="en-US" sz="2400"/>
              <a:t>Justification of applicability of the proposed results for validation of models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Task 1 research team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SPAEP: Dr.Bezlepkin and specialists from NPP safety research department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VVER-640 and VVER-1000 R&amp;D programmes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Full-fledged safety cases development for NPP designs</a:t>
            </a:r>
            <a:endParaRPr lang="ru-RU" sz="2400"/>
          </a:p>
          <a:p>
            <a:pPr>
              <a:lnSpc>
                <a:spcPct val="90000"/>
              </a:lnSpc>
            </a:pPr>
            <a:r>
              <a:rPr lang="en-US" sz="2800"/>
              <a:t>IBRAE: Prof. Strizhov, Dr.Kiselev and other specialists from severe accident research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Integral computer code developments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Accident sequence analyses for VVER and PWR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Severe accident code</a:t>
            </a:r>
            <a:r>
              <a:rPr lang="ru-RU" sz="2400"/>
              <a:t> </a:t>
            </a:r>
            <a:r>
              <a:rPr lang="en-US" sz="2400"/>
              <a:t>assessments	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25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Task 2: Experiments on Fission Product Release from Molten Pool</a:t>
            </a:r>
          </a:p>
        </p:txBody>
      </p:sp>
      <p:sp>
        <p:nvSpPr>
          <p:cNvPr id="2252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Research team</a:t>
            </a:r>
            <a:r>
              <a:rPr lang="en-US" sz="2800"/>
              <a:t>: NITI (Prof. V.Khabensky, Dr.S.Bechta, Dr.V.Gusarov, S.Vitol and others)</a:t>
            </a:r>
          </a:p>
          <a:p>
            <a:pPr>
              <a:lnSpc>
                <a:spcPct val="90000"/>
              </a:lnSpc>
            </a:pPr>
            <a:r>
              <a:rPr lang="en-GB" sz="2800">
                <a:cs typeface="Times New Roman" pitchFamily="18" charset="0"/>
              </a:rPr>
              <a:t>Low-volatile FP release from molten pool during its transition from sub-oxidized (C-30) to fully-oxidized (C-100) state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en-GB" sz="2800">
                <a:cs typeface="Times New Roman" pitchFamily="18" charset="0"/>
              </a:rPr>
              <a:t>FP release from molten pool</a:t>
            </a:r>
            <a:r>
              <a:rPr lang="en-US" sz="2800">
                <a:cs typeface="Times New Roman" pitchFamily="18" charset="0"/>
              </a:rPr>
              <a:t>/core catcher</a:t>
            </a:r>
            <a:r>
              <a:rPr lang="en-GB" sz="2800">
                <a:cs typeface="Times New Roman" pitchFamily="18" charset="0"/>
              </a:rPr>
              <a:t> in case </a:t>
            </a:r>
            <a:r>
              <a:rPr lang="en-US" sz="2800">
                <a:cs typeface="Times New Roman" pitchFamily="18" charset="0"/>
              </a:rPr>
              <a:t>of </a:t>
            </a:r>
            <a:r>
              <a:rPr lang="en-GB" sz="2800">
                <a:cs typeface="Times New Roman" pitchFamily="18" charset="0"/>
              </a:rPr>
              <a:t>FP-contaminated water supply onto the melt surface</a:t>
            </a:r>
            <a:r>
              <a:rPr lang="ru-RU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14-16 Sep 2005, CEG-SAM Meeting, Podolsk, Russia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SPAEP, 2005</a:t>
            </a:r>
            <a:endParaRPr lang="ru-RU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Task 2: Experiments on Fission Product Release from Molten Pool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572000"/>
          </a:xfrm>
        </p:spPr>
        <p:txBody>
          <a:bodyPr/>
          <a:lstStyle/>
          <a:p>
            <a:r>
              <a:rPr lang="en-US" sz="2800"/>
              <a:t>Tools used for task implementation:</a:t>
            </a:r>
            <a:endParaRPr lang="ru-RU" sz="2800"/>
          </a:p>
          <a:p>
            <a:pPr lvl="1"/>
            <a:r>
              <a:rPr lang="en-US" sz="2400"/>
              <a:t>RASPLAV experimental facilities at NITI for investigation of high-temperature processes in corium equipped with aerosol sampling system</a:t>
            </a:r>
          </a:p>
          <a:p>
            <a:pPr lvl="1"/>
            <a:r>
              <a:rPr lang="en-US" sz="2400"/>
              <a:t>Various pieces of equipment for preparing experiments, carrying out the post-test analysis and processing of experimental results</a:t>
            </a:r>
          </a:p>
          <a:p>
            <a:r>
              <a:rPr lang="ru-RU" sz="2800"/>
              <a:t>Deliverables</a:t>
            </a:r>
            <a:r>
              <a:rPr lang="en-US" sz="2800"/>
              <a:t>: </a:t>
            </a:r>
            <a:r>
              <a:rPr lang="ru-RU" sz="2800"/>
              <a:t>Report</a:t>
            </a:r>
            <a:r>
              <a:rPr lang="en-US" sz="2800"/>
              <a:t>s on experiments for analysis of in-containment source term from molten pool/core catcher 	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4284</TotalTime>
  <Words>2030</Words>
  <Application>Microsoft Office PowerPoint</Application>
  <PresentationFormat>Bildschirmpräsentation (4:3)</PresentationFormat>
  <Paragraphs>236</Paragraphs>
  <Slides>31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Tahoma</vt:lpstr>
      <vt:lpstr>Times New Roman</vt:lpstr>
      <vt:lpstr>Wingdings</vt:lpstr>
      <vt:lpstr>Symbol</vt:lpstr>
      <vt:lpstr>Сумерки</vt:lpstr>
      <vt:lpstr>ISTC project #3345: Ex-Vessel Source Term ANalysis (EVAN)  Status and Workplan Presentation  Vladimir Bezlepkin,  Yuri Leontiev (SPAEP)</vt:lpstr>
      <vt:lpstr>Presentation Outline</vt:lpstr>
      <vt:lpstr>Overall Project Description</vt:lpstr>
      <vt:lpstr>Project tasks list</vt:lpstr>
      <vt:lpstr>Partner organisations (Name and location)</vt:lpstr>
      <vt:lpstr>Task 1: Analysis of Earlier Results of Severe Accident Scenarios Calculations.</vt:lpstr>
      <vt:lpstr>Task 1 research team</vt:lpstr>
      <vt:lpstr>Task 2: Experiments on Fission Product Release from Molten Pool</vt:lpstr>
      <vt:lpstr>Task 2: Experiments on Fission Product Release from Molten Pool</vt:lpstr>
      <vt:lpstr>Proposed test matrix EVAN–FP1/2</vt:lpstr>
      <vt:lpstr>Proposed test matrix EVAN–FP3/4</vt:lpstr>
      <vt:lpstr>Task 3: Analytical support of FP release experiments </vt:lpstr>
      <vt:lpstr>Task 4: Experimental investigation of selected aerosol transport problems for severe accident conditions</vt:lpstr>
      <vt:lpstr>Task 4: Investigation of selected aerosol transport problems for severe accident conditions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Proposed test matrix EVAN–AER1-3</vt:lpstr>
      <vt:lpstr>Proposed test matrix EVAN–AER4</vt:lpstr>
      <vt:lpstr>Task 5: Analytical Support of Experiments </vt:lpstr>
      <vt:lpstr>Experiments on Containment Parameters Impact on Volatile Iodine Species Behaviour: Task 6</vt:lpstr>
      <vt:lpstr>Proposed test matrix EVAN–I1-2</vt:lpstr>
      <vt:lpstr>Proposed test matrix EVAN–I3-4</vt:lpstr>
      <vt:lpstr>PowerPoint-Präsentation</vt:lpstr>
      <vt:lpstr>PowerPoint-Präsentation</vt:lpstr>
      <vt:lpstr>Task 7: Analytical Support of Experiments </vt:lpstr>
      <vt:lpstr>EVAN Project Schedule and Costs</vt:lpstr>
      <vt:lpstr>Thanks</vt:lpstr>
    </vt:vector>
  </TitlesOfParts>
  <Company>SPAEP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EVAN-09-2004</dc:title>
  <dc:creator>Yuri Leontiev</dc:creator>
  <cp:lastModifiedBy>Peters, Ursula</cp:lastModifiedBy>
  <cp:revision>432</cp:revision>
  <dcterms:created xsi:type="dcterms:W3CDTF">2003-09-04T10:30:03Z</dcterms:created>
  <dcterms:modified xsi:type="dcterms:W3CDTF">2012-10-09T10:16:22Z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Project status</vt:lpwstr>
  </property>
</Properties>
</file>