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27"/>
  </p:notesMasterIdLst>
  <p:sldIdLst>
    <p:sldId id="286" r:id="rId2"/>
    <p:sldId id="365" r:id="rId3"/>
    <p:sldId id="283" r:id="rId4"/>
    <p:sldId id="374" r:id="rId5"/>
    <p:sldId id="395" r:id="rId6"/>
    <p:sldId id="380" r:id="rId7"/>
    <p:sldId id="381" r:id="rId8"/>
    <p:sldId id="382" r:id="rId9"/>
    <p:sldId id="383" r:id="rId10"/>
    <p:sldId id="384" r:id="rId11"/>
    <p:sldId id="375" r:id="rId12"/>
    <p:sldId id="387" r:id="rId13"/>
    <p:sldId id="388" r:id="rId14"/>
    <p:sldId id="376" r:id="rId15"/>
    <p:sldId id="389" r:id="rId16"/>
    <p:sldId id="390" r:id="rId17"/>
    <p:sldId id="379" r:id="rId18"/>
    <p:sldId id="391" r:id="rId19"/>
    <p:sldId id="392" r:id="rId20"/>
    <p:sldId id="377" r:id="rId21"/>
    <p:sldId id="393" r:id="rId22"/>
    <p:sldId id="394" r:id="rId23"/>
    <p:sldId id="406" r:id="rId24"/>
    <p:sldId id="373" r:id="rId25"/>
    <p:sldId id="407"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4936" autoAdjust="0"/>
    <p:restoredTop sz="78548" autoAdjust="0"/>
  </p:normalViewPr>
  <p:slideViewPr>
    <p:cSldViewPr>
      <p:cViewPr>
        <p:scale>
          <a:sx n="75" d="100"/>
          <a:sy n="75" d="100"/>
        </p:scale>
        <p:origin x="-1522" y="-58"/>
      </p:cViewPr>
      <p:guideLst>
        <p:guide orient="horz" pos="2160"/>
        <p:guide pos="2880"/>
      </p:guideLst>
    </p:cSldViewPr>
  </p:slideViewPr>
  <p:outlineViewPr>
    <p:cViewPr>
      <p:scale>
        <a:sx n="25" d="100"/>
        <a:sy n="25"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Lst>
  </p:outlin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slide" Target="slides/slide18.xml"/><Relationship Id="rId18" Type="http://schemas.openxmlformats.org/officeDocument/2006/relationships/slide" Target="slides/slide23.xml"/><Relationship Id="rId3" Type="http://schemas.openxmlformats.org/officeDocument/2006/relationships/slide" Target="slides/slide7.xml"/><Relationship Id="rId7" Type="http://schemas.openxmlformats.org/officeDocument/2006/relationships/slide" Target="slides/slide12.xml"/><Relationship Id="rId12" Type="http://schemas.openxmlformats.org/officeDocument/2006/relationships/slide" Target="slides/slide17.xml"/><Relationship Id="rId17" Type="http://schemas.openxmlformats.org/officeDocument/2006/relationships/slide" Target="slides/slide22.xml"/><Relationship Id="rId2" Type="http://schemas.openxmlformats.org/officeDocument/2006/relationships/slide" Target="slides/slide3.xml"/><Relationship Id="rId16" Type="http://schemas.openxmlformats.org/officeDocument/2006/relationships/slide" Target="slides/slide21.xml"/><Relationship Id="rId1" Type="http://schemas.openxmlformats.org/officeDocument/2006/relationships/slide" Target="slides/slide1.xml"/><Relationship Id="rId6" Type="http://schemas.openxmlformats.org/officeDocument/2006/relationships/slide" Target="slides/slide11.xml"/><Relationship Id="rId11" Type="http://schemas.openxmlformats.org/officeDocument/2006/relationships/slide" Target="slides/slide16.xml"/><Relationship Id="rId5" Type="http://schemas.openxmlformats.org/officeDocument/2006/relationships/slide" Target="slides/slide10.xml"/><Relationship Id="rId15" Type="http://schemas.openxmlformats.org/officeDocument/2006/relationships/slide" Target="slides/slide20.xml"/><Relationship Id="rId10" Type="http://schemas.openxmlformats.org/officeDocument/2006/relationships/slide" Target="slides/slide15.xml"/><Relationship Id="rId19" Type="http://schemas.openxmlformats.org/officeDocument/2006/relationships/slide" Target="slides/slide24.xml"/><Relationship Id="rId4" Type="http://schemas.openxmlformats.org/officeDocument/2006/relationships/slide" Target="slides/slide9.xml"/><Relationship Id="rId9" Type="http://schemas.openxmlformats.org/officeDocument/2006/relationships/slide" Target="slides/slide14.xml"/><Relationship Id="rId14" Type="http://schemas.openxmlformats.org/officeDocument/2006/relationships/slide" Target="slides/slide1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7613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761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613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7613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7613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2BAD67-A730-4254-BC60-433FFB93C265}" type="slidenum">
              <a:rPr lang="ru-RU"/>
              <a:pPr/>
              <a:t>‹Nr.›</a:t>
            </a:fld>
            <a:endParaRPr lang="ru-RU"/>
          </a:p>
        </p:txBody>
      </p:sp>
    </p:spTree>
    <p:extLst>
      <p:ext uri="{BB962C8B-B14F-4D97-AF65-F5344CB8AC3E}">
        <p14:creationId xmlns:p14="http://schemas.microsoft.com/office/powerpoint/2010/main" val="22631459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4BBABD-D9F6-4A9D-B0C5-899CA1B07F0A}" type="slidenum">
              <a:rPr lang="ru-RU"/>
              <a:pPr/>
              <a:t>4</a:t>
            </a:fld>
            <a:endParaRPr lang="ru-RU"/>
          </a:p>
        </p:txBody>
      </p:sp>
      <p:sp>
        <p:nvSpPr>
          <p:cNvPr id="233474" name="Rectangle 2"/>
          <p:cNvSpPr>
            <a:spLocks noChangeArrowheads="1" noTextEdit="1"/>
          </p:cNvSpPr>
          <p:nvPr>
            <p:ph type="sldImg"/>
          </p:nvPr>
        </p:nvSpPr>
        <p:spPr>
          <a:ln/>
        </p:spPr>
      </p:sp>
      <p:sp>
        <p:nvSpPr>
          <p:cNvPr id="233475" name="Rectangle 3"/>
          <p:cNvSpPr>
            <a:spLocks noGrp="1" noChangeArrowheads="1"/>
          </p:cNvSpPr>
          <p:nvPr>
            <p:ph type="body" idx="1"/>
          </p:nvPr>
        </p:nvSpPr>
        <p:spPr/>
        <p:txBody>
          <a:bodyPr/>
          <a:lstStyle/>
          <a:p>
            <a:r>
              <a:rPr lang="en-US"/>
              <a:t>Comprises: </a:t>
            </a:r>
            <a:r>
              <a:rPr lang="ru-RU"/>
              <a:t>Assessment of consequences of late phase fission product release to the PWR containment atmosphere at the ex-vessel stage of the severe accident for real systems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F70B4C-1983-468D-98B9-DC2A6BCC1936}" type="slidenum">
              <a:rPr lang="ru-RU"/>
              <a:pPr/>
              <a:t>12</a:t>
            </a:fld>
            <a:endParaRPr lang="ru-RU"/>
          </a:p>
        </p:txBody>
      </p:sp>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p:txBody>
          <a:bodyPr/>
          <a:lstStyle/>
          <a:p>
            <a:pPr lvl="1"/>
            <a:r>
              <a:rPr lang="ru-RU"/>
              <a:t>Assessment of the characteristic ranges and recommendations for choice of the parameters used for constitutive relations in the aerosol models for lumped-parameter codes used for severe accident environmental source term analysis.</a:t>
            </a:r>
          </a:p>
          <a:p>
            <a:endParaRPr lang="ru-RU"/>
          </a:p>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5DA582-2618-4694-9570-67FAFAAE2912}" type="slidenum">
              <a:rPr lang="ru-RU"/>
              <a:pPr/>
              <a:t>18</a:t>
            </a:fld>
            <a:endParaRPr lang="ru-RU"/>
          </a:p>
        </p:txBody>
      </p:sp>
      <p:sp>
        <p:nvSpPr>
          <p:cNvPr id="234498" name="Rectangle 2"/>
          <p:cNvSpPr>
            <a:spLocks noChangeArrowheads="1" noTextEdit="1"/>
          </p:cNvSpPr>
          <p:nvPr>
            <p:ph type="sldImg"/>
          </p:nvPr>
        </p:nvSpPr>
        <p:spPr>
          <a:ln/>
        </p:spPr>
      </p:sp>
      <p:sp>
        <p:nvSpPr>
          <p:cNvPr id="234499" name="Rectangle 3"/>
          <p:cNvSpPr>
            <a:spLocks noGrp="1" noChangeArrowheads="1"/>
          </p:cNvSpPr>
          <p:nvPr>
            <p:ph type="body" idx="1"/>
          </p:nvPr>
        </p:nvSpPr>
        <p:spPr/>
        <p:txBody>
          <a:bodyPr/>
          <a:lstStyle/>
          <a:p>
            <a:pPr lvl="1"/>
            <a:r>
              <a:rPr lang="ru-RU" sz="900"/>
              <a:t>Uncertainty analysis of content and proportioning of the gas phase iodine species for severe accident conditions. Recommendations on choice of numerical models and rate constants values for severe accident environmental source term assessment</a:t>
            </a:r>
          </a:p>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12EB50-66FA-4D35-9DEC-120BDF787463}" type="slidenum">
              <a:rPr lang="ru-RU"/>
              <a:pPr/>
              <a:t>21</a:t>
            </a:fld>
            <a:endParaRPr lang="ru-RU"/>
          </a:p>
        </p:txBody>
      </p:sp>
      <p:sp>
        <p:nvSpPr>
          <p:cNvPr id="235522" name="Rectangle 2"/>
          <p:cNvSpPr>
            <a:spLocks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60418" name="Group 2"/>
          <p:cNvGrpSpPr>
            <a:grpSpLocks/>
          </p:cNvGrpSpPr>
          <p:nvPr/>
        </p:nvGrpSpPr>
        <p:grpSpPr bwMode="auto">
          <a:xfrm>
            <a:off x="0" y="6350"/>
            <a:ext cx="9140825" cy="6851650"/>
            <a:chOff x="0" y="4"/>
            <a:chExt cx="5758" cy="4316"/>
          </a:xfrm>
        </p:grpSpPr>
        <p:grpSp>
          <p:nvGrpSpPr>
            <p:cNvPr id="60419" name="Group 3"/>
            <p:cNvGrpSpPr>
              <a:grpSpLocks/>
            </p:cNvGrpSpPr>
            <p:nvPr/>
          </p:nvGrpSpPr>
          <p:grpSpPr bwMode="auto">
            <a:xfrm>
              <a:off x="0" y="1161"/>
              <a:ext cx="5758" cy="3159"/>
              <a:chOff x="0" y="1161"/>
              <a:chExt cx="5758" cy="3159"/>
            </a:xfrm>
          </p:grpSpPr>
          <p:sp>
            <p:nvSpPr>
              <p:cNvPr id="60420"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1"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sp>
          <p:nvSpPr>
            <p:cNvPr id="60422"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3"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4"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60425" name="Group 9"/>
            <p:cNvGrpSpPr>
              <a:grpSpLocks/>
            </p:cNvGrpSpPr>
            <p:nvPr/>
          </p:nvGrpSpPr>
          <p:grpSpPr bwMode="auto">
            <a:xfrm>
              <a:off x="348" y="4"/>
              <a:ext cx="5410" cy="4316"/>
              <a:chOff x="348" y="4"/>
              <a:chExt cx="5410" cy="4316"/>
            </a:xfrm>
          </p:grpSpPr>
          <p:sp>
            <p:nvSpPr>
              <p:cNvPr id="60426"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7"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8"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9"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30"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31"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60432"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noProof="0" smtClean="0"/>
              <a:t>Образец заголовка</a:t>
            </a:r>
          </a:p>
        </p:txBody>
      </p:sp>
      <p:sp>
        <p:nvSpPr>
          <p:cNvPr id="6043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ru-RU" noProof="0" smtClean="0"/>
              <a:t>Образец подзаголовка</a:t>
            </a:r>
          </a:p>
        </p:txBody>
      </p:sp>
      <p:sp>
        <p:nvSpPr>
          <p:cNvPr id="60434" name="Rectangle 18"/>
          <p:cNvSpPr>
            <a:spLocks noGrp="1" noChangeArrowheads="1"/>
          </p:cNvSpPr>
          <p:nvPr>
            <p:ph type="dt" sz="quarter" idx="2"/>
          </p:nvPr>
        </p:nvSpPr>
        <p:spPr/>
        <p:txBody>
          <a:bodyPr/>
          <a:lstStyle>
            <a:lvl1pPr>
              <a:defRPr/>
            </a:lvl1pPr>
          </a:lstStyle>
          <a:p>
            <a:endParaRPr lang="ru-RU"/>
          </a:p>
        </p:txBody>
      </p:sp>
      <p:sp>
        <p:nvSpPr>
          <p:cNvPr id="60435" name="Rectangle 19"/>
          <p:cNvSpPr>
            <a:spLocks noGrp="1" noChangeArrowheads="1"/>
          </p:cNvSpPr>
          <p:nvPr>
            <p:ph type="ftr" sz="quarter" idx="3"/>
          </p:nvPr>
        </p:nvSpPr>
        <p:spPr>
          <a:xfrm>
            <a:off x="3352800" y="6248400"/>
            <a:ext cx="2895600" cy="457200"/>
          </a:xfrm>
        </p:spPr>
        <p:txBody>
          <a:bodyPr/>
          <a:lstStyle>
            <a:lvl1pPr>
              <a:defRPr/>
            </a:lvl1pPr>
          </a:lstStyle>
          <a:p>
            <a:endParaRPr lang="ru-RU"/>
          </a:p>
        </p:txBody>
      </p:sp>
      <p:sp>
        <p:nvSpPr>
          <p:cNvPr id="60436" name="Rectangle 20"/>
          <p:cNvSpPr>
            <a:spLocks noGrp="1" noChangeArrowheads="1"/>
          </p:cNvSpPr>
          <p:nvPr>
            <p:ph type="sldNum" sz="quarter" idx="4"/>
          </p:nvPr>
        </p:nvSpPr>
        <p:spPr/>
        <p:txBody>
          <a:bodyPr/>
          <a:lstStyle>
            <a:lvl1pPr>
              <a:defRPr/>
            </a:lvl1pPr>
          </a:lstStyle>
          <a:p>
            <a:fld id="{6C8B7A84-01A3-4737-B50F-089876D7AD77}" type="slidenum">
              <a:rPr lang="ru-RU"/>
              <a:pPr/>
              <a:t>‹Nr.›</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Feb-04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BCD8963C-6FE9-4D3F-9213-3695237319F8}" type="slidenum">
              <a:rPr lang="ru-RU"/>
              <a:pPr/>
              <a:t>‹Nr.›</a:t>
            </a:fld>
            <a:fld id="{451A65E1-DD8A-4E2A-A82D-C8A1B079F5FF}" type="slidenum">
              <a:rPr lang="ru-RU"/>
              <a:pPr/>
              <a:t>‹Nr.›</a:t>
            </a:fld>
            <a:endParaRPr lang="ru-RU"/>
          </a:p>
        </p:txBody>
      </p:sp>
    </p:spTree>
    <p:extLst>
      <p:ext uri="{BB962C8B-B14F-4D97-AF65-F5344CB8AC3E}">
        <p14:creationId xmlns:p14="http://schemas.microsoft.com/office/powerpoint/2010/main" val="2086223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24650" y="304800"/>
            <a:ext cx="1885950" cy="5791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066800" y="304800"/>
            <a:ext cx="5505450" cy="5791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Feb-04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D8C7E490-1FC3-4CC3-A9C2-B6A4D0792BF3}" type="slidenum">
              <a:rPr lang="ru-RU"/>
              <a:pPr/>
              <a:t>‹Nr.›</a:t>
            </a:fld>
            <a:fld id="{0B0C374B-3477-46AD-9026-580416F05F02}" type="slidenum">
              <a:rPr lang="ru-RU"/>
              <a:pPr/>
              <a:t>‹Nr.›</a:t>
            </a:fld>
            <a:endParaRPr lang="ru-RU"/>
          </a:p>
        </p:txBody>
      </p:sp>
    </p:spTree>
    <p:extLst>
      <p:ext uri="{BB962C8B-B14F-4D97-AF65-F5344CB8AC3E}">
        <p14:creationId xmlns:p14="http://schemas.microsoft.com/office/powerpoint/2010/main" val="232091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Feb-04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EF1E275B-F529-41C3-BBB4-E39BA915EF56}" type="slidenum">
              <a:rPr lang="ru-RU"/>
              <a:pPr/>
              <a:t>‹Nr.›</a:t>
            </a:fld>
            <a:fld id="{8DF40BE1-D78A-4878-B161-473376D1E115}" type="slidenum">
              <a:rPr lang="ru-RU"/>
              <a:pPr/>
              <a:t>‹Nr.›</a:t>
            </a:fld>
            <a:endParaRPr lang="ru-RU"/>
          </a:p>
        </p:txBody>
      </p:sp>
    </p:spTree>
    <p:extLst>
      <p:ext uri="{BB962C8B-B14F-4D97-AF65-F5344CB8AC3E}">
        <p14:creationId xmlns:p14="http://schemas.microsoft.com/office/powerpoint/2010/main" val="3475591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t>Feb-04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765571E4-359F-43D2-AAE3-3C71A3348234}" type="slidenum">
              <a:rPr lang="ru-RU"/>
              <a:pPr/>
              <a:t>‹Nr.›</a:t>
            </a:fld>
            <a:fld id="{79EDD8D2-8191-4C47-BF17-398BE3027ED9}" type="slidenum">
              <a:rPr lang="ru-RU"/>
              <a:pPr/>
              <a:t>‹Nr.›</a:t>
            </a:fld>
            <a:endParaRPr lang="ru-RU"/>
          </a:p>
        </p:txBody>
      </p:sp>
    </p:spTree>
    <p:extLst>
      <p:ext uri="{BB962C8B-B14F-4D97-AF65-F5344CB8AC3E}">
        <p14:creationId xmlns:p14="http://schemas.microsoft.com/office/powerpoint/2010/main" val="93855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Feb-04</a:t>
            </a:r>
          </a:p>
        </p:txBody>
      </p:sp>
      <p:sp>
        <p:nvSpPr>
          <p:cNvPr id="6" name="Fußzeilenplatzhalter 5"/>
          <p:cNvSpPr>
            <a:spLocks noGrp="1"/>
          </p:cNvSpPr>
          <p:nvPr>
            <p:ph type="ftr" sz="quarter" idx="11"/>
          </p:nvPr>
        </p:nvSpPr>
        <p:spPr/>
        <p:txBody>
          <a:bodyPr/>
          <a:lstStyle>
            <a:lvl1pPr>
              <a:defRPr/>
            </a:lvl1pPr>
          </a:lstStyle>
          <a:p>
            <a:r>
              <a:rPr lang="en-US"/>
              <a:t>© SPAEP, 2004</a:t>
            </a:r>
            <a:endParaRPr lang="ru-RU"/>
          </a:p>
        </p:txBody>
      </p:sp>
      <p:sp>
        <p:nvSpPr>
          <p:cNvPr id="7" name="Foliennummernplatzhalter 6"/>
          <p:cNvSpPr>
            <a:spLocks noGrp="1"/>
          </p:cNvSpPr>
          <p:nvPr>
            <p:ph type="sldNum" sz="quarter" idx="12"/>
          </p:nvPr>
        </p:nvSpPr>
        <p:spPr/>
        <p:txBody>
          <a:bodyPr/>
          <a:lstStyle>
            <a:lvl1pPr>
              <a:defRPr/>
            </a:lvl1pPr>
          </a:lstStyle>
          <a:p>
            <a:fld id="{38915868-28C3-4005-AE31-6910D9348F85}" type="slidenum">
              <a:rPr lang="ru-RU"/>
              <a:pPr/>
              <a:t>‹Nr.›</a:t>
            </a:fld>
            <a:fld id="{35936C6C-1928-4C0C-8057-E536545DEA9A}" type="slidenum">
              <a:rPr lang="ru-RU"/>
              <a:pPr/>
              <a:t>‹Nr.›</a:t>
            </a:fld>
            <a:endParaRPr lang="ru-RU"/>
          </a:p>
        </p:txBody>
      </p:sp>
    </p:spTree>
    <p:extLst>
      <p:ext uri="{BB962C8B-B14F-4D97-AF65-F5344CB8AC3E}">
        <p14:creationId xmlns:p14="http://schemas.microsoft.com/office/powerpoint/2010/main" val="135089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Feb-04</a:t>
            </a:r>
          </a:p>
        </p:txBody>
      </p:sp>
      <p:sp>
        <p:nvSpPr>
          <p:cNvPr id="8" name="Fußzeilenplatzhalter 7"/>
          <p:cNvSpPr>
            <a:spLocks noGrp="1"/>
          </p:cNvSpPr>
          <p:nvPr>
            <p:ph type="ftr" sz="quarter" idx="11"/>
          </p:nvPr>
        </p:nvSpPr>
        <p:spPr/>
        <p:txBody>
          <a:bodyPr/>
          <a:lstStyle>
            <a:lvl1pPr>
              <a:defRPr/>
            </a:lvl1pPr>
          </a:lstStyle>
          <a:p>
            <a:r>
              <a:rPr lang="en-US"/>
              <a:t>© SPAEP, 2004</a:t>
            </a:r>
            <a:endParaRPr lang="ru-RU"/>
          </a:p>
        </p:txBody>
      </p:sp>
      <p:sp>
        <p:nvSpPr>
          <p:cNvPr id="9" name="Foliennummernplatzhalter 8"/>
          <p:cNvSpPr>
            <a:spLocks noGrp="1"/>
          </p:cNvSpPr>
          <p:nvPr>
            <p:ph type="sldNum" sz="quarter" idx="12"/>
          </p:nvPr>
        </p:nvSpPr>
        <p:spPr/>
        <p:txBody>
          <a:bodyPr/>
          <a:lstStyle>
            <a:lvl1pPr>
              <a:defRPr/>
            </a:lvl1pPr>
          </a:lstStyle>
          <a:p>
            <a:fld id="{D60DA4F7-99A3-4DCF-B25C-E45C9268BFC7}" type="slidenum">
              <a:rPr lang="ru-RU"/>
              <a:pPr/>
              <a:t>‹Nr.›</a:t>
            </a:fld>
            <a:fld id="{D07048E7-C12F-4DA0-A118-704F19B476C5}" type="slidenum">
              <a:rPr lang="ru-RU"/>
              <a:pPr/>
              <a:t>‹Nr.›</a:t>
            </a:fld>
            <a:endParaRPr lang="ru-RU"/>
          </a:p>
        </p:txBody>
      </p:sp>
    </p:spTree>
    <p:extLst>
      <p:ext uri="{BB962C8B-B14F-4D97-AF65-F5344CB8AC3E}">
        <p14:creationId xmlns:p14="http://schemas.microsoft.com/office/powerpoint/2010/main" val="764955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Feb-04</a:t>
            </a:r>
          </a:p>
        </p:txBody>
      </p:sp>
      <p:sp>
        <p:nvSpPr>
          <p:cNvPr id="4" name="Fußzeilenplatzhalter 3"/>
          <p:cNvSpPr>
            <a:spLocks noGrp="1"/>
          </p:cNvSpPr>
          <p:nvPr>
            <p:ph type="ftr" sz="quarter" idx="11"/>
          </p:nvPr>
        </p:nvSpPr>
        <p:spPr/>
        <p:txBody>
          <a:bodyPr/>
          <a:lstStyle>
            <a:lvl1pPr>
              <a:defRPr/>
            </a:lvl1pPr>
          </a:lstStyle>
          <a:p>
            <a:r>
              <a:rPr lang="en-US"/>
              <a:t>© SPAEP, 2004</a:t>
            </a:r>
            <a:endParaRPr lang="ru-RU"/>
          </a:p>
        </p:txBody>
      </p:sp>
      <p:sp>
        <p:nvSpPr>
          <p:cNvPr id="5" name="Foliennummernplatzhalter 4"/>
          <p:cNvSpPr>
            <a:spLocks noGrp="1"/>
          </p:cNvSpPr>
          <p:nvPr>
            <p:ph type="sldNum" sz="quarter" idx="12"/>
          </p:nvPr>
        </p:nvSpPr>
        <p:spPr/>
        <p:txBody>
          <a:bodyPr/>
          <a:lstStyle>
            <a:lvl1pPr>
              <a:defRPr/>
            </a:lvl1pPr>
          </a:lstStyle>
          <a:p>
            <a:fld id="{19911AD5-D1F1-41FB-A301-8B8AE6B455DA}" type="slidenum">
              <a:rPr lang="ru-RU"/>
              <a:pPr/>
              <a:t>‹Nr.›</a:t>
            </a:fld>
            <a:fld id="{5EF4A0CF-78E9-4A5E-91A1-7D875A7A96CA}" type="slidenum">
              <a:rPr lang="ru-RU"/>
              <a:pPr/>
              <a:t>‹Nr.›</a:t>
            </a:fld>
            <a:endParaRPr lang="ru-RU"/>
          </a:p>
        </p:txBody>
      </p:sp>
    </p:spTree>
    <p:extLst>
      <p:ext uri="{BB962C8B-B14F-4D97-AF65-F5344CB8AC3E}">
        <p14:creationId xmlns:p14="http://schemas.microsoft.com/office/powerpoint/2010/main" val="2572189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t>Feb-04</a:t>
            </a:r>
          </a:p>
        </p:txBody>
      </p:sp>
      <p:sp>
        <p:nvSpPr>
          <p:cNvPr id="3" name="Fußzeilenplatzhalter 2"/>
          <p:cNvSpPr>
            <a:spLocks noGrp="1"/>
          </p:cNvSpPr>
          <p:nvPr>
            <p:ph type="ftr" sz="quarter" idx="11"/>
          </p:nvPr>
        </p:nvSpPr>
        <p:spPr/>
        <p:txBody>
          <a:bodyPr/>
          <a:lstStyle>
            <a:lvl1pPr>
              <a:defRPr/>
            </a:lvl1pPr>
          </a:lstStyle>
          <a:p>
            <a:r>
              <a:rPr lang="en-US"/>
              <a:t>© SPAEP, 2004</a:t>
            </a:r>
            <a:endParaRPr lang="ru-RU"/>
          </a:p>
        </p:txBody>
      </p:sp>
      <p:sp>
        <p:nvSpPr>
          <p:cNvPr id="4" name="Foliennummernplatzhalter 3"/>
          <p:cNvSpPr>
            <a:spLocks noGrp="1"/>
          </p:cNvSpPr>
          <p:nvPr>
            <p:ph type="sldNum" sz="quarter" idx="12"/>
          </p:nvPr>
        </p:nvSpPr>
        <p:spPr/>
        <p:txBody>
          <a:bodyPr/>
          <a:lstStyle>
            <a:lvl1pPr>
              <a:defRPr/>
            </a:lvl1pPr>
          </a:lstStyle>
          <a:p>
            <a:fld id="{5449B119-754D-4934-9572-F18A97BA695F}" type="slidenum">
              <a:rPr lang="ru-RU"/>
              <a:pPr/>
              <a:t>‹Nr.›</a:t>
            </a:fld>
            <a:fld id="{C48C5566-BB1E-4EFC-A290-5F70F3538AE9}" type="slidenum">
              <a:rPr lang="ru-RU"/>
              <a:pPr/>
              <a:t>‹Nr.›</a:t>
            </a:fld>
            <a:endParaRPr lang="ru-RU"/>
          </a:p>
        </p:txBody>
      </p:sp>
    </p:spTree>
    <p:extLst>
      <p:ext uri="{BB962C8B-B14F-4D97-AF65-F5344CB8AC3E}">
        <p14:creationId xmlns:p14="http://schemas.microsoft.com/office/powerpoint/2010/main" val="2169347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Feb-04</a:t>
            </a:r>
          </a:p>
        </p:txBody>
      </p:sp>
      <p:sp>
        <p:nvSpPr>
          <p:cNvPr id="6" name="Fußzeilenplatzhalter 5"/>
          <p:cNvSpPr>
            <a:spLocks noGrp="1"/>
          </p:cNvSpPr>
          <p:nvPr>
            <p:ph type="ftr" sz="quarter" idx="11"/>
          </p:nvPr>
        </p:nvSpPr>
        <p:spPr/>
        <p:txBody>
          <a:bodyPr/>
          <a:lstStyle>
            <a:lvl1pPr>
              <a:defRPr/>
            </a:lvl1pPr>
          </a:lstStyle>
          <a:p>
            <a:r>
              <a:rPr lang="en-US"/>
              <a:t>© SPAEP, 2004</a:t>
            </a:r>
            <a:endParaRPr lang="ru-RU"/>
          </a:p>
        </p:txBody>
      </p:sp>
      <p:sp>
        <p:nvSpPr>
          <p:cNvPr id="7" name="Foliennummernplatzhalter 6"/>
          <p:cNvSpPr>
            <a:spLocks noGrp="1"/>
          </p:cNvSpPr>
          <p:nvPr>
            <p:ph type="sldNum" sz="quarter" idx="12"/>
          </p:nvPr>
        </p:nvSpPr>
        <p:spPr/>
        <p:txBody>
          <a:bodyPr/>
          <a:lstStyle>
            <a:lvl1pPr>
              <a:defRPr/>
            </a:lvl1pPr>
          </a:lstStyle>
          <a:p>
            <a:fld id="{6E1DE893-E5FB-4C87-AC73-A083002B8391}" type="slidenum">
              <a:rPr lang="ru-RU"/>
              <a:pPr/>
              <a:t>‹Nr.›</a:t>
            </a:fld>
            <a:fld id="{1B254A62-175F-4B00-BFA6-5FC072EF45CD}" type="slidenum">
              <a:rPr lang="ru-RU"/>
              <a:pPr/>
              <a:t>‹Nr.›</a:t>
            </a:fld>
            <a:endParaRPr lang="ru-RU"/>
          </a:p>
        </p:txBody>
      </p:sp>
    </p:spTree>
    <p:extLst>
      <p:ext uri="{BB962C8B-B14F-4D97-AF65-F5344CB8AC3E}">
        <p14:creationId xmlns:p14="http://schemas.microsoft.com/office/powerpoint/2010/main" val="60316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Feb-04</a:t>
            </a:r>
          </a:p>
        </p:txBody>
      </p:sp>
      <p:sp>
        <p:nvSpPr>
          <p:cNvPr id="6" name="Fußzeilenplatzhalter 5"/>
          <p:cNvSpPr>
            <a:spLocks noGrp="1"/>
          </p:cNvSpPr>
          <p:nvPr>
            <p:ph type="ftr" sz="quarter" idx="11"/>
          </p:nvPr>
        </p:nvSpPr>
        <p:spPr/>
        <p:txBody>
          <a:bodyPr/>
          <a:lstStyle>
            <a:lvl1pPr>
              <a:defRPr/>
            </a:lvl1pPr>
          </a:lstStyle>
          <a:p>
            <a:r>
              <a:rPr lang="en-US"/>
              <a:t>© SPAEP, 2004</a:t>
            </a:r>
            <a:endParaRPr lang="ru-RU"/>
          </a:p>
        </p:txBody>
      </p:sp>
      <p:sp>
        <p:nvSpPr>
          <p:cNvPr id="7" name="Foliennummernplatzhalter 6"/>
          <p:cNvSpPr>
            <a:spLocks noGrp="1"/>
          </p:cNvSpPr>
          <p:nvPr>
            <p:ph type="sldNum" sz="quarter" idx="12"/>
          </p:nvPr>
        </p:nvSpPr>
        <p:spPr/>
        <p:txBody>
          <a:bodyPr/>
          <a:lstStyle>
            <a:lvl1pPr>
              <a:defRPr/>
            </a:lvl1pPr>
          </a:lstStyle>
          <a:p>
            <a:fld id="{EC0913D2-609C-428B-999E-24C307DAF782}" type="slidenum">
              <a:rPr lang="ru-RU"/>
              <a:pPr/>
              <a:t>‹Nr.›</a:t>
            </a:fld>
            <a:fld id="{C8DD9672-970C-4A0A-9051-FF2167A69D12}" type="slidenum">
              <a:rPr lang="ru-RU"/>
              <a:pPr/>
              <a:t>‹Nr.›</a:t>
            </a:fld>
            <a:endParaRPr lang="ru-RU"/>
          </a:p>
        </p:txBody>
      </p:sp>
    </p:spTree>
    <p:extLst>
      <p:ext uri="{BB962C8B-B14F-4D97-AF65-F5344CB8AC3E}">
        <p14:creationId xmlns:p14="http://schemas.microsoft.com/office/powerpoint/2010/main" val="144400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6350"/>
            <a:ext cx="9140825" cy="6851650"/>
            <a:chOff x="0" y="4"/>
            <a:chExt cx="5758" cy="4316"/>
          </a:xfrm>
        </p:grpSpPr>
        <p:sp>
          <p:nvSpPr>
            <p:cNvPr id="59395"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396"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59397" name="Group 5"/>
            <p:cNvGrpSpPr>
              <a:grpSpLocks/>
            </p:cNvGrpSpPr>
            <p:nvPr userDrawn="1"/>
          </p:nvGrpSpPr>
          <p:grpSpPr bwMode="auto">
            <a:xfrm>
              <a:off x="0" y="4"/>
              <a:ext cx="5758" cy="4316"/>
              <a:chOff x="0" y="4"/>
              <a:chExt cx="5758" cy="4316"/>
            </a:xfrm>
          </p:grpSpPr>
          <p:sp>
            <p:nvSpPr>
              <p:cNvPr id="59398"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399"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0"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1"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2"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3"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4"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5"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6"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59407"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9408"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9409"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r>
              <a:rPr lang="en-US"/>
              <a:t>Feb-04</a:t>
            </a:r>
          </a:p>
        </p:txBody>
      </p:sp>
      <p:sp>
        <p:nvSpPr>
          <p:cNvPr id="59410"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r>
              <a:rPr lang="en-US"/>
              <a:t>© SPAEP, 2004</a:t>
            </a:r>
            <a:endParaRPr lang="ru-RU"/>
          </a:p>
        </p:txBody>
      </p:sp>
      <p:sp>
        <p:nvSpPr>
          <p:cNvPr id="59411"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F4BF5EA2-48DE-4AE5-958B-6386A2DDBB84}" type="slidenum">
              <a:rPr lang="ru-RU"/>
              <a:pPr/>
              <a:t>‹Nr.›</a:t>
            </a:fld>
            <a:fld id="{D4A43F64-2FED-48F8-BC70-97C2C54F5AF3}" type="slidenum">
              <a:rPr lang="ru-RU"/>
              <a:pPr/>
              <a:t>‹Nr.›</a:t>
            </a:fld>
            <a:endParaRPr lang="ru-RU"/>
          </a:p>
        </p:txBody>
      </p:sp>
    </p:spTree>
  </p:cSld>
  <p:clrMap bg1="dk2" tx1="lt1" bg2="dk1"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026"/>
          <p:cNvSpPr>
            <a:spLocks noGrp="1" noChangeArrowheads="1"/>
          </p:cNvSpPr>
          <p:nvPr>
            <p:ph type="ctrTitle"/>
          </p:nvPr>
        </p:nvSpPr>
        <p:spPr>
          <a:xfrm>
            <a:off x="1116013" y="2205038"/>
            <a:ext cx="7086600" cy="1431925"/>
          </a:xfrm>
        </p:spPr>
        <p:txBody>
          <a:bodyPr/>
          <a:lstStyle/>
          <a:p>
            <a:r>
              <a:rPr lang="en-US" sz="4000"/>
              <a:t>ISTC/SPAEP Research Projects</a:t>
            </a:r>
            <a:endParaRPr lang="ru-RU" sz="4000"/>
          </a:p>
        </p:txBody>
      </p:sp>
      <p:sp>
        <p:nvSpPr>
          <p:cNvPr id="93187" name="Rectangle 1027"/>
          <p:cNvSpPr>
            <a:spLocks noGrp="1" noChangeArrowheads="1"/>
          </p:cNvSpPr>
          <p:nvPr>
            <p:ph type="subTitle" idx="1"/>
          </p:nvPr>
        </p:nvSpPr>
        <p:spPr/>
        <p:txBody>
          <a:bodyPr/>
          <a:lstStyle/>
          <a:p>
            <a:pPr>
              <a:spcBef>
                <a:spcPct val="0"/>
              </a:spcBef>
              <a:buClrTx/>
              <a:buSzTx/>
              <a:buFontTx/>
              <a:buNone/>
            </a:pPr>
            <a:endParaRPr lang="en-US" sz="2000">
              <a:effectLst/>
            </a:endParaRPr>
          </a:p>
          <a:p>
            <a:pPr>
              <a:spcBef>
                <a:spcPct val="0"/>
              </a:spcBef>
              <a:buClrTx/>
              <a:buSzTx/>
              <a:buFontTx/>
              <a:buNone/>
            </a:pPr>
            <a:r>
              <a:rPr lang="en-US" sz="2400">
                <a:effectLst/>
              </a:rPr>
              <a:t>ISTC CEG-CM Meeting, </a:t>
            </a:r>
          </a:p>
          <a:p>
            <a:pPr>
              <a:spcBef>
                <a:spcPct val="0"/>
              </a:spcBef>
              <a:buClrTx/>
              <a:buSzTx/>
              <a:buFontTx/>
              <a:buNone/>
            </a:pPr>
            <a:r>
              <a:rPr lang="en-US" sz="2400">
                <a:effectLst/>
              </a:rPr>
              <a:t>February 2004</a:t>
            </a:r>
          </a:p>
          <a:p>
            <a:pPr>
              <a:spcBef>
                <a:spcPct val="0"/>
              </a:spcBef>
              <a:buClrTx/>
              <a:buSzTx/>
              <a:buFontTx/>
              <a:buNone/>
            </a:pPr>
            <a:r>
              <a:rPr lang="en-US" sz="2400">
                <a:effectLst/>
              </a:rPr>
              <a:t>CEA, Paris, France</a:t>
            </a:r>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9138" name="Rectangle 1026"/>
          <p:cNvSpPr>
            <a:spLocks noGrp="1" noChangeArrowheads="1"/>
          </p:cNvSpPr>
          <p:nvPr>
            <p:ph type="title"/>
          </p:nvPr>
        </p:nvSpPr>
        <p:spPr/>
        <p:txBody>
          <a:bodyPr/>
          <a:lstStyle/>
          <a:p>
            <a:r>
              <a:rPr lang="ru-RU" sz="3600"/>
              <a:t>Choice and Analysis of the Reference Accident Sequence</a:t>
            </a:r>
            <a:r>
              <a:rPr lang="en-US" sz="3600"/>
              <a:t>: Task 1 (</a:t>
            </a:r>
            <a:r>
              <a:rPr lang="ru-RU" sz="3600"/>
              <a:t>2</a:t>
            </a:r>
            <a:r>
              <a:rPr lang="en-US" sz="3600"/>
              <a:t>)</a:t>
            </a:r>
          </a:p>
        </p:txBody>
      </p:sp>
      <p:sp>
        <p:nvSpPr>
          <p:cNvPr id="219139" name="Rectangle 1027"/>
          <p:cNvSpPr>
            <a:spLocks noGrp="1" noChangeArrowheads="1"/>
          </p:cNvSpPr>
          <p:nvPr>
            <p:ph type="body" idx="1"/>
          </p:nvPr>
        </p:nvSpPr>
        <p:spPr/>
        <p:txBody>
          <a:bodyPr/>
          <a:lstStyle/>
          <a:p>
            <a:r>
              <a:rPr lang="en-US" sz="2800"/>
              <a:t>Tools used for task implementation:</a:t>
            </a:r>
            <a:endParaRPr lang="ru-RU" sz="2800"/>
          </a:p>
          <a:p>
            <a:pPr lvl="1"/>
            <a:r>
              <a:rPr lang="en-US" sz="2400"/>
              <a:t>SAPPHIRE and RC codes, libraries of reaction rate constants and core neutron fields</a:t>
            </a:r>
          </a:p>
          <a:p>
            <a:pPr lvl="1"/>
            <a:r>
              <a:rPr lang="en-US" sz="2400"/>
              <a:t>RATEG/SVECHA/GEFEST, MELCOR codes. Expert analysis</a:t>
            </a:r>
          </a:p>
          <a:p>
            <a:pPr lvl="1"/>
            <a:r>
              <a:rPr lang="en-US" sz="2400"/>
              <a:t>CORCAT, DINCOR codes</a:t>
            </a:r>
          </a:p>
          <a:p>
            <a:pPr lvl="1"/>
            <a:r>
              <a:rPr lang="en-US" sz="2400"/>
              <a:t>CUPOL-M lumped parameter code</a:t>
            </a:r>
          </a:p>
          <a:p>
            <a:r>
              <a:rPr lang="ru-RU" sz="2800"/>
              <a:t>Deliverables</a:t>
            </a:r>
            <a:r>
              <a:rPr lang="en-US" sz="2800"/>
              <a:t>: </a:t>
            </a:r>
            <a:r>
              <a:rPr lang="ru-RU" sz="2800"/>
              <a:t>Report on input data for </a:t>
            </a:r>
            <a:r>
              <a:rPr lang="en-US" sz="2800"/>
              <a:t>ex-vessel </a:t>
            </a:r>
            <a:r>
              <a:rPr lang="ru-RU" sz="2800"/>
              <a:t>phase </a:t>
            </a:r>
            <a:r>
              <a:rPr lang="en-US" sz="2800"/>
              <a:t>source term </a:t>
            </a:r>
            <a:r>
              <a:rPr lang="ru-RU" sz="2800"/>
              <a:t>assessment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08898" name="Rectangle 2"/>
          <p:cNvSpPr>
            <a:spLocks noGrp="1" noChangeArrowheads="1"/>
          </p:cNvSpPr>
          <p:nvPr>
            <p:ph type="title"/>
          </p:nvPr>
        </p:nvSpPr>
        <p:spPr/>
        <p:txBody>
          <a:bodyPr/>
          <a:lstStyle/>
          <a:p>
            <a:r>
              <a:rPr lang="en-US"/>
              <a:t>Task 1 in Brief</a:t>
            </a:r>
            <a:endParaRPr lang="ru-RU"/>
          </a:p>
        </p:txBody>
      </p:sp>
      <p:sp>
        <p:nvSpPr>
          <p:cNvPr id="208899" name="Rectangle 3"/>
          <p:cNvSpPr>
            <a:spLocks noGrp="1" noChangeArrowheads="1"/>
          </p:cNvSpPr>
          <p:nvPr>
            <p:ph type="body" idx="1"/>
          </p:nvPr>
        </p:nvSpPr>
        <p:spPr/>
        <p:txBody>
          <a:bodyPr/>
          <a:lstStyle/>
          <a:p>
            <a:r>
              <a:rPr lang="en-US"/>
              <a:t>Choice and analysis of the reference accident sequence</a:t>
            </a:r>
          </a:p>
          <a:p>
            <a:r>
              <a:rPr lang="en-US"/>
              <a:t>Input data for late phase in-containment and environmental source term assessment:</a:t>
            </a:r>
          </a:p>
          <a:p>
            <a:pPr lvl="1"/>
            <a:r>
              <a:rPr lang="en-US"/>
              <a:t>for both new and existing NPP designs</a:t>
            </a:r>
          </a:p>
          <a:p>
            <a:pPr lvl="1"/>
            <a:r>
              <a:rPr lang="en-US"/>
              <a:t>in-vessel phase analysis – unified (“frozen”) approach</a:t>
            </a:r>
          </a:p>
          <a:p>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3234" name="Rectangle 2"/>
          <p:cNvSpPr>
            <a:spLocks noGrp="1" noChangeArrowheads="1"/>
          </p:cNvSpPr>
          <p:nvPr>
            <p:ph type="title"/>
          </p:nvPr>
        </p:nvSpPr>
        <p:spPr/>
        <p:txBody>
          <a:bodyPr/>
          <a:lstStyle/>
          <a:p>
            <a:r>
              <a:rPr lang="en-US" sz="3600"/>
              <a:t>Numerical Modelling of Local Aerosol Deposition Processes: Task 2 (1)</a:t>
            </a:r>
          </a:p>
        </p:txBody>
      </p:sp>
      <p:sp>
        <p:nvSpPr>
          <p:cNvPr id="223235" name="Rectangle 3"/>
          <p:cNvSpPr>
            <a:spLocks noGrp="1" noChangeArrowheads="1"/>
          </p:cNvSpPr>
          <p:nvPr>
            <p:ph type="body" idx="1"/>
          </p:nvPr>
        </p:nvSpPr>
        <p:spPr/>
        <p:txBody>
          <a:bodyPr/>
          <a:lstStyle/>
          <a:p>
            <a:pPr>
              <a:lnSpc>
                <a:spcPct val="90000"/>
              </a:lnSpc>
            </a:pPr>
            <a:r>
              <a:rPr lang="ru-RU"/>
              <a:t>Participants</a:t>
            </a:r>
            <a:r>
              <a:rPr lang="en-US"/>
              <a:t>: SPAEP, IHPCDB</a:t>
            </a:r>
          </a:p>
          <a:p>
            <a:pPr>
              <a:lnSpc>
                <a:spcPct val="90000"/>
              </a:lnSpc>
            </a:pPr>
            <a:r>
              <a:rPr lang="en-US"/>
              <a:t>Stages:</a:t>
            </a:r>
          </a:p>
          <a:p>
            <a:pPr lvl="1">
              <a:lnSpc>
                <a:spcPct val="90000"/>
              </a:lnSpc>
            </a:pPr>
            <a:r>
              <a:rPr lang="ru-RU"/>
              <a:t>Analysis of aerosol transport and kinetics for the area above the molten pool</a:t>
            </a:r>
          </a:p>
          <a:p>
            <a:pPr lvl="1">
              <a:lnSpc>
                <a:spcPct val="90000"/>
              </a:lnSpc>
            </a:pPr>
            <a:r>
              <a:rPr lang="ru-RU"/>
              <a:t>Analysis for local aerosol deposition problems </a:t>
            </a:r>
            <a:r>
              <a:rPr lang="en-US"/>
              <a:t>(</a:t>
            </a:r>
            <a:r>
              <a:rPr lang="ru-RU"/>
              <a:t>different removal processes</a:t>
            </a:r>
            <a:r>
              <a:rPr lang="en-US"/>
              <a:t>)</a:t>
            </a:r>
          </a:p>
          <a:p>
            <a:pPr lvl="1">
              <a:lnSpc>
                <a:spcPct val="90000"/>
              </a:lnSpc>
            </a:pPr>
            <a:r>
              <a:rPr lang="ru-RU"/>
              <a:t>Analysis of the parameters used for constitutive relations in the aerosol models for lumped-parameter codes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4258" name="Rectangle 1026"/>
          <p:cNvSpPr>
            <a:spLocks noGrp="1" noChangeArrowheads="1"/>
          </p:cNvSpPr>
          <p:nvPr>
            <p:ph type="title"/>
          </p:nvPr>
        </p:nvSpPr>
        <p:spPr/>
        <p:txBody>
          <a:bodyPr/>
          <a:lstStyle/>
          <a:p>
            <a:r>
              <a:rPr lang="en-US" sz="3600"/>
              <a:t>Numerical Modelling of Local Aerosol Deposition Processes: Task 2 (</a:t>
            </a:r>
            <a:r>
              <a:rPr lang="ru-RU" sz="3600"/>
              <a:t>2</a:t>
            </a:r>
            <a:r>
              <a:rPr lang="en-US" sz="3600"/>
              <a:t>)</a:t>
            </a:r>
          </a:p>
        </p:txBody>
      </p:sp>
      <p:sp>
        <p:nvSpPr>
          <p:cNvPr id="224259" name="Rectangle 1027"/>
          <p:cNvSpPr>
            <a:spLocks noGrp="1" noChangeArrowheads="1"/>
          </p:cNvSpPr>
          <p:nvPr>
            <p:ph type="body" idx="1"/>
          </p:nvPr>
        </p:nvSpPr>
        <p:spPr/>
        <p:txBody>
          <a:bodyPr/>
          <a:lstStyle/>
          <a:p>
            <a:r>
              <a:rPr lang="en-US"/>
              <a:t>Tools used for task implementation:</a:t>
            </a:r>
            <a:endParaRPr lang="ru-RU"/>
          </a:p>
          <a:p>
            <a:pPr lvl="1"/>
            <a:r>
              <a:rPr lang="en-US"/>
              <a:t>2D and 3D CFD models coupled with aerosol kinetics models</a:t>
            </a:r>
          </a:p>
          <a:p>
            <a:r>
              <a:rPr lang="ru-RU"/>
              <a:t>Deliverables</a:t>
            </a:r>
            <a:r>
              <a:rPr lang="en-US"/>
              <a:t>: </a:t>
            </a:r>
            <a:r>
              <a:rPr lang="ru-RU"/>
              <a:t>Report on generic numerical models for local aerosol transport and deposition for severe accident conditions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09922" name="Rectangle 2"/>
          <p:cNvSpPr>
            <a:spLocks noGrp="1" noChangeArrowheads="1"/>
          </p:cNvSpPr>
          <p:nvPr>
            <p:ph type="title"/>
          </p:nvPr>
        </p:nvSpPr>
        <p:spPr/>
        <p:txBody>
          <a:bodyPr/>
          <a:lstStyle/>
          <a:p>
            <a:r>
              <a:rPr lang="en-US"/>
              <a:t>Task 2 in Brief</a:t>
            </a:r>
            <a:endParaRPr lang="ru-RU"/>
          </a:p>
        </p:txBody>
      </p:sp>
      <p:sp>
        <p:nvSpPr>
          <p:cNvPr id="209923" name="Rectangle 3"/>
          <p:cNvSpPr>
            <a:spLocks noGrp="1" noChangeArrowheads="1"/>
          </p:cNvSpPr>
          <p:nvPr>
            <p:ph type="body" idx="1"/>
          </p:nvPr>
        </p:nvSpPr>
        <p:spPr/>
        <p:txBody>
          <a:bodyPr/>
          <a:lstStyle/>
          <a:p>
            <a:pPr>
              <a:lnSpc>
                <a:spcPct val="90000"/>
              </a:lnSpc>
            </a:pPr>
            <a:r>
              <a:rPr lang="en-US" sz="2800"/>
              <a:t>Local Aerosol Kinetics, T/H coupled</a:t>
            </a:r>
          </a:p>
          <a:p>
            <a:pPr>
              <a:lnSpc>
                <a:spcPct val="90000"/>
              </a:lnSpc>
            </a:pPr>
            <a:r>
              <a:rPr lang="en-US" sz="2800"/>
              <a:t>Generic aerosol transport and deposition modelling results for severe accident conditions</a:t>
            </a:r>
          </a:p>
          <a:p>
            <a:pPr lvl="1">
              <a:lnSpc>
                <a:spcPct val="90000"/>
              </a:lnSpc>
            </a:pPr>
            <a:r>
              <a:rPr lang="en-US" sz="2400"/>
              <a:t>Recommendations for aerosol models in lumped parameter containment codes</a:t>
            </a:r>
          </a:p>
          <a:p>
            <a:pPr lvl="1">
              <a:lnSpc>
                <a:spcPct val="90000"/>
              </a:lnSpc>
            </a:pPr>
            <a:r>
              <a:rPr lang="en-US" sz="2400"/>
              <a:t>Refined aerosol transport results for local containment areas of interest (melt location etc.)</a:t>
            </a:r>
          </a:p>
          <a:p>
            <a:pPr lvl="1">
              <a:lnSpc>
                <a:spcPct val="90000"/>
              </a:lnSpc>
            </a:pPr>
            <a:r>
              <a:rPr lang="en-US" sz="2400"/>
              <a:t>Necessary for representative experimental results</a:t>
            </a:r>
          </a:p>
          <a:p>
            <a:pPr lvl="1">
              <a:lnSpc>
                <a:spcPct val="90000"/>
              </a:lnSpc>
              <a:buFontTx/>
              <a:buNone/>
            </a:pPr>
            <a:endParaRPr lang="en-US" sz="2400"/>
          </a:p>
          <a:p>
            <a:pPr>
              <a:lnSpc>
                <a:spcPct val="90000"/>
              </a:lnSpc>
            </a:pPr>
            <a:endParaRPr lang="ru-RU"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5282" name="Rectangle 2"/>
          <p:cNvSpPr>
            <a:spLocks noGrp="1" noChangeArrowheads="1"/>
          </p:cNvSpPr>
          <p:nvPr>
            <p:ph type="title"/>
          </p:nvPr>
        </p:nvSpPr>
        <p:spPr/>
        <p:txBody>
          <a:bodyPr/>
          <a:lstStyle/>
          <a:p>
            <a:r>
              <a:rPr lang="en-US" sz="3600"/>
              <a:t>Experiments on Fission Product Release from Molten Pool:</a:t>
            </a:r>
            <a:br>
              <a:rPr lang="en-US" sz="3600"/>
            </a:br>
            <a:r>
              <a:rPr lang="en-US" sz="3600"/>
              <a:t>Task 3 (1)</a:t>
            </a:r>
          </a:p>
        </p:txBody>
      </p:sp>
      <p:sp>
        <p:nvSpPr>
          <p:cNvPr id="225283" name="Rectangle 3"/>
          <p:cNvSpPr>
            <a:spLocks noGrp="1" noChangeArrowheads="1"/>
          </p:cNvSpPr>
          <p:nvPr>
            <p:ph type="body" idx="1"/>
          </p:nvPr>
        </p:nvSpPr>
        <p:spPr/>
        <p:txBody>
          <a:bodyPr/>
          <a:lstStyle/>
          <a:p>
            <a:pPr>
              <a:lnSpc>
                <a:spcPct val="90000"/>
              </a:lnSpc>
            </a:pPr>
            <a:r>
              <a:rPr lang="ru-RU" sz="2800"/>
              <a:t>Participants</a:t>
            </a:r>
            <a:r>
              <a:rPr lang="en-US" sz="2800"/>
              <a:t>: SPAEP, NITI</a:t>
            </a:r>
          </a:p>
          <a:p>
            <a:pPr>
              <a:lnSpc>
                <a:spcPct val="90000"/>
              </a:lnSpc>
            </a:pPr>
            <a:r>
              <a:rPr lang="en-US" sz="2800"/>
              <a:t>Stages:</a:t>
            </a:r>
          </a:p>
          <a:p>
            <a:pPr lvl="1">
              <a:lnSpc>
                <a:spcPct val="90000"/>
              </a:lnSpc>
            </a:pPr>
            <a:r>
              <a:rPr lang="ru-RU" sz="2400"/>
              <a:t>Experiments on low volatile fission product (Ru, Sr, Ba, La, Ce and Mo) release from molten pool with water supply onto the melt surface. Corium composition is chosen according to the reference accident scenario based on Task 1 results.</a:t>
            </a:r>
          </a:p>
          <a:p>
            <a:pPr lvl="1">
              <a:lnSpc>
                <a:spcPct val="90000"/>
              </a:lnSpc>
            </a:pPr>
            <a:r>
              <a:rPr lang="ru-RU" sz="2400"/>
              <a:t>Experiments on reducing the low volatile fission product release from molten pool by special additives to the sacrificial material</a:t>
            </a:r>
            <a:r>
              <a:rPr lang="en-US" sz="2400"/>
              <a:t> (when appropriate)</a:t>
            </a:r>
            <a:endParaRPr lang="ru-RU" sz="2400"/>
          </a:p>
          <a:p>
            <a:pPr>
              <a:lnSpc>
                <a:spcPct val="90000"/>
              </a:lnSpc>
            </a:pPr>
            <a:endParaRPr lang="ru-RU"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6306" name="Rectangle 2"/>
          <p:cNvSpPr>
            <a:spLocks noGrp="1" noChangeArrowheads="1"/>
          </p:cNvSpPr>
          <p:nvPr>
            <p:ph type="title"/>
          </p:nvPr>
        </p:nvSpPr>
        <p:spPr/>
        <p:txBody>
          <a:bodyPr/>
          <a:lstStyle/>
          <a:p>
            <a:r>
              <a:rPr lang="en-US" sz="3600"/>
              <a:t>Experiments on Fission Product Release from Molten Pool:</a:t>
            </a:r>
            <a:br>
              <a:rPr lang="en-US" sz="3600"/>
            </a:br>
            <a:r>
              <a:rPr lang="en-US" sz="3600"/>
              <a:t>Task 3 (</a:t>
            </a:r>
            <a:r>
              <a:rPr lang="ru-RU" sz="3600"/>
              <a:t>2</a:t>
            </a:r>
            <a:r>
              <a:rPr lang="en-US" sz="3600"/>
              <a:t>)</a:t>
            </a:r>
          </a:p>
        </p:txBody>
      </p:sp>
      <p:sp>
        <p:nvSpPr>
          <p:cNvPr id="226307" name="Rectangle 3"/>
          <p:cNvSpPr>
            <a:spLocks noGrp="1" noChangeArrowheads="1"/>
          </p:cNvSpPr>
          <p:nvPr>
            <p:ph type="body" idx="1"/>
          </p:nvPr>
        </p:nvSpPr>
        <p:spPr/>
        <p:txBody>
          <a:bodyPr/>
          <a:lstStyle/>
          <a:p>
            <a:r>
              <a:rPr lang="en-US" sz="2800"/>
              <a:t>Tools used for task implementation:</a:t>
            </a:r>
            <a:endParaRPr lang="ru-RU" sz="2800"/>
          </a:p>
          <a:p>
            <a:pPr lvl="1"/>
            <a:r>
              <a:rPr lang="en-US" sz="2400"/>
              <a:t>RASPLAV experimental facilities for investigation of high-temperature processes in corium equipped with aerosol sampling system</a:t>
            </a:r>
          </a:p>
          <a:p>
            <a:pPr lvl="1"/>
            <a:r>
              <a:rPr lang="en-US" sz="2400"/>
              <a:t>Various equipment for preparing experiments, carrying-out the post-test analysis and processing of experimental results</a:t>
            </a:r>
          </a:p>
          <a:p>
            <a:r>
              <a:rPr lang="ru-RU" sz="2800"/>
              <a:t>Deliverables</a:t>
            </a:r>
            <a:r>
              <a:rPr lang="en-US" sz="2800"/>
              <a:t>: </a:t>
            </a:r>
            <a:r>
              <a:rPr lang="ru-RU" sz="2800"/>
              <a:t>Report</a:t>
            </a:r>
            <a:r>
              <a:rPr lang="en-US" sz="2800"/>
              <a:t>s on experiments	</a:t>
            </a:r>
            <a:endParaRPr lang="ru-RU"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2994" name="Rectangle 2"/>
          <p:cNvSpPr>
            <a:spLocks noGrp="1" noChangeArrowheads="1"/>
          </p:cNvSpPr>
          <p:nvPr>
            <p:ph type="title"/>
          </p:nvPr>
        </p:nvSpPr>
        <p:spPr/>
        <p:txBody>
          <a:bodyPr/>
          <a:lstStyle/>
          <a:p>
            <a:r>
              <a:rPr lang="en-US"/>
              <a:t>Task 3 in Brief</a:t>
            </a:r>
            <a:endParaRPr lang="ru-RU"/>
          </a:p>
        </p:txBody>
      </p:sp>
      <p:sp>
        <p:nvSpPr>
          <p:cNvPr id="212995" name="Rectangle 3"/>
          <p:cNvSpPr>
            <a:spLocks noGrp="1" noChangeArrowheads="1"/>
          </p:cNvSpPr>
          <p:nvPr>
            <p:ph type="body" idx="1"/>
          </p:nvPr>
        </p:nvSpPr>
        <p:spPr/>
        <p:txBody>
          <a:bodyPr/>
          <a:lstStyle/>
          <a:p>
            <a:r>
              <a:rPr lang="en-US" sz="2800"/>
              <a:t>Molten pool fission product release expts</a:t>
            </a:r>
          </a:p>
          <a:p>
            <a:r>
              <a:rPr lang="en-US" sz="2800"/>
              <a:t>Experimental data on MPFPR for/with:</a:t>
            </a:r>
          </a:p>
          <a:p>
            <a:pPr lvl="1"/>
            <a:r>
              <a:rPr lang="en-US" sz="2400"/>
              <a:t>Both new and existing NPP designs</a:t>
            </a:r>
          </a:p>
          <a:p>
            <a:pPr lvl="1"/>
            <a:r>
              <a:rPr lang="en-US" sz="2400"/>
              <a:t>Water supply onto the melt</a:t>
            </a:r>
          </a:p>
          <a:p>
            <a:pPr lvl="1"/>
            <a:r>
              <a:rPr lang="en-US" sz="2400"/>
              <a:t>FP aerosols transport from melt location over containment volumes</a:t>
            </a:r>
          </a:p>
          <a:p>
            <a:pPr lvl="1"/>
            <a:r>
              <a:rPr lang="en-US" sz="2400"/>
              <a:t>Optimisation of sacrificial materials compositions (if any)</a:t>
            </a:r>
          </a:p>
          <a:p>
            <a:endParaRPr lang="ru-RU"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7330" name="Rectangle 2"/>
          <p:cNvSpPr>
            <a:spLocks noGrp="1" noChangeArrowheads="1"/>
          </p:cNvSpPr>
          <p:nvPr>
            <p:ph type="title"/>
          </p:nvPr>
        </p:nvSpPr>
        <p:spPr/>
        <p:txBody>
          <a:bodyPr/>
          <a:lstStyle/>
          <a:p>
            <a:r>
              <a:rPr lang="en-US" sz="2800"/>
              <a:t>Assessment of Containment Parameters Impact on Volatile Iodine Species Behaviour: Task 4 (1)</a:t>
            </a:r>
          </a:p>
        </p:txBody>
      </p:sp>
      <p:sp>
        <p:nvSpPr>
          <p:cNvPr id="227331" name="Rectangle 3"/>
          <p:cNvSpPr>
            <a:spLocks noGrp="1" noChangeArrowheads="1"/>
          </p:cNvSpPr>
          <p:nvPr>
            <p:ph type="body" idx="1"/>
          </p:nvPr>
        </p:nvSpPr>
        <p:spPr>
          <a:xfrm>
            <a:off x="1066800" y="1981200"/>
            <a:ext cx="8077200" cy="4114800"/>
          </a:xfrm>
        </p:spPr>
        <p:txBody>
          <a:bodyPr/>
          <a:lstStyle/>
          <a:p>
            <a:pPr>
              <a:lnSpc>
                <a:spcPct val="90000"/>
              </a:lnSpc>
            </a:pPr>
            <a:r>
              <a:rPr lang="ru-RU" sz="2400"/>
              <a:t>Participants</a:t>
            </a:r>
            <a:r>
              <a:rPr lang="en-US" sz="2400"/>
              <a:t>: SPAEP, VNIPIET, NITI</a:t>
            </a:r>
          </a:p>
          <a:p>
            <a:pPr>
              <a:lnSpc>
                <a:spcPct val="90000"/>
              </a:lnSpc>
            </a:pPr>
            <a:r>
              <a:rPr lang="en-US" sz="2400"/>
              <a:t>Stages:</a:t>
            </a:r>
          </a:p>
          <a:p>
            <a:pPr lvl="1">
              <a:lnSpc>
                <a:spcPct val="90000"/>
              </a:lnSpc>
            </a:pPr>
            <a:r>
              <a:rPr lang="ru-RU" sz="2400"/>
              <a:t>Analysis of separate models, numerical techniques, and rate constants impact on overall uncertainty of severe accident iodine </a:t>
            </a:r>
            <a:r>
              <a:rPr lang="en-US" sz="2400"/>
              <a:t>source term</a:t>
            </a:r>
            <a:endParaRPr lang="ru-RU" sz="2400"/>
          </a:p>
          <a:p>
            <a:pPr lvl="1">
              <a:lnSpc>
                <a:spcPct val="90000"/>
              </a:lnSpc>
            </a:pPr>
            <a:r>
              <a:rPr lang="ru-RU" sz="2400"/>
              <a:t>Experiments on containment sump solution/sludge effect on gas phase volatile iodine species content and proportioning.</a:t>
            </a:r>
            <a:endParaRPr lang="en-US" sz="2400"/>
          </a:p>
          <a:p>
            <a:pPr lvl="1">
              <a:lnSpc>
                <a:spcPct val="90000"/>
              </a:lnSpc>
            </a:pPr>
            <a:r>
              <a:rPr lang="en-US" sz="2400"/>
              <a:t>Experiments for d</a:t>
            </a:r>
            <a:r>
              <a:rPr lang="ru-RU" sz="2400"/>
              <a:t>etermination of the water/gas phase partitioning coefficients of water solution components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8354" name="Rectangle 1026"/>
          <p:cNvSpPr>
            <a:spLocks noGrp="1" noChangeArrowheads="1"/>
          </p:cNvSpPr>
          <p:nvPr>
            <p:ph type="title"/>
          </p:nvPr>
        </p:nvSpPr>
        <p:spPr/>
        <p:txBody>
          <a:bodyPr/>
          <a:lstStyle/>
          <a:p>
            <a:r>
              <a:rPr lang="en-US" sz="2800"/>
              <a:t>Assessment of Containment Parameters Impact on Volatile Iodine Species Behaviour: Task 4 (</a:t>
            </a:r>
            <a:r>
              <a:rPr lang="ru-RU" sz="2800"/>
              <a:t>2</a:t>
            </a:r>
            <a:r>
              <a:rPr lang="en-US" sz="2800"/>
              <a:t>)</a:t>
            </a:r>
            <a:endParaRPr lang="ru-RU"/>
          </a:p>
        </p:txBody>
      </p:sp>
      <p:sp>
        <p:nvSpPr>
          <p:cNvPr id="228355" name="Rectangle 1027"/>
          <p:cNvSpPr>
            <a:spLocks noGrp="1" noChangeArrowheads="1"/>
          </p:cNvSpPr>
          <p:nvPr>
            <p:ph type="body" idx="1"/>
          </p:nvPr>
        </p:nvSpPr>
        <p:spPr/>
        <p:txBody>
          <a:bodyPr/>
          <a:lstStyle/>
          <a:p>
            <a:pPr>
              <a:lnSpc>
                <a:spcPct val="90000"/>
              </a:lnSpc>
            </a:pPr>
            <a:r>
              <a:rPr lang="en-US" sz="2400"/>
              <a:t>Tools used for task implementation:</a:t>
            </a:r>
          </a:p>
          <a:p>
            <a:pPr lvl="1">
              <a:lnSpc>
                <a:spcPct val="90000"/>
              </a:lnSpc>
            </a:pPr>
            <a:r>
              <a:rPr lang="en-US" sz="2000"/>
              <a:t>VNIPIET and NITI experimental setups for iodine chemistry research</a:t>
            </a:r>
          </a:p>
          <a:p>
            <a:pPr lvl="1">
              <a:lnSpc>
                <a:spcPct val="90000"/>
              </a:lnSpc>
            </a:pPr>
            <a:r>
              <a:rPr lang="ru-RU" sz="2000"/>
              <a:t>Severe accident containment iodine behaviour model developed by VNIPIET/SPAEP</a:t>
            </a:r>
          </a:p>
          <a:p>
            <a:pPr lvl="1">
              <a:lnSpc>
                <a:spcPct val="90000"/>
              </a:lnSpc>
            </a:pPr>
            <a:r>
              <a:rPr lang="ru-RU" sz="2000"/>
              <a:t>Codes for solution рН and Еred-ox calculation, published experimental and calculation data, databases on iodine rate and equilibrium constants, proprietary unpublished data. SILOXID sorbent to determine proportions of molecular iodine and organic iodine in the gas phase.</a:t>
            </a:r>
          </a:p>
          <a:p>
            <a:pPr>
              <a:lnSpc>
                <a:spcPct val="90000"/>
              </a:lnSpc>
            </a:pPr>
            <a:r>
              <a:rPr lang="ru-RU" sz="2400"/>
              <a:t>Deliverables</a:t>
            </a:r>
            <a:r>
              <a:rPr lang="en-US" sz="2400"/>
              <a:t>: </a:t>
            </a:r>
            <a:r>
              <a:rPr lang="ru-RU" sz="2400"/>
              <a:t>Analytical report </a:t>
            </a:r>
            <a:r>
              <a:rPr lang="en-US" sz="2400"/>
              <a:t>and r</a:t>
            </a:r>
            <a:r>
              <a:rPr lang="ru-RU" sz="2400"/>
              <a:t>eport</a:t>
            </a:r>
            <a:r>
              <a:rPr lang="en-US" sz="2400"/>
              <a:t>s</a:t>
            </a:r>
            <a:r>
              <a:rPr lang="ru-RU" sz="2400"/>
              <a:t> on research results for stages 2, 3</a:t>
            </a:r>
          </a:p>
          <a:p>
            <a:pPr>
              <a:lnSpc>
                <a:spcPct val="90000"/>
              </a:lnSpc>
            </a:pPr>
            <a:endParaRPr lang="ru-RU"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186370" name="Rectangle 2"/>
          <p:cNvSpPr>
            <a:spLocks noGrp="1" noChangeArrowheads="1"/>
          </p:cNvSpPr>
          <p:nvPr>
            <p:ph type="title"/>
          </p:nvPr>
        </p:nvSpPr>
        <p:spPr/>
        <p:txBody>
          <a:bodyPr/>
          <a:lstStyle/>
          <a:p>
            <a:r>
              <a:rPr lang="en-GB"/>
              <a:t>Presented by</a:t>
            </a:r>
          </a:p>
        </p:txBody>
      </p:sp>
      <p:sp>
        <p:nvSpPr>
          <p:cNvPr id="186371" name="Rectangle 3"/>
          <p:cNvSpPr>
            <a:spLocks noGrp="1" noChangeArrowheads="1"/>
          </p:cNvSpPr>
          <p:nvPr>
            <p:ph type="body" idx="1"/>
          </p:nvPr>
        </p:nvSpPr>
        <p:spPr/>
        <p:txBody>
          <a:bodyPr/>
          <a:lstStyle/>
          <a:p>
            <a:pPr>
              <a:buFont typeface="Wingdings" pitchFamily="2" charset="2"/>
              <a:buNone/>
            </a:pPr>
            <a:r>
              <a:rPr lang="en-GB"/>
              <a:t>Yuri Leontiev</a:t>
            </a:r>
          </a:p>
          <a:p>
            <a:pPr>
              <a:buFont typeface="Wingdings" pitchFamily="2" charset="2"/>
              <a:buNone/>
            </a:pPr>
            <a:r>
              <a:rPr lang="en-US"/>
              <a:t>Head of Radiological Safety Lab</a:t>
            </a:r>
          </a:p>
          <a:p>
            <a:pPr>
              <a:buFont typeface="Wingdings" pitchFamily="2" charset="2"/>
              <a:buNone/>
            </a:pPr>
            <a:r>
              <a:rPr lang="en-GB"/>
              <a:t>Research and Development Department</a:t>
            </a:r>
          </a:p>
          <a:p>
            <a:pPr>
              <a:buFont typeface="Wingdings" pitchFamily="2" charset="2"/>
              <a:buNone/>
            </a:pPr>
            <a:r>
              <a:rPr lang="en-GB"/>
              <a:t>Institute ATOMENERGOPROEKT (SPAEP)</a:t>
            </a:r>
          </a:p>
          <a:p>
            <a:pPr>
              <a:buFont typeface="Wingdings" pitchFamily="2" charset="2"/>
              <a:buNone/>
            </a:pPr>
            <a:r>
              <a:rPr lang="en-GB"/>
              <a:t>phone: 	+7 (812) </a:t>
            </a:r>
            <a:r>
              <a:rPr lang="ru-RU"/>
              <a:t>567</a:t>
            </a:r>
            <a:r>
              <a:rPr lang="en-GB"/>
              <a:t>-</a:t>
            </a:r>
            <a:r>
              <a:rPr lang="ru-RU"/>
              <a:t>95</a:t>
            </a:r>
            <a:r>
              <a:rPr lang="en-GB"/>
              <a:t>-</a:t>
            </a:r>
            <a:r>
              <a:rPr lang="ru-RU"/>
              <a:t>03</a:t>
            </a:r>
            <a:endParaRPr lang="en-GB"/>
          </a:p>
          <a:p>
            <a:pPr>
              <a:buFont typeface="Wingdings" pitchFamily="2" charset="2"/>
              <a:buNone/>
            </a:pPr>
            <a:r>
              <a:rPr lang="en-GB"/>
              <a:t>fax  : 	+7 (812) 567-90-32</a:t>
            </a:r>
          </a:p>
          <a:p>
            <a:pPr>
              <a:buFont typeface="Wingdings" pitchFamily="2" charset="2"/>
              <a:buNone/>
            </a:pPr>
            <a:r>
              <a:rPr lang="en-GB"/>
              <a:t>e-mail: 	yuri</a:t>
            </a:r>
            <a:r>
              <a:rPr lang="en-US"/>
              <a:t>.</a:t>
            </a:r>
            <a:r>
              <a:rPr lang="en-GB"/>
              <a:t>leontiev@nio.spbaep.ru</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0946" name="Rectangle 2"/>
          <p:cNvSpPr>
            <a:spLocks noGrp="1" noChangeArrowheads="1"/>
          </p:cNvSpPr>
          <p:nvPr>
            <p:ph type="title"/>
          </p:nvPr>
        </p:nvSpPr>
        <p:spPr/>
        <p:txBody>
          <a:bodyPr/>
          <a:lstStyle/>
          <a:p>
            <a:r>
              <a:rPr lang="en-US"/>
              <a:t>Task 4 in Brief</a:t>
            </a:r>
            <a:endParaRPr lang="ru-RU"/>
          </a:p>
        </p:txBody>
      </p:sp>
      <p:sp>
        <p:nvSpPr>
          <p:cNvPr id="210947" name="Rectangle 3"/>
          <p:cNvSpPr>
            <a:spLocks noGrp="1" noChangeArrowheads="1"/>
          </p:cNvSpPr>
          <p:nvPr>
            <p:ph type="body" idx="1"/>
          </p:nvPr>
        </p:nvSpPr>
        <p:spPr/>
        <p:txBody>
          <a:bodyPr/>
          <a:lstStyle/>
          <a:p>
            <a:r>
              <a:rPr lang="en-US" sz="2800"/>
              <a:t>Volatile iodine species behaviour</a:t>
            </a:r>
          </a:p>
          <a:p>
            <a:r>
              <a:rPr lang="en-US" sz="2800"/>
              <a:t>Experimental and analytical data</a:t>
            </a:r>
          </a:p>
          <a:p>
            <a:pPr lvl="1"/>
            <a:r>
              <a:rPr lang="en-US" sz="2400"/>
              <a:t>Impact of sump solution on volatile iodine species present in the containment atmosphere</a:t>
            </a:r>
          </a:p>
          <a:p>
            <a:pPr lvl="1"/>
            <a:r>
              <a:rPr lang="en-US" sz="2400"/>
              <a:t>Recommendations on radioiodine release suppression</a:t>
            </a:r>
          </a:p>
          <a:p>
            <a:pPr lvl="1"/>
            <a:r>
              <a:rPr lang="en-US" sz="2400"/>
              <a:t>Applicable for new/existing designs (NPPs with VVER, conditions of MCCI, presence of Fe- and Si- species in sump solution)</a:t>
            </a:r>
          </a:p>
          <a:p>
            <a:endParaRPr lang="ru-RU" sz="2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9378" name="Rectangle 2"/>
          <p:cNvSpPr>
            <a:spLocks noGrp="1" noChangeArrowheads="1"/>
          </p:cNvSpPr>
          <p:nvPr>
            <p:ph type="title"/>
          </p:nvPr>
        </p:nvSpPr>
        <p:spPr/>
        <p:txBody>
          <a:bodyPr/>
          <a:lstStyle/>
          <a:p>
            <a:r>
              <a:rPr lang="en-US" sz="3600"/>
              <a:t>Accident Environmental Release and Doses Assessment: Task 5 (1)</a:t>
            </a:r>
          </a:p>
        </p:txBody>
      </p:sp>
      <p:sp>
        <p:nvSpPr>
          <p:cNvPr id="229379" name="Rectangle 3"/>
          <p:cNvSpPr>
            <a:spLocks noGrp="1" noChangeArrowheads="1"/>
          </p:cNvSpPr>
          <p:nvPr>
            <p:ph type="body" idx="1"/>
          </p:nvPr>
        </p:nvSpPr>
        <p:spPr/>
        <p:txBody>
          <a:bodyPr/>
          <a:lstStyle/>
          <a:p>
            <a:r>
              <a:rPr lang="ru-RU" sz="2800"/>
              <a:t>Participants</a:t>
            </a:r>
            <a:r>
              <a:rPr lang="en-US" sz="2800"/>
              <a:t>: SPAEP, KRI</a:t>
            </a:r>
          </a:p>
          <a:p>
            <a:r>
              <a:rPr lang="en-US" sz="2800"/>
              <a:t>Stages:</a:t>
            </a:r>
          </a:p>
          <a:p>
            <a:pPr lvl="1"/>
            <a:r>
              <a:rPr lang="ru-RU" sz="2000"/>
              <a:t>Analysis of containment processes and environmental source term assessment for the reference scenario</a:t>
            </a:r>
          </a:p>
          <a:p>
            <a:pPr lvl="1"/>
            <a:r>
              <a:rPr lang="ru-RU" sz="2000"/>
              <a:t>Analysis of compliance for scope and amount of environmental source term results for application in risk assessment studies</a:t>
            </a:r>
            <a:r>
              <a:rPr lang="en-US" sz="2000"/>
              <a:t> ( based on </a:t>
            </a:r>
            <a:r>
              <a:rPr lang="ru-RU" sz="2000"/>
              <a:t>MACCS and PC-COSYMA techniques, Russian materials, and international documents on PSA-2 and PSA</a:t>
            </a:r>
            <a:r>
              <a:rPr lang="en-US" sz="2000"/>
              <a:t>-</a:t>
            </a:r>
            <a:r>
              <a:rPr lang="ru-RU" sz="2000"/>
              <a:t>3 requirements</a:t>
            </a:r>
            <a:r>
              <a:rPr lang="en-US" sz="2000"/>
              <a:t>)</a:t>
            </a:r>
            <a:endParaRPr lang="ru-RU" sz="2000"/>
          </a:p>
          <a:p>
            <a:pPr lvl="1"/>
            <a:r>
              <a:rPr lang="ru-RU" sz="2000"/>
              <a:t>Dose assessment for population due to severe accident (reference NPP site)</a:t>
            </a:r>
          </a:p>
          <a:p>
            <a:endParaRPr lang="ru-RU"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30402" name="Rectangle 2"/>
          <p:cNvSpPr>
            <a:spLocks noGrp="1" noChangeArrowheads="1"/>
          </p:cNvSpPr>
          <p:nvPr>
            <p:ph type="title"/>
          </p:nvPr>
        </p:nvSpPr>
        <p:spPr/>
        <p:txBody>
          <a:bodyPr/>
          <a:lstStyle/>
          <a:p>
            <a:r>
              <a:rPr lang="en-US" sz="3600"/>
              <a:t>Accident Environmental Release and Doses Assessment: Task 5 (</a:t>
            </a:r>
            <a:r>
              <a:rPr lang="ru-RU" sz="3600"/>
              <a:t>2</a:t>
            </a:r>
            <a:r>
              <a:rPr lang="en-US" sz="3600"/>
              <a:t>)</a:t>
            </a:r>
          </a:p>
        </p:txBody>
      </p:sp>
      <p:sp>
        <p:nvSpPr>
          <p:cNvPr id="230403" name="Rectangle 3"/>
          <p:cNvSpPr>
            <a:spLocks noGrp="1" noChangeArrowheads="1"/>
          </p:cNvSpPr>
          <p:nvPr>
            <p:ph type="body" idx="1"/>
          </p:nvPr>
        </p:nvSpPr>
        <p:spPr/>
        <p:txBody>
          <a:bodyPr/>
          <a:lstStyle/>
          <a:p>
            <a:pPr>
              <a:lnSpc>
                <a:spcPct val="90000"/>
              </a:lnSpc>
            </a:pPr>
            <a:r>
              <a:rPr lang="en-US"/>
              <a:t>Tools used for task implementation:</a:t>
            </a:r>
            <a:endParaRPr lang="ru-RU"/>
          </a:p>
          <a:p>
            <a:pPr lvl="1">
              <a:lnSpc>
                <a:spcPct val="90000"/>
              </a:lnSpc>
            </a:pPr>
            <a:r>
              <a:rPr lang="en-US"/>
              <a:t>ASTRA-C and MELCOR codes</a:t>
            </a:r>
          </a:p>
          <a:p>
            <a:pPr lvl="1">
              <a:lnSpc>
                <a:spcPct val="90000"/>
              </a:lnSpc>
            </a:pPr>
            <a:r>
              <a:rPr lang="en-US"/>
              <a:t>MACCS and PC-COSYMA codes</a:t>
            </a:r>
          </a:p>
          <a:p>
            <a:pPr lvl="1">
              <a:lnSpc>
                <a:spcPct val="90000"/>
              </a:lnSpc>
            </a:pPr>
            <a:r>
              <a:rPr lang="en-US"/>
              <a:t>Expert analysis</a:t>
            </a:r>
          </a:p>
          <a:p>
            <a:pPr>
              <a:lnSpc>
                <a:spcPct val="90000"/>
              </a:lnSpc>
            </a:pPr>
            <a:r>
              <a:rPr lang="ru-RU"/>
              <a:t>Deliverables</a:t>
            </a:r>
            <a:r>
              <a:rPr lang="en-US"/>
              <a:t>: </a:t>
            </a:r>
            <a:r>
              <a:rPr lang="ru-RU"/>
              <a:t>Report on radiological consequences of the reference severe accident scenario for reference NPP site</a:t>
            </a:r>
          </a:p>
          <a:p>
            <a:pPr>
              <a:lnSpc>
                <a:spcPct val="80000"/>
              </a:lnSpc>
              <a:buFont typeface="Wingdings" pitchFamily="2" charset="2"/>
              <a:buNone/>
            </a:pPr>
            <a:endParaRPr lang="ru-RU" sz="2400">
              <a:solidFill>
                <a:srgbClr val="00339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48834" name="Rectangle 2"/>
          <p:cNvSpPr>
            <a:spLocks noGrp="1" noChangeArrowheads="1"/>
          </p:cNvSpPr>
          <p:nvPr>
            <p:ph type="title"/>
          </p:nvPr>
        </p:nvSpPr>
        <p:spPr/>
        <p:txBody>
          <a:bodyPr/>
          <a:lstStyle/>
          <a:p>
            <a:r>
              <a:rPr lang="en-US"/>
              <a:t>Task 5 in Brief</a:t>
            </a:r>
            <a:endParaRPr lang="ru-RU"/>
          </a:p>
        </p:txBody>
      </p:sp>
      <p:sp>
        <p:nvSpPr>
          <p:cNvPr id="248835" name="Rectangle 3"/>
          <p:cNvSpPr>
            <a:spLocks noGrp="1" noChangeArrowheads="1"/>
          </p:cNvSpPr>
          <p:nvPr>
            <p:ph type="body" idx="1"/>
          </p:nvPr>
        </p:nvSpPr>
        <p:spPr/>
        <p:txBody>
          <a:bodyPr/>
          <a:lstStyle/>
          <a:p>
            <a:r>
              <a:rPr lang="en-US"/>
              <a:t>Assessment of environmental source term (EST) and its consequences</a:t>
            </a:r>
          </a:p>
          <a:p>
            <a:r>
              <a:rPr lang="en-US"/>
              <a:t>Analysis of SA radiological impact</a:t>
            </a:r>
          </a:p>
          <a:p>
            <a:pPr lvl="1"/>
            <a:r>
              <a:rPr lang="en-US"/>
              <a:t>Consistent estimation of late phase EST </a:t>
            </a:r>
          </a:p>
          <a:p>
            <a:pPr lvl="1"/>
            <a:r>
              <a:rPr lang="en-US"/>
              <a:t>Can be site-specific or generic/probabilistic</a:t>
            </a:r>
          </a:p>
          <a:p>
            <a:pPr lvl="1"/>
            <a:r>
              <a:rPr lang="en-US"/>
              <a:t>Analysis of severe accident consequences mitigation measures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194562" name="Rectangle 2"/>
          <p:cNvSpPr>
            <a:spLocks noGrp="1" noChangeArrowheads="1"/>
          </p:cNvSpPr>
          <p:nvPr>
            <p:ph type="title"/>
          </p:nvPr>
        </p:nvSpPr>
        <p:spPr/>
        <p:txBody>
          <a:bodyPr/>
          <a:lstStyle/>
          <a:p>
            <a:r>
              <a:rPr lang="en-US"/>
              <a:t>Conclusions and thanks</a:t>
            </a:r>
            <a:endParaRPr lang="ru-RU"/>
          </a:p>
        </p:txBody>
      </p:sp>
      <p:sp>
        <p:nvSpPr>
          <p:cNvPr id="194563" name="Rectangle 3"/>
          <p:cNvSpPr>
            <a:spLocks noGrp="1" noChangeArrowheads="1"/>
          </p:cNvSpPr>
          <p:nvPr>
            <p:ph type="body" idx="1"/>
          </p:nvPr>
        </p:nvSpPr>
        <p:spPr/>
        <p:txBody>
          <a:bodyPr/>
          <a:lstStyle/>
          <a:p>
            <a:r>
              <a:rPr lang="en-US"/>
              <a:t>To CEA host and CEG-CM experts, and to A.Zurita, L.Tocheny and our NITI colleagues personally</a:t>
            </a: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62146" name="Rectangle 2"/>
          <p:cNvSpPr>
            <a:spLocks noGrp="1" noChangeArrowheads="1"/>
          </p:cNvSpPr>
          <p:nvPr>
            <p:ph type="title"/>
          </p:nvPr>
        </p:nvSpPr>
        <p:spPr/>
        <p:txBody>
          <a:bodyPr/>
          <a:lstStyle/>
          <a:p>
            <a:r>
              <a:rPr lang="en-US" sz="3600"/>
              <a:t>And again, expected CEG/SAM contribution</a:t>
            </a:r>
            <a:endParaRPr lang="ru-RU" sz="3600"/>
          </a:p>
        </p:txBody>
      </p:sp>
      <p:sp>
        <p:nvSpPr>
          <p:cNvPr id="262147" name="Rectangle 3"/>
          <p:cNvSpPr>
            <a:spLocks noGrp="1" noChangeArrowheads="1"/>
          </p:cNvSpPr>
          <p:nvPr>
            <p:ph type="body" idx="1"/>
          </p:nvPr>
        </p:nvSpPr>
        <p:spPr/>
        <p:txBody>
          <a:bodyPr/>
          <a:lstStyle/>
          <a:p>
            <a:r>
              <a:rPr lang="en-US" sz="2800"/>
              <a:t>Choice of plant/site/system of interest</a:t>
            </a:r>
          </a:p>
          <a:p>
            <a:r>
              <a:rPr lang="en-US" sz="2800"/>
              <a:t>Choice/discussion of reference scenario</a:t>
            </a:r>
          </a:p>
          <a:p>
            <a:r>
              <a:rPr lang="en-US" sz="2800"/>
              <a:t>Discussion on project goals</a:t>
            </a:r>
          </a:p>
          <a:p>
            <a:r>
              <a:rPr lang="en-US" sz="2800"/>
              <a:t>Adjusting scope of work</a:t>
            </a:r>
          </a:p>
          <a:p>
            <a:r>
              <a:rPr lang="en-US" sz="2800"/>
              <a:t>Linking with other ISTC and EC projects</a:t>
            </a:r>
          </a:p>
          <a:p>
            <a:r>
              <a:rPr lang="en-US" sz="2800"/>
              <a:t>Proposals on collaborators</a:t>
            </a:r>
          </a:p>
          <a:p>
            <a:r>
              <a:rPr lang="en-US" sz="2800"/>
              <a:t>Other…</a:t>
            </a:r>
            <a:endParaRPr lang="ru-RU"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90114" name="Rectangle 2"/>
          <p:cNvSpPr>
            <a:spLocks noGrp="1" noChangeArrowheads="1"/>
          </p:cNvSpPr>
          <p:nvPr>
            <p:ph type="title"/>
          </p:nvPr>
        </p:nvSpPr>
        <p:spPr/>
        <p:txBody>
          <a:bodyPr/>
          <a:lstStyle/>
          <a:p>
            <a:r>
              <a:rPr lang="en-US"/>
              <a:t>Presentation Outline</a:t>
            </a:r>
          </a:p>
        </p:txBody>
      </p:sp>
      <p:sp>
        <p:nvSpPr>
          <p:cNvPr id="90115" name="Rectangle 3"/>
          <p:cNvSpPr>
            <a:spLocks noGrp="1" noChangeArrowheads="1"/>
          </p:cNvSpPr>
          <p:nvPr>
            <p:ph type="body" idx="1"/>
          </p:nvPr>
        </p:nvSpPr>
        <p:spPr/>
        <p:txBody>
          <a:bodyPr/>
          <a:lstStyle/>
          <a:p>
            <a:pPr>
              <a:lnSpc>
                <a:spcPct val="90000"/>
              </a:lnSpc>
            </a:pPr>
            <a:r>
              <a:rPr lang="en-US"/>
              <a:t>Introduction</a:t>
            </a:r>
          </a:p>
          <a:p>
            <a:pPr>
              <a:lnSpc>
                <a:spcPct val="90000"/>
              </a:lnSpc>
            </a:pPr>
            <a:r>
              <a:rPr lang="en-US"/>
              <a:t>Overall Project Description</a:t>
            </a:r>
          </a:p>
          <a:p>
            <a:pPr lvl="1">
              <a:lnSpc>
                <a:spcPct val="90000"/>
              </a:lnSpc>
            </a:pPr>
            <a:r>
              <a:rPr lang="en-US"/>
              <a:t>Main results expected</a:t>
            </a:r>
          </a:p>
          <a:p>
            <a:pPr lvl="1">
              <a:lnSpc>
                <a:spcPct val="90000"/>
              </a:lnSpc>
            </a:pPr>
            <a:r>
              <a:rPr lang="en-US"/>
              <a:t>Project tasks list</a:t>
            </a:r>
          </a:p>
          <a:p>
            <a:pPr lvl="1">
              <a:lnSpc>
                <a:spcPct val="90000"/>
              </a:lnSpc>
            </a:pPr>
            <a:r>
              <a:rPr lang="en-US"/>
              <a:t>Institutes involved</a:t>
            </a:r>
          </a:p>
          <a:p>
            <a:pPr lvl="1">
              <a:lnSpc>
                <a:spcPct val="90000"/>
              </a:lnSpc>
            </a:pPr>
            <a:r>
              <a:rPr lang="en-US"/>
              <a:t>Needs for CEG consulting/advice</a:t>
            </a:r>
          </a:p>
          <a:p>
            <a:pPr>
              <a:lnSpc>
                <a:spcPct val="90000"/>
              </a:lnSpc>
            </a:pPr>
            <a:r>
              <a:rPr lang="en-US"/>
              <a:t>Project Tasks Breakdown</a:t>
            </a:r>
          </a:p>
          <a:p>
            <a:pPr>
              <a:lnSpc>
                <a:spcPct val="90000"/>
              </a:lnSpc>
            </a:pPr>
            <a:r>
              <a:rPr lang="en-US"/>
              <a:t>Conclusions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07874" name="Rectangle 2"/>
          <p:cNvSpPr>
            <a:spLocks noGrp="1" noChangeArrowheads="1"/>
          </p:cNvSpPr>
          <p:nvPr>
            <p:ph type="title"/>
          </p:nvPr>
        </p:nvSpPr>
        <p:spPr/>
        <p:txBody>
          <a:bodyPr/>
          <a:lstStyle/>
          <a:p>
            <a:r>
              <a:rPr lang="en-US" sz="4000"/>
              <a:t>Overall Project Description</a:t>
            </a:r>
          </a:p>
        </p:txBody>
      </p:sp>
      <p:sp>
        <p:nvSpPr>
          <p:cNvPr id="207875" name="Rectangle 3"/>
          <p:cNvSpPr>
            <a:spLocks noGrp="1" noChangeArrowheads="1"/>
          </p:cNvSpPr>
          <p:nvPr>
            <p:ph type="body" idx="1"/>
          </p:nvPr>
        </p:nvSpPr>
        <p:spPr>
          <a:xfrm>
            <a:off x="533400" y="1981200"/>
            <a:ext cx="8610600" cy="4114800"/>
          </a:xfrm>
        </p:spPr>
        <p:txBody>
          <a:bodyPr/>
          <a:lstStyle/>
          <a:p>
            <a:r>
              <a:rPr lang="en-US" sz="2400"/>
              <a:t>Name: </a:t>
            </a:r>
            <a:r>
              <a:rPr lang="ru-RU" sz="2400" u="sng"/>
              <a:t>E</a:t>
            </a:r>
            <a:r>
              <a:rPr lang="ru-RU" sz="2400"/>
              <a:t>x-</a:t>
            </a:r>
            <a:r>
              <a:rPr lang="ru-RU" sz="2400" u="sng"/>
              <a:t>V</a:t>
            </a:r>
            <a:r>
              <a:rPr lang="ru-RU" sz="2400"/>
              <a:t>essel Source Term </a:t>
            </a:r>
            <a:r>
              <a:rPr lang="ru-RU" sz="2400" u="sng"/>
              <a:t>AN</a:t>
            </a:r>
            <a:r>
              <a:rPr lang="ru-RU" sz="2400"/>
              <a:t>alysis (EVAN)</a:t>
            </a:r>
            <a:endParaRPr lang="en-US" sz="2400"/>
          </a:p>
          <a:p>
            <a:r>
              <a:rPr lang="en-US" sz="2400"/>
              <a:t>ISTC Field Codes: </a:t>
            </a:r>
            <a:r>
              <a:rPr lang="ru-RU" sz="2400"/>
              <a:t>ENV-MRA</a:t>
            </a:r>
            <a:r>
              <a:rPr lang="en-US" sz="2400"/>
              <a:t>, </a:t>
            </a:r>
            <a:r>
              <a:rPr lang="ru-RU" sz="2400"/>
              <a:t>FIR-EXP</a:t>
            </a:r>
            <a:r>
              <a:rPr lang="en-US" sz="2400"/>
              <a:t>, </a:t>
            </a:r>
            <a:r>
              <a:rPr lang="ru-RU" sz="2400"/>
              <a:t>FIR-MOD</a:t>
            </a:r>
            <a:endParaRPr lang="en-US" sz="2400"/>
          </a:p>
          <a:p>
            <a:r>
              <a:rPr lang="en-US" sz="2400"/>
              <a:t>Goal: Severe accident </a:t>
            </a:r>
            <a:r>
              <a:rPr lang="en-US" sz="2400" u="sng"/>
              <a:t>in-containment</a:t>
            </a:r>
            <a:r>
              <a:rPr lang="en-US" sz="2400"/>
              <a:t> and </a:t>
            </a:r>
            <a:r>
              <a:rPr lang="en-US" sz="2400" u="sng"/>
              <a:t>environmental</a:t>
            </a:r>
            <a:r>
              <a:rPr lang="en-US" sz="2400"/>
              <a:t> source term assessment along with radiological consequences for plants/sites of interest. </a:t>
            </a:r>
          </a:p>
          <a:p>
            <a:r>
              <a:rPr lang="en-US" sz="2400"/>
              <a:t>Features: Extra investigation of some ex-vessel stage phenomena with high impact on the source term/consequences identified by earlier international research (for example, in FP4 STU project).</a:t>
            </a:r>
            <a:endParaRPr lang="ru-RU"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32450" name="Rectangle 1026"/>
          <p:cNvSpPr>
            <a:spLocks noGrp="1" noChangeArrowheads="1"/>
          </p:cNvSpPr>
          <p:nvPr>
            <p:ph type="title"/>
          </p:nvPr>
        </p:nvSpPr>
        <p:spPr/>
        <p:txBody>
          <a:bodyPr/>
          <a:lstStyle/>
          <a:p>
            <a:r>
              <a:rPr lang="en-US" sz="4000"/>
              <a:t>Project tasks list</a:t>
            </a:r>
            <a:endParaRPr lang="ru-RU" sz="4000"/>
          </a:p>
        </p:txBody>
      </p:sp>
      <p:sp>
        <p:nvSpPr>
          <p:cNvPr id="232451" name="Rectangle 1027"/>
          <p:cNvSpPr>
            <a:spLocks noGrp="1" noChangeArrowheads="1"/>
          </p:cNvSpPr>
          <p:nvPr>
            <p:ph type="body" idx="1"/>
          </p:nvPr>
        </p:nvSpPr>
        <p:spPr/>
        <p:txBody>
          <a:bodyPr/>
          <a:lstStyle/>
          <a:p>
            <a:r>
              <a:rPr lang="en-US" sz="2800"/>
              <a:t>Task 1: Reference severe accident scenario choice and analysis</a:t>
            </a:r>
          </a:p>
          <a:p>
            <a:r>
              <a:rPr lang="en-US" sz="2800"/>
              <a:t>Task 2: Molten pool FP release analysis</a:t>
            </a:r>
          </a:p>
          <a:p>
            <a:r>
              <a:rPr lang="en-US" sz="2800"/>
              <a:t>Task 3: Local aerosol behaviour analysis</a:t>
            </a:r>
          </a:p>
          <a:p>
            <a:r>
              <a:rPr lang="en-US" sz="2800"/>
              <a:t>Task 4: Iodine species behaviour analysis</a:t>
            </a:r>
          </a:p>
          <a:p>
            <a:r>
              <a:rPr lang="en-US" sz="2800"/>
              <a:t>Task 5: Environmental source term assessment and consequences analysis</a:t>
            </a:r>
            <a:endParaRPr lang="ru-RU"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4018" name="Rectangle 2"/>
          <p:cNvSpPr>
            <a:spLocks noGrp="1" noChangeArrowheads="1"/>
          </p:cNvSpPr>
          <p:nvPr>
            <p:ph type="title"/>
          </p:nvPr>
        </p:nvSpPr>
        <p:spPr/>
        <p:txBody>
          <a:bodyPr/>
          <a:lstStyle/>
          <a:p>
            <a:r>
              <a:rPr lang="en-US" sz="4000"/>
              <a:t>Partner organisations </a:t>
            </a:r>
            <a:br>
              <a:rPr lang="en-US" sz="4000"/>
            </a:br>
            <a:r>
              <a:rPr lang="en-US" sz="4000"/>
              <a:t>(name and location)</a:t>
            </a:r>
            <a:endParaRPr lang="ru-RU" sz="4000"/>
          </a:p>
        </p:txBody>
      </p:sp>
      <p:sp>
        <p:nvSpPr>
          <p:cNvPr id="214019" name="Rectangle 3"/>
          <p:cNvSpPr>
            <a:spLocks noGrp="1" noChangeArrowheads="1"/>
          </p:cNvSpPr>
          <p:nvPr>
            <p:ph type="body" idx="1"/>
          </p:nvPr>
        </p:nvSpPr>
        <p:spPr/>
        <p:txBody>
          <a:bodyPr/>
          <a:lstStyle/>
          <a:p>
            <a:r>
              <a:rPr lang="ru-RU" sz="2400"/>
              <a:t>SPAEP</a:t>
            </a:r>
            <a:r>
              <a:rPr lang="en-US" sz="2400"/>
              <a:t> (</a:t>
            </a:r>
            <a:r>
              <a:rPr lang="ru-RU" sz="2400"/>
              <a:t>Research and Design Institute</a:t>
            </a:r>
            <a:r>
              <a:rPr lang="en-US" sz="2400"/>
              <a:t> </a:t>
            </a:r>
            <a:r>
              <a:rPr lang="ru-RU" sz="2400"/>
              <a:t>ATOMENERGOPROEKT, St.Petersburg</a:t>
            </a:r>
            <a:r>
              <a:rPr lang="en-US" sz="2400"/>
              <a:t>)</a:t>
            </a:r>
            <a:endParaRPr lang="ru-RU" sz="2400"/>
          </a:p>
          <a:p>
            <a:r>
              <a:rPr lang="ru-RU" sz="2400"/>
              <a:t>NITI</a:t>
            </a:r>
            <a:r>
              <a:rPr lang="en-US" sz="2400"/>
              <a:t> (</a:t>
            </a:r>
            <a:r>
              <a:rPr lang="ru-RU" sz="2400"/>
              <a:t>Alexandrov Research Institute of Technology, Sosnovy Bor</a:t>
            </a:r>
            <a:r>
              <a:rPr lang="en-US" sz="2400"/>
              <a:t>)</a:t>
            </a:r>
            <a:endParaRPr lang="ru-RU" sz="2400"/>
          </a:p>
          <a:p>
            <a:r>
              <a:rPr lang="ru-RU" sz="2400"/>
              <a:t>IHPCDB</a:t>
            </a:r>
            <a:r>
              <a:rPr lang="en-US" sz="2400"/>
              <a:t> (</a:t>
            </a:r>
            <a:r>
              <a:rPr lang="ru-RU" sz="2400"/>
              <a:t>Institute for High Performance Computing and Data Bases, Polytechnical University, St.Petersburg</a:t>
            </a:r>
            <a:r>
              <a:rPr lang="en-US" sz="2400"/>
              <a:t>)</a:t>
            </a:r>
            <a:endParaRPr lang="ru-RU" sz="2400"/>
          </a:p>
          <a:p>
            <a:r>
              <a:rPr lang="ru-RU" sz="2400"/>
              <a:t>VNIPIET</a:t>
            </a:r>
            <a:r>
              <a:rPr lang="en-US" sz="2400"/>
              <a:t> (</a:t>
            </a:r>
            <a:r>
              <a:rPr lang="ru-RU" sz="2400"/>
              <a:t>All-Russian Design and Research Institute of Complex Power Technology, St.Petersburg</a:t>
            </a:r>
            <a:r>
              <a:rPr lang="en-US" sz="2400"/>
              <a:t>)</a:t>
            </a:r>
            <a:endParaRPr lang="ru-RU" sz="2400"/>
          </a:p>
          <a:p>
            <a:r>
              <a:rPr lang="ru-RU" sz="2400"/>
              <a:t>KRI</a:t>
            </a:r>
            <a:r>
              <a:rPr lang="en-US" sz="2400"/>
              <a:t> (</a:t>
            </a:r>
            <a:r>
              <a:rPr lang="ru-RU" sz="2400"/>
              <a:t>Khlopin Radium Institute, St.Petersburg</a:t>
            </a:r>
            <a:r>
              <a:rPr lang="en-US" sz="2400"/>
              <a:t>)</a:t>
            </a:r>
            <a:endParaRPr lang="ru-RU"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5042" name="Rectangle 2"/>
          <p:cNvSpPr>
            <a:spLocks noGrp="1" noChangeArrowheads="1"/>
          </p:cNvSpPr>
          <p:nvPr>
            <p:ph type="title"/>
          </p:nvPr>
        </p:nvSpPr>
        <p:spPr/>
        <p:txBody>
          <a:bodyPr/>
          <a:lstStyle/>
          <a:p>
            <a:r>
              <a:rPr lang="en-US" sz="3600"/>
              <a:t>Partner organisations (</a:t>
            </a:r>
            <a:r>
              <a:rPr lang="ru-RU" sz="3600"/>
              <a:t>Applicable field of expertise</a:t>
            </a:r>
            <a:r>
              <a:rPr lang="en-US" sz="3600"/>
              <a:t>)</a:t>
            </a:r>
          </a:p>
        </p:txBody>
      </p:sp>
      <p:sp>
        <p:nvSpPr>
          <p:cNvPr id="215043" name="Rectangle 3"/>
          <p:cNvSpPr>
            <a:spLocks noGrp="1" noChangeArrowheads="1"/>
          </p:cNvSpPr>
          <p:nvPr>
            <p:ph type="body" idx="1"/>
          </p:nvPr>
        </p:nvSpPr>
        <p:spPr>
          <a:xfrm>
            <a:off x="762000" y="2057400"/>
            <a:ext cx="8153400" cy="4114800"/>
          </a:xfrm>
        </p:spPr>
        <p:txBody>
          <a:bodyPr/>
          <a:lstStyle/>
          <a:p>
            <a:pPr>
              <a:lnSpc>
                <a:spcPct val="90000"/>
              </a:lnSpc>
            </a:pPr>
            <a:r>
              <a:rPr lang="ru-RU" sz="2400"/>
              <a:t>SPAEP</a:t>
            </a:r>
            <a:r>
              <a:rPr lang="en-US" sz="2400"/>
              <a:t> (</a:t>
            </a:r>
            <a:r>
              <a:rPr lang="ru-RU" sz="2400"/>
              <a:t>Design of NPPs with VVER and FBR, safety assessment, severe accidents research, R&amp;D programs coordination</a:t>
            </a:r>
            <a:r>
              <a:rPr lang="en-US" sz="2400"/>
              <a:t>)</a:t>
            </a:r>
            <a:endParaRPr lang="ru-RU" sz="2400"/>
          </a:p>
          <a:p>
            <a:pPr>
              <a:lnSpc>
                <a:spcPct val="90000"/>
              </a:lnSpc>
            </a:pPr>
            <a:r>
              <a:rPr lang="ru-RU" sz="2400"/>
              <a:t>NITI</a:t>
            </a:r>
            <a:r>
              <a:rPr lang="en-US" sz="2400"/>
              <a:t> (</a:t>
            </a:r>
            <a:r>
              <a:rPr lang="ru-RU" sz="2400"/>
              <a:t>PWR severe accidents research, experimental facilities</a:t>
            </a:r>
            <a:r>
              <a:rPr lang="en-US" sz="2400"/>
              <a:t>)</a:t>
            </a:r>
            <a:endParaRPr lang="ru-RU" sz="2400"/>
          </a:p>
          <a:p>
            <a:pPr>
              <a:lnSpc>
                <a:spcPct val="90000"/>
              </a:lnSpc>
            </a:pPr>
            <a:r>
              <a:rPr lang="ru-RU" sz="2400"/>
              <a:t>IHPCDB</a:t>
            </a:r>
            <a:r>
              <a:rPr lang="en-US" sz="2400"/>
              <a:t> (</a:t>
            </a:r>
            <a:r>
              <a:rPr lang="ru-RU" sz="2400"/>
              <a:t>CFD codes development, supercomputer applications, applied software engineering</a:t>
            </a:r>
            <a:r>
              <a:rPr lang="en-US" sz="2400"/>
              <a:t>)</a:t>
            </a:r>
            <a:endParaRPr lang="ru-RU" sz="2400"/>
          </a:p>
          <a:p>
            <a:pPr>
              <a:lnSpc>
                <a:spcPct val="90000"/>
              </a:lnSpc>
            </a:pPr>
            <a:r>
              <a:rPr lang="ru-RU" sz="2400"/>
              <a:t>VNIPIET</a:t>
            </a:r>
            <a:r>
              <a:rPr lang="en-US" sz="2400"/>
              <a:t> (</a:t>
            </a:r>
            <a:r>
              <a:rPr lang="ru-RU" sz="2400"/>
              <a:t>Design of NPPs with GMR, radiochemistry, radwaste treatment, experimental facilities</a:t>
            </a:r>
            <a:r>
              <a:rPr lang="en-US" sz="2400"/>
              <a:t>)</a:t>
            </a:r>
            <a:endParaRPr lang="ru-RU" sz="2400"/>
          </a:p>
          <a:p>
            <a:pPr>
              <a:lnSpc>
                <a:spcPct val="90000"/>
              </a:lnSpc>
            </a:pPr>
            <a:r>
              <a:rPr lang="ru-RU" sz="2400"/>
              <a:t>KRI</a:t>
            </a:r>
            <a:r>
              <a:rPr lang="en-US" sz="2400"/>
              <a:t> (</a:t>
            </a:r>
            <a:r>
              <a:rPr lang="ru-RU" sz="2400"/>
              <a:t>Dose and risk analysis, environmental impact assessment</a:t>
            </a:r>
            <a:r>
              <a:rPr lang="en-US" sz="2400"/>
              <a:t>)</a:t>
            </a:r>
            <a:endParaRPr lang="ru-RU"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6066" name="Rectangle 2"/>
          <p:cNvSpPr>
            <a:spLocks noGrp="1" noChangeArrowheads="1"/>
          </p:cNvSpPr>
          <p:nvPr>
            <p:ph type="title"/>
          </p:nvPr>
        </p:nvSpPr>
        <p:spPr/>
        <p:txBody>
          <a:bodyPr/>
          <a:lstStyle/>
          <a:p>
            <a:r>
              <a:rPr lang="en-US" sz="3600"/>
              <a:t>Expected CEG contribution</a:t>
            </a:r>
            <a:endParaRPr lang="ru-RU" sz="3600"/>
          </a:p>
        </p:txBody>
      </p:sp>
      <p:sp>
        <p:nvSpPr>
          <p:cNvPr id="216067" name="Rectangle 3"/>
          <p:cNvSpPr>
            <a:spLocks noGrp="1" noChangeArrowheads="1"/>
          </p:cNvSpPr>
          <p:nvPr>
            <p:ph type="body" idx="1"/>
          </p:nvPr>
        </p:nvSpPr>
        <p:spPr/>
        <p:txBody>
          <a:bodyPr/>
          <a:lstStyle/>
          <a:p>
            <a:r>
              <a:rPr lang="en-US" sz="2800"/>
              <a:t>Choice of plant/site of interest</a:t>
            </a:r>
          </a:p>
          <a:p>
            <a:r>
              <a:rPr lang="en-US" sz="2800"/>
              <a:t>Choice/discussion of reference scenario</a:t>
            </a:r>
          </a:p>
          <a:p>
            <a:r>
              <a:rPr lang="en-US" sz="2800"/>
              <a:t>Discussion on project goals</a:t>
            </a:r>
          </a:p>
          <a:p>
            <a:r>
              <a:rPr lang="en-US" sz="2800"/>
              <a:t>Adjusting scope of work</a:t>
            </a:r>
          </a:p>
          <a:p>
            <a:r>
              <a:rPr lang="en-US" sz="2800"/>
              <a:t>Linking with other ISTC and EC projects</a:t>
            </a:r>
          </a:p>
          <a:p>
            <a:r>
              <a:rPr lang="en-US" sz="2800"/>
              <a:t>Proposals on collaborators</a:t>
            </a:r>
          </a:p>
          <a:p>
            <a:r>
              <a:rPr lang="en-US" sz="2800"/>
              <a:t>Other…</a:t>
            </a:r>
            <a:endParaRPr lang="ru-RU"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Feb-04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7090" name="Rectangle 2"/>
          <p:cNvSpPr>
            <a:spLocks noGrp="1" noChangeArrowheads="1"/>
          </p:cNvSpPr>
          <p:nvPr>
            <p:ph type="title"/>
          </p:nvPr>
        </p:nvSpPr>
        <p:spPr/>
        <p:txBody>
          <a:bodyPr/>
          <a:lstStyle/>
          <a:p>
            <a:r>
              <a:rPr lang="ru-RU" sz="3600"/>
              <a:t>Choice and Analysis of the Reference Accident Sequence</a:t>
            </a:r>
            <a:r>
              <a:rPr lang="en-US" sz="3600"/>
              <a:t>: Task 1 (1)</a:t>
            </a:r>
          </a:p>
        </p:txBody>
      </p:sp>
      <p:sp>
        <p:nvSpPr>
          <p:cNvPr id="217091" name="Rectangle 3"/>
          <p:cNvSpPr>
            <a:spLocks noGrp="1" noChangeArrowheads="1"/>
          </p:cNvSpPr>
          <p:nvPr>
            <p:ph type="body" idx="1"/>
          </p:nvPr>
        </p:nvSpPr>
        <p:spPr/>
        <p:txBody>
          <a:bodyPr/>
          <a:lstStyle/>
          <a:p>
            <a:pPr>
              <a:lnSpc>
                <a:spcPct val="90000"/>
              </a:lnSpc>
            </a:pPr>
            <a:r>
              <a:rPr lang="ru-RU" sz="2800"/>
              <a:t>Participants</a:t>
            </a:r>
            <a:r>
              <a:rPr lang="en-US" sz="2800"/>
              <a:t>: SPAEP, NITI</a:t>
            </a:r>
          </a:p>
          <a:p>
            <a:pPr>
              <a:lnSpc>
                <a:spcPct val="90000"/>
              </a:lnSpc>
            </a:pPr>
            <a:r>
              <a:rPr lang="en-US" sz="2800"/>
              <a:t>Stages:</a:t>
            </a:r>
          </a:p>
          <a:p>
            <a:pPr lvl="1">
              <a:lnSpc>
                <a:spcPct val="90000"/>
              </a:lnSpc>
            </a:pPr>
            <a:r>
              <a:rPr lang="ru-RU" sz="2400"/>
              <a:t>Analysis of fission products build-up and decay in the irradiated fuel</a:t>
            </a:r>
          </a:p>
          <a:p>
            <a:pPr lvl="1">
              <a:lnSpc>
                <a:spcPct val="90000"/>
              </a:lnSpc>
            </a:pPr>
            <a:r>
              <a:rPr lang="ru-RU" sz="2400"/>
              <a:t>Justification of choosing the reference accident sequence. Analysis of in-vessel severe accident stage (reactor plant analysis)</a:t>
            </a:r>
          </a:p>
          <a:p>
            <a:pPr lvl="1">
              <a:lnSpc>
                <a:spcPct val="90000"/>
              </a:lnSpc>
            </a:pPr>
            <a:r>
              <a:rPr lang="ru-RU" sz="2400"/>
              <a:t>Analysis of corium behaviour in the reactor cavity (if necessary, including interaction with sacrificial material)</a:t>
            </a:r>
          </a:p>
          <a:p>
            <a:pPr lvl="1">
              <a:lnSpc>
                <a:spcPct val="90000"/>
              </a:lnSpc>
            </a:pPr>
            <a:r>
              <a:rPr lang="ru-RU" sz="2400"/>
              <a:t>Containment parameters analysis</a:t>
            </a:r>
          </a:p>
          <a:p>
            <a:pPr>
              <a:lnSpc>
                <a:spcPct val="90000"/>
              </a:lnSpc>
            </a:pPr>
            <a:endParaRPr lang="ru-RU" sz="2800"/>
          </a:p>
        </p:txBody>
      </p:sp>
    </p:spTree>
  </p:cSld>
  <p:clrMapOvr>
    <a:masterClrMapping/>
  </p:clrMapOvr>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3507</TotalTime>
  <Words>1519</Words>
  <Application>Microsoft Office PowerPoint</Application>
  <PresentationFormat>Bildschirmpräsentation (4:3)</PresentationFormat>
  <Paragraphs>206</Paragraphs>
  <Slides>25</Slides>
  <Notes>4</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25</vt:i4>
      </vt:variant>
    </vt:vector>
  </HeadingPairs>
  <TitlesOfParts>
    <vt:vector size="30" baseType="lpstr">
      <vt:lpstr>Arial</vt:lpstr>
      <vt:lpstr>Tahoma</vt:lpstr>
      <vt:lpstr>Times New Roman</vt:lpstr>
      <vt:lpstr>Wingdings</vt:lpstr>
      <vt:lpstr>Сумерки</vt:lpstr>
      <vt:lpstr>ISTC/SPAEP Research Projects</vt:lpstr>
      <vt:lpstr>Presented by</vt:lpstr>
      <vt:lpstr>Presentation Outline</vt:lpstr>
      <vt:lpstr>Overall Project Description</vt:lpstr>
      <vt:lpstr>Project tasks list</vt:lpstr>
      <vt:lpstr>Partner organisations  (name and location)</vt:lpstr>
      <vt:lpstr>Partner organisations (Applicable field of expertise)</vt:lpstr>
      <vt:lpstr>Expected CEG contribution</vt:lpstr>
      <vt:lpstr>Choice and Analysis of the Reference Accident Sequence: Task 1 (1)</vt:lpstr>
      <vt:lpstr>Choice and Analysis of the Reference Accident Sequence: Task 1 (2)</vt:lpstr>
      <vt:lpstr>Task 1 in Brief</vt:lpstr>
      <vt:lpstr>Numerical Modelling of Local Aerosol Deposition Processes: Task 2 (1)</vt:lpstr>
      <vt:lpstr>Numerical Modelling of Local Aerosol Deposition Processes: Task 2 (2)</vt:lpstr>
      <vt:lpstr>Task 2 in Brief</vt:lpstr>
      <vt:lpstr>Experiments on Fission Product Release from Molten Pool: Task 3 (1)</vt:lpstr>
      <vt:lpstr>Experiments on Fission Product Release from Molten Pool: Task 3 (2)</vt:lpstr>
      <vt:lpstr>Task 3 in Brief</vt:lpstr>
      <vt:lpstr>Assessment of Containment Parameters Impact on Volatile Iodine Species Behaviour: Task 4 (1)</vt:lpstr>
      <vt:lpstr>Assessment of Containment Parameters Impact on Volatile Iodine Species Behaviour: Task 4 (2)</vt:lpstr>
      <vt:lpstr>Task 4 in Brief</vt:lpstr>
      <vt:lpstr>Accident Environmental Release and Doses Assessment: Task 5 (1)</vt:lpstr>
      <vt:lpstr>Accident Environmental Release and Doses Assessment: Task 5 (2)</vt:lpstr>
      <vt:lpstr>Task 5 in Brief</vt:lpstr>
      <vt:lpstr>Conclusions and thanks</vt:lpstr>
      <vt:lpstr>And again, expected CEG/SAM contribution</vt:lpstr>
    </vt:vector>
  </TitlesOfParts>
  <Company>nio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Доработка тяжелоаварийнего кода РАТЕГ/СВЕЧА/ГЕФЕСТ для моделирования повторного залива активной зоны реактора</dc:title>
  <dc:creator>Valera</dc:creator>
  <cp:lastModifiedBy>Peters, Ursula</cp:lastModifiedBy>
  <cp:revision>307</cp:revision>
  <dcterms:created xsi:type="dcterms:W3CDTF">2003-09-04T10:30:03Z</dcterms:created>
  <dcterms:modified xsi:type="dcterms:W3CDTF">2012-10-08T17:33:36Z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Project proposal</vt:lpwstr>
  </property>
</Properties>
</file>