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8"/>
  </p:notesMasterIdLst>
  <p:sldIdLst>
    <p:sldId id="286" r:id="rId2"/>
    <p:sldId id="365" r:id="rId3"/>
    <p:sldId id="283" r:id="rId4"/>
    <p:sldId id="374" r:id="rId5"/>
    <p:sldId id="395" r:id="rId6"/>
    <p:sldId id="380" r:id="rId7"/>
    <p:sldId id="381" r:id="rId8"/>
    <p:sldId id="413" r:id="rId9"/>
    <p:sldId id="382" r:id="rId10"/>
    <p:sldId id="375" r:id="rId11"/>
    <p:sldId id="383" r:id="rId12"/>
    <p:sldId id="384" r:id="rId13"/>
    <p:sldId id="376" r:id="rId14"/>
    <p:sldId id="387" r:id="rId15"/>
    <p:sldId id="388" r:id="rId16"/>
    <p:sldId id="397" r:id="rId17"/>
    <p:sldId id="398" r:id="rId18"/>
    <p:sldId id="400" r:id="rId19"/>
    <p:sldId id="402" r:id="rId20"/>
    <p:sldId id="403" r:id="rId21"/>
    <p:sldId id="404" r:id="rId22"/>
    <p:sldId id="405" r:id="rId23"/>
    <p:sldId id="408" r:id="rId24"/>
    <p:sldId id="379" r:id="rId25"/>
    <p:sldId id="389" r:id="rId26"/>
    <p:sldId id="390" r:id="rId27"/>
    <p:sldId id="409" r:id="rId28"/>
    <p:sldId id="377" r:id="rId29"/>
    <p:sldId id="391" r:id="rId30"/>
    <p:sldId id="392" r:id="rId31"/>
    <p:sldId id="412" r:id="rId32"/>
    <p:sldId id="406" r:id="rId33"/>
    <p:sldId id="393" r:id="rId34"/>
    <p:sldId id="394" r:id="rId35"/>
    <p:sldId id="373" r:id="rId36"/>
    <p:sldId id="415"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14" autoAdjust="0"/>
    <p:restoredTop sz="91798" autoAdjust="0"/>
  </p:normalViewPr>
  <p:slideViewPr>
    <p:cSldViewPr>
      <p:cViewPr>
        <p:scale>
          <a:sx n="33" d="100"/>
          <a:sy n="33" d="100"/>
        </p:scale>
        <p:origin x="-2722" y="-1018"/>
      </p:cViewPr>
      <p:guideLst>
        <p:guide orient="horz" pos="2160"/>
        <p:guide pos="2880"/>
      </p:guideLst>
    </p:cSldViewPr>
  </p:slideViewPr>
  <p:outlineViewPr>
    <p:cViewPr>
      <p:scale>
        <a:sx n="25" d="100"/>
        <a:sy n="25"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18" Type="http://schemas.openxmlformats.org/officeDocument/2006/relationships/slide" Target="slides/slide28.xml"/><Relationship Id="rId3" Type="http://schemas.openxmlformats.org/officeDocument/2006/relationships/slide" Target="slides/slide3.xml"/><Relationship Id="rId21" Type="http://schemas.openxmlformats.org/officeDocument/2006/relationships/slide" Target="slides/slide32.xml"/><Relationship Id="rId7" Type="http://schemas.openxmlformats.org/officeDocument/2006/relationships/slide" Target="slides/slide7.xml"/><Relationship Id="rId12" Type="http://schemas.openxmlformats.org/officeDocument/2006/relationships/slide" Target="slides/slide13.xml"/><Relationship Id="rId17" Type="http://schemas.openxmlformats.org/officeDocument/2006/relationships/slide" Target="slides/slide26.xml"/><Relationship Id="rId2" Type="http://schemas.openxmlformats.org/officeDocument/2006/relationships/slide" Target="slides/slide2.xml"/><Relationship Id="rId16" Type="http://schemas.openxmlformats.org/officeDocument/2006/relationships/slide" Target="slides/slide25.xml"/><Relationship Id="rId20" Type="http://schemas.openxmlformats.org/officeDocument/2006/relationships/slide" Target="slides/slide30.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2.xml"/><Relationship Id="rId24" Type="http://schemas.openxmlformats.org/officeDocument/2006/relationships/slide" Target="slides/slide35.xml"/><Relationship Id="rId5" Type="http://schemas.openxmlformats.org/officeDocument/2006/relationships/slide" Target="slides/slide5.xml"/><Relationship Id="rId15" Type="http://schemas.openxmlformats.org/officeDocument/2006/relationships/slide" Target="slides/slide24.xml"/><Relationship Id="rId23" Type="http://schemas.openxmlformats.org/officeDocument/2006/relationships/slide" Target="slides/slide34.xml"/><Relationship Id="rId10" Type="http://schemas.openxmlformats.org/officeDocument/2006/relationships/slide" Target="slides/slide11.xml"/><Relationship Id="rId19" Type="http://schemas.openxmlformats.org/officeDocument/2006/relationships/slide" Target="slides/slide29.xml"/><Relationship Id="rId4" Type="http://schemas.openxmlformats.org/officeDocument/2006/relationships/slide" Target="slides/slide4.xml"/><Relationship Id="rId9" Type="http://schemas.openxmlformats.org/officeDocument/2006/relationships/slide" Target="slides/slide10.xml"/><Relationship Id="rId14" Type="http://schemas.openxmlformats.org/officeDocument/2006/relationships/slide" Target="slides/slide15.xml"/><Relationship Id="rId22"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7613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761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613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613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7613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4B7E3F4-64F2-4B7C-858D-BC2B0D81B6C6}" type="slidenum">
              <a:rPr lang="ru-RU"/>
              <a:pPr/>
              <a:t>‹Nr.›</a:t>
            </a:fld>
            <a:endParaRPr lang="ru-RU"/>
          </a:p>
        </p:txBody>
      </p:sp>
    </p:spTree>
    <p:extLst>
      <p:ext uri="{BB962C8B-B14F-4D97-AF65-F5344CB8AC3E}">
        <p14:creationId xmlns:p14="http://schemas.microsoft.com/office/powerpoint/2010/main" val="9645626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67A727-C840-4A7C-B5A7-965F3EA1C755}" type="slidenum">
              <a:rPr lang="ru-RU"/>
              <a:pPr/>
              <a:t>4</a:t>
            </a:fld>
            <a:endParaRPr lang="ru-RU"/>
          </a:p>
        </p:txBody>
      </p:sp>
      <p:sp>
        <p:nvSpPr>
          <p:cNvPr id="233474" name="Rectangle 2"/>
          <p:cNvSpPr>
            <a:spLocks noChangeArrowheads="1" noTextEdit="1"/>
          </p:cNvSpPr>
          <p:nvPr>
            <p:ph type="sldImg"/>
          </p:nvPr>
        </p:nvSpPr>
        <p:spPr>
          <a:ln/>
        </p:spPr>
      </p:sp>
      <p:sp>
        <p:nvSpPr>
          <p:cNvPr id="233475" name="Rectangle 3"/>
          <p:cNvSpPr>
            <a:spLocks noGrp="1" noChangeArrowheads="1"/>
          </p:cNvSpPr>
          <p:nvPr>
            <p:ph type="body" idx="1"/>
          </p:nvPr>
        </p:nvSpPr>
        <p:spPr/>
        <p:txBody>
          <a:bodyPr/>
          <a:lstStyle/>
          <a:p>
            <a:r>
              <a:rPr lang="en-US"/>
              <a:t>Comprises: </a:t>
            </a:r>
            <a:r>
              <a:rPr lang="ru-RU"/>
              <a:t>Assessment of consequences of late phase fission product release to the PWR containment atmosphere at the ex-vessel stage of the severe accident for real systems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3FB8EE-0DA4-4289-AC13-F0386AFC70A8}" type="slidenum">
              <a:rPr lang="ru-RU"/>
              <a:pPr/>
              <a:t>14</a:t>
            </a:fld>
            <a:endParaRPr lang="ru-RU"/>
          </a:p>
        </p:txBody>
      </p:sp>
      <p:sp>
        <p:nvSpPr>
          <p:cNvPr id="231426" name="Rectangle 2"/>
          <p:cNvSpPr>
            <a:spLocks noChangeArrowheads="1" noTextEdit="1"/>
          </p:cNvSpPr>
          <p:nvPr>
            <p:ph type="sldImg"/>
          </p:nvPr>
        </p:nvSpPr>
        <p:spPr>
          <a:ln/>
        </p:spPr>
      </p:sp>
      <p:sp>
        <p:nvSpPr>
          <p:cNvPr id="231427" name="Rectangle 3"/>
          <p:cNvSpPr>
            <a:spLocks noGrp="1" noChangeArrowheads="1"/>
          </p:cNvSpPr>
          <p:nvPr>
            <p:ph type="body" idx="1"/>
          </p:nvPr>
        </p:nvSpPr>
        <p:spPr/>
        <p:txBody>
          <a:bodyPr/>
          <a:lstStyle/>
          <a:p>
            <a:pPr lvl="1"/>
            <a:r>
              <a:rPr lang="ru-RU"/>
              <a:t>Assessment of the characteristic ranges and recommendations for choice of the parameters used for constitutive relations in the aerosol models for lumped-parameter codes used for severe accident environmental source term analysis.</a:t>
            </a:r>
          </a:p>
          <a:p>
            <a:endParaRPr lang="ru-RU"/>
          </a:p>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8A4F2C-06C9-4E32-884A-F0D08A5F4C8F}" type="slidenum">
              <a:rPr lang="ru-RU"/>
              <a:pPr/>
              <a:t>29</a:t>
            </a:fld>
            <a:endParaRPr lang="ru-RU"/>
          </a:p>
        </p:txBody>
      </p:sp>
      <p:sp>
        <p:nvSpPr>
          <p:cNvPr id="234498" name="Rectangle 2"/>
          <p:cNvSpPr>
            <a:spLocks noChangeArrowheads="1" noTextEdit="1"/>
          </p:cNvSpPr>
          <p:nvPr>
            <p:ph type="sldImg"/>
          </p:nvPr>
        </p:nvSpPr>
        <p:spPr>
          <a:ln/>
        </p:spPr>
      </p:sp>
      <p:sp>
        <p:nvSpPr>
          <p:cNvPr id="234499" name="Rectangle 3"/>
          <p:cNvSpPr>
            <a:spLocks noGrp="1" noChangeArrowheads="1"/>
          </p:cNvSpPr>
          <p:nvPr>
            <p:ph type="body" idx="1"/>
          </p:nvPr>
        </p:nvSpPr>
        <p:spPr/>
        <p:txBody>
          <a:bodyPr/>
          <a:lstStyle/>
          <a:p>
            <a:pPr lvl="1"/>
            <a:r>
              <a:rPr lang="ru-RU" sz="900"/>
              <a:t>Uncertainty analysis of content and proportioning of the gas phase iodine species for severe accident conditions. Recommendations on choice of numerical models and rate constants values for severe accident environmental source term assessment</a:t>
            </a:r>
          </a:p>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07A246-0F64-4E6E-8AF0-B168E2644D9D}" type="slidenum">
              <a:rPr lang="ru-RU"/>
              <a:pPr/>
              <a:t>33</a:t>
            </a:fld>
            <a:endParaRPr lang="ru-RU"/>
          </a:p>
        </p:txBody>
      </p:sp>
      <p:sp>
        <p:nvSpPr>
          <p:cNvPr id="235522" name="Rectangle 2"/>
          <p:cNvSpPr>
            <a:spLocks noChangeArrowheads="1" noTextEdit="1"/>
          </p:cNvSpPr>
          <p:nvPr>
            <p:ph type="sldImg"/>
          </p:nvPr>
        </p:nvSpPr>
        <p:spPr>
          <a:ln/>
        </p:spPr>
      </p:sp>
      <p:sp>
        <p:nvSpPr>
          <p:cNvPr id="235523" name="Rectangle 3"/>
          <p:cNvSpPr>
            <a:spLocks noGrp="1" noChangeArrowheads="1"/>
          </p:cNvSpPr>
          <p:nvPr>
            <p:ph type="body" idx="1"/>
          </p:nvPr>
        </p:nvSpPr>
        <p:spPr/>
        <p:txBody>
          <a:bodyPr/>
          <a:lstStyle/>
          <a:p>
            <a:r>
              <a:rPr lang="ru-RU"/>
              <a:t>(based on previous tasks results and recommendations)</a:t>
            </a:r>
            <a:endParaRPr lang="en-US"/>
          </a:p>
          <a:p>
            <a:r>
              <a:rPr lang="ru-RU"/>
              <a:t>(based on MACCS and PC-COSYMA techniques, Russian materials, and international documents on PSA-2 and PSA-3 requirements)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60418" name="Group 2"/>
          <p:cNvGrpSpPr>
            <a:grpSpLocks/>
          </p:cNvGrpSpPr>
          <p:nvPr/>
        </p:nvGrpSpPr>
        <p:grpSpPr bwMode="auto">
          <a:xfrm>
            <a:off x="0" y="6350"/>
            <a:ext cx="9140825" cy="6851650"/>
            <a:chOff x="0" y="4"/>
            <a:chExt cx="5758" cy="4316"/>
          </a:xfrm>
        </p:grpSpPr>
        <p:grpSp>
          <p:nvGrpSpPr>
            <p:cNvPr id="60419" name="Group 3"/>
            <p:cNvGrpSpPr>
              <a:grpSpLocks/>
            </p:cNvGrpSpPr>
            <p:nvPr/>
          </p:nvGrpSpPr>
          <p:grpSpPr bwMode="auto">
            <a:xfrm>
              <a:off x="0" y="1161"/>
              <a:ext cx="5758" cy="3159"/>
              <a:chOff x="0" y="1161"/>
              <a:chExt cx="5758" cy="3159"/>
            </a:xfrm>
          </p:grpSpPr>
          <p:sp>
            <p:nvSpPr>
              <p:cNvPr id="60420" name="Freeform 4"/>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1" name="Freeform 5"/>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
          <p:nvSpPr>
            <p:cNvPr id="60422"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3" name="Freeform 7"/>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4" name="Freeform 8"/>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60425" name="Group 9"/>
            <p:cNvGrpSpPr>
              <a:grpSpLocks/>
            </p:cNvGrpSpPr>
            <p:nvPr/>
          </p:nvGrpSpPr>
          <p:grpSpPr bwMode="auto">
            <a:xfrm>
              <a:off x="348" y="4"/>
              <a:ext cx="5410" cy="4316"/>
              <a:chOff x="348" y="4"/>
              <a:chExt cx="5410" cy="4316"/>
            </a:xfrm>
          </p:grpSpPr>
          <p:sp>
            <p:nvSpPr>
              <p:cNvPr id="60426"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7"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8" name="Freeform 12"/>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29"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0"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0431"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604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ru-RU" noProof="0" smtClean="0"/>
              <a:t>Образец заголовка</a:t>
            </a:r>
          </a:p>
        </p:txBody>
      </p:sp>
      <p:sp>
        <p:nvSpPr>
          <p:cNvPr id="604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ru-RU" noProof="0" smtClean="0"/>
              <a:t>Образец подзаголовка</a:t>
            </a:r>
          </a:p>
        </p:txBody>
      </p:sp>
      <p:sp>
        <p:nvSpPr>
          <p:cNvPr id="60434" name="Rectangle 18"/>
          <p:cNvSpPr>
            <a:spLocks noGrp="1" noChangeArrowheads="1"/>
          </p:cNvSpPr>
          <p:nvPr>
            <p:ph type="dt" sz="quarter" idx="2"/>
          </p:nvPr>
        </p:nvSpPr>
        <p:spPr/>
        <p:txBody>
          <a:bodyPr/>
          <a:lstStyle>
            <a:lvl1pPr>
              <a:defRPr/>
            </a:lvl1pPr>
          </a:lstStyle>
          <a:p>
            <a:endParaRPr lang="ru-RU"/>
          </a:p>
        </p:txBody>
      </p:sp>
      <p:sp>
        <p:nvSpPr>
          <p:cNvPr id="60435" name="Rectangle 19"/>
          <p:cNvSpPr>
            <a:spLocks noGrp="1" noChangeArrowheads="1"/>
          </p:cNvSpPr>
          <p:nvPr>
            <p:ph type="ftr" sz="quarter" idx="3"/>
          </p:nvPr>
        </p:nvSpPr>
        <p:spPr>
          <a:xfrm>
            <a:off x="3352800" y="6248400"/>
            <a:ext cx="2895600" cy="457200"/>
          </a:xfrm>
        </p:spPr>
        <p:txBody>
          <a:bodyPr/>
          <a:lstStyle>
            <a:lvl1pPr>
              <a:defRPr/>
            </a:lvl1pPr>
          </a:lstStyle>
          <a:p>
            <a:endParaRPr lang="ru-RU"/>
          </a:p>
        </p:txBody>
      </p:sp>
      <p:sp>
        <p:nvSpPr>
          <p:cNvPr id="60436" name="Rectangle 20"/>
          <p:cNvSpPr>
            <a:spLocks noGrp="1" noChangeArrowheads="1"/>
          </p:cNvSpPr>
          <p:nvPr>
            <p:ph type="sldNum" sz="quarter" idx="4"/>
          </p:nvPr>
        </p:nvSpPr>
        <p:spPr/>
        <p:txBody>
          <a:bodyPr/>
          <a:lstStyle>
            <a:lvl1pPr>
              <a:defRPr/>
            </a:lvl1pPr>
          </a:lstStyle>
          <a:p>
            <a:fld id="{38E464DE-BE2D-4248-B8BF-EB9B953DD710}" type="slidenum">
              <a:rPr lang="ru-RU"/>
              <a:pPr/>
              <a:t>‹Nr.›</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Sep -04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AAF6E51D-C24D-4A15-A889-EE6B64A5973B}" type="slidenum">
              <a:rPr lang="ru-RU"/>
              <a:pPr/>
              <a:t>‹Nr.›</a:t>
            </a:fld>
            <a:fld id="{9AFB1F72-F324-4352-BAFA-DB0886CDF2C3}" type="slidenum">
              <a:rPr lang="ru-RU"/>
              <a:pPr/>
              <a:t>‹Nr.›</a:t>
            </a:fld>
            <a:endParaRPr lang="ru-RU"/>
          </a:p>
        </p:txBody>
      </p:sp>
    </p:spTree>
    <p:extLst>
      <p:ext uri="{BB962C8B-B14F-4D97-AF65-F5344CB8AC3E}">
        <p14:creationId xmlns:p14="http://schemas.microsoft.com/office/powerpoint/2010/main" val="71678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24650" y="304800"/>
            <a:ext cx="1885950" cy="5791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066800" y="304800"/>
            <a:ext cx="5505450" cy="5791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Sep -04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01296B78-9D63-40C1-B326-D69E18262F13}" type="slidenum">
              <a:rPr lang="ru-RU"/>
              <a:pPr/>
              <a:t>‹Nr.›</a:t>
            </a:fld>
            <a:fld id="{8D946C6D-F28D-4DAE-90B5-274150AED0F3}" type="slidenum">
              <a:rPr lang="ru-RU"/>
              <a:pPr/>
              <a:t>‹Nr.›</a:t>
            </a:fld>
            <a:endParaRPr lang="ru-RU"/>
          </a:p>
        </p:txBody>
      </p:sp>
    </p:spTree>
    <p:extLst>
      <p:ext uri="{BB962C8B-B14F-4D97-AF65-F5344CB8AC3E}">
        <p14:creationId xmlns:p14="http://schemas.microsoft.com/office/powerpoint/2010/main" val="307424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Sep -04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4F2A4D8B-53DD-4D3C-A5DD-AB6977B69647}" type="slidenum">
              <a:rPr lang="ru-RU"/>
              <a:pPr/>
              <a:t>‹Nr.›</a:t>
            </a:fld>
            <a:fld id="{B575BA8A-3DCD-44AD-9267-2F6F21DA1900}" type="slidenum">
              <a:rPr lang="ru-RU"/>
              <a:pPr/>
              <a:t>‹Nr.›</a:t>
            </a:fld>
            <a:endParaRPr lang="ru-RU"/>
          </a:p>
        </p:txBody>
      </p:sp>
    </p:spTree>
    <p:extLst>
      <p:ext uri="{BB962C8B-B14F-4D97-AF65-F5344CB8AC3E}">
        <p14:creationId xmlns:p14="http://schemas.microsoft.com/office/powerpoint/2010/main" val="420988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t>Sep -04</a:t>
            </a:r>
          </a:p>
        </p:txBody>
      </p:sp>
      <p:sp>
        <p:nvSpPr>
          <p:cNvPr id="5" name="Fußzeilenplatzhalter 4"/>
          <p:cNvSpPr>
            <a:spLocks noGrp="1"/>
          </p:cNvSpPr>
          <p:nvPr>
            <p:ph type="ftr" sz="quarter" idx="11"/>
          </p:nvPr>
        </p:nvSpPr>
        <p:spPr/>
        <p:txBody>
          <a:bodyPr/>
          <a:lstStyle>
            <a:lvl1pPr>
              <a:defRPr/>
            </a:lvl1pPr>
          </a:lstStyle>
          <a:p>
            <a:r>
              <a:rPr lang="en-US"/>
              <a:t>© SPAEP, 2004</a:t>
            </a:r>
            <a:endParaRPr lang="ru-RU"/>
          </a:p>
        </p:txBody>
      </p:sp>
      <p:sp>
        <p:nvSpPr>
          <p:cNvPr id="6" name="Foliennummernplatzhalter 5"/>
          <p:cNvSpPr>
            <a:spLocks noGrp="1"/>
          </p:cNvSpPr>
          <p:nvPr>
            <p:ph type="sldNum" sz="quarter" idx="12"/>
          </p:nvPr>
        </p:nvSpPr>
        <p:spPr/>
        <p:txBody>
          <a:bodyPr/>
          <a:lstStyle>
            <a:lvl1pPr>
              <a:defRPr/>
            </a:lvl1pPr>
          </a:lstStyle>
          <a:p>
            <a:fld id="{74D66A2A-D3DA-4C79-80B4-C358D2F81D80}" type="slidenum">
              <a:rPr lang="ru-RU"/>
              <a:pPr/>
              <a:t>‹Nr.›</a:t>
            </a:fld>
            <a:fld id="{3B9F210B-737F-413F-A118-2753AD1D414F}" type="slidenum">
              <a:rPr lang="ru-RU"/>
              <a:pPr/>
              <a:t>‹Nr.›</a:t>
            </a:fld>
            <a:endParaRPr lang="ru-RU"/>
          </a:p>
        </p:txBody>
      </p:sp>
    </p:spTree>
    <p:extLst>
      <p:ext uri="{BB962C8B-B14F-4D97-AF65-F5344CB8AC3E}">
        <p14:creationId xmlns:p14="http://schemas.microsoft.com/office/powerpoint/2010/main" val="1240231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Sep -04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17CEEFC8-0820-4D00-AEA2-B066C6DB7F26}" type="slidenum">
              <a:rPr lang="ru-RU"/>
              <a:pPr/>
              <a:t>‹Nr.›</a:t>
            </a:fld>
            <a:fld id="{7548A66C-771A-45AE-AAA6-612D5A5F83C9}" type="slidenum">
              <a:rPr lang="ru-RU"/>
              <a:pPr/>
              <a:t>‹Nr.›</a:t>
            </a:fld>
            <a:endParaRPr lang="ru-RU"/>
          </a:p>
        </p:txBody>
      </p:sp>
    </p:spTree>
    <p:extLst>
      <p:ext uri="{BB962C8B-B14F-4D97-AF65-F5344CB8AC3E}">
        <p14:creationId xmlns:p14="http://schemas.microsoft.com/office/powerpoint/2010/main" val="46160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Sep -04</a:t>
            </a:r>
          </a:p>
        </p:txBody>
      </p:sp>
      <p:sp>
        <p:nvSpPr>
          <p:cNvPr id="8" name="Fußzeilenplatzhalter 7"/>
          <p:cNvSpPr>
            <a:spLocks noGrp="1"/>
          </p:cNvSpPr>
          <p:nvPr>
            <p:ph type="ftr" sz="quarter" idx="11"/>
          </p:nvPr>
        </p:nvSpPr>
        <p:spPr/>
        <p:txBody>
          <a:bodyPr/>
          <a:lstStyle>
            <a:lvl1pPr>
              <a:defRPr/>
            </a:lvl1pPr>
          </a:lstStyle>
          <a:p>
            <a:r>
              <a:rPr lang="en-US"/>
              <a:t>© SPAEP, 2004</a:t>
            </a:r>
            <a:endParaRPr lang="ru-RU"/>
          </a:p>
        </p:txBody>
      </p:sp>
      <p:sp>
        <p:nvSpPr>
          <p:cNvPr id="9" name="Foliennummernplatzhalter 8"/>
          <p:cNvSpPr>
            <a:spLocks noGrp="1"/>
          </p:cNvSpPr>
          <p:nvPr>
            <p:ph type="sldNum" sz="quarter" idx="12"/>
          </p:nvPr>
        </p:nvSpPr>
        <p:spPr/>
        <p:txBody>
          <a:bodyPr/>
          <a:lstStyle>
            <a:lvl1pPr>
              <a:defRPr/>
            </a:lvl1pPr>
          </a:lstStyle>
          <a:p>
            <a:fld id="{7048BACC-B85D-4877-A3C9-59723D569452}" type="slidenum">
              <a:rPr lang="ru-RU"/>
              <a:pPr/>
              <a:t>‹Nr.›</a:t>
            </a:fld>
            <a:fld id="{3DE91420-FA9B-406B-891C-07077057ADC8}" type="slidenum">
              <a:rPr lang="ru-RU"/>
              <a:pPr/>
              <a:t>‹Nr.›</a:t>
            </a:fld>
            <a:endParaRPr lang="ru-RU"/>
          </a:p>
        </p:txBody>
      </p:sp>
    </p:spTree>
    <p:extLst>
      <p:ext uri="{BB962C8B-B14F-4D97-AF65-F5344CB8AC3E}">
        <p14:creationId xmlns:p14="http://schemas.microsoft.com/office/powerpoint/2010/main" val="233001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Sep -04</a:t>
            </a:r>
          </a:p>
        </p:txBody>
      </p:sp>
      <p:sp>
        <p:nvSpPr>
          <p:cNvPr id="4" name="Fußzeilenplatzhalter 3"/>
          <p:cNvSpPr>
            <a:spLocks noGrp="1"/>
          </p:cNvSpPr>
          <p:nvPr>
            <p:ph type="ftr" sz="quarter" idx="11"/>
          </p:nvPr>
        </p:nvSpPr>
        <p:spPr/>
        <p:txBody>
          <a:bodyPr/>
          <a:lstStyle>
            <a:lvl1pPr>
              <a:defRPr/>
            </a:lvl1pPr>
          </a:lstStyle>
          <a:p>
            <a:r>
              <a:rPr lang="en-US"/>
              <a:t>© SPAEP, 2004</a:t>
            </a:r>
            <a:endParaRPr lang="ru-RU"/>
          </a:p>
        </p:txBody>
      </p:sp>
      <p:sp>
        <p:nvSpPr>
          <p:cNvPr id="5" name="Foliennummernplatzhalter 4"/>
          <p:cNvSpPr>
            <a:spLocks noGrp="1"/>
          </p:cNvSpPr>
          <p:nvPr>
            <p:ph type="sldNum" sz="quarter" idx="12"/>
          </p:nvPr>
        </p:nvSpPr>
        <p:spPr/>
        <p:txBody>
          <a:bodyPr/>
          <a:lstStyle>
            <a:lvl1pPr>
              <a:defRPr/>
            </a:lvl1pPr>
          </a:lstStyle>
          <a:p>
            <a:fld id="{6F1AFE18-850D-4467-8EEC-B2F8F97D2DAD}" type="slidenum">
              <a:rPr lang="ru-RU"/>
              <a:pPr/>
              <a:t>‹Nr.›</a:t>
            </a:fld>
            <a:fld id="{2CC16714-4032-49FA-94B5-130614DE5378}" type="slidenum">
              <a:rPr lang="ru-RU"/>
              <a:pPr/>
              <a:t>‹Nr.›</a:t>
            </a:fld>
            <a:endParaRPr lang="ru-RU"/>
          </a:p>
        </p:txBody>
      </p:sp>
    </p:spTree>
    <p:extLst>
      <p:ext uri="{BB962C8B-B14F-4D97-AF65-F5344CB8AC3E}">
        <p14:creationId xmlns:p14="http://schemas.microsoft.com/office/powerpoint/2010/main" val="255282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t>Sep -04</a:t>
            </a:r>
          </a:p>
        </p:txBody>
      </p:sp>
      <p:sp>
        <p:nvSpPr>
          <p:cNvPr id="3" name="Fußzeilenplatzhalter 2"/>
          <p:cNvSpPr>
            <a:spLocks noGrp="1"/>
          </p:cNvSpPr>
          <p:nvPr>
            <p:ph type="ftr" sz="quarter" idx="11"/>
          </p:nvPr>
        </p:nvSpPr>
        <p:spPr/>
        <p:txBody>
          <a:bodyPr/>
          <a:lstStyle>
            <a:lvl1pPr>
              <a:defRPr/>
            </a:lvl1pPr>
          </a:lstStyle>
          <a:p>
            <a:r>
              <a:rPr lang="en-US"/>
              <a:t>© SPAEP, 2004</a:t>
            </a:r>
            <a:endParaRPr lang="ru-RU"/>
          </a:p>
        </p:txBody>
      </p:sp>
      <p:sp>
        <p:nvSpPr>
          <p:cNvPr id="4" name="Foliennummernplatzhalter 3"/>
          <p:cNvSpPr>
            <a:spLocks noGrp="1"/>
          </p:cNvSpPr>
          <p:nvPr>
            <p:ph type="sldNum" sz="quarter" idx="12"/>
          </p:nvPr>
        </p:nvSpPr>
        <p:spPr/>
        <p:txBody>
          <a:bodyPr/>
          <a:lstStyle>
            <a:lvl1pPr>
              <a:defRPr/>
            </a:lvl1pPr>
          </a:lstStyle>
          <a:p>
            <a:fld id="{FAF6960F-AB2A-42B8-8EF3-831FC99316E5}" type="slidenum">
              <a:rPr lang="ru-RU"/>
              <a:pPr/>
              <a:t>‹Nr.›</a:t>
            </a:fld>
            <a:fld id="{0BCE5558-E7DC-4D67-925E-3574D8CFAB6A}" type="slidenum">
              <a:rPr lang="ru-RU"/>
              <a:pPr/>
              <a:t>‹Nr.›</a:t>
            </a:fld>
            <a:endParaRPr lang="ru-RU"/>
          </a:p>
        </p:txBody>
      </p:sp>
    </p:spTree>
    <p:extLst>
      <p:ext uri="{BB962C8B-B14F-4D97-AF65-F5344CB8AC3E}">
        <p14:creationId xmlns:p14="http://schemas.microsoft.com/office/powerpoint/2010/main" val="1168623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Sep -04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F1CDF606-EEAF-45A3-A790-0C2D70F70FC8}" type="slidenum">
              <a:rPr lang="ru-RU"/>
              <a:pPr/>
              <a:t>‹Nr.›</a:t>
            </a:fld>
            <a:fld id="{65BDD814-4AE2-4976-87C5-A32F0E555D71}" type="slidenum">
              <a:rPr lang="ru-RU"/>
              <a:pPr/>
              <a:t>‹Nr.›</a:t>
            </a:fld>
            <a:endParaRPr lang="ru-RU"/>
          </a:p>
        </p:txBody>
      </p:sp>
    </p:spTree>
    <p:extLst>
      <p:ext uri="{BB962C8B-B14F-4D97-AF65-F5344CB8AC3E}">
        <p14:creationId xmlns:p14="http://schemas.microsoft.com/office/powerpoint/2010/main" val="140559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t>Sep -04</a:t>
            </a:r>
          </a:p>
        </p:txBody>
      </p:sp>
      <p:sp>
        <p:nvSpPr>
          <p:cNvPr id="6" name="Fußzeilenplatzhalter 5"/>
          <p:cNvSpPr>
            <a:spLocks noGrp="1"/>
          </p:cNvSpPr>
          <p:nvPr>
            <p:ph type="ftr" sz="quarter" idx="11"/>
          </p:nvPr>
        </p:nvSpPr>
        <p:spPr/>
        <p:txBody>
          <a:bodyPr/>
          <a:lstStyle>
            <a:lvl1pPr>
              <a:defRPr/>
            </a:lvl1pPr>
          </a:lstStyle>
          <a:p>
            <a:r>
              <a:rPr lang="en-US"/>
              <a:t>© SPAEP, 2004</a:t>
            </a:r>
            <a:endParaRPr lang="ru-RU"/>
          </a:p>
        </p:txBody>
      </p:sp>
      <p:sp>
        <p:nvSpPr>
          <p:cNvPr id="7" name="Foliennummernplatzhalter 6"/>
          <p:cNvSpPr>
            <a:spLocks noGrp="1"/>
          </p:cNvSpPr>
          <p:nvPr>
            <p:ph type="sldNum" sz="quarter" idx="12"/>
          </p:nvPr>
        </p:nvSpPr>
        <p:spPr/>
        <p:txBody>
          <a:bodyPr/>
          <a:lstStyle>
            <a:lvl1pPr>
              <a:defRPr/>
            </a:lvl1pPr>
          </a:lstStyle>
          <a:p>
            <a:fld id="{EE72BE60-6378-4CA5-A5D5-55BE8D4B893F}" type="slidenum">
              <a:rPr lang="ru-RU"/>
              <a:pPr/>
              <a:t>‹Nr.›</a:t>
            </a:fld>
            <a:fld id="{CAA047B7-6397-40B9-AFF0-1094D8189639}" type="slidenum">
              <a:rPr lang="ru-RU"/>
              <a:pPr/>
              <a:t>‹Nr.›</a:t>
            </a:fld>
            <a:endParaRPr lang="ru-RU"/>
          </a:p>
        </p:txBody>
      </p:sp>
    </p:spTree>
    <p:extLst>
      <p:ext uri="{BB962C8B-B14F-4D97-AF65-F5344CB8AC3E}">
        <p14:creationId xmlns:p14="http://schemas.microsoft.com/office/powerpoint/2010/main" val="3605307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6350"/>
            <a:ext cx="9140825" cy="6851650"/>
            <a:chOff x="0" y="4"/>
            <a:chExt cx="5758" cy="4316"/>
          </a:xfrm>
        </p:grpSpPr>
        <p:sp>
          <p:nvSpPr>
            <p:cNvPr id="59395" name="Freeform 3"/>
            <p:cNvSpPr>
              <a:spLocks/>
            </p:cNvSpPr>
            <p:nvPr/>
          </p:nvSpPr>
          <p:spPr bwMode="hidden">
            <a:xfrm>
              <a:off x="558" y="1161"/>
              <a:ext cx="5200" cy="3159"/>
            </a:xfrm>
            <a:custGeom>
              <a:avLst/>
              <a:gdLst>
                <a:gd name="T0" fmla="*/ 0 w 5184"/>
                <a:gd name="T1" fmla="*/ 3159 h 3159"/>
                <a:gd name="T2" fmla="*/ 5184 w 5184"/>
                <a:gd name="T3" fmla="*/ 3159 h 3159"/>
                <a:gd name="T4" fmla="*/ 5184 w 5184"/>
                <a:gd name="T5" fmla="*/ 0 h 3159"/>
                <a:gd name="T6" fmla="*/ 0 w 5184"/>
                <a:gd name="T7" fmla="*/ 0 h 3159"/>
                <a:gd name="T8" fmla="*/ 0 w 5184"/>
                <a:gd name="T9" fmla="*/ 3159 h 3159"/>
                <a:gd name="T10" fmla="*/ 0 w 5184"/>
                <a:gd name="T11" fmla="*/ 3159 h 3159"/>
              </a:gdLst>
              <a:ahLst/>
              <a:cxnLst>
                <a:cxn ang="0">
                  <a:pos x="T0" y="T1"/>
                </a:cxn>
                <a:cxn ang="0">
                  <a:pos x="T2" y="T3"/>
                </a:cxn>
                <a:cxn ang="0">
                  <a:pos x="T4" y="T5"/>
                </a:cxn>
                <a:cxn ang="0">
                  <a:pos x="T6" y="T7"/>
                </a:cxn>
                <a:cxn ang="0">
                  <a:pos x="T8" y="T9"/>
                </a:cxn>
                <a:cxn ang="0">
                  <a:pos x="T10" y="T11"/>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6" name="Freeform 4"/>
            <p:cNvSpPr>
              <a:spLocks/>
            </p:cNvSpPr>
            <p:nvPr/>
          </p:nvSpPr>
          <p:spPr bwMode="hidden">
            <a:xfrm>
              <a:off x="0" y="1161"/>
              <a:ext cx="558" cy="3159"/>
            </a:xfrm>
            <a:custGeom>
              <a:avLst/>
              <a:gdLst>
                <a:gd name="T0" fmla="*/ 0 w 556"/>
                <a:gd name="T1" fmla="*/ 0 h 3159"/>
                <a:gd name="T2" fmla="*/ 0 w 556"/>
                <a:gd name="T3" fmla="*/ 3159 h 3159"/>
                <a:gd name="T4" fmla="*/ 556 w 556"/>
                <a:gd name="T5" fmla="*/ 3159 h 3159"/>
                <a:gd name="T6" fmla="*/ 556 w 556"/>
                <a:gd name="T7" fmla="*/ 0 h 3159"/>
                <a:gd name="T8" fmla="*/ 0 w 556"/>
                <a:gd name="T9" fmla="*/ 0 h 3159"/>
                <a:gd name="T10" fmla="*/ 0 w 556"/>
                <a:gd name="T11" fmla="*/ 0 h 3159"/>
              </a:gdLst>
              <a:ahLst/>
              <a:cxnLst>
                <a:cxn ang="0">
                  <a:pos x="T0" y="T1"/>
                </a:cxn>
                <a:cxn ang="0">
                  <a:pos x="T2" y="T3"/>
                </a:cxn>
                <a:cxn ang="0">
                  <a:pos x="T4" y="T5"/>
                </a:cxn>
                <a:cxn ang="0">
                  <a:pos x="T6" y="T7"/>
                </a:cxn>
                <a:cxn ang="0">
                  <a:pos x="T8" y="T9"/>
                </a:cxn>
                <a:cxn ang="0">
                  <a:pos x="T10" y="T11"/>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59397" name="Group 5"/>
            <p:cNvGrpSpPr>
              <a:grpSpLocks/>
            </p:cNvGrpSpPr>
            <p:nvPr userDrawn="1"/>
          </p:nvGrpSpPr>
          <p:grpSpPr bwMode="auto">
            <a:xfrm>
              <a:off x="0" y="4"/>
              <a:ext cx="5758" cy="4316"/>
              <a:chOff x="0" y="4"/>
              <a:chExt cx="5758" cy="4316"/>
            </a:xfrm>
          </p:grpSpPr>
          <p:sp>
            <p:nvSpPr>
              <p:cNvPr id="59398"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Lst>
                <a:ahLst/>
                <a:cxnLst>
                  <a:cxn ang="0">
                    <a:pos x="T0" y="T1"/>
                  </a:cxn>
                  <a:cxn ang="0">
                    <a:pos x="T2" y="T3"/>
                  </a:cxn>
                  <a:cxn ang="0">
                    <a:pos x="T4" y="T5"/>
                  </a:cxn>
                  <a:cxn ang="0">
                    <a:pos x="T6" y="T7"/>
                  </a:cxn>
                  <a:cxn ang="0">
                    <a:pos x="T8" y="T9"/>
                  </a:cxn>
                  <a:cxn ang="0">
                    <a:pos x="T10" y="T11"/>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399"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Lst>
                <a:ahLst/>
                <a:cxnLst>
                  <a:cxn ang="0">
                    <a:pos x="T0" y="T1"/>
                  </a:cxn>
                  <a:cxn ang="0">
                    <a:pos x="T2" y="T3"/>
                  </a:cxn>
                  <a:cxn ang="0">
                    <a:pos x="T4" y="T5"/>
                  </a:cxn>
                  <a:cxn ang="0">
                    <a:pos x="T6" y="T7"/>
                  </a:cxn>
                  <a:cxn ang="0">
                    <a:pos x="T8" y="T9"/>
                  </a:cxn>
                  <a:cxn ang="0">
                    <a:pos x="T10" y="T11"/>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0" name="Freeform 8"/>
              <p:cNvSpPr>
                <a:spLocks/>
              </p:cNvSpPr>
              <p:nvPr/>
            </p:nvSpPr>
            <p:spPr bwMode="ltGray">
              <a:xfrm>
                <a:off x="1019" y="1155"/>
                <a:ext cx="4739" cy="12"/>
              </a:xfrm>
              <a:custGeom>
                <a:avLst/>
                <a:gdLst>
                  <a:gd name="T0" fmla="*/ 4724 w 4724"/>
                  <a:gd name="T1" fmla="*/ 0 h 12"/>
                  <a:gd name="T2" fmla="*/ 0 w 4724"/>
                  <a:gd name="T3" fmla="*/ 0 h 12"/>
                  <a:gd name="T4" fmla="*/ 0 w 4724"/>
                  <a:gd name="T5" fmla="*/ 12 h 12"/>
                  <a:gd name="T6" fmla="*/ 4724 w 4724"/>
                  <a:gd name="T7" fmla="*/ 12 h 12"/>
                  <a:gd name="T8" fmla="*/ 4724 w 4724"/>
                  <a:gd name="T9" fmla="*/ 0 h 12"/>
                  <a:gd name="T10" fmla="*/ 4724 w 4724"/>
                  <a:gd name="T11" fmla="*/ 0 h 12"/>
                </a:gdLst>
                <a:ahLst/>
                <a:cxnLst>
                  <a:cxn ang="0">
                    <a:pos x="T0" y="T1"/>
                  </a:cxn>
                  <a:cxn ang="0">
                    <a:pos x="T2" y="T3"/>
                  </a:cxn>
                  <a:cxn ang="0">
                    <a:pos x="T4" y="T5"/>
                  </a:cxn>
                  <a:cxn ang="0">
                    <a:pos x="T6" y="T7"/>
                  </a:cxn>
                  <a:cxn ang="0">
                    <a:pos x="T8" y="T9"/>
                  </a:cxn>
                  <a:cxn ang="0">
                    <a:pos x="T10" y="T11"/>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1"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Lst>
                <a:ahLst/>
                <a:cxnLst>
                  <a:cxn ang="0">
                    <a:pos x="T0" y="T1"/>
                  </a:cxn>
                  <a:cxn ang="0">
                    <a:pos x="T2" y="T3"/>
                  </a:cxn>
                  <a:cxn ang="0">
                    <a:pos x="T4" y="T5"/>
                  </a:cxn>
                  <a:cxn ang="0">
                    <a:pos x="T6" y="T7"/>
                  </a:cxn>
                  <a:cxn ang="0">
                    <a:pos x="T8" y="T9"/>
                  </a:cxn>
                  <a:cxn ang="0">
                    <a:pos x="T10" y="T11"/>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2"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Lst>
                <a:ahLst/>
                <a:cxnLst>
                  <a:cxn ang="0">
                    <a:pos x="T0" y="T1"/>
                  </a:cxn>
                  <a:cxn ang="0">
                    <a:pos x="T2" y="T3"/>
                  </a:cxn>
                  <a:cxn ang="0">
                    <a:pos x="T4" y="T5"/>
                  </a:cxn>
                  <a:cxn ang="0">
                    <a:pos x="T6" y="T7"/>
                  </a:cxn>
                  <a:cxn ang="0">
                    <a:pos x="T8" y="T9"/>
                  </a:cxn>
                  <a:cxn ang="0">
                    <a:pos x="T10" y="T11"/>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4" name="Freeform 12"/>
              <p:cNvSpPr>
                <a:spLocks/>
              </p:cNvSpPr>
              <p:nvPr/>
            </p:nvSpPr>
            <p:spPr bwMode="ltGray">
              <a:xfrm>
                <a:off x="0" y="1155"/>
                <a:ext cx="351" cy="12"/>
              </a:xfrm>
              <a:custGeom>
                <a:avLst/>
                <a:gdLst>
                  <a:gd name="T0" fmla="*/ 0 w 251"/>
                  <a:gd name="T1" fmla="*/ 0 h 12"/>
                  <a:gd name="T2" fmla="*/ 0 w 251"/>
                  <a:gd name="T3" fmla="*/ 12 h 12"/>
                  <a:gd name="T4" fmla="*/ 251 w 251"/>
                  <a:gd name="T5" fmla="*/ 12 h 12"/>
                  <a:gd name="T6" fmla="*/ 251 w 251"/>
                  <a:gd name="T7" fmla="*/ 0 h 12"/>
                  <a:gd name="T8" fmla="*/ 0 w 251"/>
                  <a:gd name="T9" fmla="*/ 0 h 12"/>
                  <a:gd name="T10" fmla="*/ 0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5" name="Freeform 13"/>
              <p:cNvSpPr>
                <a:spLocks/>
              </p:cNvSpPr>
              <p:nvPr/>
            </p:nvSpPr>
            <p:spPr bwMode="ltGray">
              <a:xfrm>
                <a:off x="767" y="1155"/>
                <a:ext cx="252" cy="12"/>
              </a:xfrm>
              <a:custGeom>
                <a:avLst/>
                <a:gdLst>
                  <a:gd name="T0" fmla="*/ 251 w 251"/>
                  <a:gd name="T1" fmla="*/ 0 h 12"/>
                  <a:gd name="T2" fmla="*/ 0 w 251"/>
                  <a:gd name="T3" fmla="*/ 0 h 12"/>
                  <a:gd name="T4" fmla="*/ 0 w 251"/>
                  <a:gd name="T5" fmla="*/ 12 h 12"/>
                  <a:gd name="T6" fmla="*/ 251 w 251"/>
                  <a:gd name="T7" fmla="*/ 12 h 12"/>
                  <a:gd name="T8" fmla="*/ 251 w 251"/>
                  <a:gd name="T9" fmla="*/ 0 h 12"/>
                  <a:gd name="T10" fmla="*/ 251 w 251"/>
                  <a:gd name="T11" fmla="*/ 0 h 12"/>
                </a:gdLst>
                <a:ahLst/>
                <a:cxnLst>
                  <a:cxn ang="0">
                    <a:pos x="T0" y="T1"/>
                  </a:cxn>
                  <a:cxn ang="0">
                    <a:pos x="T2" y="T3"/>
                  </a:cxn>
                  <a:cxn ang="0">
                    <a:pos x="T4" y="T5"/>
                  </a:cxn>
                  <a:cxn ang="0">
                    <a:pos x="T6" y="T7"/>
                  </a:cxn>
                  <a:cxn ang="0">
                    <a:pos x="T8" y="T9"/>
                  </a:cxn>
                  <a:cxn ang="0">
                    <a:pos x="T10" y="T11"/>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94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594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94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94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r>
              <a:rPr lang="en-US"/>
              <a:t>Sep -04</a:t>
            </a:r>
          </a:p>
        </p:txBody>
      </p:sp>
      <p:sp>
        <p:nvSpPr>
          <p:cNvPr id="594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r>
              <a:rPr lang="en-US"/>
              <a:t>© SPAEP, 2004</a:t>
            </a:r>
            <a:endParaRPr lang="ru-RU"/>
          </a:p>
        </p:txBody>
      </p:sp>
      <p:sp>
        <p:nvSpPr>
          <p:cNvPr id="594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BEB34B31-1110-498D-819D-BA30589D4642}" type="slidenum">
              <a:rPr lang="ru-RU"/>
              <a:pPr/>
              <a:t>‹Nr.›</a:t>
            </a:fld>
            <a:fld id="{24607BA3-CF4B-44D1-9FE1-AE649BE41E09}" type="slidenum">
              <a:rPr lang="ru-RU"/>
              <a:pPr/>
              <a:t>‹Nr.›</a:t>
            </a:fld>
            <a:endParaRPr lang="ru-RU"/>
          </a:p>
        </p:txBody>
      </p:sp>
    </p:spTree>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6.xml"/><Relationship Id="rId1" Type="http://schemas.openxmlformats.org/officeDocument/2006/relationships/video" Target="file:///D:\leon\&#1052;&#1053;&#1058;&#1062;\&#1042;&#1089;&#1090;&#1088;&#1077;&#1095;&#1072;%20&#1101;&#1082;&#1089;&#1087;&#1077;&#1088;&#1090;&#1086;&#1074;%202004-09%20&#1044;&#1080;&#1084;&#1080;&#1090;&#1088;&#1086;&#1074;&#1075;&#1088;&#1072;&#1076;\presentation\vent_isosur_frac.avi"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video" Target="file:///D:\leon\&#1052;&#1053;&#1058;&#1062;\&#1042;&#1089;&#1090;&#1088;&#1077;&#1095;&#1072;%20&#1101;&#1082;&#1089;&#1087;&#1077;&#1088;&#1090;&#1086;&#1074;%202004-09%20&#1044;&#1080;&#1084;&#1080;&#1090;&#1088;&#1086;&#1074;&#1075;&#1088;&#1072;&#1076;\presentation\vent_color_frac.avi"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video" Target="file:///D:\leon\&#1052;&#1053;&#1058;&#1062;\&#1042;&#1089;&#1090;&#1088;&#1077;&#1095;&#1072;%20&#1101;&#1082;&#1089;&#1087;&#1077;&#1088;&#1090;&#1086;&#1074;%202004-09%20&#1044;&#1080;&#1084;&#1080;&#1090;&#1088;&#1086;&#1074;&#1075;&#1088;&#1072;&#1076;\presentation\vent_isosur_vort.avi"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ctrTitle"/>
          </p:nvPr>
        </p:nvSpPr>
        <p:spPr>
          <a:xfrm>
            <a:off x="1143000" y="1066800"/>
            <a:ext cx="8001000" cy="2209800"/>
          </a:xfrm>
        </p:spPr>
        <p:txBody>
          <a:bodyPr/>
          <a:lstStyle/>
          <a:p>
            <a:r>
              <a:rPr lang="en-US" sz="3200"/>
              <a:t>Status of ISTC proposal:</a:t>
            </a:r>
            <a:r>
              <a:rPr lang="en-US" u="sng"/>
              <a:t/>
            </a:r>
            <a:br>
              <a:rPr lang="en-US" u="sng"/>
            </a:br>
            <a:r>
              <a:rPr lang="ru-RU" sz="3200" u="sng"/>
              <a:t>E</a:t>
            </a:r>
            <a:r>
              <a:rPr lang="ru-RU" sz="3200"/>
              <a:t>x-</a:t>
            </a:r>
            <a:r>
              <a:rPr lang="ru-RU" sz="3200" u="sng"/>
              <a:t>V</a:t>
            </a:r>
            <a:r>
              <a:rPr lang="ru-RU" sz="3200"/>
              <a:t>essel Source Term </a:t>
            </a:r>
            <a:r>
              <a:rPr lang="ru-RU" sz="3200" u="sng"/>
              <a:t>AN</a:t>
            </a:r>
            <a:r>
              <a:rPr lang="ru-RU" sz="3200"/>
              <a:t>alysis (EVAN)</a:t>
            </a:r>
            <a:r>
              <a:rPr lang="en-US" sz="2400"/>
              <a:t/>
            </a:r>
            <a:br>
              <a:rPr lang="en-US" sz="2400"/>
            </a:br>
            <a:r>
              <a:rPr lang="en-US" sz="2400"/>
              <a:t/>
            </a:r>
            <a:br>
              <a:rPr lang="en-US" sz="2400"/>
            </a:br>
            <a:r>
              <a:rPr lang="en-US" sz="2400"/>
              <a:t>Proposed Experimental and Modelling Capabilities</a:t>
            </a:r>
            <a:endParaRPr lang="ru-RU" sz="2400"/>
          </a:p>
        </p:txBody>
      </p:sp>
      <p:sp>
        <p:nvSpPr>
          <p:cNvPr id="93187" name="Rectangle 3"/>
          <p:cNvSpPr>
            <a:spLocks noGrp="1" noChangeArrowheads="1"/>
          </p:cNvSpPr>
          <p:nvPr>
            <p:ph type="subTitle" idx="1"/>
          </p:nvPr>
        </p:nvSpPr>
        <p:spPr/>
        <p:txBody>
          <a:bodyPr/>
          <a:lstStyle/>
          <a:p>
            <a:pPr>
              <a:spcBef>
                <a:spcPct val="0"/>
              </a:spcBef>
              <a:buClrTx/>
              <a:buSzTx/>
              <a:buFontTx/>
              <a:buNone/>
            </a:pPr>
            <a:endParaRPr lang="en-US" sz="2000">
              <a:effectLst/>
            </a:endParaRPr>
          </a:p>
          <a:p>
            <a:pPr>
              <a:spcBef>
                <a:spcPct val="0"/>
              </a:spcBef>
              <a:buClrTx/>
              <a:buSzTx/>
              <a:buFontTx/>
              <a:buNone/>
            </a:pPr>
            <a:r>
              <a:rPr lang="en-US" sz="2400">
                <a:effectLst/>
              </a:rPr>
              <a:t>ISTC CEG-CM Meeting, </a:t>
            </a:r>
          </a:p>
          <a:p>
            <a:pPr>
              <a:spcBef>
                <a:spcPct val="0"/>
              </a:spcBef>
              <a:buClrTx/>
              <a:buSzTx/>
              <a:buFontTx/>
              <a:buNone/>
            </a:pPr>
            <a:r>
              <a:rPr lang="en-US" sz="2400">
                <a:effectLst/>
              </a:rPr>
              <a:t>September 2004</a:t>
            </a:r>
          </a:p>
          <a:p>
            <a:pPr>
              <a:spcBef>
                <a:spcPct val="0"/>
              </a:spcBef>
              <a:buClrTx/>
              <a:buSzTx/>
              <a:buFontTx/>
              <a:buNone/>
            </a:pPr>
            <a:r>
              <a:rPr lang="en-US" sz="2400">
                <a:effectLst/>
              </a:rPr>
              <a:t>Dimitrovgrad, Russia</a:t>
            </a:r>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8898" name="Rectangle 2"/>
          <p:cNvSpPr>
            <a:spLocks noGrp="1" noChangeArrowheads="1"/>
          </p:cNvSpPr>
          <p:nvPr>
            <p:ph type="title"/>
          </p:nvPr>
        </p:nvSpPr>
        <p:spPr/>
        <p:txBody>
          <a:bodyPr/>
          <a:lstStyle/>
          <a:p>
            <a:r>
              <a:rPr lang="en-US"/>
              <a:t>Task 1 in Brief</a:t>
            </a:r>
            <a:endParaRPr lang="ru-RU"/>
          </a:p>
        </p:txBody>
      </p:sp>
      <p:sp>
        <p:nvSpPr>
          <p:cNvPr id="208899" name="Rectangle 3"/>
          <p:cNvSpPr>
            <a:spLocks noGrp="1" noChangeArrowheads="1"/>
          </p:cNvSpPr>
          <p:nvPr>
            <p:ph type="body" idx="1"/>
          </p:nvPr>
        </p:nvSpPr>
        <p:spPr/>
        <p:txBody>
          <a:bodyPr/>
          <a:lstStyle/>
          <a:p>
            <a:r>
              <a:rPr lang="en-US"/>
              <a:t>Choice and analysis of the reference accident sequence</a:t>
            </a:r>
          </a:p>
          <a:p>
            <a:r>
              <a:rPr lang="en-US"/>
              <a:t>Input data for late phase in-containment and environmental source term assessment:</a:t>
            </a:r>
          </a:p>
          <a:p>
            <a:pPr lvl="1"/>
            <a:r>
              <a:rPr lang="en-US"/>
              <a:t>for both new and existing NPP designs</a:t>
            </a:r>
          </a:p>
          <a:p>
            <a:pPr lvl="1"/>
            <a:r>
              <a:rPr lang="en-US"/>
              <a:t>in-vessel phase analysis – unified (“frozen”) approach</a:t>
            </a:r>
          </a:p>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7090" name="Rectangle 2"/>
          <p:cNvSpPr>
            <a:spLocks noGrp="1" noChangeArrowheads="1"/>
          </p:cNvSpPr>
          <p:nvPr>
            <p:ph type="title"/>
          </p:nvPr>
        </p:nvSpPr>
        <p:spPr/>
        <p:txBody>
          <a:bodyPr/>
          <a:lstStyle/>
          <a:p>
            <a:r>
              <a:rPr lang="ru-RU" sz="3600"/>
              <a:t>Choice and Analysis of the Reference Accident Sequence</a:t>
            </a:r>
            <a:r>
              <a:rPr lang="en-US" sz="3600"/>
              <a:t>: Task 1 (1)</a:t>
            </a:r>
          </a:p>
        </p:txBody>
      </p:sp>
      <p:sp>
        <p:nvSpPr>
          <p:cNvPr id="217091" name="Rectangle 3"/>
          <p:cNvSpPr>
            <a:spLocks noGrp="1" noChangeArrowheads="1"/>
          </p:cNvSpPr>
          <p:nvPr>
            <p:ph type="body" idx="1"/>
          </p:nvPr>
        </p:nvSpPr>
        <p:spPr/>
        <p:txBody>
          <a:bodyPr/>
          <a:lstStyle/>
          <a:p>
            <a:pPr>
              <a:lnSpc>
                <a:spcPct val="90000"/>
              </a:lnSpc>
            </a:pPr>
            <a:r>
              <a:rPr lang="ru-RU" sz="2800"/>
              <a:t>Participants</a:t>
            </a:r>
            <a:r>
              <a:rPr lang="en-US" sz="2800"/>
              <a:t>: SPAEP, NITI</a:t>
            </a:r>
          </a:p>
          <a:p>
            <a:pPr>
              <a:lnSpc>
                <a:spcPct val="90000"/>
              </a:lnSpc>
            </a:pPr>
            <a:r>
              <a:rPr lang="en-US" sz="2800"/>
              <a:t>Stages:</a:t>
            </a:r>
          </a:p>
          <a:p>
            <a:pPr lvl="1">
              <a:lnSpc>
                <a:spcPct val="90000"/>
              </a:lnSpc>
            </a:pPr>
            <a:r>
              <a:rPr lang="ru-RU" sz="2400"/>
              <a:t>Analysis of fission products build-up and decay in the irradiated fuel</a:t>
            </a:r>
          </a:p>
          <a:p>
            <a:pPr lvl="1">
              <a:lnSpc>
                <a:spcPct val="90000"/>
              </a:lnSpc>
            </a:pPr>
            <a:r>
              <a:rPr lang="ru-RU" sz="2400"/>
              <a:t>Justification of choosing the reference accident sequence. Analysis of in-vessel severe accident stage (reactor plant analysis)</a:t>
            </a:r>
          </a:p>
          <a:p>
            <a:pPr lvl="1">
              <a:lnSpc>
                <a:spcPct val="90000"/>
              </a:lnSpc>
            </a:pPr>
            <a:r>
              <a:rPr lang="ru-RU" sz="2400"/>
              <a:t>Analysis of corium behaviour in the reactor cavity (if necessary, including interaction with sacrificial material)</a:t>
            </a:r>
          </a:p>
          <a:p>
            <a:pPr lvl="1">
              <a:lnSpc>
                <a:spcPct val="90000"/>
              </a:lnSpc>
            </a:pPr>
            <a:r>
              <a:rPr lang="ru-RU" sz="2400"/>
              <a:t>Containment parameters analysis</a:t>
            </a:r>
          </a:p>
          <a:p>
            <a:pPr>
              <a:lnSpc>
                <a:spcPct val="90000"/>
              </a:lnSpc>
            </a:pPr>
            <a:endParaRPr lang="ru-RU"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9138" name="Rectangle 2"/>
          <p:cNvSpPr>
            <a:spLocks noGrp="1" noChangeArrowheads="1"/>
          </p:cNvSpPr>
          <p:nvPr>
            <p:ph type="title"/>
          </p:nvPr>
        </p:nvSpPr>
        <p:spPr/>
        <p:txBody>
          <a:bodyPr/>
          <a:lstStyle/>
          <a:p>
            <a:r>
              <a:rPr lang="ru-RU" sz="3600"/>
              <a:t>Choice and Analysis of the Reference Accident Sequence</a:t>
            </a:r>
            <a:r>
              <a:rPr lang="en-US" sz="3600"/>
              <a:t>: Task 1 (</a:t>
            </a:r>
            <a:r>
              <a:rPr lang="ru-RU" sz="3600"/>
              <a:t>2</a:t>
            </a:r>
            <a:r>
              <a:rPr lang="en-US" sz="3600"/>
              <a:t>)</a:t>
            </a:r>
          </a:p>
        </p:txBody>
      </p:sp>
      <p:sp>
        <p:nvSpPr>
          <p:cNvPr id="219139" name="Rectangle 3"/>
          <p:cNvSpPr>
            <a:spLocks noGrp="1" noChangeArrowheads="1"/>
          </p:cNvSpPr>
          <p:nvPr>
            <p:ph type="body" idx="1"/>
          </p:nvPr>
        </p:nvSpPr>
        <p:spPr/>
        <p:txBody>
          <a:bodyPr/>
          <a:lstStyle/>
          <a:p>
            <a:r>
              <a:rPr lang="en-US" sz="2800"/>
              <a:t>Tools used for task implementation:</a:t>
            </a:r>
            <a:endParaRPr lang="ru-RU" sz="2800"/>
          </a:p>
          <a:p>
            <a:pPr lvl="1"/>
            <a:r>
              <a:rPr lang="en-US" sz="2400"/>
              <a:t>SAPPHIRE and RC codes, libraries of reaction rate constants and core neutron fields</a:t>
            </a:r>
          </a:p>
          <a:p>
            <a:pPr lvl="1"/>
            <a:r>
              <a:rPr lang="en-US" sz="2400"/>
              <a:t>RATEG/SVECHA/GEFEST, MELCOR codes. Expert analysis</a:t>
            </a:r>
          </a:p>
          <a:p>
            <a:pPr lvl="1"/>
            <a:r>
              <a:rPr lang="en-US" sz="2400"/>
              <a:t>CORCAT, DINCOR codes</a:t>
            </a:r>
          </a:p>
          <a:p>
            <a:pPr lvl="1"/>
            <a:r>
              <a:rPr lang="en-US" sz="2400"/>
              <a:t>CUPOL-M lumped parameter code</a:t>
            </a:r>
          </a:p>
          <a:p>
            <a:r>
              <a:rPr lang="ru-RU" sz="2800"/>
              <a:t>Deliverables</a:t>
            </a:r>
            <a:r>
              <a:rPr lang="en-US" sz="2800"/>
              <a:t>: </a:t>
            </a:r>
            <a:r>
              <a:rPr lang="ru-RU" sz="2800"/>
              <a:t>Report on input data for </a:t>
            </a:r>
            <a:r>
              <a:rPr lang="en-US" sz="2800"/>
              <a:t>ex-vessel </a:t>
            </a:r>
            <a:r>
              <a:rPr lang="ru-RU" sz="2800"/>
              <a:t>phase </a:t>
            </a:r>
            <a:r>
              <a:rPr lang="en-US" sz="2800"/>
              <a:t>source term </a:t>
            </a:r>
            <a:r>
              <a:rPr lang="ru-RU" sz="2800"/>
              <a:t>assessment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9922" name="Rectangle 2"/>
          <p:cNvSpPr>
            <a:spLocks noGrp="1" noChangeArrowheads="1"/>
          </p:cNvSpPr>
          <p:nvPr>
            <p:ph type="title"/>
          </p:nvPr>
        </p:nvSpPr>
        <p:spPr/>
        <p:txBody>
          <a:bodyPr/>
          <a:lstStyle/>
          <a:p>
            <a:r>
              <a:rPr lang="en-US"/>
              <a:t>Task 2 in Brief</a:t>
            </a:r>
            <a:endParaRPr lang="ru-RU"/>
          </a:p>
        </p:txBody>
      </p:sp>
      <p:sp>
        <p:nvSpPr>
          <p:cNvPr id="209923" name="Rectangle 3"/>
          <p:cNvSpPr>
            <a:spLocks noGrp="1" noChangeArrowheads="1"/>
          </p:cNvSpPr>
          <p:nvPr>
            <p:ph type="body" idx="1"/>
          </p:nvPr>
        </p:nvSpPr>
        <p:spPr/>
        <p:txBody>
          <a:bodyPr/>
          <a:lstStyle/>
          <a:p>
            <a:pPr>
              <a:lnSpc>
                <a:spcPct val="90000"/>
              </a:lnSpc>
            </a:pPr>
            <a:r>
              <a:rPr lang="en-US"/>
              <a:t>Aerosol turbulent/laminar transport (2D/3D CFD coupled) and deposition modelling for severe accident conditions</a:t>
            </a:r>
          </a:p>
          <a:p>
            <a:pPr lvl="1">
              <a:lnSpc>
                <a:spcPct val="90000"/>
              </a:lnSpc>
            </a:pPr>
            <a:r>
              <a:rPr lang="en-US"/>
              <a:t>Aerosol transport results for local containment areas of interest (melt location etc.) </a:t>
            </a:r>
          </a:p>
          <a:p>
            <a:pPr lvl="1">
              <a:lnSpc>
                <a:spcPct val="90000"/>
              </a:lnSpc>
            </a:pPr>
            <a:r>
              <a:rPr lang="en-US"/>
              <a:t>Recommendations for aerosol models in lumped parameter containment codes</a:t>
            </a:r>
          </a:p>
          <a:p>
            <a:pPr lvl="1">
              <a:lnSpc>
                <a:spcPct val="90000"/>
              </a:lnSpc>
              <a:buFontTx/>
              <a:buNone/>
            </a:pPr>
            <a:endParaRPr lang="en-US"/>
          </a:p>
          <a:p>
            <a:pPr>
              <a:lnSpc>
                <a:spcPct val="90000"/>
              </a:lnSpc>
            </a:pP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3234" name="Rectangle 2"/>
          <p:cNvSpPr>
            <a:spLocks noGrp="1" noChangeArrowheads="1"/>
          </p:cNvSpPr>
          <p:nvPr>
            <p:ph type="title"/>
          </p:nvPr>
        </p:nvSpPr>
        <p:spPr/>
        <p:txBody>
          <a:bodyPr/>
          <a:lstStyle/>
          <a:p>
            <a:r>
              <a:rPr lang="en-US" sz="3600"/>
              <a:t>Numerical Modelling of Local Aerosol Deposition Processes: Task 2 (1)</a:t>
            </a:r>
          </a:p>
        </p:txBody>
      </p:sp>
      <p:sp>
        <p:nvSpPr>
          <p:cNvPr id="223235" name="Rectangle 3"/>
          <p:cNvSpPr>
            <a:spLocks noGrp="1" noChangeArrowheads="1"/>
          </p:cNvSpPr>
          <p:nvPr>
            <p:ph type="body" idx="1"/>
          </p:nvPr>
        </p:nvSpPr>
        <p:spPr/>
        <p:txBody>
          <a:bodyPr/>
          <a:lstStyle/>
          <a:p>
            <a:pPr>
              <a:lnSpc>
                <a:spcPct val="90000"/>
              </a:lnSpc>
            </a:pPr>
            <a:r>
              <a:rPr lang="ru-RU" sz="2800"/>
              <a:t>Participants</a:t>
            </a:r>
            <a:r>
              <a:rPr lang="en-US" sz="2800"/>
              <a:t>: SPAEP, IHPCDB</a:t>
            </a:r>
          </a:p>
          <a:p>
            <a:pPr>
              <a:lnSpc>
                <a:spcPct val="90000"/>
              </a:lnSpc>
            </a:pPr>
            <a:r>
              <a:rPr lang="ru-RU" sz="2800"/>
              <a:t>Analysis of aerosol transport and kinetics for the area above the molten pool</a:t>
            </a:r>
          </a:p>
          <a:p>
            <a:pPr>
              <a:lnSpc>
                <a:spcPct val="90000"/>
              </a:lnSpc>
            </a:pPr>
            <a:r>
              <a:rPr lang="ru-RU" sz="2800"/>
              <a:t>Analysis for </a:t>
            </a:r>
            <a:r>
              <a:rPr lang="en-US" sz="2800"/>
              <a:t>turbulent/laminar </a:t>
            </a:r>
            <a:r>
              <a:rPr lang="ru-RU" sz="2800"/>
              <a:t>aerosol </a:t>
            </a:r>
            <a:r>
              <a:rPr lang="en-US" sz="2800"/>
              <a:t>transport and </a:t>
            </a:r>
            <a:r>
              <a:rPr lang="ru-RU" sz="2800"/>
              <a:t>deposition </a:t>
            </a:r>
            <a:r>
              <a:rPr lang="en-US" sz="2800"/>
              <a:t>for generic/characterisitc containment geometries and conditions</a:t>
            </a:r>
          </a:p>
          <a:p>
            <a:pPr>
              <a:lnSpc>
                <a:spcPct val="90000"/>
              </a:lnSpc>
            </a:pPr>
            <a:r>
              <a:rPr lang="ru-RU" sz="2800"/>
              <a:t>Analysis of the parameters used for constitutive relations in the aerosol models for lumped-parameter codes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4258" name="Rectangle 2"/>
          <p:cNvSpPr>
            <a:spLocks noGrp="1" noChangeArrowheads="1"/>
          </p:cNvSpPr>
          <p:nvPr>
            <p:ph type="title"/>
          </p:nvPr>
        </p:nvSpPr>
        <p:spPr/>
        <p:txBody>
          <a:bodyPr/>
          <a:lstStyle/>
          <a:p>
            <a:r>
              <a:rPr lang="en-US" sz="3600"/>
              <a:t>Numerical Modelling of Local Aerosol Deposition Processes: Task 2 (</a:t>
            </a:r>
            <a:r>
              <a:rPr lang="ru-RU" sz="3600"/>
              <a:t>2</a:t>
            </a:r>
            <a:r>
              <a:rPr lang="en-US" sz="3600"/>
              <a:t>)</a:t>
            </a:r>
          </a:p>
        </p:txBody>
      </p:sp>
      <p:sp>
        <p:nvSpPr>
          <p:cNvPr id="224259" name="Rectangle 3"/>
          <p:cNvSpPr>
            <a:spLocks noGrp="1" noChangeArrowheads="1"/>
          </p:cNvSpPr>
          <p:nvPr>
            <p:ph type="body" idx="1"/>
          </p:nvPr>
        </p:nvSpPr>
        <p:spPr/>
        <p:txBody>
          <a:bodyPr/>
          <a:lstStyle/>
          <a:p>
            <a:r>
              <a:rPr lang="en-US"/>
              <a:t>Tools used for task implementation:</a:t>
            </a:r>
            <a:endParaRPr lang="ru-RU"/>
          </a:p>
          <a:p>
            <a:pPr lvl="1"/>
            <a:r>
              <a:rPr lang="en-US"/>
              <a:t>2D and 3D CFD models coupled with aerosol kinetics models</a:t>
            </a:r>
          </a:p>
          <a:p>
            <a:r>
              <a:rPr lang="ru-RU"/>
              <a:t>Deliverables</a:t>
            </a:r>
            <a:r>
              <a:rPr lang="en-US"/>
              <a:t>: </a:t>
            </a:r>
            <a:r>
              <a:rPr lang="ru-RU"/>
              <a:t>Report on generic numerical models for aerosol transport and deposition for severe accident conditions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p:cNvSpPr>
            <a:spLocks noGrp="1"/>
          </p:cNvSpPr>
          <p:nvPr>
            <p:ph type="dt" sz="half" idx="10"/>
          </p:nvPr>
        </p:nvSpPr>
        <p:spPr/>
        <p:txBody>
          <a:bodyPr/>
          <a:lstStyle/>
          <a:p>
            <a:r>
              <a:rPr lang="en-US"/>
              <a:t>Sep -04</a:t>
            </a:r>
          </a:p>
        </p:txBody>
      </p:sp>
      <p:sp>
        <p:nvSpPr>
          <p:cNvPr id="7" name="Fußzeilenplatzhalter 2"/>
          <p:cNvSpPr>
            <a:spLocks noGrp="1"/>
          </p:cNvSpPr>
          <p:nvPr>
            <p:ph type="ftr" sz="quarter" idx="11"/>
          </p:nvPr>
        </p:nvSpPr>
        <p:spPr/>
        <p:txBody>
          <a:bodyPr/>
          <a:lstStyle/>
          <a:p>
            <a:r>
              <a:rPr lang="en-US"/>
              <a:t>© SPAEP, 2004</a:t>
            </a:r>
            <a:endParaRPr lang="ru-RU"/>
          </a:p>
        </p:txBody>
      </p:sp>
      <p:sp>
        <p:nvSpPr>
          <p:cNvPr id="237570" name="Rectangle 2"/>
          <p:cNvSpPr>
            <a:spLocks noChangeArrowheads="1"/>
          </p:cNvSpPr>
          <p:nvPr/>
        </p:nvSpPr>
        <p:spPr bwMode="auto">
          <a:xfrm>
            <a:off x="685800" y="2286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endParaRPr lang="de-DE" sz="4000">
              <a:solidFill>
                <a:schemeClr val="tx2"/>
              </a:solidFill>
              <a:effectLst>
                <a:outerShdw blurRad="38100" dist="38100" dir="2700000" algn="tl">
                  <a:srgbClr val="000000"/>
                </a:outerShdw>
              </a:effectLst>
            </a:endParaRPr>
          </a:p>
        </p:txBody>
      </p:sp>
      <p:pic>
        <p:nvPicPr>
          <p:cNvPr id="237572" name="Picture 4" descr="D:\For Lena Stankova\Skif\EXAMP000.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0"/>
            <a:ext cx="5359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7573" name="Picture 5" descr="D:\For Lena Stankova\Skif\SIH4.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286000"/>
            <a:ext cx="2895600" cy="2655888"/>
          </a:xfrm>
          <a:prstGeom prst="rect">
            <a:avLst/>
          </a:prstGeom>
          <a:noFill/>
          <a:extLst>
            <a:ext uri="{909E8E84-426E-40DD-AFC4-6F175D3DCCD1}">
              <a14:hiddenFill xmlns:a14="http://schemas.microsoft.com/office/drawing/2010/main">
                <a:solidFill>
                  <a:srgbClr val="FFFFFF"/>
                </a:solidFill>
              </a14:hiddenFill>
            </a:ext>
          </a:extLst>
        </p:spPr>
      </p:pic>
      <p:sp>
        <p:nvSpPr>
          <p:cNvPr id="237574" name="Rectangle 6"/>
          <p:cNvSpPr>
            <a:spLocks noGrp="1" noChangeArrowheads="1"/>
          </p:cNvSpPr>
          <p:nvPr>
            <p:ph type="title" idx="4294967295"/>
          </p:nvPr>
        </p:nvSpPr>
        <p:spPr>
          <a:xfrm>
            <a:off x="1066800" y="533400"/>
            <a:ext cx="7543800" cy="1431925"/>
          </a:xfrm>
        </p:spPr>
        <p:txBody>
          <a:bodyPr/>
          <a:lstStyle/>
          <a:p>
            <a:r>
              <a:rPr lang="en-US" sz="3600" b="0"/>
              <a:t>IHPCDB CFD models example </a:t>
            </a:r>
            <a:r>
              <a:rPr lang="en-US" sz="4000" b="0"/>
              <a:t/>
            </a:r>
            <a:br>
              <a:rPr lang="en-US" sz="4000" b="0"/>
            </a:br>
            <a:r>
              <a:rPr lang="ru-RU" sz="2400" b="0">
                <a:solidFill>
                  <a:schemeClr val="tx1"/>
                </a:solidFill>
              </a:rPr>
              <a:t>REAF3D </a:t>
            </a:r>
            <a:r>
              <a:rPr lang="en-US" sz="2400" b="0">
                <a:solidFill>
                  <a:schemeClr val="tx1"/>
                </a:solidFill>
              </a:rPr>
              <a:t>software package for LINUX cluster. Modelling of Si films growth in PECVD chemical reactor</a:t>
            </a:r>
            <a:endParaRPr lang="en-US" sz="4000" b="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umsplatzhalter 1"/>
          <p:cNvSpPr>
            <a:spLocks noGrp="1"/>
          </p:cNvSpPr>
          <p:nvPr>
            <p:ph type="dt" sz="half" idx="10"/>
          </p:nvPr>
        </p:nvSpPr>
        <p:spPr/>
        <p:txBody>
          <a:bodyPr/>
          <a:lstStyle/>
          <a:p>
            <a:r>
              <a:rPr lang="en-US"/>
              <a:t>Sep -04</a:t>
            </a:r>
          </a:p>
        </p:txBody>
      </p:sp>
      <p:sp>
        <p:nvSpPr>
          <p:cNvPr id="10" name="Fußzeilenplatzhalter 2"/>
          <p:cNvSpPr>
            <a:spLocks noGrp="1"/>
          </p:cNvSpPr>
          <p:nvPr>
            <p:ph type="ftr" sz="quarter" idx="11"/>
          </p:nvPr>
        </p:nvSpPr>
        <p:spPr/>
        <p:txBody>
          <a:bodyPr/>
          <a:lstStyle/>
          <a:p>
            <a:r>
              <a:rPr lang="en-US"/>
              <a:t>© SPAEP, 2004</a:t>
            </a:r>
            <a:endParaRPr lang="ru-RU"/>
          </a:p>
        </p:txBody>
      </p:sp>
      <p:pic>
        <p:nvPicPr>
          <p:cNvPr id="238594" name="Picture 2" descr="ASTER_photo_Jat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667000"/>
            <a:ext cx="2809875" cy="3744913"/>
          </a:xfrm>
          <a:prstGeom prst="rect">
            <a:avLst/>
          </a:prstGeom>
          <a:noFill/>
          <a:extLst>
            <a:ext uri="{909E8E84-426E-40DD-AFC4-6F175D3DCCD1}">
              <a14:hiddenFill xmlns:a14="http://schemas.microsoft.com/office/drawing/2010/main">
                <a:solidFill>
                  <a:srgbClr val="FFFFFF"/>
                </a:solidFill>
              </a14:hiddenFill>
            </a:ext>
          </a:extLst>
        </p:spPr>
      </p:pic>
      <p:pic>
        <p:nvPicPr>
          <p:cNvPr id="238595" name="Picture 3" descr="ASTER_scheme_Jat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2819400"/>
            <a:ext cx="2714625" cy="3724275"/>
          </a:xfrm>
          <a:prstGeom prst="rect">
            <a:avLst/>
          </a:prstGeom>
          <a:noFill/>
          <a:extLst>
            <a:ext uri="{909E8E84-426E-40DD-AFC4-6F175D3DCCD1}">
              <a14:hiddenFill xmlns:a14="http://schemas.microsoft.com/office/drawing/2010/main">
                <a:solidFill>
                  <a:srgbClr val="FFFFFF"/>
                </a:solidFill>
              </a14:hiddenFill>
            </a:ext>
          </a:extLst>
        </p:spPr>
      </p:pic>
      <p:sp>
        <p:nvSpPr>
          <p:cNvPr id="238596" name="Text Box 4"/>
          <p:cNvSpPr txBox="1">
            <a:spLocks noChangeArrowheads="1"/>
          </p:cNvSpPr>
          <p:nvPr/>
        </p:nvSpPr>
        <p:spPr bwMode="auto">
          <a:xfrm>
            <a:off x="4572000" y="533400"/>
            <a:ext cx="4267200" cy="1590675"/>
          </a:xfrm>
          <a:prstGeom prst="rect">
            <a:avLst/>
          </a:prstGeom>
          <a:solidFill>
            <a:srgbClr val="FFFFFF"/>
          </a:solidFill>
          <a:ln w="9525">
            <a:solidFill>
              <a:srgbClr val="000000"/>
            </a:solidFill>
            <a:miter lim="800000"/>
            <a:headEnd/>
            <a:tailEnd/>
          </a:ln>
        </p:spPr>
        <p:txBody>
          <a:bodyPr lIns="47625" tIns="47625" rIns="47625" bIns="47625"/>
          <a:lstStyle/>
          <a:p>
            <a:pPr algn="ctr"/>
            <a:r>
              <a:rPr lang="en-GB" sz="2000" b="1">
                <a:solidFill>
                  <a:schemeClr val="bg1"/>
                </a:solidFill>
                <a:cs typeface="Arial" pitchFamily="34" charset="0"/>
              </a:rPr>
              <a:t>Why simulate:</a:t>
            </a:r>
          </a:p>
          <a:p>
            <a:pPr algn="ctr" eaLnBrk="0" hangingPunct="0"/>
            <a:r>
              <a:rPr lang="en-GB" sz="1600">
                <a:solidFill>
                  <a:schemeClr val="bg1"/>
                </a:solidFill>
                <a:cs typeface="Arial" pitchFamily="34" charset="0"/>
              </a:rPr>
              <a:t>Optimization of deposition rate and growing film properties/composition; understanding these complex multi-physics processes</a:t>
            </a:r>
          </a:p>
          <a:p>
            <a:pPr eaLnBrk="0" hangingPunct="0"/>
            <a:endParaRPr lang="en-GB" sz="1600">
              <a:solidFill>
                <a:schemeClr val="bg1"/>
              </a:solidFill>
            </a:endParaRPr>
          </a:p>
        </p:txBody>
      </p:sp>
      <p:sp>
        <p:nvSpPr>
          <p:cNvPr id="238597" name="Text Box 5"/>
          <p:cNvSpPr txBox="1">
            <a:spLocks noChangeArrowheads="1"/>
          </p:cNvSpPr>
          <p:nvPr/>
        </p:nvSpPr>
        <p:spPr bwMode="auto">
          <a:xfrm>
            <a:off x="3200400" y="2743200"/>
            <a:ext cx="2667000" cy="3810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47625" rIns="0" bIns="47625"/>
          <a:lstStyle/>
          <a:p>
            <a:pPr algn="ctr"/>
            <a:r>
              <a:rPr lang="en-GB" sz="2400" b="1">
                <a:solidFill>
                  <a:schemeClr val="bg1"/>
                </a:solidFill>
                <a:cs typeface="Arial" pitchFamily="34" charset="0"/>
              </a:rPr>
              <a:t>Typical parameters:</a:t>
            </a:r>
          </a:p>
          <a:p>
            <a:pPr algn="ctr" eaLnBrk="0" hangingPunct="0"/>
            <a:r>
              <a:rPr lang="en-GB" sz="1400" b="1">
                <a:solidFill>
                  <a:schemeClr val="bg1"/>
                </a:solidFill>
                <a:cs typeface="Arial" pitchFamily="34" charset="0"/>
              </a:rPr>
              <a:t>Pressure</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0.1-1.0 Torr</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Applied power</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5-10 W</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Effective power</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2.5-5 W</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Discharge frequency</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50 MHz</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Flow rate</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10-30 sccm (SiH4+H2)</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Gas temperature</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300 K</a:t>
            </a:r>
            <a:endParaRPr lang="en-GB" sz="2400" b="1">
              <a:solidFill>
                <a:schemeClr val="bg1"/>
              </a:solidFill>
              <a:cs typeface="Arial" pitchFamily="34" charset="0"/>
            </a:endParaRPr>
          </a:p>
          <a:p>
            <a:pPr algn="ctr" eaLnBrk="0" hangingPunct="0"/>
            <a:r>
              <a:rPr lang="en-GB" sz="1400" b="1">
                <a:solidFill>
                  <a:schemeClr val="bg1"/>
                </a:solidFill>
                <a:cs typeface="Arial" pitchFamily="34" charset="0"/>
              </a:rPr>
              <a:t>Substrate temperature</a:t>
            </a:r>
            <a:endParaRPr lang="ru-RU" sz="1200">
              <a:solidFill>
                <a:schemeClr val="bg1"/>
              </a:solidFill>
              <a:ea typeface="Batang" pitchFamily="18" charset="-127"/>
            </a:endParaRPr>
          </a:p>
          <a:p>
            <a:pPr algn="ctr" eaLnBrk="0" hangingPunct="0"/>
            <a:r>
              <a:rPr lang="en-GB" sz="1400">
                <a:solidFill>
                  <a:schemeClr val="bg1"/>
                </a:solidFill>
                <a:cs typeface="Arial" pitchFamily="34" charset="0"/>
              </a:rPr>
              <a:t>520 K</a:t>
            </a:r>
            <a:endParaRPr lang="en-GB" sz="2400" b="1">
              <a:solidFill>
                <a:schemeClr val="bg1"/>
              </a:solidFill>
              <a:cs typeface="Arial" pitchFamily="34" charset="0"/>
            </a:endParaRPr>
          </a:p>
          <a:p>
            <a:pPr algn="ctr" eaLnBrk="0" hangingPunct="0"/>
            <a:r>
              <a:rPr lang="en-GB" sz="1400">
                <a:solidFill>
                  <a:schemeClr val="bg1"/>
                </a:solidFill>
                <a:cs typeface="Times New Roman" pitchFamily="18" charset="0"/>
              </a:rPr>
              <a:t> </a:t>
            </a:r>
            <a:endParaRPr lang="en-GB" sz="2400" b="1">
              <a:solidFill>
                <a:schemeClr val="bg1"/>
              </a:solidFill>
              <a:cs typeface="Arial" pitchFamily="34" charset="0"/>
            </a:endParaRPr>
          </a:p>
          <a:p>
            <a:pPr eaLnBrk="0" hangingPunct="0"/>
            <a:endParaRPr lang="en-GB" sz="2400">
              <a:solidFill>
                <a:schemeClr val="bg1"/>
              </a:solidFill>
            </a:endParaRPr>
          </a:p>
        </p:txBody>
      </p:sp>
      <p:sp>
        <p:nvSpPr>
          <p:cNvPr id="238599" name="Rectangle 7"/>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38600" name="Rectangle 8"/>
          <p:cNvSpPr>
            <a:spLocks noChangeArrowheads="1"/>
          </p:cNvSpPr>
          <p:nvPr/>
        </p:nvSpPr>
        <p:spPr bwMode="auto">
          <a:xfrm>
            <a:off x="0" y="6858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38601" name="Text Box 9"/>
          <p:cNvSpPr txBox="1">
            <a:spLocks noChangeArrowheads="1"/>
          </p:cNvSpPr>
          <p:nvPr/>
        </p:nvSpPr>
        <p:spPr bwMode="auto">
          <a:xfrm>
            <a:off x="228600" y="533400"/>
            <a:ext cx="4191000" cy="1752600"/>
          </a:xfrm>
          <a:prstGeom prst="rect">
            <a:avLst/>
          </a:prstGeom>
          <a:solidFill>
            <a:srgbClr val="FFFFFF"/>
          </a:solidFill>
          <a:ln w="9525">
            <a:solidFill>
              <a:srgbClr val="000000"/>
            </a:solidFill>
            <a:miter lim="800000"/>
            <a:headEnd/>
            <a:tailEnd/>
          </a:ln>
        </p:spPr>
        <p:txBody>
          <a:bodyPr lIns="47625" tIns="47625" rIns="47625" bIns="47625"/>
          <a:lstStyle/>
          <a:p>
            <a:pPr algn="ctr"/>
            <a:r>
              <a:rPr lang="en-US" sz="2000" b="1">
                <a:solidFill>
                  <a:schemeClr val="bg1"/>
                </a:solidFill>
                <a:cs typeface="Arial" pitchFamily="34" charset="0"/>
              </a:rPr>
              <a:t>Si-based films:</a:t>
            </a:r>
            <a:r>
              <a:rPr lang="en-US" sz="1600" b="1">
                <a:solidFill>
                  <a:schemeClr val="bg1"/>
                </a:solidFill>
                <a:cs typeface="Arial" pitchFamily="34" charset="0"/>
              </a:rPr>
              <a:t> </a:t>
            </a:r>
            <a:r>
              <a:rPr lang="en-GB" sz="1600">
                <a:solidFill>
                  <a:schemeClr val="bg1"/>
                </a:solidFill>
                <a:cs typeface="Arial" pitchFamily="34" charset="0"/>
              </a:rPr>
              <a:t>widespread material in modern microelectronics (ubiquitous in semiconductor devices like flat panel displays, solar cells, photodetectors etc.)</a:t>
            </a:r>
            <a:endParaRPr lang="en-GB" sz="1600" b="1">
              <a:solidFill>
                <a:schemeClr val="bg1"/>
              </a:solidFill>
              <a:cs typeface="Arial" pitchFamily="34" charset="0"/>
            </a:endParaRPr>
          </a:p>
          <a:p>
            <a:pPr algn="ctr" eaLnBrk="0" hangingPunct="0"/>
            <a:r>
              <a:rPr lang="en-US" sz="2000" b="1">
                <a:solidFill>
                  <a:schemeClr val="bg1"/>
                </a:solidFill>
                <a:cs typeface="Arial" pitchFamily="34" charset="0"/>
              </a:rPr>
              <a:t>PECVD: </a:t>
            </a:r>
            <a:r>
              <a:rPr lang="en-GB" sz="1600">
                <a:solidFill>
                  <a:schemeClr val="bg1"/>
                </a:solidFill>
                <a:cs typeface="Arial" pitchFamily="34" charset="0"/>
              </a:rPr>
              <a:t>one of the most popular technologies for silicon film production</a:t>
            </a:r>
            <a:endParaRPr lang="en-GB" sz="1600" b="1">
              <a:solidFill>
                <a:schemeClr val="bg1"/>
              </a:solidFill>
              <a:cs typeface="Arial" pitchFamily="34" charset="0"/>
            </a:endParaRPr>
          </a:p>
          <a:p>
            <a:pPr eaLnBrk="0" hangingPunct="0"/>
            <a:endParaRPr lang="en-GB" sz="160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1"/>
          <p:cNvSpPr>
            <a:spLocks noGrp="1"/>
          </p:cNvSpPr>
          <p:nvPr>
            <p:ph type="dt" sz="half" idx="10"/>
          </p:nvPr>
        </p:nvSpPr>
        <p:spPr/>
        <p:txBody>
          <a:bodyPr/>
          <a:lstStyle/>
          <a:p>
            <a:r>
              <a:rPr lang="en-US"/>
              <a:t>Sep -04</a:t>
            </a:r>
          </a:p>
        </p:txBody>
      </p:sp>
      <p:sp>
        <p:nvSpPr>
          <p:cNvPr id="7" name="Fußzeilenplatzhalter 2"/>
          <p:cNvSpPr>
            <a:spLocks noGrp="1"/>
          </p:cNvSpPr>
          <p:nvPr>
            <p:ph type="ftr" sz="quarter" idx="11"/>
          </p:nvPr>
        </p:nvSpPr>
        <p:spPr/>
        <p:txBody>
          <a:bodyPr/>
          <a:lstStyle/>
          <a:p>
            <a:r>
              <a:rPr lang="en-US"/>
              <a:t>© SPAEP, 2004</a:t>
            </a:r>
            <a:endParaRPr lang="ru-RU"/>
          </a:p>
        </p:txBody>
      </p:sp>
      <p:sp>
        <p:nvSpPr>
          <p:cNvPr id="240642" name="Rectangle 2"/>
          <p:cNvSpPr>
            <a:spLocks noChangeArrowheads="1"/>
          </p:cNvSpPr>
          <p:nvPr/>
        </p:nvSpPr>
        <p:spPr bwMode="auto">
          <a:xfrm>
            <a:off x="609600" y="1371600"/>
            <a:ext cx="8001000" cy="4876800"/>
          </a:xfrm>
          <a:prstGeom prst="rect">
            <a:avLst/>
          </a:prstGeom>
          <a:solidFill>
            <a:schemeClr val="bg1">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pic>
        <p:nvPicPr>
          <p:cNvPr id="240646" name="Picture 6" descr="p33_sih3.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063750"/>
            <a:ext cx="3657600" cy="340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0647" name="Picture 7" descr="p33_h2.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055813"/>
            <a:ext cx="3657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8" name="Rectangle 8"/>
          <p:cNvSpPr>
            <a:spLocks noGrp="1" noChangeArrowheads="1"/>
          </p:cNvSpPr>
          <p:nvPr>
            <p:ph type="title" idx="4294967295"/>
          </p:nvPr>
        </p:nvSpPr>
        <p:spPr/>
        <p:txBody>
          <a:bodyPr/>
          <a:lstStyle/>
          <a:p>
            <a:r>
              <a:rPr lang="en-US"/>
              <a:t>Calculation results</a:t>
            </a:r>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2"/>
          <p:cNvSpPr>
            <a:spLocks noGrp="1"/>
          </p:cNvSpPr>
          <p:nvPr>
            <p:ph type="dt" sz="half" idx="10"/>
          </p:nvPr>
        </p:nvSpPr>
        <p:spPr/>
        <p:txBody>
          <a:bodyPr/>
          <a:lstStyle/>
          <a:p>
            <a:r>
              <a:rPr lang="en-US"/>
              <a:t>Sep -04</a:t>
            </a:r>
          </a:p>
        </p:txBody>
      </p:sp>
      <p:sp>
        <p:nvSpPr>
          <p:cNvPr id="5" name="Fußzeilenplatzhalter 3"/>
          <p:cNvSpPr>
            <a:spLocks noGrp="1"/>
          </p:cNvSpPr>
          <p:nvPr>
            <p:ph type="ftr" sz="quarter" idx="11"/>
          </p:nvPr>
        </p:nvSpPr>
        <p:spPr/>
        <p:txBody>
          <a:bodyPr/>
          <a:lstStyle/>
          <a:p>
            <a:r>
              <a:rPr lang="en-US"/>
              <a:t>© SPAEP, 2004</a:t>
            </a:r>
            <a:endParaRPr lang="ru-RU"/>
          </a:p>
        </p:txBody>
      </p:sp>
      <p:sp>
        <p:nvSpPr>
          <p:cNvPr id="243714" name="Rectangle 2"/>
          <p:cNvSpPr>
            <a:spLocks noGrp="1" noChangeArrowheads="1"/>
          </p:cNvSpPr>
          <p:nvPr>
            <p:ph type="title"/>
          </p:nvPr>
        </p:nvSpPr>
        <p:spPr>
          <a:xfrm>
            <a:off x="762000" y="304800"/>
            <a:ext cx="7772400" cy="1676400"/>
          </a:xfrm>
        </p:spPr>
        <p:txBody>
          <a:bodyPr/>
          <a:lstStyle/>
          <a:p>
            <a:r>
              <a:rPr lang="en-US" sz="3200" b="0"/>
              <a:t>IHPCDB CFD models example</a:t>
            </a:r>
            <a:r>
              <a:rPr lang="en-US" sz="2400" b="0"/>
              <a:t/>
            </a:r>
            <a:br>
              <a:rPr lang="en-US" sz="2400" b="0"/>
            </a:br>
            <a:r>
              <a:rPr lang="en-US" sz="2800" b="0"/>
              <a:t>VICON-3 software package. Modelling of ventilation processes</a:t>
            </a:r>
            <a:endParaRPr lang="ru-RU" sz="4800" b="0"/>
          </a:p>
        </p:txBody>
      </p:sp>
      <p:pic>
        <p:nvPicPr>
          <p:cNvPr id="243715" name="Picture 3" descr="D:\IAA\3D\VENTILATION\PPT\vent_grid.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362200"/>
            <a:ext cx="6781800" cy="2686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186370" name="Rectangle 2"/>
          <p:cNvSpPr>
            <a:spLocks noGrp="1" noChangeArrowheads="1"/>
          </p:cNvSpPr>
          <p:nvPr>
            <p:ph type="title"/>
          </p:nvPr>
        </p:nvSpPr>
        <p:spPr/>
        <p:txBody>
          <a:bodyPr/>
          <a:lstStyle/>
          <a:p>
            <a:r>
              <a:rPr lang="en-GB"/>
              <a:t>Presented by</a:t>
            </a:r>
          </a:p>
        </p:txBody>
      </p:sp>
      <p:sp>
        <p:nvSpPr>
          <p:cNvPr id="186371" name="Rectangle 3"/>
          <p:cNvSpPr>
            <a:spLocks noGrp="1" noChangeArrowheads="1"/>
          </p:cNvSpPr>
          <p:nvPr>
            <p:ph type="body" idx="1"/>
          </p:nvPr>
        </p:nvSpPr>
        <p:spPr/>
        <p:txBody>
          <a:bodyPr/>
          <a:lstStyle/>
          <a:p>
            <a:pPr>
              <a:buFont typeface="Wingdings" pitchFamily="2" charset="2"/>
              <a:buNone/>
            </a:pPr>
            <a:r>
              <a:rPr lang="en-GB"/>
              <a:t>Yuri Leontiev</a:t>
            </a:r>
          </a:p>
          <a:p>
            <a:pPr>
              <a:buFont typeface="Wingdings" pitchFamily="2" charset="2"/>
              <a:buNone/>
            </a:pPr>
            <a:r>
              <a:rPr lang="en-US"/>
              <a:t>Head of Radiological Safety Lab</a:t>
            </a:r>
          </a:p>
          <a:p>
            <a:pPr>
              <a:buFont typeface="Wingdings" pitchFamily="2" charset="2"/>
              <a:buNone/>
            </a:pPr>
            <a:r>
              <a:rPr lang="en-GB"/>
              <a:t>Research and Development Department</a:t>
            </a:r>
          </a:p>
          <a:p>
            <a:pPr>
              <a:buFont typeface="Wingdings" pitchFamily="2" charset="2"/>
              <a:buNone/>
            </a:pPr>
            <a:r>
              <a:rPr lang="en-GB"/>
              <a:t>Institute ATOMENERGOPROEKT (SPAEP)</a:t>
            </a:r>
          </a:p>
          <a:p>
            <a:pPr>
              <a:buFont typeface="Wingdings" pitchFamily="2" charset="2"/>
              <a:buNone/>
            </a:pPr>
            <a:r>
              <a:rPr lang="en-GB"/>
              <a:t>phone: 	+7 (812) </a:t>
            </a:r>
            <a:r>
              <a:rPr lang="ru-RU"/>
              <a:t>567</a:t>
            </a:r>
            <a:r>
              <a:rPr lang="en-GB"/>
              <a:t>-</a:t>
            </a:r>
            <a:r>
              <a:rPr lang="ru-RU"/>
              <a:t>95</a:t>
            </a:r>
            <a:r>
              <a:rPr lang="en-GB"/>
              <a:t>-</a:t>
            </a:r>
            <a:r>
              <a:rPr lang="ru-RU"/>
              <a:t>03</a:t>
            </a:r>
            <a:endParaRPr lang="en-GB"/>
          </a:p>
          <a:p>
            <a:pPr>
              <a:buFont typeface="Wingdings" pitchFamily="2" charset="2"/>
              <a:buNone/>
            </a:pPr>
            <a:r>
              <a:rPr lang="en-GB"/>
              <a:t>fax  : 	+7 (812) 567-92-40</a:t>
            </a:r>
          </a:p>
          <a:p>
            <a:pPr>
              <a:buFont typeface="Wingdings" pitchFamily="2" charset="2"/>
              <a:buNone/>
            </a:pPr>
            <a:r>
              <a:rPr lang="en-GB"/>
              <a:t>e-mail: 	yuri</a:t>
            </a:r>
            <a:r>
              <a:rPr lang="en-US"/>
              <a:t>.</a:t>
            </a:r>
            <a:r>
              <a:rPr lang="en-GB"/>
              <a:t>leontiev@nio.spbaep.ru</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2"/>
          <p:cNvSpPr>
            <a:spLocks noGrp="1"/>
          </p:cNvSpPr>
          <p:nvPr>
            <p:ph type="dt" sz="half" idx="10"/>
          </p:nvPr>
        </p:nvSpPr>
        <p:spPr/>
        <p:txBody>
          <a:bodyPr/>
          <a:lstStyle/>
          <a:p>
            <a:r>
              <a:rPr lang="en-US"/>
              <a:t>Sep -04</a:t>
            </a:r>
          </a:p>
        </p:txBody>
      </p:sp>
      <p:sp>
        <p:nvSpPr>
          <p:cNvPr id="5" name="Fußzeilenplatzhalter 3"/>
          <p:cNvSpPr>
            <a:spLocks noGrp="1"/>
          </p:cNvSpPr>
          <p:nvPr>
            <p:ph type="ftr" sz="quarter" idx="11"/>
          </p:nvPr>
        </p:nvSpPr>
        <p:spPr/>
        <p:txBody>
          <a:bodyPr/>
          <a:lstStyle/>
          <a:p>
            <a:r>
              <a:rPr lang="en-US"/>
              <a:t>© SPAEP, 2004</a:t>
            </a:r>
            <a:endParaRPr lang="ru-RU"/>
          </a:p>
        </p:txBody>
      </p:sp>
      <p:sp>
        <p:nvSpPr>
          <p:cNvPr id="244738" name="Rectangle 2"/>
          <p:cNvSpPr>
            <a:spLocks noGrp="1" noChangeArrowheads="1"/>
          </p:cNvSpPr>
          <p:nvPr>
            <p:ph type="title"/>
          </p:nvPr>
        </p:nvSpPr>
        <p:spPr>
          <a:xfrm>
            <a:off x="685800" y="0"/>
            <a:ext cx="7772400" cy="1143000"/>
          </a:xfrm>
        </p:spPr>
        <p:txBody>
          <a:bodyPr/>
          <a:lstStyle/>
          <a:p>
            <a:pPr algn="ctr"/>
            <a:r>
              <a:rPr lang="en-US" sz="2800" b="0"/>
              <a:t>Clean air concentration isosurface evolution</a:t>
            </a:r>
            <a:endParaRPr lang="ru-RU" sz="4800"/>
          </a:p>
        </p:txBody>
      </p:sp>
      <p:pic>
        <p:nvPicPr>
          <p:cNvPr id="244739" name="vent_isosur_frac.avi">
            <a:hlinkClick r:id="" action="ppaction://media"/>
          </p:cNvPr>
          <p:cNvPicPr>
            <a:picLocks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914400" y="1066800"/>
            <a:ext cx="7353300" cy="5481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4739"/>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44739"/>
                                        </p:tgtEl>
                                      </p:cBhvr>
                                    </p:cmd>
                                  </p:childTnLst>
                                </p:cTn>
                              </p:par>
                            </p:childTnLst>
                          </p:cTn>
                        </p:par>
                      </p:childTnLst>
                    </p:cTn>
                  </p:par>
                </p:childTnLst>
              </p:cTn>
              <p:nextCondLst>
                <p:cond evt="onClick" delay="0">
                  <p:tgtEl>
                    <p:spTgt spid="244739"/>
                  </p:tgtEl>
                </p:cond>
              </p:nextCondLst>
            </p:seq>
            <p:video>
              <p:cMediaNode vol="80000">
                <p:cTn id="7" fill="hold" display="0">
                  <p:stCondLst>
                    <p:cond delay="indefinite"/>
                  </p:stCondLst>
                </p:cTn>
                <p:tgtEl>
                  <p:spTgt spid="244739"/>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2"/>
          <p:cNvSpPr>
            <a:spLocks noGrp="1"/>
          </p:cNvSpPr>
          <p:nvPr>
            <p:ph type="dt" sz="half" idx="10"/>
          </p:nvPr>
        </p:nvSpPr>
        <p:spPr/>
        <p:txBody>
          <a:bodyPr/>
          <a:lstStyle/>
          <a:p>
            <a:r>
              <a:rPr lang="en-US"/>
              <a:t>Sep -04</a:t>
            </a:r>
          </a:p>
        </p:txBody>
      </p:sp>
      <p:sp>
        <p:nvSpPr>
          <p:cNvPr id="7" name="Fußzeilenplatzhalter 3"/>
          <p:cNvSpPr>
            <a:spLocks noGrp="1"/>
          </p:cNvSpPr>
          <p:nvPr>
            <p:ph type="ftr" sz="quarter" idx="11"/>
          </p:nvPr>
        </p:nvSpPr>
        <p:spPr/>
        <p:txBody>
          <a:bodyPr/>
          <a:lstStyle/>
          <a:p>
            <a:r>
              <a:rPr lang="en-US"/>
              <a:t>© SPAEP, 2004</a:t>
            </a:r>
            <a:endParaRPr lang="ru-RU"/>
          </a:p>
        </p:txBody>
      </p:sp>
      <p:sp>
        <p:nvSpPr>
          <p:cNvPr id="245762" name="Rectangle 2"/>
          <p:cNvSpPr>
            <a:spLocks noGrp="1" noChangeArrowheads="1"/>
          </p:cNvSpPr>
          <p:nvPr>
            <p:ph type="title"/>
          </p:nvPr>
        </p:nvSpPr>
        <p:spPr>
          <a:xfrm>
            <a:off x="685800" y="0"/>
            <a:ext cx="7772400" cy="1066800"/>
          </a:xfrm>
        </p:spPr>
        <p:txBody>
          <a:bodyPr/>
          <a:lstStyle/>
          <a:p>
            <a:pPr algn="ctr"/>
            <a:r>
              <a:rPr lang="en-US" sz="2800" b="0"/>
              <a:t>Clean air concentration field evolution</a:t>
            </a:r>
            <a:endParaRPr lang="ru-RU" sz="2400" b="0"/>
          </a:p>
        </p:txBody>
      </p:sp>
      <p:pic>
        <p:nvPicPr>
          <p:cNvPr id="245763" name="vent_color_frac.avi">
            <a:hlinkClick r:id="" action="ppaction://media"/>
          </p:cNvPr>
          <p:cNvPicPr>
            <a:picLocks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609600" y="1262063"/>
            <a:ext cx="7505700" cy="5595937"/>
          </a:xfrm>
          <a:prstGeom prst="rect">
            <a:avLst/>
          </a:prstGeom>
          <a:noFill/>
          <a:extLst>
            <a:ext uri="{909E8E84-426E-40DD-AFC4-6F175D3DCCD1}">
              <a14:hiddenFill xmlns:a14="http://schemas.microsoft.com/office/drawing/2010/main">
                <a:solidFill>
                  <a:srgbClr val="FFFFFF"/>
                </a:solidFill>
              </a14:hiddenFill>
            </a:ext>
          </a:extLst>
        </p:spPr>
      </p:pic>
      <p:sp>
        <p:nvSpPr>
          <p:cNvPr id="245764" name="Rectangle 4"/>
          <p:cNvSpPr>
            <a:spLocks noChangeArrowheads="1"/>
          </p:cNvSpPr>
          <p:nvPr/>
        </p:nvSpPr>
        <p:spPr bwMode="auto">
          <a:xfrm>
            <a:off x="1600200" y="914400"/>
            <a:ext cx="2057400" cy="3048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400"/>
              <a:t>Clean Air</a:t>
            </a:r>
            <a:endParaRPr lang="ru-RU" sz="2400"/>
          </a:p>
        </p:txBody>
      </p:sp>
      <p:sp>
        <p:nvSpPr>
          <p:cNvPr id="245765" name="Rectangle 5"/>
          <p:cNvSpPr>
            <a:spLocks noChangeArrowheads="1"/>
          </p:cNvSpPr>
          <p:nvPr/>
        </p:nvSpPr>
        <p:spPr bwMode="auto">
          <a:xfrm>
            <a:off x="4648200" y="914400"/>
            <a:ext cx="3200400" cy="304800"/>
          </a:xfrm>
          <a:prstGeom prst="rec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400"/>
              <a:t>Contaminated Air</a:t>
            </a:r>
            <a:endParaRPr lang="ru-RU" sz="240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763"/>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45763"/>
                                        </p:tgtEl>
                                      </p:cBhvr>
                                    </p:cmd>
                                  </p:childTnLst>
                                </p:cTn>
                              </p:par>
                            </p:childTnLst>
                          </p:cTn>
                        </p:par>
                      </p:childTnLst>
                    </p:cTn>
                  </p:par>
                </p:childTnLst>
              </p:cTn>
              <p:nextCondLst>
                <p:cond evt="onClick" delay="0">
                  <p:tgtEl>
                    <p:spTgt spid="245763"/>
                  </p:tgtEl>
                </p:cond>
              </p:nextCondLst>
            </p:seq>
            <p:video>
              <p:cMediaNode vol="80000">
                <p:cTn id="7" fill="hold" display="0">
                  <p:stCondLst>
                    <p:cond delay="indefinite"/>
                  </p:stCondLst>
                </p:cTn>
                <p:tgtEl>
                  <p:spTgt spid="245763"/>
                </p:tgtEl>
              </p:cMediaNode>
            </p:vide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2"/>
          <p:cNvSpPr>
            <a:spLocks noGrp="1"/>
          </p:cNvSpPr>
          <p:nvPr>
            <p:ph type="dt" sz="half" idx="10"/>
          </p:nvPr>
        </p:nvSpPr>
        <p:spPr/>
        <p:txBody>
          <a:bodyPr/>
          <a:lstStyle/>
          <a:p>
            <a:r>
              <a:rPr lang="en-US"/>
              <a:t>Sep -04</a:t>
            </a:r>
          </a:p>
        </p:txBody>
      </p:sp>
      <p:sp>
        <p:nvSpPr>
          <p:cNvPr id="5" name="Fußzeilenplatzhalter 3"/>
          <p:cNvSpPr>
            <a:spLocks noGrp="1"/>
          </p:cNvSpPr>
          <p:nvPr>
            <p:ph type="ftr" sz="quarter" idx="11"/>
          </p:nvPr>
        </p:nvSpPr>
        <p:spPr/>
        <p:txBody>
          <a:bodyPr/>
          <a:lstStyle/>
          <a:p>
            <a:r>
              <a:rPr lang="en-US"/>
              <a:t>© SPAEP, 2004</a:t>
            </a:r>
            <a:endParaRPr lang="ru-RU"/>
          </a:p>
        </p:txBody>
      </p:sp>
      <p:sp>
        <p:nvSpPr>
          <p:cNvPr id="246786" name="Rectangle 2"/>
          <p:cNvSpPr>
            <a:spLocks noGrp="1" noChangeArrowheads="1"/>
          </p:cNvSpPr>
          <p:nvPr>
            <p:ph type="title"/>
          </p:nvPr>
        </p:nvSpPr>
        <p:spPr>
          <a:xfrm>
            <a:off x="685800" y="0"/>
            <a:ext cx="7772400" cy="1143000"/>
          </a:xfrm>
        </p:spPr>
        <p:txBody>
          <a:bodyPr/>
          <a:lstStyle/>
          <a:p>
            <a:pPr algn="ctr"/>
            <a:r>
              <a:rPr lang="en-US" sz="2400" b="0"/>
              <a:t>Air Stream Vortex Structure</a:t>
            </a:r>
            <a:r>
              <a:rPr lang="ru-RU" sz="2400" b="0"/>
              <a:t/>
            </a:r>
            <a:br>
              <a:rPr lang="ru-RU" sz="2400" b="0"/>
            </a:br>
            <a:r>
              <a:rPr lang="ru-RU" sz="2400" b="0"/>
              <a:t>(</a:t>
            </a:r>
            <a:r>
              <a:rPr lang="en-US" sz="2400" b="0"/>
              <a:t>constant vortex factor isosurface evolution</a:t>
            </a:r>
            <a:r>
              <a:rPr lang="ru-RU" sz="2400" b="0"/>
              <a:t>)</a:t>
            </a:r>
            <a:endParaRPr lang="ru-RU"/>
          </a:p>
        </p:txBody>
      </p:sp>
      <p:pic>
        <p:nvPicPr>
          <p:cNvPr id="246787" name="vent_isosur_vort.avi">
            <a:hlinkClick r:id="" action="ppaction://media"/>
          </p:cNvPr>
          <p:cNvPicPr>
            <a:picLocks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685800" y="1092200"/>
            <a:ext cx="7734300" cy="576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6787"/>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246787"/>
                                        </p:tgtEl>
                                      </p:cBhvr>
                                    </p:cmd>
                                  </p:childTnLst>
                                </p:cTn>
                              </p:par>
                            </p:childTnLst>
                          </p:cTn>
                        </p:par>
                      </p:childTnLst>
                    </p:cTn>
                  </p:par>
                </p:childTnLst>
              </p:cTn>
              <p:nextCondLst>
                <p:cond evt="onClick" delay="0">
                  <p:tgtEl>
                    <p:spTgt spid="246787"/>
                  </p:tgtEl>
                </p:cond>
              </p:nextCondLst>
            </p:seq>
            <p:video>
              <p:cMediaNode vol="80000">
                <p:cTn id="7" fill="hold" display="0">
                  <p:stCondLst>
                    <p:cond delay="indefinite"/>
                  </p:stCondLst>
                </p:cTn>
                <p:tgtEl>
                  <p:spTgt spid="246787"/>
                </p:tgtEl>
              </p:cMediaNode>
            </p:vide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umsplatzhalter 3"/>
          <p:cNvSpPr>
            <a:spLocks noGrp="1"/>
          </p:cNvSpPr>
          <p:nvPr>
            <p:ph type="dt" sz="half" idx="10"/>
          </p:nvPr>
        </p:nvSpPr>
        <p:spPr/>
        <p:txBody>
          <a:bodyPr/>
          <a:lstStyle/>
          <a:p>
            <a:r>
              <a:rPr lang="en-US"/>
              <a:t>Sep -04</a:t>
            </a:r>
          </a:p>
        </p:txBody>
      </p:sp>
      <p:sp>
        <p:nvSpPr>
          <p:cNvPr id="9" name="Fußzeilenplatzhalter 4"/>
          <p:cNvSpPr>
            <a:spLocks noGrp="1"/>
          </p:cNvSpPr>
          <p:nvPr>
            <p:ph type="ftr" sz="quarter" idx="11"/>
          </p:nvPr>
        </p:nvSpPr>
        <p:spPr/>
        <p:txBody>
          <a:bodyPr/>
          <a:lstStyle/>
          <a:p>
            <a:r>
              <a:rPr lang="en-US"/>
              <a:t>© SPAEP, 2004</a:t>
            </a:r>
            <a:endParaRPr lang="ru-RU"/>
          </a:p>
        </p:txBody>
      </p:sp>
      <p:sp>
        <p:nvSpPr>
          <p:cNvPr id="263170" name="Rectangle 2"/>
          <p:cNvSpPr>
            <a:spLocks noGrp="1" noChangeArrowheads="1"/>
          </p:cNvSpPr>
          <p:nvPr>
            <p:ph type="title"/>
          </p:nvPr>
        </p:nvSpPr>
        <p:spPr/>
        <p:txBody>
          <a:bodyPr/>
          <a:lstStyle/>
          <a:p>
            <a:r>
              <a:rPr lang="en-US" sz="3600" b="0"/>
              <a:t>IHPCDB aerosol modelling results</a:t>
            </a:r>
            <a:endParaRPr lang="ru-RU" sz="3600" b="0"/>
          </a:p>
        </p:txBody>
      </p:sp>
      <p:sp>
        <p:nvSpPr>
          <p:cNvPr id="263171" name="Rectangle 3"/>
          <p:cNvSpPr>
            <a:spLocks noGrp="1" noChangeArrowheads="1"/>
          </p:cNvSpPr>
          <p:nvPr>
            <p:ph type="body" idx="1"/>
          </p:nvPr>
        </p:nvSpPr>
        <p:spPr/>
        <p:txBody>
          <a:bodyPr/>
          <a:lstStyle/>
          <a:p>
            <a:endParaRPr lang="de-DE"/>
          </a:p>
        </p:txBody>
      </p:sp>
      <p:sp>
        <p:nvSpPr>
          <p:cNvPr id="263173" name="Rectangle 5"/>
          <p:cNvSpPr>
            <a:spLocks noChangeArrowheads="1"/>
          </p:cNvSpPr>
          <p:nvPr/>
        </p:nvSpPr>
        <p:spPr bwMode="auto">
          <a:xfrm>
            <a:off x="2506663" y="1600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63172" name="Picture 4" descr="Ris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981200"/>
            <a:ext cx="4572000" cy="4876800"/>
          </a:xfrm>
          <a:prstGeom prst="rect">
            <a:avLst/>
          </a:prstGeom>
          <a:noFill/>
          <a:extLst>
            <a:ext uri="{909E8E84-426E-40DD-AFC4-6F175D3DCCD1}">
              <a14:hiddenFill xmlns:a14="http://schemas.microsoft.com/office/drawing/2010/main">
                <a:solidFill>
                  <a:srgbClr val="FFFFFF"/>
                </a:solidFill>
              </a14:hiddenFill>
            </a:ext>
          </a:extLst>
        </p:spPr>
      </p:pic>
      <p:sp>
        <p:nvSpPr>
          <p:cNvPr id="263175" name="Rectangle 7"/>
          <p:cNvSpPr>
            <a:spLocks noChangeArrowheads="1"/>
          </p:cNvSpPr>
          <p:nvPr/>
        </p:nvSpPr>
        <p:spPr bwMode="auto">
          <a:xfrm>
            <a:off x="2925763" y="19621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263174" name="Picture 6" descr="fig1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981200"/>
            <a:ext cx="4572000" cy="487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2994" name="Rectangle 2"/>
          <p:cNvSpPr>
            <a:spLocks noGrp="1" noChangeArrowheads="1"/>
          </p:cNvSpPr>
          <p:nvPr>
            <p:ph type="title"/>
          </p:nvPr>
        </p:nvSpPr>
        <p:spPr/>
        <p:txBody>
          <a:bodyPr/>
          <a:lstStyle/>
          <a:p>
            <a:r>
              <a:rPr lang="en-US"/>
              <a:t>Task 3 in Brief</a:t>
            </a:r>
            <a:endParaRPr lang="ru-RU"/>
          </a:p>
        </p:txBody>
      </p:sp>
      <p:sp>
        <p:nvSpPr>
          <p:cNvPr id="212995" name="Rectangle 3"/>
          <p:cNvSpPr>
            <a:spLocks noGrp="1" noChangeArrowheads="1"/>
          </p:cNvSpPr>
          <p:nvPr>
            <p:ph type="body" idx="1"/>
          </p:nvPr>
        </p:nvSpPr>
        <p:spPr/>
        <p:txBody>
          <a:bodyPr/>
          <a:lstStyle/>
          <a:p>
            <a:pPr>
              <a:lnSpc>
                <a:spcPct val="90000"/>
              </a:lnSpc>
            </a:pPr>
            <a:r>
              <a:rPr lang="en-US"/>
              <a:t>Molten pool FP release expts</a:t>
            </a:r>
          </a:p>
          <a:p>
            <a:pPr>
              <a:lnSpc>
                <a:spcPct val="90000"/>
              </a:lnSpc>
            </a:pPr>
            <a:r>
              <a:rPr lang="en-US"/>
              <a:t>Experimental data on MPFPR for/with:</a:t>
            </a:r>
          </a:p>
          <a:p>
            <a:pPr lvl="1">
              <a:lnSpc>
                <a:spcPct val="90000"/>
              </a:lnSpc>
            </a:pPr>
            <a:r>
              <a:rPr lang="en-US"/>
              <a:t>C30- to C-100 transition</a:t>
            </a:r>
          </a:p>
          <a:p>
            <a:pPr lvl="1">
              <a:lnSpc>
                <a:spcPct val="90000"/>
              </a:lnSpc>
            </a:pPr>
            <a:r>
              <a:rPr lang="en-US"/>
              <a:t>Water supply onto the melt</a:t>
            </a:r>
          </a:p>
          <a:p>
            <a:pPr lvl="1">
              <a:lnSpc>
                <a:spcPct val="90000"/>
              </a:lnSpc>
            </a:pPr>
            <a:r>
              <a:rPr lang="en-US"/>
              <a:t>FP aerosols transport from melt location over containment volumes</a:t>
            </a:r>
          </a:p>
          <a:p>
            <a:pPr>
              <a:lnSpc>
                <a:spcPct val="90000"/>
              </a:lnSpc>
            </a:pPr>
            <a:r>
              <a:rPr lang="en-US"/>
              <a:t>Assessment of in-containment source term from molten pool</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5282" name="Rectangle 2"/>
          <p:cNvSpPr>
            <a:spLocks noGrp="1" noChangeArrowheads="1"/>
          </p:cNvSpPr>
          <p:nvPr>
            <p:ph type="title"/>
          </p:nvPr>
        </p:nvSpPr>
        <p:spPr/>
        <p:txBody>
          <a:bodyPr/>
          <a:lstStyle/>
          <a:p>
            <a:r>
              <a:rPr lang="en-US" sz="3600"/>
              <a:t>Experiments on Fission Product Release from Molten Pool:</a:t>
            </a:r>
            <a:br>
              <a:rPr lang="en-US" sz="3600"/>
            </a:br>
            <a:r>
              <a:rPr lang="en-US" sz="3600"/>
              <a:t>Task 3 (1)</a:t>
            </a:r>
          </a:p>
        </p:txBody>
      </p:sp>
      <p:sp>
        <p:nvSpPr>
          <p:cNvPr id="225283" name="Rectangle 3"/>
          <p:cNvSpPr>
            <a:spLocks noGrp="1" noChangeArrowheads="1"/>
          </p:cNvSpPr>
          <p:nvPr>
            <p:ph type="body" idx="1"/>
          </p:nvPr>
        </p:nvSpPr>
        <p:spPr/>
        <p:txBody>
          <a:bodyPr/>
          <a:lstStyle/>
          <a:p>
            <a:pPr>
              <a:lnSpc>
                <a:spcPct val="90000"/>
              </a:lnSpc>
            </a:pPr>
            <a:r>
              <a:rPr lang="ru-RU"/>
              <a:t>Participants</a:t>
            </a:r>
            <a:r>
              <a:rPr lang="en-US"/>
              <a:t>: SPAEP, NITI</a:t>
            </a:r>
          </a:p>
          <a:p>
            <a:pPr>
              <a:lnSpc>
                <a:spcPct val="90000"/>
              </a:lnSpc>
            </a:pPr>
            <a:r>
              <a:rPr lang="en-GB">
                <a:cs typeface="Times New Roman" pitchFamily="18" charset="0"/>
              </a:rPr>
              <a:t>FP (mainly Cs) release from molten pool with FP-contaminated water supply onto the melt surface</a:t>
            </a:r>
            <a:r>
              <a:rPr lang="ru-RU"/>
              <a:t>.</a:t>
            </a:r>
          </a:p>
          <a:p>
            <a:pPr>
              <a:lnSpc>
                <a:spcPct val="90000"/>
              </a:lnSpc>
            </a:pPr>
            <a:r>
              <a:rPr lang="en-GB">
                <a:cs typeface="Times New Roman" pitchFamily="18" charset="0"/>
              </a:rPr>
              <a:t>Low-volatile FP release from molten pool during its transition from sub-oxidized (C-30) to fully-oxidized (C-100) state</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6306" name="Rectangle 2"/>
          <p:cNvSpPr>
            <a:spLocks noGrp="1" noChangeArrowheads="1"/>
          </p:cNvSpPr>
          <p:nvPr>
            <p:ph type="title"/>
          </p:nvPr>
        </p:nvSpPr>
        <p:spPr/>
        <p:txBody>
          <a:bodyPr/>
          <a:lstStyle/>
          <a:p>
            <a:r>
              <a:rPr lang="en-US" sz="3600"/>
              <a:t>Experiments on Fission Product Release from Molten Pool:</a:t>
            </a:r>
            <a:br>
              <a:rPr lang="en-US" sz="3600"/>
            </a:br>
            <a:r>
              <a:rPr lang="en-US" sz="3600"/>
              <a:t>Task 3 (</a:t>
            </a:r>
            <a:r>
              <a:rPr lang="ru-RU" sz="3600"/>
              <a:t>2</a:t>
            </a:r>
            <a:r>
              <a:rPr lang="en-US" sz="3600"/>
              <a:t>)</a:t>
            </a:r>
          </a:p>
        </p:txBody>
      </p:sp>
      <p:sp>
        <p:nvSpPr>
          <p:cNvPr id="226307" name="Rectangle 3"/>
          <p:cNvSpPr>
            <a:spLocks noGrp="1" noChangeArrowheads="1"/>
          </p:cNvSpPr>
          <p:nvPr>
            <p:ph type="body" idx="1"/>
          </p:nvPr>
        </p:nvSpPr>
        <p:spPr>
          <a:xfrm>
            <a:off x="1066800" y="1981200"/>
            <a:ext cx="7543800" cy="4572000"/>
          </a:xfrm>
        </p:spPr>
        <p:txBody>
          <a:bodyPr/>
          <a:lstStyle/>
          <a:p>
            <a:pPr>
              <a:lnSpc>
                <a:spcPct val="90000"/>
              </a:lnSpc>
            </a:pPr>
            <a:r>
              <a:rPr lang="en-US"/>
              <a:t>Tools used for task implementation:</a:t>
            </a:r>
            <a:endParaRPr lang="ru-RU"/>
          </a:p>
          <a:p>
            <a:pPr lvl="1">
              <a:lnSpc>
                <a:spcPct val="90000"/>
              </a:lnSpc>
            </a:pPr>
            <a:r>
              <a:rPr lang="en-US"/>
              <a:t>RASPLAV experimental facilities for investigation of high-temperature processes in corium equipped with aerosol sampling system</a:t>
            </a:r>
          </a:p>
          <a:p>
            <a:pPr lvl="1">
              <a:lnSpc>
                <a:spcPct val="90000"/>
              </a:lnSpc>
            </a:pPr>
            <a:r>
              <a:rPr lang="en-US"/>
              <a:t>Various equipment for preparing experiments, carrying-out the post-test analysis and processing of experimental results</a:t>
            </a:r>
          </a:p>
          <a:p>
            <a:pPr>
              <a:lnSpc>
                <a:spcPct val="90000"/>
              </a:lnSpc>
            </a:pPr>
            <a:r>
              <a:rPr lang="ru-RU"/>
              <a:t>Deliverables</a:t>
            </a:r>
            <a:r>
              <a:rPr lang="en-US"/>
              <a:t>: </a:t>
            </a:r>
            <a:r>
              <a:rPr lang="ru-RU"/>
              <a:t>Report</a:t>
            </a:r>
            <a:r>
              <a:rPr lang="en-US"/>
              <a:t>s on experiments	</a:t>
            </a:r>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en-US"/>
              <a:t>Sep -04</a:t>
            </a:r>
          </a:p>
        </p:txBody>
      </p:sp>
      <p:sp>
        <p:nvSpPr>
          <p:cNvPr id="7" name="Fußzeilenplatzhalter 4"/>
          <p:cNvSpPr>
            <a:spLocks noGrp="1"/>
          </p:cNvSpPr>
          <p:nvPr>
            <p:ph type="ftr" sz="quarter" idx="11"/>
          </p:nvPr>
        </p:nvSpPr>
        <p:spPr/>
        <p:txBody>
          <a:bodyPr/>
          <a:lstStyle/>
          <a:p>
            <a:r>
              <a:rPr lang="en-US"/>
              <a:t>© SPAEP, 2004</a:t>
            </a:r>
            <a:endParaRPr lang="ru-RU"/>
          </a:p>
        </p:txBody>
      </p:sp>
      <p:sp>
        <p:nvSpPr>
          <p:cNvPr id="264194" name="Rectangle 2"/>
          <p:cNvSpPr>
            <a:spLocks noGrp="1" noChangeArrowheads="1"/>
          </p:cNvSpPr>
          <p:nvPr>
            <p:ph type="title"/>
          </p:nvPr>
        </p:nvSpPr>
        <p:spPr/>
        <p:txBody>
          <a:bodyPr/>
          <a:lstStyle/>
          <a:p>
            <a:r>
              <a:rPr lang="en-US" sz="3200"/>
              <a:t>NITI FP release aerosol sampling</a:t>
            </a:r>
            <a:endParaRPr lang="ru-RU" sz="3200"/>
          </a:p>
        </p:txBody>
      </p:sp>
      <p:sp>
        <p:nvSpPr>
          <p:cNvPr id="264195" name="Rectangle 3"/>
          <p:cNvSpPr>
            <a:spLocks noGrp="1" noChangeArrowheads="1"/>
          </p:cNvSpPr>
          <p:nvPr>
            <p:ph type="body" idx="1"/>
          </p:nvPr>
        </p:nvSpPr>
        <p:spPr/>
        <p:txBody>
          <a:bodyPr/>
          <a:lstStyle/>
          <a:p>
            <a:endParaRPr lang="de-DE"/>
          </a:p>
        </p:txBody>
      </p:sp>
      <p:pic>
        <p:nvPicPr>
          <p:cNvPr id="264196" name="Picture 4" descr="D:\leon\МНТЦ\Встреча экспертов 2004-09 Димитровград\NITI\scan-13.09.04_3.tif"/>
          <p:cNvPicPr>
            <a:picLocks noChangeAspect="1" noChangeArrowheads="1"/>
          </p:cNvPicPr>
          <p:nvPr/>
        </p:nvPicPr>
        <p:blipFill>
          <a:blip r:embed="rId2" cstate="print">
            <a:extLst>
              <a:ext uri="{28A0092B-C50C-407E-A947-70E740481C1C}">
                <a14:useLocalDpi xmlns:a14="http://schemas.microsoft.com/office/drawing/2010/main" val="0"/>
              </a:ext>
            </a:extLst>
          </a:blip>
          <a:srcRect l="4756" t="10454" r="14462" b="20175"/>
          <a:stretch>
            <a:fillRect/>
          </a:stretch>
        </p:blipFill>
        <p:spPr bwMode="auto">
          <a:xfrm>
            <a:off x="0" y="1295400"/>
            <a:ext cx="4691063" cy="5562600"/>
          </a:xfrm>
          <a:prstGeom prst="rect">
            <a:avLst/>
          </a:prstGeom>
          <a:noFill/>
          <a:extLst>
            <a:ext uri="{909E8E84-426E-40DD-AFC4-6F175D3DCCD1}">
              <a14:hiddenFill xmlns:a14="http://schemas.microsoft.com/office/drawing/2010/main">
                <a:solidFill>
                  <a:srgbClr val="FFFFFF"/>
                </a:solidFill>
              </a14:hiddenFill>
            </a:ext>
          </a:extLst>
        </p:spPr>
      </p:pic>
      <p:pic>
        <p:nvPicPr>
          <p:cNvPr id="264198" name="Picture 6" descr="D:\leon\МНТЦ\Встреча экспертов 2004-09 Димитровград\NITI\scan-13.09.04_4.tif"/>
          <p:cNvPicPr>
            <a:picLocks noChangeAspect="1" noChangeArrowheads="1"/>
          </p:cNvPicPr>
          <p:nvPr/>
        </p:nvPicPr>
        <p:blipFill>
          <a:blip r:embed="rId3" cstate="print">
            <a:extLst>
              <a:ext uri="{28A0092B-C50C-407E-A947-70E740481C1C}">
                <a14:useLocalDpi xmlns:a14="http://schemas.microsoft.com/office/drawing/2010/main" val="0"/>
              </a:ext>
            </a:extLst>
          </a:blip>
          <a:srcRect l="7480" t="7870" r="13394" b="32147"/>
          <a:stretch>
            <a:fillRect/>
          </a:stretch>
        </p:blipFill>
        <p:spPr bwMode="auto">
          <a:xfrm>
            <a:off x="4724400" y="1295400"/>
            <a:ext cx="4419600"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0946" name="Rectangle 2"/>
          <p:cNvSpPr>
            <a:spLocks noGrp="1" noChangeArrowheads="1"/>
          </p:cNvSpPr>
          <p:nvPr>
            <p:ph type="title"/>
          </p:nvPr>
        </p:nvSpPr>
        <p:spPr/>
        <p:txBody>
          <a:bodyPr/>
          <a:lstStyle/>
          <a:p>
            <a:r>
              <a:rPr lang="en-US"/>
              <a:t>Task 4 in Brief</a:t>
            </a:r>
          </a:p>
        </p:txBody>
      </p:sp>
      <p:sp>
        <p:nvSpPr>
          <p:cNvPr id="210947" name="Rectangle 3"/>
          <p:cNvSpPr>
            <a:spLocks noGrp="1" noChangeArrowheads="1"/>
          </p:cNvSpPr>
          <p:nvPr>
            <p:ph type="body" idx="1"/>
          </p:nvPr>
        </p:nvSpPr>
        <p:spPr/>
        <p:txBody>
          <a:bodyPr/>
          <a:lstStyle/>
          <a:p>
            <a:pPr>
              <a:lnSpc>
                <a:spcPct val="90000"/>
              </a:lnSpc>
            </a:pPr>
            <a:r>
              <a:rPr lang="en-US"/>
              <a:t>Volatile iodine species behaviour</a:t>
            </a:r>
          </a:p>
          <a:p>
            <a:pPr>
              <a:lnSpc>
                <a:spcPct val="90000"/>
              </a:lnSpc>
            </a:pPr>
            <a:r>
              <a:rPr lang="en-US"/>
              <a:t>Experimental and analytical data</a:t>
            </a:r>
          </a:p>
          <a:p>
            <a:pPr lvl="1">
              <a:lnSpc>
                <a:spcPct val="90000"/>
              </a:lnSpc>
            </a:pPr>
            <a:r>
              <a:rPr lang="en-US"/>
              <a:t>Impact of sump solution on volatile iodine species present in the containment atmosphere</a:t>
            </a:r>
          </a:p>
          <a:p>
            <a:pPr lvl="1">
              <a:lnSpc>
                <a:spcPct val="90000"/>
              </a:lnSpc>
            </a:pPr>
            <a:r>
              <a:rPr lang="en-US"/>
              <a:t>Containment atmosphere conditions and paint effects onto I behaviour</a:t>
            </a:r>
          </a:p>
          <a:p>
            <a:pPr lvl="1">
              <a:lnSpc>
                <a:spcPct val="90000"/>
              </a:lnSpc>
            </a:pPr>
            <a:r>
              <a:rPr lang="en-US"/>
              <a:t>Applicable for new/existing designs (NPPs with VVER)</a:t>
            </a: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7330" name="Rectangle 2"/>
          <p:cNvSpPr>
            <a:spLocks noGrp="1" noChangeArrowheads="1"/>
          </p:cNvSpPr>
          <p:nvPr>
            <p:ph type="title"/>
          </p:nvPr>
        </p:nvSpPr>
        <p:spPr/>
        <p:txBody>
          <a:bodyPr/>
          <a:lstStyle/>
          <a:p>
            <a:r>
              <a:rPr lang="en-US" sz="2800"/>
              <a:t>Assessment of Containment Parameters Impact on Volatile Iodine Species Behaviour: Task 4 (1)</a:t>
            </a:r>
          </a:p>
        </p:txBody>
      </p:sp>
      <p:sp>
        <p:nvSpPr>
          <p:cNvPr id="227331" name="Rectangle 3"/>
          <p:cNvSpPr>
            <a:spLocks noGrp="1" noChangeArrowheads="1"/>
          </p:cNvSpPr>
          <p:nvPr>
            <p:ph type="body" idx="1"/>
          </p:nvPr>
        </p:nvSpPr>
        <p:spPr>
          <a:xfrm>
            <a:off x="1066800" y="1981200"/>
            <a:ext cx="8077200" cy="4114800"/>
          </a:xfrm>
        </p:spPr>
        <p:txBody>
          <a:bodyPr/>
          <a:lstStyle/>
          <a:p>
            <a:pPr>
              <a:lnSpc>
                <a:spcPct val="90000"/>
              </a:lnSpc>
            </a:pPr>
            <a:r>
              <a:rPr lang="ru-RU" sz="2800"/>
              <a:t>Participants</a:t>
            </a:r>
            <a:r>
              <a:rPr lang="en-US" sz="2800"/>
              <a:t>: SPAEP, VNIPIET, NITI</a:t>
            </a:r>
          </a:p>
          <a:p>
            <a:pPr>
              <a:lnSpc>
                <a:spcPct val="90000"/>
              </a:lnSpc>
            </a:pPr>
            <a:r>
              <a:rPr lang="ru-RU"/>
              <a:t>Experiments on containment sump solution/sludge effect on gas phase volatile iodine species content and proportioning</a:t>
            </a:r>
            <a:endParaRPr lang="en-US"/>
          </a:p>
          <a:p>
            <a:pPr>
              <a:lnSpc>
                <a:spcPct val="90000"/>
              </a:lnSpc>
            </a:pPr>
            <a:r>
              <a:rPr lang="en-US"/>
              <a:t>Experiments for d</a:t>
            </a:r>
            <a:r>
              <a:rPr lang="ru-RU"/>
              <a:t>etermination of the water/gas phase partitioning coefficients of water solution components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90114" name="Rectangle 2"/>
          <p:cNvSpPr>
            <a:spLocks noGrp="1" noChangeArrowheads="1"/>
          </p:cNvSpPr>
          <p:nvPr>
            <p:ph type="title"/>
          </p:nvPr>
        </p:nvSpPr>
        <p:spPr/>
        <p:txBody>
          <a:bodyPr/>
          <a:lstStyle/>
          <a:p>
            <a:r>
              <a:rPr lang="en-US"/>
              <a:t>Presentation Outline</a:t>
            </a:r>
          </a:p>
        </p:txBody>
      </p:sp>
      <p:sp>
        <p:nvSpPr>
          <p:cNvPr id="90115" name="Rectangle 3"/>
          <p:cNvSpPr>
            <a:spLocks noGrp="1" noChangeArrowheads="1"/>
          </p:cNvSpPr>
          <p:nvPr>
            <p:ph type="body" idx="1"/>
          </p:nvPr>
        </p:nvSpPr>
        <p:spPr/>
        <p:txBody>
          <a:bodyPr/>
          <a:lstStyle/>
          <a:p>
            <a:pPr>
              <a:lnSpc>
                <a:spcPct val="90000"/>
              </a:lnSpc>
            </a:pPr>
            <a:r>
              <a:rPr lang="en-US" sz="2800"/>
              <a:t>Introduction</a:t>
            </a:r>
          </a:p>
          <a:p>
            <a:pPr>
              <a:lnSpc>
                <a:spcPct val="90000"/>
              </a:lnSpc>
            </a:pPr>
            <a:r>
              <a:rPr lang="en-US" sz="2800"/>
              <a:t>Proposal Status</a:t>
            </a:r>
          </a:p>
          <a:p>
            <a:pPr>
              <a:lnSpc>
                <a:spcPct val="90000"/>
              </a:lnSpc>
            </a:pPr>
            <a:r>
              <a:rPr lang="en-US" sz="2800"/>
              <a:t>Overall Project Description</a:t>
            </a:r>
          </a:p>
          <a:p>
            <a:pPr lvl="1">
              <a:lnSpc>
                <a:spcPct val="90000"/>
              </a:lnSpc>
            </a:pPr>
            <a:r>
              <a:rPr lang="en-US" sz="2400"/>
              <a:t>Main results expected</a:t>
            </a:r>
          </a:p>
          <a:p>
            <a:pPr lvl="1">
              <a:lnSpc>
                <a:spcPct val="90000"/>
              </a:lnSpc>
            </a:pPr>
            <a:r>
              <a:rPr lang="en-US" sz="2400"/>
              <a:t>Project tasks list</a:t>
            </a:r>
          </a:p>
          <a:p>
            <a:pPr lvl="1">
              <a:lnSpc>
                <a:spcPct val="90000"/>
              </a:lnSpc>
            </a:pPr>
            <a:r>
              <a:rPr lang="en-US" sz="2400"/>
              <a:t>Institutes involved</a:t>
            </a:r>
          </a:p>
          <a:p>
            <a:pPr lvl="1">
              <a:lnSpc>
                <a:spcPct val="90000"/>
              </a:lnSpc>
            </a:pPr>
            <a:r>
              <a:rPr lang="en-US" sz="2400"/>
              <a:t>Needs for CEG consulting/advice</a:t>
            </a:r>
          </a:p>
          <a:p>
            <a:pPr>
              <a:lnSpc>
                <a:spcPct val="90000"/>
              </a:lnSpc>
            </a:pPr>
            <a:r>
              <a:rPr lang="en-US" sz="2800"/>
              <a:t>Project Tasks Breakdown</a:t>
            </a:r>
          </a:p>
          <a:p>
            <a:pPr>
              <a:lnSpc>
                <a:spcPct val="90000"/>
              </a:lnSpc>
            </a:pPr>
            <a:r>
              <a:rPr lang="en-US" sz="2800"/>
              <a:t>Conclusions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8354" name="Rectangle 2"/>
          <p:cNvSpPr>
            <a:spLocks noGrp="1" noChangeArrowheads="1"/>
          </p:cNvSpPr>
          <p:nvPr>
            <p:ph type="title"/>
          </p:nvPr>
        </p:nvSpPr>
        <p:spPr/>
        <p:txBody>
          <a:bodyPr/>
          <a:lstStyle/>
          <a:p>
            <a:r>
              <a:rPr lang="en-US" sz="2800"/>
              <a:t>Assessment of Containment Parameters Impact on Volatile Iodine Species Behaviour: Task 4 (</a:t>
            </a:r>
            <a:r>
              <a:rPr lang="ru-RU" sz="2800"/>
              <a:t>2</a:t>
            </a:r>
            <a:r>
              <a:rPr lang="en-US" sz="2800"/>
              <a:t>)</a:t>
            </a:r>
            <a:endParaRPr lang="ru-RU"/>
          </a:p>
        </p:txBody>
      </p:sp>
      <p:sp>
        <p:nvSpPr>
          <p:cNvPr id="228355" name="Rectangle 3"/>
          <p:cNvSpPr>
            <a:spLocks noGrp="1" noChangeArrowheads="1"/>
          </p:cNvSpPr>
          <p:nvPr>
            <p:ph type="body" idx="1"/>
          </p:nvPr>
        </p:nvSpPr>
        <p:spPr/>
        <p:txBody>
          <a:bodyPr/>
          <a:lstStyle/>
          <a:p>
            <a:r>
              <a:rPr lang="en-US" sz="2800"/>
              <a:t>Tools used for task implementation:</a:t>
            </a:r>
          </a:p>
          <a:p>
            <a:pPr lvl="1"/>
            <a:r>
              <a:rPr lang="en-US" sz="2400"/>
              <a:t>VNIPIET and NITI experimental setups for iodine chemistry research</a:t>
            </a:r>
          </a:p>
          <a:p>
            <a:pPr lvl="1"/>
            <a:r>
              <a:rPr lang="ru-RU" sz="2400"/>
              <a:t>Severe accident containment iodine behaviour model developed by VNIPIET/SPAEP</a:t>
            </a:r>
          </a:p>
          <a:p>
            <a:pPr lvl="1"/>
            <a:r>
              <a:rPr lang="ru-RU" sz="2400"/>
              <a:t>Codes for solution рН and Еred-ox calculation, published data, iodine databases.</a:t>
            </a:r>
          </a:p>
          <a:p>
            <a:r>
              <a:rPr lang="ru-RU" sz="2800"/>
              <a:t>Deliverables</a:t>
            </a:r>
            <a:r>
              <a:rPr lang="en-US" sz="2800"/>
              <a:t>: </a:t>
            </a:r>
            <a:r>
              <a:rPr lang="ru-RU" sz="2800"/>
              <a:t>Analytical report </a:t>
            </a:r>
            <a:r>
              <a:rPr lang="en-US" sz="2800"/>
              <a:t>and r</a:t>
            </a:r>
            <a:r>
              <a:rPr lang="ru-RU" sz="2800"/>
              <a:t>eport</a:t>
            </a:r>
            <a:r>
              <a:rPr lang="en-US" sz="2800"/>
              <a:t>s</a:t>
            </a:r>
            <a:r>
              <a:rPr lang="ru-RU" sz="2800"/>
              <a:t> on </a:t>
            </a:r>
            <a:r>
              <a:rPr lang="en-US" sz="2800"/>
              <a:t>experiments </a:t>
            </a:r>
            <a:r>
              <a:rPr lang="ru-RU" sz="2800"/>
              <a:t>research result</a:t>
            </a:r>
            <a:r>
              <a:rPr lang="en-US" sz="2800"/>
              <a:t>s</a:t>
            </a:r>
            <a:endParaRPr lang="ru-RU" sz="2800"/>
          </a:p>
          <a:p>
            <a:endParaRPr lang="ru-RU" sz="2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en-US"/>
              <a:t>Sep -04</a:t>
            </a:r>
          </a:p>
        </p:txBody>
      </p:sp>
      <p:sp>
        <p:nvSpPr>
          <p:cNvPr id="6" name="Fußzeilenplatzhalter 4"/>
          <p:cNvSpPr>
            <a:spLocks noGrp="1"/>
          </p:cNvSpPr>
          <p:nvPr>
            <p:ph type="ftr" sz="quarter" idx="11"/>
          </p:nvPr>
        </p:nvSpPr>
        <p:spPr/>
        <p:txBody>
          <a:bodyPr/>
          <a:lstStyle/>
          <a:p>
            <a:r>
              <a:rPr lang="en-US"/>
              <a:t>© SPAEP, 2004</a:t>
            </a:r>
            <a:endParaRPr lang="ru-RU"/>
          </a:p>
        </p:txBody>
      </p:sp>
      <p:sp>
        <p:nvSpPr>
          <p:cNvPr id="267266" name="Rectangle 1026"/>
          <p:cNvSpPr>
            <a:spLocks noGrp="1" noChangeArrowheads="1"/>
          </p:cNvSpPr>
          <p:nvPr>
            <p:ph type="title"/>
          </p:nvPr>
        </p:nvSpPr>
        <p:spPr/>
        <p:txBody>
          <a:bodyPr/>
          <a:lstStyle/>
          <a:p>
            <a:endParaRPr lang="de-DE"/>
          </a:p>
        </p:txBody>
      </p:sp>
      <p:sp>
        <p:nvSpPr>
          <p:cNvPr id="267267" name="Rectangle 1027"/>
          <p:cNvSpPr>
            <a:spLocks noGrp="1" noChangeArrowheads="1"/>
          </p:cNvSpPr>
          <p:nvPr>
            <p:ph type="body" idx="1"/>
          </p:nvPr>
        </p:nvSpPr>
        <p:spPr/>
        <p:txBody>
          <a:bodyPr/>
          <a:lstStyle/>
          <a:p>
            <a:endParaRPr lang="de-DE"/>
          </a:p>
        </p:txBody>
      </p:sp>
      <p:pic>
        <p:nvPicPr>
          <p:cNvPr id="267353" name="Picture 11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48834" name="Rectangle 2"/>
          <p:cNvSpPr>
            <a:spLocks noGrp="1" noChangeArrowheads="1"/>
          </p:cNvSpPr>
          <p:nvPr>
            <p:ph type="title"/>
          </p:nvPr>
        </p:nvSpPr>
        <p:spPr/>
        <p:txBody>
          <a:bodyPr/>
          <a:lstStyle/>
          <a:p>
            <a:r>
              <a:rPr lang="en-US"/>
              <a:t>Task 5 in Brief</a:t>
            </a:r>
            <a:endParaRPr lang="ru-RU"/>
          </a:p>
        </p:txBody>
      </p:sp>
      <p:sp>
        <p:nvSpPr>
          <p:cNvPr id="248835" name="Rectangle 3"/>
          <p:cNvSpPr>
            <a:spLocks noGrp="1" noChangeArrowheads="1"/>
          </p:cNvSpPr>
          <p:nvPr>
            <p:ph type="body" idx="1"/>
          </p:nvPr>
        </p:nvSpPr>
        <p:spPr/>
        <p:txBody>
          <a:bodyPr/>
          <a:lstStyle/>
          <a:p>
            <a:r>
              <a:rPr lang="en-US"/>
              <a:t>Assessment of environmental source term (EST) and its consequences</a:t>
            </a:r>
          </a:p>
          <a:p>
            <a:r>
              <a:rPr lang="en-US"/>
              <a:t>Analysis of SA radiological impact</a:t>
            </a:r>
          </a:p>
          <a:p>
            <a:pPr lvl="1"/>
            <a:r>
              <a:rPr lang="en-US"/>
              <a:t>Consistent estimation of late phase EST </a:t>
            </a:r>
          </a:p>
          <a:p>
            <a:pPr lvl="1"/>
            <a:r>
              <a:rPr lang="en-US"/>
              <a:t>Can be site-specific or generic/probabilistic</a:t>
            </a:r>
          </a:p>
          <a:p>
            <a:pPr lvl="1"/>
            <a:r>
              <a:rPr lang="en-US"/>
              <a:t>Analysis of severe accident consequences mitigation measures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29378" name="Rectangle 2"/>
          <p:cNvSpPr>
            <a:spLocks noGrp="1" noChangeArrowheads="1"/>
          </p:cNvSpPr>
          <p:nvPr>
            <p:ph type="title"/>
          </p:nvPr>
        </p:nvSpPr>
        <p:spPr/>
        <p:txBody>
          <a:bodyPr/>
          <a:lstStyle/>
          <a:p>
            <a:r>
              <a:rPr lang="en-US" sz="3600"/>
              <a:t>Accident Environmental Release and Doses Assessment: Task 5 (1)</a:t>
            </a:r>
          </a:p>
        </p:txBody>
      </p:sp>
      <p:sp>
        <p:nvSpPr>
          <p:cNvPr id="229379" name="Rectangle 3"/>
          <p:cNvSpPr>
            <a:spLocks noGrp="1" noChangeArrowheads="1"/>
          </p:cNvSpPr>
          <p:nvPr>
            <p:ph type="body" idx="1"/>
          </p:nvPr>
        </p:nvSpPr>
        <p:spPr/>
        <p:txBody>
          <a:bodyPr/>
          <a:lstStyle/>
          <a:p>
            <a:pPr>
              <a:lnSpc>
                <a:spcPct val="90000"/>
              </a:lnSpc>
            </a:pPr>
            <a:r>
              <a:rPr lang="ru-RU" sz="2800"/>
              <a:t>Participants</a:t>
            </a:r>
            <a:r>
              <a:rPr lang="en-US" sz="2800"/>
              <a:t>: SPAEP, KRI</a:t>
            </a:r>
          </a:p>
          <a:p>
            <a:pPr>
              <a:lnSpc>
                <a:spcPct val="90000"/>
              </a:lnSpc>
            </a:pPr>
            <a:r>
              <a:rPr lang="en-US" sz="2800"/>
              <a:t>Stages:</a:t>
            </a:r>
          </a:p>
          <a:p>
            <a:pPr lvl="1">
              <a:lnSpc>
                <a:spcPct val="90000"/>
              </a:lnSpc>
            </a:pPr>
            <a:r>
              <a:rPr lang="ru-RU" sz="2400"/>
              <a:t>Analysis of containment processes and environmental source term assessment for the reference scenario</a:t>
            </a:r>
          </a:p>
          <a:p>
            <a:pPr lvl="1">
              <a:lnSpc>
                <a:spcPct val="90000"/>
              </a:lnSpc>
            </a:pPr>
            <a:r>
              <a:rPr lang="ru-RU" sz="2400"/>
              <a:t>Analysis of compliance for scope and amount of environmental source term results for application in risk assessment studies</a:t>
            </a:r>
          </a:p>
          <a:p>
            <a:pPr lvl="1">
              <a:lnSpc>
                <a:spcPct val="90000"/>
              </a:lnSpc>
            </a:pPr>
            <a:r>
              <a:rPr lang="ru-RU" sz="2400"/>
              <a:t>Dose assessment for population due to severe accident (reference NPP site)</a:t>
            </a:r>
          </a:p>
          <a:p>
            <a:pPr>
              <a:lnSpc>
                <a:spcPct val="90000"/>
              </a:lnSpc>
            </a:pPr>
            <a:endParaRPr lang="ru-RU" sz="28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30402" name="Rectangle 2"/>
          <p:cNvSpPr>
            <a:spLocks noGrp="1" noChangeArrowheads="1"/>
          </p:cNvSpPr>
          <p:nvPr>
            <p:ph type="title"/>
          </p:nvPr>
        </p:nvSpPr>
        <p:spPr/>
        <p:txBody>
          <a:bodyPr/>
          <a:lstStyle/>
          <a:p>
            <a:r>
              <a:rPr lang="en-US" sz="3600"/>
              <a:t>Accident Environmental Release and Doses Assessment: Task 5 (</a:t>
            </a:r>
            <a:r>
              <a:rPr lang="ru-RU" sz="3600"/>
              <a:t>2</a:t>
            </a:r>
            <a:r>
              <a:rPr lang="en-US" sz="3600"/>
              <a:t>)</a:t>
            </a:r>
          </a:p>
        </p:txBody>
      </p:sp>
      <p:sp>
        <p:nvSpPr>
          <p:cNvPr id="230403" name="Rectangle 3"/>
          <p:cNvSpPr>
            <a:spLocks noGrp="1" noChangeArrowheads="1"/>
          </p:cNvSpPr>
          <p:nvPr>
            <p:ph type="body" idx="1"/>
          </p:nvPr>
        </p:nvSpPr>
        <p:spPr/>
        <p:txBody>
          <a:bodyPr/>
          <a:lstStyle/>
          <a:p>
            <a:pPr>
              <a:lnSpc>
                <a:spcPct val="90000"/>
              </a:lnSpc>
            </a:pPr>
            <a:r>
              <a:rPr lang="en-US"/>
              <a:t>Tools used for task implementation:</a:t>
            </a:r>
            <a:endParaRPr lang="ru-RU"/>
          </a:p>
          <a:p>
            <a:pPr lvl="1">
              <a:lnSpc>
                <a:spcPct val="90000"/>
              </a:lnSpc>
            </a:pPr>
            <a:r>
              <a:rPr lang="en-US"/>
              <a:t>ASTRA-C and MELCOR codes</a:t>
            </a:r>
          </a:p>
          <a:p>
            <a:pPr lvl="1">
              <a:lnSpc>
                <a:spcPct val="90000"/>
              </a:lnSpc>
            </a:pPr>
            <a:r>
              <a:rPr lang="en-US"/>
              <a:t>MACCS and PC-COSYMA codes</a:t>
            </a:r>
          </a:p>
          <a:p>
            <a:pPr lvl="1">
              <a:lnSpc>
                <a:spcPct val="90000"/>
              </a:lnSpc>
            </a:pPr>
            <a:r>
              <a:rPr lang="en-US"/>
              <a:t>Expert analysis</a:t>
            </a:r>
          </a:p>
          <a:p>
            <a:pPr>
              <a:lnSpc>
                <a:spcPct val="90000"/>
              </a:lnSpc>
            </a:pPr>
            <a:r>
              <a:rPr lang="ru-RU"/>
              <a:t>Deliverables</a:t>
            </a:r>
            <a:r>
              <a:rPr lang="en-US"/>
              <a:t>: </a:t>
            </a:r>
            <a:r>
              <a:rPr lang="ru-RU"/>
              <a:t>Report on radiological consequences of the reference severe accident scenario for reference NPP site</a:t>
            </a:r>
          </a:p>
          <a:p>
            <a:pPr>
              <a:lnSpc>
                <a:spcPct val="80000"/>
              </a:lnSpc>
              <a:buFont typeface="Wingdings" pitchFamily="2" charset="2"/>
              <a:buNone/>
            </a:pPr>
            <a:endParaRPr lang="ru-RU" sz="2400">
              <a:solidFill>
                <a:srgbClr val="00339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194562" name="Rectangle 1026"/>
          <p:cNvSpPr>
            <a:spLocks noGrp="1" noChangeArrowheads="1"/>
          </p:cNvSpPr>
          <p:nvPr>
            <p:ph type="title"/>
          </p:nvPr>
        </p:nvSpPr>
        <p:spPr/>
        <p:txBody>
          <a:bodyPr/>
          <a:lstStyle/>
          <a:p>
            <a:r>
              <a:rPr lang="en-US"/>
              <a:t>Conclusions and thanks</a:t>
            </a:r>
          </a:p>
        </p:txBody>
      </p:sp>
      <p:sp>
        <p:nvSpPr>
          <p:cNvPr id="194563" name="Rectangle 1027"/>
          <p:cNvSpPr>
            <a:spLocks noGrp="1" noChangeArrowheads="1"/>
          </p:cNvSpPr>
          <p:nvPr>
            <p:ph type="body" idx="1"/>
          </p:nvPr>
        </p:nvSpPr>
        <p:spPr/>
        <p:txBody>
          <a:bodyPr/>
          <a:lstStyle/>
          <a:p>
            <a:r>
              <a:rPr lang="en-US"/>
              <a:t>To NIIAR host</a:t>
            </a:r>
          </a:p>
          <a:p>
            <a:r>
              <a:rPr lang="en-US"/>
              <a:t>To A.Zurita, L.Tocheny, D.Bottomley and CEG-CM experts</a:t>
            </a:r>
          </a:p>
          <a:p>
            <a:r>
              <a:rPr lang="en-US"/>
              <a:t>To our Russian colleagues</a:t>
            </a:r>
            <a:endParaRPr lang="ru-RU"/>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71362" name="Rectangle 2"/>
          <p:cNvSpPr>
            <a:spLocks noGrp="1" noChangeArrowheads="1"/>
          </p:cNvSpPr>
          <p:nvPr>
            <p:ph type="title"/>
          </p:nvPr>
        </p:nvSpPr>
        <p:spPr/>
        <p:txBody>
          <a:bodyPr/>
          <a:lstStyle/>
          <a:p>
            <a:r>
              <a:rPr lang="en-US" sz="3600"/>
              <a:t>Expected CEG contribution</a:t>
            </a:r>
            <a:br>
              <a:rPr lang="en-US" sz="3600"/>
            </a:br>
            <a:r>
              <a:rPr lang="en-US" sz="2800"/>
              <a:t>(TBD in smaller workgroup)</a:t>
            </a:r>
            <a:endParaRPr lang="ru-RU" sz="2800"/>
          </a:p>
        </p:txBody>
      </p:sp>
      <p:sp>
        <p:nvSpPr>
          <p:cNvPr id="271363" name="Rectangle 3"/>
          <p:cNvSpPr>
            <a:spLocks noGrp="1" noChangeArrowheads="1"/>
          </p:cNvSpPr>
          <p:nvPr>
            <p:ph type="body" idx="1"/>
          </p:nvPr>
        </p:nvSpPr>
        <p:spPr/>
        <p:txBody>
          <a:bodyPr/>
          <a:lstStyle/>
          <a:p>
            <a:r>
              <a:rPr lang="en-US"/>
              <a:t>Proposals on collaborators</a:t>
            </a:r>
            <a:endParaRPr lang="ru-RU"/>
          </a:p>
          <a:p>
            <a:r>
              <a:rPr lang="en-US"/>
              <a:t>Linking with other EU and ISTC projects</a:t>
            </a:r>
          </a:p>
          <a:p>
            <a:r>
              <a:rPr lang="en-US"/>
              <a:t>Discussion on project goals</a:t>
            </a:r>
          </a:p>
          <a:p>
            <a:r>
              <a:rPr lang="en-US"/>
              <a:t>Choice of plant/site of interest</a:t>
            </a:r>
          </a:p>
          <a:p>
            <a:r>
              <a:rPr lang="en-US"/>
              <a:t>Adjusting scope of work</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07874" name="Rectangle 2"/>
          <p:cNvSpPr>
            <a:spLocks noGrp="1" noChangeArrowheads="1"/>
          </p:cNvSpPr>
          <p:nvPr>
            <p:ph type="title"/>
          </p:nvPr>
        </p:nvSpPr>
        <p:spPr/>
        <p:txBody>
          <a:bodyPr/>
          <a:lstStyle/>
          <a:p>
            <a:r>
              <a:rPr lang="en-US" sz="4000"/>
              <a:t>Overall Project Description</a:t>
            </a:r>
          </a:p>
        </p:txBody>
      </p:sp>
      <p:sp>
        <p:nvSpPr>
          <p:cNvPr id="207875" name="Rectangle 3"/>
          <p:cNvSpPr>
            <a:spLocks noGrp="1" noChangeArrowheads="1"/>
          </p:cNvSpPr>
          <p:nvPr>
            <p:ph type="body" idx="1"/>
          </p:nvPr>
        </p:nvSpPr>
        <p:spPr>
          <a:xfrm>
            <a:off x="457200" y="1981200"/>
            <a:ext cx="8458200" cy="4114800"/>
          </a:xfrm>
        </p:spPr>
        <p:txBody>
          <a:bodyPr/>
          <a:lstStyle/>
          <a:p>
            <a:r>
              <a:rPr lang="en-US" sz="2800"/>
              <a:t>Name: </a:t>
            </a:r>
            <a:r>
              <a:rPr lang="ru-RU" sz="2800" u="sng"/>
              <a:t>E</a:t>
            </a:r>
            <a:r>
              <a:rPr lang="ru-RU" sz="2800"/>
              <a:t>x-</a:t>
            </a:r>
            <a:r>
              <a:rPr lang="ru-RU" sz="2800" u="sng"/>
              <a:t>V</a:t>
            </a:r>
            <a:r>
              <a:rPr lang="ru-RU" sz="2800"/>
              <a:t>essel Source Term </a:t>
            </a:r>
            <a:r>
              <a:rPr lang="ru-RU" sz="2800" u="sng"/>
              <a:t>AN</a:t>
            </a:r>
            <a:r>
              <a:rPr lang="ru-RU" sz="2800"/>
              <a:t>alysis (EVAN)</a:t>
            </a:r>
            <a:endParaRPr lang="en-US" sz="2800"/>
          </a:p>
          <a:p>
            <a:r>
              <a:rPr lang="en-US" sz="2800"/>
              <a:t>ISTC Field Codes: </a:t>
            </a:r>
            <a:r>
              <a:rPr lang="ru-RU" sz="2800"/>
              <a:t>ENV-MRA</a:t>
            </a:r>
            <a:r>
              <a:rPr lang="en-US" sz="2800"/>
              <a:t>, </a:t>
            </a:r>
            <a:r>
              <a:rPr lang="ru-RU" sz="2800"/>
              <a:t>FIR-EXP</a:t>
            </a:r>
            <a:r>
              <a:rPr lang="en-US" sz="2800"/>
              <a:t>, </a:t>
            </a:r>
            <a:r>
              <a:rPr lang="ru-RU" sz="2800"/>
              <a:t>FIR-MOD</a:t>
            </a:r>
            <a:endParaRPr lang="en-US" sz="2800"/>
          </a:p>
          <a:p>
            <a:r>
              <a:rPr lang="en-US" sz="2800"/>
              <a:t>Goal: investigation of some ex-vessel stage phenomena (</a:t>
            </a:r>
            <a:r>
              <a:rPr lang="ru-RU" sz="2800"/>
              <a:t>late phase</a:t>
            </a:r>
            <a:r>
              <a:rPr lang="en-US" sz="2800"/>
              <a:t>) with high impact on the source term/consequences identified by earlier international research (for example, in FP4 STU project).</a:t>
            </a:r>
            <a:endParaRPr lang="ru-RU"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32450" name="Rectangle 2"/>
          <p:cNvSpPr>
            <a:spLocks noGrp="1" noChangeArrowheads="1"/>
          </p:cNvSpPr>
          <p:nvPr>
            <p:ph type="title"/>
          </p:nvPr>
        </p:nvSpPr>
        <p:spPr/>
        <p:txBody>
          <a:bodyPr/>
          <a:lstStyle/>
          <a:p>
            <a:r>
              <a:rPr lang="en-US" sz="4000"/>
              <a:t>Project tasks list</a:t>
            </a:r>
            <a:endParaRPr lang="ru-RU" sz="4000"/>
          </a:p>
        </p:txBody>
      </p:sp>
      <p:sp>
        <p:nvSpPr>
          <p:cNvPr id="232451" name="Rectangle 3"/>
          <p:cNvSpPr>
            <a:spLocks noGrp="1" noChangeArrowheads="1"/>
          </p:cNvSpPr>
          <p:nvPr>
            <p:ph type="body" idx="1"/>
          </p:nvPr>
        </p:nvSpPr>
        <p:spPr/>
        <p:txBody>
          <a:bodyPr/>
          <a:lstStyle/>
          <a:p>
            <a:r>
              <a:rPr lang="en-US" sz="2800"/>
              <a:t>Task 1: Reference severe accident scenario choice and analysis</a:t>
            </a:r>
          </a:p>
          <a:p>
            <a:r>
              <a:rPr lang="en-US" sz="2800"/>
              <a:t>Task 2: Local aerosol behaviour analysis</a:t>
            </a:r>
          </a:p>
          <a:p>
            <a:r>
              <a:rPr lang="en-US" sz="2800"/>
              <a:t>Task 3: Molten pool FP release analysis</a:t>
            </a:r>
          </a:p>
          <a:p>
            <a:r>
              <a:rPr lang="en-US" sz="2800"/>
              <a:t>Task 4: Iodine species behaviour analysis</a:t>
            </a:r>
          </a:p>
          <a:p>
            <a:r>
              <a:rPr lang="en-US" sz="2800"/>
              <a:t>Task 5: Environmental source term assessment and consequences analysis</a:t>
            </a:r>
            <a:endParaRPr lang="ru-RU"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4018" name="Rectangle 2"/>
          <p:cNvSpPr>
            <a:spLocks noGrp="1" noChangeArrowheads="1"/>
          </p:cNvSpPr>
          <p:nvPr>
            <p:ph type="title"/>
          </p:nvPr>
        </p:nvSpPr>
        <p:spPr/>
        <p:txBody>
          <a:bodyPr/>
          <a:lstStyle/>
          <a:p>
            <a:r>
              <a:rPr lang="en-US" sz="4000"/>
              <a:t>Partner organisations (Name and location)</a:t>
            </a:r>
            <a:endParaRPr lang="ru-RU" sz="4000"/>
          </a:p>
        </p:txBody>
      </p:sp>
      <p:sp>
        <p:nvSpPr>
          <p:cNvPr id="214019" name="Rectangle 3"/>
          <p:cNvSpPr>
            <a:spLocks noGrp="1" noChangeArrowheads="1"/>
          </p:cNvSpPr>
          <p:nvPr>
            <p:ph type="body" idx="1"/>
          </p:nvPr>
        </p:nvSpPr>
        <p:spPr/>
        <p:txBody>
          <a:bodyPr/>
          <a:lstStyle/>
          <a:p>
            <a:r>
              <a:rPr lang="ru-RU" sz="2400"/>
              <a:t>SPAEP</a:t>
            </a:r>
            <a:r>
              <a:rPr lang="en-US" sz="2400"/>
              <a:t> (</a:t>
            </a:r>
            <a:r>
              <a:rPr lang="ru-RU" sz="2400"/>
              <a:t>Research and Design Institute</a:t>
            </a:r>
            <a:r>
              <a:rPr lang="en-US" sz="2400"/>
              <a:t> </a:t>
            </a:r>
            <a:r>
              <a:rPr lang="ru-RU" sz="2400"/>
              <a:t>ATOMENERGOPROEKT, St.Petersburg</a:t>
            </a:r>
            <a:r>
              <a:rPr lang="en-US" sz="2400"/>
              <a:t>)</a:t>
            </a:r>
            <a:endParaRPr lang="ru-RU" sz="2400"/>
          </a:p>
          <a:p>
            <a:r>
              <a:rPr lang="ru-RU" sz="2400"/>
              <a:t>NITI</a:t>
            </a:r>
            <a:r>
              <a:rPr lang="en-US" sz="2400"/>
              <a:t> (</a:t>
            </a:r>
            <a:r>
              <a:rPr lang="ru-RU" sz="2400"/>
              <a:t>Alexandrov Research Institute of Technology, Sosnovy Bor</a:t>
            </a:r>
            <a:r>
              <a:rPr lang="en-US" sz="2400"/>
              <a:t>)</a:t>
            </a:r>
            <a:endParaRPr lang="ru-RU" sz="2400"/>
          </a:p>
          <a:p>
            <a:r>
              <a:rPr lang="ru-RU" sz="2400"/>
              <a:t>IHPCDB</a:t>
            </a:r>
            <a:r>
              <a:rPr lang="en-US" sz="2400"/>
              <a:t> (</a:t>
            </a:r>
            <a:r>
              <a:rPr lang="ru-RU" sz="2400"/>
              <a:t>Institute for High Performance Computing and Data Bases, Polytechnical University, St.Petersburg</a:t>
            </a:r>
            <a:r>
              <a:rPr lang="en-US" sz="2400"/>
              <a:t>)</a:t>
            </a:r>
            <a:endParaRPr lang="ru-RU" sz="2400"/>
          </a:p>
          <a:p>
            <a:r>
              <a:rPr lang="ru-RU" sz="2400"/>
              <a:t>VNIPIET</a:t>
            </a:r>
            <a:r>
              <a:rPr lang="en-US" sz="2400"/>
              <a:t> (</a:t>
            </a:r>
            <a:r>
              <a:rPr lang="ru-RU" sz="2400"/>
              <a:t>All-Russian Design and Research Institute of Complex Power Technology, St.Petersburg</a:t>
            </a:r>
            <a:r>
              <a:rPr lang="en-US" sz="2400"/>
              <a:t>)</a:t>
            </a:r>
            <a:endParaRPr lang="ru-RU" sz="2400"/>
          </a:p>
          <a:p>
            <a:r>
              <a:rPr lang="ru-RU" sz="2400"/>
              <a:t>KRI</a:t>
            </a:r>
            <a:r>
              <a:rPr lang="en-US" sz="2400"/>
              <a:t> (</a:t>
            </a:r>
            <a:r>
              <a:rPr lang="ru-RU" sz="2400"/>
              <a:t>Khlopin Radium Institute, St.Petersburg</a:t>
            </a:r>
            <a:r>
              <a:rPr lang="en-US" sz="2400"/>
              <a:t>)</a:t>
            </a:r>
            <a:endParaRPr lang="ru-RU"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5042" name="Rectangle 2"/>
          <p:cNvSpPr>
            <a:spLocks noGrp="1" noChangeArrowheads="1"/>
          </p:cNvSpPr>
          <p:nvPr>
            <p:ph type="title"/>
          </p:nvPr>
        </p:nvSpPr>
        <p:spPr/>
        <p:txBody>
          <a:bodyPr/>
          <a:lstStyle/>
          <a:p>
            <a:r>
              <a:rPr lang="en-US" sz="3600"/>
              <a:t>Partner organisations (</a:t>
            </a:r>
            <a:r>
              <a:rPr lang="ru-RU" sz="3600"/>
              <a:t>Applicable field of expertise</a:t>
            </a:r>
            <a:r>
              <a:rPr lang="en-US" sz="3600"/>
              <a:t>)</a:t>
            </a:r>
          </a:p>
        </p:txBody>
      </p:sp>
      <p:sp>
        <p:nvSpPr>
          <p:cNvPr id="215043" name="Rectangle 3"/>
          <p:cNvSpPr>
            <a:spLocks noGrp="1" noChangeArrowheads="1"/>
          </p:cNvSpPr>
          <p:nvPr>
            <p:ph type="body" idx="1"/>
          </p:nvPr>
        </p:nvSpPr>
        <p:spPr>
          <a:xfrm>
            <a:off x="762000" y="2057400"/>
            <a:ext cx="8153400" cy="4114800"/>
          </a:xfrm>
        </p:spPr>
        <p:txBody>
          <a:bodyPr/>
          <a:lstStyle/>
          <a:p>
            <a:pPr>
              <a:lnSpc>
                <a:spcPct val="90000"/>
              </a:lnSpc>
            </a:pPr>
            <a:r>
              <a:rPr lang="ru-RU" sz="2400"/>
              <a:t>SPAEP</a:t>
            </a:r>
            <a:r>
              <a:rPr lang="en-US" sz="2400"/>
              <a:t> (</a:t>
            </a:r>
            <a:r>
              <a:rPr lang="ru-RU" sz="2400"/>
              <a:t>Design of NPPs with VVER and FBR, safety assessment, </a:t>
            </a:r>
            <a:r>
              <a:rPr lang="en-US" sz="2400"/>
              <a:t>SA </a:t>
            </a:r>
            <a:r>
              <a:rPr lang="ru-RU" sz="2400"/>
              <a:t>research, R&amp;D programs</a:t>
            </a:r>
            <a:r>
              <a:rPr lang="en-US" sz="2400"/>
              <a:t>)</a:t>
            </a:r>
            <a:endParaRPr lang="ru-RU" sz="2400"/>
          </a:p>
          <a:p>
            <a:pPr>
              <a:lnSpc>
                <a:spcPct val="90000"/>
              </a:lnSpc>
            </a:pPr>
            <a:r>
              <a:rPr lang="ru-RU" sz="2400"/>
              <a:t>NITI</a:t>
            </a:r>
            <a:r>
              <a:rPr lang="en-US" sz="2400"/>
              <a:t> (</a:t>
            </a:r>
            <a:r>
              <a:rPr lang="ru-RU" sz="2400"/>
              <a:t>PWR </a:t>
            </a:r>
            <a:r>
              <a:rPr lang="en-US" sz="2400"/>
              <a:t>SA </a:t>
            </a:r>
            <a:r>
              <a:rPr lang="ru-RU" sz="2400"/>
              <a:t>research, experimental facilities</a:t>
            </a:r>
            <a:r>
              <a:rPr lang="en-US" sz="2400"/>
              <a:t>, EU and ISTC projects)</a:t>
            </a:r>
            <a:endParaRPr lang="ru-RU" sz="2400"/>
          </a:p>
          <a:p>
            <a:pPr>
              <a:lnSpc>
                <a:spcPct val="90000"/>
              </a:lnSpc>
            </a:pPr>
            <a:r>
              <a:rPr lang="ru-RU" sz="2400"/>
              <a:t>IHPCDB</a:t>
            </a:r>
            <a:r>
              <a:rPr lang="en-US" sz="2400"/>
              <a:t> (</a:t>
            </a:r>
            <a:r>
              <a:rPr lang="ru-RU" sz="2400"/>
              <a:t>CFD codes development, supercomputer applications, applied software engineering</a:t>
            </a:r>
            <a:r>
              <a:rPr lang="en-US" sz="2400"/>
              <a:t>, INTAS grants, ISTC projects)</a:t>
            </a:r>
            <a:endParaRPr lang="ru-RU" sz="2400"/>
          </a:p>
          <a:p>
            <a:pPr>
              <a:lnSpc>
                <a:spcPct val="90000"/>
              </a:lnSpc>
            </a:pPr>
            <a:r>
              <a:rPr lang="ru-RU" sz="2400"/>
              <a:t>VNIPIET</a:t>
            </a:r>
            <a:r>
              <a:rPr lang="en-US" sz="2400"/>
              <a:t> (</a:t>
            </a:r>
            <a:r>
              <a:rPr lang="ru-RU" sz="2400"/>
              <a:t>Design of NPPs with GMR, radiochemistry, radwaste treatment, experimental facilities</a:t>
            </a:r>
            <a:r>
              <a:rPr lang="en-US" sz="2400"/>
              <a:t>, ISTC projects)</a:t>
            </a:r>
            <a:endParaRPr lang="ru-RU" sz="2400"/>
          </a:p>
          <a:p>
            <a:pPr>
              <a:lnSpc>
                <a:spcPct val="90000"/>
              </a:lnSpc>
            </a:pPr>
            <a:r>
              <a:rPr lang="ru-RU" sz="2400"/>
              <a:t>KRI</a:t>
            </a:r>
            <a:r>
              <a:rPr lang="en-US" sz="2400"/>
              <a:t> (</a:t>
            </a:r>
            <a:r>
              <a:rPr lang="ru-RU" sz="2400"/>
              <a:t>Dose and risk analysis, </a:t>
            </a:r>
            <a:r>
              <a:rPr lang="en-US" sz="2400"/>
              <a:t>EIA, ISTC projects)</a:t>
            </a:r>
            <a:endParaRPr lang="ru-RU"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umsplatzhalter 3"/>
          <p:cNvSpPr>
            <a:spLocks noGrp="1"/>
          </p:cNvSpPr>
          <p:nvPr>
            <p:ph type="dt" sz="half" idx="10"/>
          </p:nvPr>
        </p:nvSpPr>
        <p:spPr/>
        <p:txBody>
          <a:bodyPr/>
          <a:lstStyle/>
          <a:p>
            <a:r>
              <a:rPr lang="en-US"/>
              <a:t>Sep -04</a:t>
            </a:r>
          </a:p>
        </p:txBody>
      </p:sp>
      <p:sp>
        <p:nvSpPr>
          <p:cNvPr id="21" name="Fußzeilenplatzhalter 4"/>
          <p:cNvSpPr>
            <a:spLocks noGrp="1"/>
          </p:cNvSpPr>
          <p:nvPr>
            <p:ph type="ftr" sz="quarter" idx="11"/>
          </p:nvPr>
        </p:nvSpPr>
        <p:spPr/>
        <p:txBody>
          <a:bodyPr/>
          <a:lstStyle/>
          <a:p>
            <a:r>
              <a:rPr lang="en-US"/>
              <a:t>© SPAEP, 2004</a:t>
            </a:r>
            <a:endParaRPr lang="ru-RU"/>
          </a:p>
        </p:txBody>
      </p:sp>
      <p:sp>
        <p:nvSpPr>
          <p:cNvPr id="268290" name="Rectangle 2"/>
          <p:cNvSpPr>
            <a:spLocks noGrp="1" noChangeArrowheads="1"/>
          </p:cNvSpPr>
          <p:nvPr>
            <p:ph type="title"/>
          </p:nvPr>
        </p:nvSpPr>
        <p:spPr/>
        <p:txBody>
          <a:bodyPr/>
          <a:lstStyle/>
          <a:p>
            <a:r>
              <a:rPr lang="en-US"/>
              <a:t>Currect Proposal Status</a:t>
            </a:r>
          </a:p>
        </p:txBody>
      </p:sp>
      <p:graphicFrame>
        <p:nvGraphicFramePr>
          <p:cNvPr id="268374" name="Group 86"/>
          <p:cNvGraphicFramePr>
            <a:graphicFrameLocks noGrp="1"/>
          </p:cNvGraphicFramePr>
          <p:nvPr/>
        </p:nvGraphicFramePr>
        <p:xfrm>
          <a:off x="0" y="1397000"/>
          <a:ext cx="9144000" cy="4878388"/>
        </p:xfrm>
        <a:graphic>
          <a:graphicData uri="http://schemas.openxmlformats.org/drawingml/2006/table">
            <a:tbl>
              <a:tblPr/>
              <a:tblGrid>
                <a:gridCol w="5638800"/>
                <a:gridCol w="3505200"/>
              </a:tblGrid>
              <a:tr h="442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Russain side</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CEG-CM/ISTC</a:t>
                      </a: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7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Pre-proposal presentation at 5</a:t>
                      </a:r>
                      <a:r>
                        <a:rPr kumimoji="0" lang="en-US" sz="2400" b="0" i="0" u="none" strike="noStrike" cap="none" normalizeH="0" baseline="30000" smtClean="0">
                          <a:ln>
                            <a:noFill/>
                          </a:ln>
                          <a:solidFill>
                            <a:schemeClr val="tx1"/>
                          </a:solidFill>
                          <a:effectLst>
                            <a:outerShdw blurRad="38100" dist="38100" dir="2700000" algn="tl">
                              <a:srgbClr val="000000"/>
                            </a:outerShdw>
                          </a:effectLst>
                          <a:latin typeface="Tahoma" pitchFamily="34" charset="0"/>
                        </a:rPr>
                        <a:t>th</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CEG-CM mtg, 02/2004</a:t>
                      </a:r>
                      <a:endParaRPr kumimoji="0" lang="ru-RU"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CEG comments received 06/2004</a:t>
                      </a:r>
                      <a:endParaRPr kumimoji="0" lang="ru-RU"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Comments response 08/2004</a:t>
                      </a:r>
                      <a:endParaRPr kumimoji="0" lang="ru-RU"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Follow-up comments</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09/2004</a:t>
                      </a:r>
                      <a:endParaRPr kumimoji="0" lang="ru-RU"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5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Comments considered. </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ISTC project proposal prepared.</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rPr>
                        <a:t>To do before submitting to ISTC</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70000"/>
                        <a:buFontTx/>
                        <a:buChar char="-"/>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input from collaborators;</a:t>
                      </a:r>
                    </a:p>
                    <a:p>
                      <a:pPr marL="0" marR="0" lvl="0" indent="0" algn="l" defTabSz="914400" rtl="0" eaLnBrk="1" fontAlgn="base" latinLnBrk="0" hangingPunct="1">
                        <a:lnSpc>
                          <a:spcPct val="100000"/>
                        </a:lnSpc>
                        <a:spcBef>
                          <a:spcPct val="20000"/>
                        </a:spcBef>
                        <a:spcAft>
                          <a:spcPct val="0"/>
                        </a:spcAft>
                        <a:buClr>
                          <a:schemeClr val="hlink"/>
                        </a:buClr>
                        <a:buSzPct val="70000"/>
                        <a:buFontTx/>
                        <a:buChar char="-"/>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Minatom approval letter;</a:t>
                      </a:r>
                    </a:p>
                    <a:p>
                      <a:pPr marL="0" marR="0" lvl="0" indent="0" algn="l" defTabSz="914400" rtl="0" eaLnBrk="1" fontAlgn="base" latinLnBrk="0" hangingPunct="1">
                        <a:lnSpc>
                          <a:spcPct val="100000"/>
                        </a:lnSpc>
                        <a:spcBef>
                          <a:spcPct val="20000"/>
                        </a:spcBef>
                        <a:spcAft>
                          <a:spcPct val="0"/>
                        </a:spcAft>
                        <a:buClr>
                          <a:schemeClr val="hlink"/>
                        </a:buClr>
                        <a:buSzPct val="70000"/>
                        <a:buFontTx/>
                        <a:buChar char="-"/>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 workplan agreement.</a:t>
                      </a:r>
                      <a:endParaRPr kumimoji="0" lang="ru-RU"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t>Sep -04</a:t>
            </a:r>
          </a:p>
        </p:txBody>
      </p:sp>
      <p:sp>
        <p:nvSpPr>
          <p:cNvPr id="5" name="Fußzeilenplatzhalter 4"/>
          <p:cNvSpPr>
            <a:spLocks noGrp="1"/>
          </p:cNvSpPr>
          <p:nvPr>
            <p:ph type="ftr" sz="quarter" idx="11"/>
          </p:nvPr>
        </p:nvSpPr>
        <p:spPr/>
        <p:txBody>
          <a:bodyPr/>
          <a:lstStyle/>
          <a:p>
            <a:r>
              <a:rPr lang="en-US"/>
              <a:t>© SPAEP, 2004</a:t>
            </a:r>
            <a:endParaRPr lang="ru-RU"/>
          </a:p>
        </p:txBody>
      </p:sp>
      <p:sp>
        <p:nvSpPr>
          <p:cNvPr id="216066" name="Rectangle 2"/>
          <p:cNvSpPr>
            <a:spLocks noGrp="1" noChangeArrowheads="1"/>
          </p:cNvSpPr>
          <p:nvPr>
            <p:ph type="title"/>
          </p:nvPr>
        </p:nvSpPr>
        <p:spPr/>
        <p:txBody>
          <a:bodyPr/>
          <a:lstStyle/>
          <a:p>
            <a:r>
              <a:rPr lang="en-US" sz="3600"/>
              <a:t>Expected CEG contribution</a:t>
            </a:r>
            <a:br>
              <a:rPr lang="en-US" sz="3600"/>
            </a:br>
            <a:r>
              <a:rPr lang="en-US" sz="2800"/>
              <a:t>(TBD in smaller workgroup)</a:t>
            </a:r>
            <a:endParaRPr lang="ru-RU" sz="2800"/>
          </a:p>
        </p:txBody>
      </p:sp>
      <p:sp>
        <p:nvSpPr>
          <p:cNvPr id="216067" name="Rectangle 3"/>
          <p:cNvSpPr>
            <a:spLocks noGrp="1" noChangeArrowheads="1"/>
          </p:cNvSpPr>
          <p:nvPr>
            <p:ph type="body" idx="1"/>
          </p:nvPr>
        </p:nvSpPr>
        <p:spPr/>
        <p:txBody>
          <a:bodyPr/>
          <a:lstStyle/>
          <a:p>
            <a:r>
              <a:rPr lang="en-US"/>
              <a:t>Proposals on collaborators</a:t>
            </a:r>
            <a:endParaRPr lang="ru-RU"/>
          </a:p>
          <a:p>
            <a:r>
              <a:rPr lang="en-US"/>
              <a:t>Linking with other EU and ISTC projects</a:t>
            </a:r>
          </a:p>
          <a:p>
            <a:r>
              <a:rPr lang="en-US"/>
              <a:t>Discussion on project goals</a:t>
            </a:r>
          </a:p>
          <a:p>
            <a:r>
              <a:rPr lang="en-US"/>
              <a:t>Choice of plant/site of interest</a:t>
            </a:r>
          </a:p>
          <a:p>
            <a:r>
              <a:rPr lang="en-US"/>
              <a:t>Adjusting scope of work</a:t>
            </a:r>
          </a:p>
        </p:txBody>
      </p:sp>
    </p:spTree>
  </p:cSld>
  <p:clrMapOvr>
    <a:masterClrMapping/>
  </p:clrMapOvr>
</p:sld>
</file>

<file path=ppt/theme/theme1.xml><?xml version="1.0" encoding="utf-8"?>
<a:theme xmlns:a="http://schemas.openxmlformats.org/drawingml/2006/main" name="Сумерки">
  <a:themeElements>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Сумерки">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умерки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Сумерки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Сумерки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Сумерки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Сумерки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Сумерки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Сумерки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Сумерки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Сумерки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3591</TotalTime>
  <Words>1702</Words>
  <Application>Microsoft Office PowerPoint</Application>
  <PresentationFormat>Bildschirmpräsentation (4:3)</PresentationFormat>
  <Paragraphs>266</Paragraphs>
  <Slides>36</Slides>
  <Notes>4</Notes>
  <HiddenSlides>0</HiddenSlides>
  <MMClips>3</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36</vt:i4>
      </vt:variant>
    </vt:vector>
  </HeadingPairs>
  <TitlesOfParts>
    <vt:vector size="42" baseType="lpstr">
      <vt:lpstr>Arial</vt:lpstr>
      <vt:lpstr>Tahoma</vt:lpstr>
      <vt:lpstr>Times New Roman</vt:lpstr>
      <vt:lpstr>Wingdings</vt:lpstr>
      <vt:lpstr>Batang</vt:lpstr>
      <vt:lpstr>Сумерки</vt:lpstr>
      <vt:lpstr>Status of ISTC proposal: Ex-Vessel Source Term ANalysis (EVAN)  Proposed Experimental and Modelling Capabilities</vt:lpstr>
      <vt:lpstr>Presented by</vt:lpstr>
      <vt:lpstr>Presentation Outline</vt:lpstr>
      <vt:lpstr>Overall Project Description</vt:lpstr>
      <vt:lpstr>Project tasks list</vt:lpstr>
      <vt:lpstr>Partner organisations (Name and location)</vt:lpstr>
      <vt:lpstr>Partner organisations (Applicable field of expertise)</vt:lpstr>
      <vt:lpstr>Currect Proposal Status</vt:lpstr>
      <vt:lpstr>Expected CEG contribution (TBD in smaller workgroup)</vt:lpstr>
      <vt:lpstr>Task 1 in Brief</vt:lpstr>
      <vt:lpstr>Choice and Analysis of the Reference Accident Sequence: Task 1 (1)</vt:lpstr>
      <vt:lpstr>Choice and Analysis of the Reference Accident Sequence: Task 1 (2)</vt:lpstr>
      <vt:lpstr>Task 2 in Brief</vt:lpstr>
      <vt:lpstr>Numerical Modelling of Local Aerosol Deposition Processes: Task 2 (1)</vt:lpstr>
      <vt:lpstr>Numerical Modelling of Local Aerosol Deposition Processes: Task 2 (2)</vt:lpstr>
      <vt:lpstr>IHPCDB CFD models example  REAF3D software package for LINUX cluster. Modelling of Si films growth in PECVD chemical reactor</vt:lpstr>
      <vt:lpstr>PowerPoint-Präsentation</vt:lpstr>
      <vt:lpstr>Calculation results</vt:lpstr>
      <vt:lpstr>IHPCDB CFD models example VICON-3 software package. Modelling of ventilation processes</vt:lpstr>
      <vt:lpstr>Clean air concentration isosurface evolution</vt:lpstr>
      <vt:lpstr>Clean air concentration field evolution</vt:lpstr>
      <vt:lpstr>Air Stream Vortex Structure (constant vortex factor isosurface evolution)</vt:lpstr>
      <vt:lpstr>IHPCDB aerosol modelling results</vt:lpstr>
      <vt:lpstr>Task 3 in Brief</vt:lpstr>
      <vt:lpstr>Experiments on Fission Product Release from Molten Pool: Task 3 (1)</vt:lpstr>
      <vt:lpstr>Experiments on Fission Product Release from Molten Pool: Task 3 (2)</vt:lpstr>
      <vt:lpstr>NITI FP release aerosol sampling</vt:lpstr>
      <vt:lpstr>Task 4 in Brief</vt:lpstr>
      <vt:lpstr>Assessment of Containment Parameters Impact on Volatile Iodine Species Behaviour: Task 4 (1)</vt:lpstr>
      <vt:lpstr>Assessment of Containment Parameters Impact on Volatile Iodine Species Behaviour: Task 4 (2)</vt:lpstr>
      <vt:lpstr>PowerPoint-Präsentation</vt:lpstr>
      <vt:lpstr>Task 5 in Brief</vt:lpstr>
      <vt:lpstr>Accident Environmental Release and Doses Assessment: Task 5 (1)</vt:lpstr>
      <vt:lpstr>Accident Environmental Release and Doses Assessment: Task 5 (2)</vt:lpstr>
      <vt:lpstr>Conclusions and thanks</vt:lpstr>
      <vt:lpstr>Expected CEG contribution (TBD in smaller workgroup)</vt:lpstr>
    </vt:vector>
  </TitlesOfParts>
  <Company>SPAEP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EVAN-09-2004</dc:title>
  <dc:creator>Yuri Leontiev</dc:creator>
  <cp:lastModifiedBy>Peters, Ursula</cp:lastModifiedBy>
  <cp:revision>328</cp:revision>
  <dcterms:created xsi:type="dcterms:W3CDTF">2003-09-04T10:30:03Z</dcterms:created>
  <dcterms:modified xsi:type="dcterms:W3CDTF">2012-10-08T17:52:36Z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EVAN Proposal</vt:lpwstr>
  </property>
</Properties>
</file>