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34"/>
  </p:notesMasterIdLst>
  <p:handoutMasterIdLst>
    <p:handoutMasterId r:id="rId35"/>
  </p:handoutMasterIdLst>
  <p:sldIdLst>
    <p:sldId id="257" r:id="rId2"/>
    <p:sldId id="261" r:id="rId3"/>
    <p:sldId id="259" r:id="rId4"/>
    <p:sldId id="302" r:id="rId5"/>
    <p:sldId id="262" r:id="rId6"/>
    <p:sldId id="266" r:id="rId7"/>
    <p:sldId id="263" r:id="rId8"/>
    <p:sldId id="303" r:id="rId9"/>
    <p:sldId id="264" r:id="rId10"/>
    <p:sldId id="305" r:id="rId11"/>
    <p:sldId id="268" r:id="rId12"/>
    <p:sldId id="269" r:id="rId13"/>
    <p:sldId id="272" r:id="rId14"/>
    <p:sldId id="274" r:id="rId15"/>
    <p:sldId id="276" r:id="rId16"/>
    <p:sldId id="278" r:id="rId17"/>
    <p:sldId id="279" r:id="rId18"/>
    <p:sldId id="306" r:id="rId19"/>
    <p:sldId id="281" r:id="rId20"/>
    <p:sldId id="283" r:id="rId21"/>
    <p:sldId id="284" r:id="rId22"/>
    <p:sldId id="299" r:id="rId23"/>
    <p:sldId id="282" r:id="rId24"/>
    <p:sldId id="290" r:id="rId25"/>
    <p:sldId id="289" r:id="rId26"/>
    <p:sldId id="295" r:id="rId27"/>
    <p:sldId id="291" r:id="rId28"/>
    <p:sldId id="292" r:id="rId29"/>
    <p:sldId id="293" r:id="rId30"/>
    <p:sldId id="294" r:id="rId31"/>
    <p:sldId id="301" r:id="rId32"/>
    <p:sldId id="297" r:id="rId3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9C4"/>
    <a:srgbClr val="000000"/>
    <a:srgbClr val="009999"/>
    <a:srgbClr val="006666"/>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23" autoAdjust="0"/>
    <p:restoredTop sz="99021" autoAdjust="0"/>
  </p:normalViewPr>
  <p:slideViewPr>
    <p:cSldViewPr>
      <p:cViewPr>
        <p:scale>
          <a:sx n="95" d="100"/>
          <a:sy n="95" d="100"/>
        </p:scale>
        <p:origin x="-1210"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ru-RU"/>
          </a:p>
        </p:txBody>
      </p:sp>
      <p:sp>
        <p:nvSpPr>
          <p:cNvPr id="124931"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ru-RU"/>
          </a:p>
        </p:txBody>
      </p:sp>
      <p:sp>
        <p:nvSpPr>
          <p:cNvPr id="124932"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ru-RU"/>
          </a:p>
        </p:txBody>
      </p:sp>
      <p:sp>
        <p:nvSpPr>
          <p:cNvPr id="124933"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8959538-CFCB-49AC-95F6-9CA3CECDDCD3}" type="slidenum">
              <a:rPr lang="ru-RU"/>
              <a:pPr/>
              <a:t>‹Nr.›</a:t>
            </a:fld>
            <a:endParaRPr lang="ru-RU"/>
          </a:p>
        </p:txBody>
      </p:sp>
    </p:spTree>
    <p:extLst>
      <p:ext uri="{BB962C8B-B14F-4D97-AF65-F5344CB8AC3E}">
        <p14:creationId xmlns:p14="http://schemas.microsoft.com/office/powerpoint/2010/main" val="17303344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ru-RU"/>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ru-RU"/>
          </a:p>
        </p:txBody>
      </p:sp>
      <p:sp>
        <p:nvSpPr>
          <p:cNvPr id="410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ru-RU"/>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2DEBF2E9-1891-461C-908D-8F28ECF3FA3E}" type="slidenum">
              <a:rPr lang="ru-RU"/>
              <a:pPr/>
              <a:t>‹Nr.›</a:t>
            </a:fld>
            <a:endParaRPr lang="ru-RU"/>
          </a:p>
        </p:txBody>
      </p:sp>
    </p:spTree>
    <p:extLst>
      <p:ext uri="{BB962C8B-B14F-4D97-AF65-F5344CB8AC3E}">
        <p14:creationId xmlns:p14="http://schemas.microsoft.com/office/powerpoint/2010/main" val="380617724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A673CA-8F68-437F-ABDA-6ED62B97B6D7}" type="slidenum">
              <a:rPr lang="ru-RU"/>
              <a:pPr/>
              <a:t>1</a:t>
            </a:fld>
            <a:endParaRPr lang="ru-RU"/>
          </a:p>
        </p:txBody>
      </p:sp>
      <p:sp>
        <p:nvSpPr>
          <p:cNvPr id="5122" name="Rectangle 2"/>
          <p:cNvSpPr>
            <a:spLocks noRot="1" noChangeArrowheads="1" noTextEdit="1"/>
          </p:cNvSpPr>
          <p:nvPr>
            <p:ph type="sldImg"/>
          </p:nvPr>
        </p:nvSpPr>
        <p:spPr>
          <a:ln/>
        </p:spPr>
      </p:sp>
      <p:sp>
        <p:nvSpPr>
          <p:cNvPr id="5123" name="Rectangle 3"/>
          <p:cNvSpPr>
            <a:spLocks noGrp="1" noChangeArrowheads="1"/>
          </p:cNvSpPr>
          <p:nvPr>
            <p:ph type="body" idx="1"/>
          </p:nvPr>
        </p:nvSpPr>
        <p:spPr>
          <a:xfrm>
            <a:off x="914400" y="4343400"/>
            <a:ext cx="5029200" cy="1814513"/>
          </a:xfrm>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9D874D-9F6E-4D22-AECC-2AC14BCFF6A6}" type="slidenum">
              <a:rPr lang="ru-RU"/>
              <a:pPr/>
              <a:t>28</a:t>
            </a:fld>
            <a:endParaRPr lang="ru-RU"/>
          </a:p>
        </p:txBody>
      </p:sp>
      <p:sp>
        <p:nvSpPr>
          <p:cNvPr id="105474" name="Rectangle 2"/>
          <p:cNvSpPr>
            <a:spLocks noRot="1" noChangeArrowheads="1" noTextEdit="1"/>
          </p:cNvSpPr>
          <p:nvPr>
            <p:ph type="sldImg"/>
          </p:nvPr>
        </p:nvSpPr>
        <p:spPr>
          <a:ln/>
        </p:spPr>
      </p:sp>
      <p:sp>
        <p:nvSpPr>
          <p:cNvPr id="105475"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E27BA7-0FA9-4988-831C-4CC7E21A464B}" type="slidenum">
              <a:rPr lang="ru-RU"/>
              <a:pPr/>
              <a:t>29</a:t>
            </a:fld>
            <a:endParaRPr lang="ru-RU"/>
          </a:p>
        </p:txBody>
      </p:sp>
      <p:sp>
        <p:nvSpPr>
          <p:cNvPr id="107522" name="Rectangle 2"/>
          <p:cNvSpPr>
            <a:spLocks noRot="1" noChangeArrowheads="1" noTextEdit="1"/>
          </p:cNvSpPr>
          <p:nvPr>
            <p:ph type="sldImg"/>
          </p:nvPr>
        </p:nvSpPr>
        <p:spPr>
          <a:ln/>
        </p:spPr>
      </p:sp>
      <p:sp>
        <p:nvSpPr>
          <p:cNvPr id="107523"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A356BE-04B9-4233-8AAA-31753DD1C721}" type="slidenum">
              <a:rPr lang="ru-RU"/>
              <a:pPr/>
              <a:t>30</a:t>
            </a:fld>
            <a:endParaRPr lang="ru-RU"/>
          </a:p>
        </p:txBody>
      </p:sp>
      <p:sp>
        <p:nvSpPr>
          <p:cNvPr id="109570" name="Rectangle 2"/>
          <p:cNvSpPr>
            <a:spLocks noRot="1" noChangeArrowheads="1" noTextEdit="1"/>
          </p:cNvSpPr>
          <p:nvPr>
            <p:ph type="sldImg"/>
          </p:nvPr>
        </p:nvSpPr>
        <p:spPr>
          <a:ln/>
        </p:spPr>
      </p:sp>
      <p:sp>
        <p:nvSpPr>
          <p:cNvPr id="109571"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45058" name="Group 2"/>
          <p:cNvGrpSpPr>
            <a:grpSpLocks/>
          </p:cNvGrpSpPr>
          <p:nvPr/>
        </p:nvGrpSpPr>
        <p:grpSpPr bwMode="auto">
          <a:xfrm>
            <a:off x="0" y="3902075"/>
            <a:ext cx="3400425" cy="2949575"/>
            <a:chOff x="0" y="2458"/>
            <a:chExt cx="2142" cy="1858"/>
          </a:xfrm>
        </p:grpSpPr>
        <p:sp>
          <p:nvSpPr>
            <p:cNvPr id="45059" name="Freeform 3"/>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5060" name="Freeform 4"/>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5061" name="Freeform 5"/>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5062" name="Freeform 6"/>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5063"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45064"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45065"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grpSp>
      <p:sp>
        <p:nvSpPr>
          <p:cNvPr id="45066" name="Rectangle 10"/>
          <p:cNvSpPr>
            <a:spLocks noGrp="1" noChangeArrowheads="1"/>
          </p:cNvSpPr>
          <p:nvPr>
            <p:ph type="ctrTitle" sz="quarter"/>
          </p:nvPr>
        </p:nvSpPr>
        <p:spPr>
          <a:xfrm>
            <a:off x="685800" y="1873250"/>
            <a:ext cx="7772400" cy="1555750"/>
          </a:xfrm>
        </p:spPr>
        <p:txBody>
          <a:bodyPr/>
          <a:lstStyle>
            <a:lvl1pPr>
              <a:defRPr sz="4800"/>
            </a:lvl1pPr>
          </a:lstStyle>
          <a:p>
            <a:pPr lvl="0"/>
            <a:r>
              <a:rPr lang="ru-RU" noProof="0" smtClean="0"/>
              <a:t>Образец заголовка</a:t>
            </a:r>
          </a:p>
        </p:txBody>
      </p:sp>
      <p:sp>
        <p:nvSpPr>
          <p:cNvPr id="45067"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ru-RU" noProof="0" smtClean="0"/>
              <a:t>Образец подзаголовка</a:t>
            </a:r>
          </a:p>
        </p:txBody>
      </p:sp>
      <p:sp>
        <p:nvSpPr>
          <p:cNvPr id="45068" name="Rectangle 12"/>
          <p:cNvSpPr>
            <a:spLocks noGrp="1" noChangeArrowheads="1"/>
          </p:cNvSpPr>
          <p:nvPr>
            <p:ph type="dt" sz="quarter" idx="2"/>
          </p:nvPr>
        </p:nvSpPr>
        <p:spPr/>
        <p:txBody>
          <a:bodyPr/>
          <a:lstStyle>
            <a:lvl1pPr>
              <a:defRPr/>
            </a:lvl1pPr>
          </a:lstStyle>
          <a:p>
            <a:endParaRPr lang="ru-RU"/>
          </a:p>
        </p:txBody>
      </p:sp>
      <p:sp>
        <p:nvSpPr>
          <p:cNvPr id="45069" name="Rectangle 13"/>
          <p:cNvSpPr>
            <a:spLocks noGrp="1" noChangeArrowheads="1"/>
          </p:cNvSpPr>
          <p:nvPr>
            <p:ph type="ftr" sz="quarter" idx="3"/>
          </p:nvPr>
        </p:nvSpPr>
        <p:spPr/>
        <p:txBody>
          <a:bodyPr/>
          <a:lstStyle>
            <a:lvl1pPr>
              <a:defRPr/>
            </a:lvl1pPr>
          </a:lstStyle>
          <a:p>
            <a:endParaRPr lang="ru-RU"/>
          </a:p>
        </p:txBody>
      </p:sp>
      <p:sp>
        <p:nvSpPr>
          <p:cNvPr id="45070" name="Rectangle 14"/>
          <p:cNvSpPr>
            <a:spLocks noGrp="1" noChangeArrowheads="1"/>
          </p:cNvSpPr>
          <p:nvPr>
            <p:ph type="sldNum" sz="quarter" idx="4"/>
          </p:nvPr>
        </p:nvSpPr>
        <p:spPr/>
        <p:txBody>
          <a:bodyPr/>
          <a:lstStyle>
            <a:lvl1pPr>
              <a:defRPr/>
            </a:lvl1pPr>
          </a:lstStyle>
          <a:p>
            <a:fld id="{396EF63D-5DD1-4977-8B5E-CB3696184C50}" type="slidenum">
              <a:rPr lang="ru-RU"/>
              <a:pPr/>
              <a:t>‹Nr.›</a:t>
            </a:fld>
            <a:endParaRPr lang="ru-RU"/>
          </a:p>
        </p:txBody>
      </p:sp>
      <p:pic>
        <p:nvPicPr>
          <p:cNvPr id="45071" name="Picture 15" descr="aep_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16013" cy="1104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ru-RU"/>
          </a:p>
        </p:txBody>
      </p:sp>
      <p:sp>
        <p:nvSpPr>
          <p:cNvPr id="5" name="Fußzeilenplatzhalter 4"/>
          <p:cNvSpPr>
            <a:spLocks noGrp="1"/>
          </p:cNvSpPr>
          <p:nvPr>
            <p:ph type="ftr" sz="quarter" idx="11"/>
          </p:nvPr>
        </p:nvSpPr>
        <p:spPr/>
        <p:txBody>
          <a:bodyPr/>
          <a:lstStyle>
            <a:lvl1pPr>
              <a:defRPr/>
            </a:lvl1pPr>
          </a:lstStyle>
          <a:p>
            <a:endParaRPr lang="ru-RU"/>
          </a:p>
        </p:txBody>
      </p:sp>
      <p:sp>
        <p:nvSpPr>
          <p:cNvPr id="6" name="Foliennummernplatzhalter 5"/>
          <p:cNvSpPr>
            <a:spLocks noGrp="1"/>
          </p:cNvSpPr>
          <p:nvPr>
            <p:ph type="sldNum" sz="quarter" idx="12"/>
          </p:nvPr>
        </p:nvSpPr>
        <p:spPr/>
        <p:txBody>
          <a:bodyPr/>
          <a:lstStyle>
            <a:lvl1pPr>
              <a:defRPr/>
            </a:lvl1pPr>
          </a:lstStyle>
          <a:p>
            <a:fld id="{D94893B7-5E32-4FC5-9EA7-3B6E0A925563}" type="slidenum">
              <a:rPr lang="ru-RU"/>
              <a:pPr/>
              <a:t>‹Nr.›</a:t>
            </a:fld>
            <a:endParaRPr lang="ru-RU"/>
          </a:p>
        </p:txBody>
      </p:sp>
    </p:spTree>
    <p:extLst>
      <p:ext uri="{BB962C8B-B14F-4D97-AF65-F5344CB8AC3E}">
        <p14:creationId xmlns:p14="http://schemas.microsoft.com/office/powerpoint/2010/main" val="2035051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7813"/>
            <a:ext cx="2057400" cy="5853112"/>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7813"/>
            <a:ext cx="6019800" cy="5853112"/>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ru-RU"/>
          </a:p>
        </p:txBody>
      </p:sp>
      <p:sp>
        <p:nvSpPr>
          <p:cNvPr id="5" name="Fußzeilenplatzhalter 4"/>
          <p:cNvSpPr>
            <a:spLocks noGrp="1"/>
          </p:cNvSpPr>
          <p:nvPr>
            <p:ph type="ftr" sz="quarter" idx="11"/>
          </p:nvPr>
        </p:nvSpPr>
        <p:spPr/>
        <p:txBody>
          <a:bodyPr/>
          <a:lstStyle>
            <a:lvl1pPr>
              <a:defRPr/>
            </a:lvl1pPr>
          </a:lstStyle>
          <a:p>
            <a:endParaRPr lang="ru-RU"/>
          </a:p>
        </p:txBody>
      </p:sp>
      <p:sp>
        <p:nvSpPr>
          <p:cNvPr id="6" name="Foliennummernplatzhalter 5"/>
          <p:cNvSpPr>
            <a:spLocks noGrp="1"/>
          </p:cNvSpPr>
          <p:nvPr>
            <p:ph type="sldNum" sz="quarter" idx="12"/>
          </p:nvPr>
        </p:nvSpPr>
        <p:spPr/>
        <p:txBody>
          <a:bodyPr/>
          <a:lstStyle>
            <a:lvl1pPr>
              <a:defRPr/>
            </a:lvl1pPr>
          </a:lstStyle>
          <a:p>
            <a:fld id="{401ED090-347E-4A35-9F9F-20B036B62281}" type="slidenum">
              <a:rPr lang="ru-RU"/>
              <a:pPr/>
              <a:t>‹Nr.›</a:t>
            </a:fld>
            <a:endParaRPr lang="ru-RU"/>
          </a:p>
        </p:txBody>
      </p:sp>
    </p:spTree>
    <p:extLst>
      <p:ext uri="{BB962C8B-B14F-4D97-AF65-F5344CB8AC3E}">
        <p14:creationId xmlns:p14="http://schemas.microsoft.com/office/powerpoint/2010/main" val="101074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7813"/>
            <a:ext cx="8229600" cy="1139825"/>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457200" y="1600200"/>
            <a:ext cx="4038600" cy="453072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3072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a:xfrm>
            <a:off x="457200" y="6248400"/>
            <a:ext cx="2133600" cy="457200"/>
          </a:xfrm>
        </p:spPr>
        <p:txBody>
          <a:bodyPr/>
          <a:lstStyle>
            <a:lvl1pPr>
              <a:defRPr/>
            </a:lvl1pPr>
          </a:lstStyle>
          <a:p>
            <a:endParaRPr lang="ru-RU"/>
          </a:p>
        </p:txBody>
      </p:sp>
      <p:sp>
        <p:nvSpPr>
          <p:cNvPr id="6" name="Fußzeilenplatzhalter 5"/>
          <p:cNvSpPr>
            <a:spLocks noGrp="1"/>
          </p:cNvSpPr>
          <p:nvPr>
            <p:ph type="ftr" sz="quarter" idx="11"/>
          </p:nvPr>
        </p:nvSpPr>
        <p:spPr>
          <a:xfrm>
            <a:off x="3124200" y="6248400"/>
            <a:ext cx="2895600" cy="457200"/>
          </a:xfrm>
        </p:spPr>
        <p:txBody>
          <a:bodyPr/>
          <a:lstStyle>
            <a:lvl1pPr>
              <a:defRPr/>
            </a:lvl1pPr>
          </a:lstStyle>
          <a:p>
            <a:endParaRPr lang="ru-RU"/>
          </a:p>
        </p:txBody>
      </p:sp>
      <p:sp>
        <p:nvSpPr>
          <p:cNvPr id="7" name="Foliennummernplatzhalter 6"/>
          <p:cNvSpPr>
            <a:spLocks noGrp="1"/>
          </p:cNvSpPr>
          <p:nvPr>
            <p:ph type="sldNum" sz="quarter" idx="12"/>
          </p:nvPr>
        </p:nvSpPr>
        <p:spPr>
          <a:xfrm>
            <a:off x="6553200" y="6248400"/>
            <a:ext cx="2133600" cy="457200"/>
          </a:xfrm>
        </p:spPr>
        <p:txBody>
          <a:bodyPr/>
          <a:lstStyle>
            <a:lvl1pPr>
              <a:defRPr/>
            </a:lvl1pPr>
          </a:lstStyle>
          <a:p>
            <a:fld id="{18F949C8-CE1A-4D1C-8438-32B3A3FBFC0B}" type="slidenum">
              <a:rPr lang="ru-RU"/>
              <a:pPr/>
              <a:t>‹Nr.›</a:t>
            </a:fld>
            <a:endParaRPr lang="ru-RU"/>
          </a:p>
        </p:txBody>
      </p:sp>
    </p:spTree>
    <p:extLst>
      <p:ext uri="{BB962C8B-B14F-4D97-AF65-F5344CB8AC3E}">
        <p14:creationId xmlns:p14="http://schemas.microsoft.com/office/powerpoint/2010/main" val="40601436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457200" y="277813"/>
            <a:ext cx="8229600" cy="585311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 name="Datumsplatzhalter 2"/>
          <p:cNvSpPr>
            <a:spLocks noGrp="1"/>
          </p:cNvSpPr>
          <p:nvPr>
            <p:ph type="dt" sz="half" idx="10"/>
          </p:nvPr>
        </p:nvSpPr>
        <p:spPr>
          <a:xfrm>
            <a:off x="457200" y="6248400"/>
            <a:ext cx="2133600" cy="457200"/>
          </a:xfrm>
        </p:spPr>
        <p:txBody>
          <a:bodyPr/>
          <a:lstStyle>
            <a:lvl1pPr>
              <a:defRPr/>
            </a:lvl1pPr>
          </a:lstStyle>
          <a:p>
            <a:endParaRPr lang="ru-RU"/>
          </a:p>
        </p:txBody>
      </p:sp>
      <p:sp>
        <p:nvSpPr>
          <p:cNvPr id="4" name="Fußzeilenplatzhalter 3"/>
          <p:cNvSpPr>
            <a:spLocks noGrp="1"/>
          </p:cNvSpPr>
          <p:nvPr>
            <p:ph type="ftr" sz="quarter" idx="11"/>
          </p:nvPr>
        </p:nvSpPr>
        <p:spPr>
          <a:xfrm>
            <a:off x="3124200" y="6248400"/>
            <a:ext cx="2895600" cy="457200"/>
          </a:xfrm>
        </p:spPr>
        <p:txBody>
          <a:bodyPr/>
          <a:lstStyle>
            <a:lvl1pPr>
              <a:defRPr/>
            </a:lvl1pPr>
          </a:lstStyle>
          <a:p>
            <a:endParaRPr lang="ru-RU"/>
          </a:p>
        </p:txBody>
      </p:sp>
      <p:sp>
        <p:nvSpPr>
          <p:cNvPr id="5" name="Foliennummernplatzhalter 4"/>
          <p:cNvSpPr>
            <a:spLocks noGrp="1"/>
          </p:cNvSpPr>
          <p:nvPr>
            <p:ph type="sldNum" sz="quarter" idx="12"/>
          </p:nvPr>
        </p:nvSpPr>
        <p:spPr>
          <a:xfrm>
            <a:off x="6553200" y="6248400"/>
            <a:ext cx="2133600" cy="457200"/>
          </a:xfrm>
        </p:spPr>
        <p:txBody>
          <a:bodyPr/>
          <a:lstStyle>
            <a:lvl1pPr>
              <a:defRPr/>
            </a:lvl1pPr>
          </a:lstStyle>
          <a:p>
            <a:fld id="{81D4CB37-624C-4067-A375-7ADBA45AC2FB}" type="slidenum">
              <a:rPr lang="ru-RU"/>
              <a:pPr/>
              <a:t>‹Nr.›</a:t>
            </a:fld>
            <a:endParaRPr lang="ru-RU"/>
          </a:p>
        </p:txBody>
      </p:sp>
    </p:spTree>
    <p:extLst>
      <p:ext uri="{BB962C8B-B14F-4D97-AF65-F5344CB8AC3E}">
        <p14:creationId xmlns:p14="http://schemas.microsoft.com/office/powerpoint/2010/main" val="9602774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7813"/>
            <a:ext cx="8229600" cy="1139825"/>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457200" y="1600200"/>
            <a:ext cx="4038600" cy="453072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48200" y="1600200"/>
            <a:ext cx="4038600" cy="218916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648200" y="3941763"/>
            <a:ext cx="4038600" cy="218916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Datumsplatzhalter 5"/>
          <p:cNvSpPr>
            <a:spLocks noGrp="1"/>
          </p:cNvSpPr>
          <p:nvPr>
            <p:ph type="dt" sz="half" idx="10"/>
          </p:nvPr>
        </p:nvSpPr>
        <p:spPr>
          <a:xfrm>
            <a:off x="457200" y="6248400"/>
            <a:ext cx="2133600" cy="457200"/>
          </a:xfrm>
        </p:spPr>
        <p:txBody>
          <a:bodyPr/>
          <a:lstStyle>
            <a:lvl1pPr>
              <a:defRPr/>
            </a:lvl1pPr>
          </a:lstStyle>
          <a:p>
            <a:endParaRPr lang="ru-RU"/>
          </a:p>
        </p:txBody>
      </p:sp>
      <p:sp>
        <p:nvSpPr>
          <p:cNvPr id="7" name="Fußzeilenplatzhalter 6"/>
          <p:cNvSpPr>
            <a:spLocks noGrp="1"/>
          </p:cNvSpPr>
          <p:nvPr>
            <p:ph type="ftr" sz="quarter" idx="11"/>
          </p:nvPr>
        </p:nvSpPr>
        <p:spPr>
          <a:xfrm>
            <a:off x="3124200" y="6248400"/>
            <a:ext cx="2895600" cy="457200"/>
          </a:xfrm>
        </p:spPr>
        <p:txBody>
          <a:bodyPr/>
          <a:lstStyle>
            <a:lvl1pPr>
              <a:defRPr/>
            </a:lvl1pPr>
          </a:lstStyle>
          <a:p>
            <a:endParaRPr lang="ru-RU"/>
          </a:p>
        </p:txBody>
      </p:sp>
      <p:sp>
        <p:nvSpPr>
          <p:cNvPr id="8" name="Foliennummernplatzhalter 7"/>
          <p:cNvSpPr>
            <a:spLocks noGrp="1"/>
          </p:cNvSpPr>
          <p:nvPr>
            <p:ph type="sldNum" sz="quarter" idx="12"/>
          </p:nvPr>
        </p:nvSpPr>
        <p:spPr>
          <a:xfrm>
            <a:off x="6553200" y="6248400"/>
            <a:ext cx="2133600" cy="457200"/>
          </a:xfrm>
        </p:spPr>
        <p:txBody>
          <a:bodyPr/>
          <a:lstStyle>
            <a:lvl1pPr>
              <a:defRPr/>
            </a:lvl1pPr>
          </a:lstStyle>
          <a:p>
            <a:fld id="{2A2163FC-2095-4EEF-B5CA-61726195E20E}" type="slidenum">
              <a:rPr lang="ru-RU"/>
              <a:pPr/>
              <a:t>‹Nr.›</a:t>
            </a:fld>
            <a:endParaRPr lang="ru-RU"/>
          </a:p>
        </p:txBody>
      </p:sp>
    </p:spTree>
    <p:extLst>
      <p:ext uri="{BB962C8B-B14F-4D97-AF65-F5344CB8AC3E}">
        <p14:creationId xmlns:p14="http://schemas.microsoft.com/office/powerpoint/2010/main" val="33317344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Titel, Inhal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7813"/>
            <a:ext cx="8229600" cy="1139825"/>
          </a:xfr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3072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48200" y="1600200"/>
            <a:ext cx="4038600" cy="218916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648200" y="3941763"/>
            <a:ext cx="4038600" cy="218916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Datumsplatzhalter 5"/>
          <p:cNvSpPr>
            <a:spLocks noGrp="1"/>
          </p:cNvSpPr>
          <p:nvPr>
            <p:ph type="dt" sz="half" idx="10"/>
          </p:nvPr>
        </p:nvSpPr>
        <p:spPr>
          <a:xfrm>
            <a:off x="457200" y="6248400"/>
            <a:ext cx="2133600" cy="457200"/>
          </a:xfrm>
        </p:spPr>
        <p:txBody>
          <a:bodyPr/>
          <a:lstStyle>
            <a:lvl1pPr>
              <a:defRPr/>
            </a:lvl1pPr>
          </a:lstStyle>
          <a:p>
            <a:endParaRPr lang="ru-RU"/>
          </a:p>
        </p:txBody>
      </p:sp>
      <p:sp>
        <p:nvSpPr>
          <p:cNvPr id="7" name="Fußzeilenplatzhalter 6"/>
          <p:cNvSpPr>
            <a:spLocks noGrp="1"/>
          </p:cNvSpPr>
          <p:nvPr>
            <p:ph type="ftr" sz="quarter" idx="11"/>
          </p:nvPr>
        </p:nvSpPr>
        <p:spPr>
          <a:xfrm>
            <a:off x="3124200" y="6248400"/>
            <a:ext cx="2895600" cy="457200"/>
          </a:xfrm>
        </p:spPr>
        <p:txBody>
          <a:bodyPr/>
          <a:lstStyle>
            <a:lvl1pPr>
              <a:defRPr/>
            </a:lvl1pPr>
          </a:lstStyle>
          <a:p>
            <a:endParaRPr lang="ru-RU"/>
          </a:p>
        </p:txBody>
      </p:sp>
      <p:sp>
        <p:nvSpPr>
          <p:cNvPr id="8" name="Foliennummernplatzhalter 7"/>
          <p:cNvSpPr>
            <a:spLocks noGrp="1"/>
          </p:cNvSpPr>
          <p:nvPr>
            <p:ph type="sldNum" sz="quarter" idx="12"/>
          </p:nvPr>
        </p:nvSpPr>
        <p:spPr>
          <a:xfrm>
            <a:off x="6553200" y="6248400"/>
            <a:ext cx="2133600" cy="457200"/>
          </a:xfrm>
        </p:spPr>
        <p:txBody>
          <a:bodyPr/>
          <a:lstStyle>
            <a:lvl1pPr>
              <a:defRPr/>
            </a:lvl1pPr>
          </a:lstStyle>
          <a:p>
            <a:fld id="{2A592204-8ABD-4A87-B50E-0BF016E425B4}" type="slidenum">
              <a:rPr lang="ru-RU"/>
              <a:pPr/>
              <a:t>‹Nr.›</a:t>
            </a:fld>
            <a:endParaRPr lang="ru-RU"/>
          </a:p>
        </p:txBody>
      </p:sp>
    </p:spTree>
    <p:extLst>
      <p:ext uri="{BB962C8B-B14F-4D97-AF65-F5344CB8AC3E}">
        <p14:creationId xmlns:p14="http://schemas.microsoft.com/office/powerpoint/2010/main" val="423885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fourObj" preserve="1">
  <p:cSld name="Titel und vier Inhalte">
    <p:spTree>
      <p:nvGrpSpPr>
        <p:cNvPr id="1" name=""/>
        <p:cNvGrpSpPr/>
        <p:nvPr/>
      </p:nvGrpSpPr>
      <p:grpSpPr>
        <a:xfrm>
          <a:off x="0" y="0"/>
          <a:ext cx="0" cy="0"/>
          <a:chOff x="0" y="0"/>
          <a:chExt cx="0" cy="0"/>
        </a:xfrm>
      </p:grpSpPr>
      <p:sp>
        <p:nvSpPr>
          <p:cNvPr id="2" name="Titel 1"/>
          <p:cNvSpPr>
            <a:spLocks noGrp="1"/>
          </p:cNvSpPr>
          <p:nvPr>
            <p:ph type="title" sz="quarter"/>
          </p:nvPr>
        </p:nvSpPr>
        <p:spPr>
          <a:xfrm>
            <a:off x="457200" y="277813"/>
            <a:ext cx="8229600" cy="1139825"/>
          </a:xfrm>
        </p:spPr>
        <p:txBody>
          <a:bodyPr/>
          <a:lstStyle/>
          <a:p>
            <a:r>
              <a:rPr lang="de-DE" smtClean="0"/>
              <a:t>Titelmasterformat durch Klicken bearbeiten</a:t>
            </a:r>
            <a:endParaRPr lang="de-DE"/>
          </a:p>
        </p:txBody>
      </p:sp>
      <p:sp>
        <p:nvSpPr>
          <p:cNvPr id="3" name="Inhaltsplatzhalter 2"/>
          <p:cNvSpPr>
            <a:spLocks noGrp="1"/>
          </p:cNvSpPr>
          <p:nvPr>
            <p:ph sz="quarter" idx="1"/>
          </p:nvPr>
        </p:nvSpPr>
        <p:spPr>
          <a:xfrm>
            <a:off x="457200" y="1600200"/>
            <a:ext cx="4038600" cy="218916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48200" y="1600200"/>
            <a:ext cx="4038600" cy="218916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57200" y="3941763"/>
            <a:ext cx="4038600" cy="218916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Inhaltsplatzhalter 5"/>
          <p:cNvSpPr>
            <a:spLocks noGrp="1"/>
          </p:cNvSpPr>
          <p:nvPr>
            <p:ph sz="quarter" idx="4"/>
          </p:nvPr>
        </p:nvSpPr>
        <p:spPr>
          <a:xfrm>
            <a:off x="4648200" y="3941763"/>
            <a:ext cx="4038600" cy="218916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a:xfrm>
            <a:off x="457200" y="6248400"/>
            <a:ext cx="2133600" cy="457200"/>
          </a:xfrm>
        </p:spPr>
        <p:txBody>
          <a:bodyPr/>
          <a:lstStyle>
            <a:lvl1pPr>
              <a:defRPr/>
            </a:lvl1pPr>
          </a:lstStyle>
          <a:p>
            <a:endParaRPr lang="ru-RU"/>
          </a:p>
        </p:txBody>
      </p:sp>
      <p:sp>
        <p:nvSpPr>
          <p:cNvPr id="8" name="Fußzeilenplatzhalter 7"/>
          <p:cNvSpPr>
            <a:spLocks noGrp="1"/>
          </p:cNvSpPr>
          <p:nvPr>
            <p:ph type="ftr" sz="quarter" idx="11"/>
          </p:nvPr>
        </p:nvSpPr>
        <p:spPr>
          <a:xfrm>
            <a:off x="3124200" y="6248400"/>
            <a:ext cx="2895600" cy="457200"/>
          </a:xfrm>
        </p:spPr>
        <p:txBody>
          <a:bodyPr/>
          <a:lstStyle>
            <a:lvl1pPr>
              <a:defRPr/>
            </a:lvl1pPr>
          </a:lstStyle>
          <a:p>
            <a:endParaRPr lang="ru-RU"/>
          </a:p>
        </p:txBody>
      </p:sp>
      <p:sp>
        <p:nvSpPr>
          <p:cNvPr id="9" name="Foliennummernplatzhalter 8"/>
          <p:cNvSpPr>
            <a:spLocks noGrp="1"/>
          </p:cNvSpPr>
          <p:nvPr>
            <p:ph type="sldNum" sz="quarter" idx="12"/>
          </p:nvPr>
        </p:nvSpPr>
        <p:spPr>
          <a:xfrm>
            <a:off x="6553200" y="6248400"/>
            <a:ext cx="2133600" cy="457200"/>
          </a:xfrm>
        </p:spPr>
        <p:txBody>
          <a:bodyPr/>
          <a:lstStyle>
            <a:lvl1pPr>
              <a:defRPr/>
            </a:lvl1pPr>
          </a:lstStyle>
          <a:p>
            <a:fld id="{EB33D755-D693-4423-B636-E2EA2A1529C4}" type="slidenum">
              <a:rPr lang="ru-RU"/>
              <a:pPr/>
              <a:t>‹Nr.›</a:t>
            </a:fld>
            <a:endParaRPr lang="ru-RU"/>
          </a:p>
        </p:txBody>
      </p:sp>
    </p:spTree>
    <p:extLst>
      <p:ext uri="{BB962C8B-B14F-4D97-AF65-F5344CB8AC3E}">
        <p14:creationId xmlns:p14="http://schemas.microsoft.com/office/powerpoint/2010/main" val="12813298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457200" y="277813"/>
            <a:ext cx="8229600" cy="1139825"/>
          </a:xfrm>
        </p:spPr>
        <p:txBody>
          <a:bodyPr/>
          <a:lstStyle/>
          <a:p>
            <a:r>
              <a:rPr lang="de-DE" smtClean="0"/>
              <a:t>Titelmasterformat durch Klicken bearbeiten</a:t>
            </a:r>
            <a:endParaRPr lang="de-DE"/>
          </a:p>
        </p:txBody>
      </p:sp>
      <p:sp>
        <p:nvSpPr>
          <p:cNvPr id="3" name="Tabellenplatzhalter 2"/>
          <p:cNvSpPr>
            <a:spLocks noGrp="1"/>
          </p:cNvSpPr>
          <p:nvPr>
            <p:ph type="tbl" idx="1"/>
          </p:nvPr>
        </p:nvSpPr>
        <p:spPr>
          <a:xfrm>
            <a:off x="457200" y="1600200"/>
            <a:ext cx="8229600" cy="4530725"/>
          </a:xfrm>
        </p:spPr>
        <p:txBody>
          <a:bodyPr/>
          <a:lstStyle/>
          <a:p>
            <a:endParaRPr lang="de-DE"/>
          </a:p>
        </p:txBody>
      </p:sp>
      <p:sp>
        <p:nvSpPr>
          <p:cNvPr id="4" name="Datumsplatzhalter 3"/>
          <p:cNvSpPr>
            <a:spLocks noGrp="1"/>
          </p:cNvSpPr>
          <p:nvPr>
            <p:ph type="dt" sz="half" idx="10"/>
          </p:nvPr>
        </p:nvSpPr>
        <p:spPr>
          <a:xfrm>
            <a:off x="457200" y="6248400"/>
            <a:ext cx="2133600" cy="457200"/>
          </a:xfrm>
        </p:spPr>
        <p:txBody>
          <a:bodyPr/>
          <a:lstStyle>
            <a:lvl1pPr>
              <a:defRPr/>
            </a:lvl1pPr>
          </a:lstStyle>
          <a:p>
            <a:endParaRPr lang="ru-RU"/>
          </a:p>
        </p:txBody>
      </p:sp>
      <p:sp>
        <p:nvSpPr>
          <p:cNvPr id="5" name="Fußzeilenplatzhalter 4"/>
          <p:cNvSpPr>
            <a:spLocks noGrp="1"/>
          </p:cNvSpPr>
          <p:nvPr>
            <p:ph type="ftr" sz="quarter" idx="11"/>
          </p:nvPr>
        </p:nvSpPr>
        <p:spPr>
          <a:xfrm>
            <a:off x="3124200" y="6248400"/>
            <a:ext cx="2895600" cy="457200"/>
          </a:xfrm>
        </p:spPr>
        <p:txBody>
          <a:bodyPr/>
          <a:lstStyle>
            <a:lvl1pPr>
              <a:defRPr/>
            </a:lvl1pPr>
          </a:lstStyle>
          <a:p>
            <a:endParaRPr lang="ru-RU"/>
          </a:p>
        </p:txBody>
      </p:sp>
      <p:sp>
        <p:nvSpPr>
          <p:cNvPr id="6" name="Foliennummernplatzhalter 5"/>
          <p:cNvSpPr>
            <a:spLocks noGrp="1"/>
          </p:cNvSpPr>
          <p:nvPr>
            <p:ph type="sldNum" sz="quarter" idx="12"/>
          </p:nvPr>
        </p:nvSpPr>
        <p:spPr>
          <a:xfrm>
            <a:off x="6553200" y="6248400"/>
            <a:ext cx="2133600" cy="457200"/>
          </a:xfrm>
        </p:spPr>
        <p:txBody>
          <a:bodyPr/>
          <a:lstStyle>
            <a:lvl1pPr>
              <a:defRPr/>
            </a:lvl1pPr>
          </a:lstStyle>
          <a:p>
            <a:fld id="{5E2999E9-8FFB-4248-BE18-98A80536E663}" type="slidenum">
              <a:rPr lang="ru-RU"/>
              <a:pPr/>
              <a:t>‹Nr.›</a:t>
            </a:fld>
            <a:endParaRPr lang="ru-RU"/>
          </a:p>
        </p:txBody>
      </p:sp>
    </p:spTree>
    <p:extLst>
      <p:ext uri="{BB962C8B-B14F-4D97-AF65-F5344CB8AC3E}">
        <p14:creationId xmlns:p14="http://schemas.microsoft.com/office/powerpoint/2010/main" val="3334798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ru-RU"/>
          </a:p>
        </p:txBody>
      </p:sp>
      <p:sp>
        <p:nvSpPr>
          <p:cNvPr id="5" name="Fußzeilenplatzhalter 4"/>
          <p:cNvSpPr>
            <a:spLocks noGrp="1"/>
          </p:cNvSpPr>
          <p:nvPr>
            <p:ph type="ftr" sz="quarter" idx="11"/>
          </p:nvPr>
        </p:nvSpPr>
        <p:spPr/>
        <p:txBody>
          <a:bodyPr/>
          <a:lstStyle>
            <a:lvl1pPr>
              <a:defRPr/>
            </a:lvl1pPr>
          </a:lstStyle>
          <a:p>
            <a:endParaRPr lang="ru-RU"/>
          </a:p>
        </p:txBody>
      </p:sp>
      <p:sp>
        <p:nvSpPr>
          <p:cNvPr id="6" name="Foliennummernplatzhalter 5"/>
          <p:cNvSpPr>
            <a:spLocks noGrp="1"/>
          </p:cNvSpPr>
          <p:nvPr>
            <p:ph type="sldNum" sz="quarter" idx="12"/>
          </p:nvPr>
        </p:nvSpPr>
        <p:spPr/>
        <p:txBody>
          <a:bodyPr/>
          <a:lstStyle>
            <a:lvl1pPr>
              <a:defRPr/>
            </a:lvl1pPr>
          </a:lstStyle>
          <a:p>
            <a:fld id="{EA116912-1347-4630-96B6-808C6247EFFD}" type="slidenum">
              <a:rPr lang="ru-RU"/>
              <a:pPr/>
              <a:t>‹Nr.›</a:t>
            </a:fld>
            <a:endParaRPr lang="ru-RU"/>
          </a:p>
        </p:txBody>
      </p:sp>
    </p:spTree>
    <p:extLst>
      <p:ext uri="{BB962C8B-B14F-4D97-AF65-F5344CB8AC3E}">
        <p14:creationId xmlns:p14="http://schemas.microsoft.com/office/powerpoint/2010/main" val="1804514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endParaRPr lang="ru-RU"/>
          </a:p>
        </p:txBody>
      </p:sp>
      <p:sp>
        <p:nvSpPr>
          <p:cNvPr id="5" name="Fußzeilenplatzhalter 4"/>
          <p:cNvSpPr>
            <a:spLocks noGrp="1"/>
          </p:cNvSpPr>
          <p:nvPr>
            <p:ph type="ftr" sz="quarter" idx="11"/>
          </p:nvPr>
        </p:nvSpPr>
        <p:spPr/>
        <p:txBody>
          <a:bodyPr/>
          <a:lstStyle>
            <a:lvl1pPr>
              <a:defRPr/>
            </a:lvl1pPr>
          </a:lstStyle>
          <a:p>
            <a:endParaRPr lang="ru-RU"/>
          </a:p>
        </p:txBody>
      </p:sp>
      <p:sp>
        <p:nvSpPr>
          <p:cNvPr id="6" name="Foliennummernplatzhalter 5"/>
          <p:cNvSpPr>
            <a:spLocks noGrp="1"/>
          </p:cNvSpPr>
          <p:nvPr>
            <p:ph type="sldNum" sz="quarter" idx="12"/>
          </p:nvPr>
        </p:nvSpPr>
        <p:spPr/>
        <p:txBody>
          <a:bodyPr/>
          <a:lstStyle>
            <a:lvl1pPr>
              <a:defRPr/>
            </a:lvl1pPr>
          </a:lstStyle>
          <a:p>
            <a:fld id="{C203B0D5-58D0-45DB-BF1A-B8FB4DB844E6}" type="slidenum">
              <a:rPr lang="ru-RU"/>
              <a:pPr/>
              <a:t>‹Nr.›</a:t>
            </a:fld>
            <a:endParaRPr lang="ru-RU"/>
          </a:p>
        </p:txBody>
      </p:sp>
    </p:spTree>
    <p:extLst>
      <p:ext uri="{BB962C8B-B14F-4D97-AF65-F5344CB8AC3E}">
        <p14:creationId xmlns:p14="http://schemas.microsoft.com/office/powerpoint/2010/main" val="3050442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lvl1pPr>
              <a:defRPr/>
            </a:lvl1pPr>
          </a:lstStyle>
          <a:p>
            <a:endParaRPr lang="ru-RU"/>
          </a:p>
        </p:txBody>
      </p:sp>
      <p:sp>
        <p:nvSpPr>
          <p:cNvPr id="6" name="Fußzeilenplatzhalter 5"/>
          <p:cNvSpPr>
            <a:spLocks noGrp="1"/>
          </p:cNvSpPr>
          <p:nvPr>
            <p:ph type="ftr" sz="quarter" idx="11"/>
          </p:nvPr>
        </p:nvSpPr>
        <p:spPr/>
        <p:txBody>
          <a:bodyPr/>
          <a:lstStyle>
            <a:lvl1pPr>
              <a:defRPr/>
            </a:lvl1pPr>
          </a:lstStyle>
          <a:p>
            <a:endParaRPr lang="ru-RU"/>
          </a:p>
        </p:txBody>
      </p:sp>
      <p:sp>
        <p:nvSpPr>
          <p:cNvPr id="7" name="Foliennummernplatzhalter 6"/>
          <p:cNvSpPr>
            <a:spLocks noGrp="1"/>
          </p:cNvSpPr>
          <p:nvPr>
            <p:ph type="sldNum" sz="quarter" idx="12"/>
          </p:nvPr>
        </p:nvSpPr>
        <p:spPr/>
        <p:txBody>
          <a:bodyPr/>
          <a:lstStyle>
            <a:lvl1pPr>
              <a:defRPr/>
            </a:lvl1pPr>
          </a:lstStyle>
          <a:p>
            <a:fld id="{997E7620-544C-4873-B920-A0048F5D63EB}" type="slidenum">
              <a:rPr lang="ru-RU"/>
              <a:pPr/>
              <a:t>‹Nr.›</a:t>
            </a:fld>
            <a:endParaRPr lang="ru-RU"/>
          </a:p>
        </p:txBody>
      </p:sp>
    </p:spTree>
    <p:extLst>
      <p:ext uri="{BB962C8B-B14F-4D97-AF65-F5344CB8AC3E}">
        <p14:creationId xmlns:p14="http://schemas.microsoft.com/office/powerpoint/2010/main" val="1240498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lvl1pPr>
              <a:defRPr/>
            </a:lvl1pPr>
          </a:lstStyle>
          <a:p>
            <a:endParaRPr lang="ru-RU"/>
          </a:p>
        </p:txBody>
      </p:sp>
      <p:sp>
        <p:nvSpPr>
          <p:cNvPr id="8" name="Fußzeilenplatzhalter 7"/>
          <p:cNvSpPr>
            <a:spLocks noGrp="1"/>
          </p:cNvSpPr>
          <p:nvPr>
            <p:ph type="ftr" sz="quarter" idx="11"/>
          </p:nvPr>
        </p:nvSpPr>
        <p:spPr/>
        <p:txBody>
          <a:bodyPr/>
          <a:lstStyle>
            <a:lvl1pPr>
              <a:defRPr/>
            </a:lvl1pPr>
          </a:lstStyle>
          <a:p>
            <a:endParaRPr lang="ru-RU"/>
          </a:p>
        </p:txBody>
      </p:sp>
      <p:sp>
        <p:nvSpPr>
          <p:cNvPr id="9" name="Foliennummernplatzhalter 8"/>
          <p:cNvSpPr>
            <a:spLocks noGrp="1"/>
          </p:cNvSpPr>
          <p:nvPr>
            <p:ph type="sldNum" sz="quarter" idx="12"/>
          </p:nvPr>
        </p:nvSpPr>
        <p:spPr/>
        <p:txBody>
          <a:bodyPr/>
          <a:lstStyle>
            <a:lvl1pPr>
              <a:defRPr/>
            </a:lvl1pPr>
          </a:lstStyle>
          <a:p>
            <a:fld id="{6083872C-8871-4231-A5B9-F8B9A5E0DC41}" type="slidenum">
              <a:rPr lang="ru-RU"/>
              <a:pPr/>
              <a:t>‹Nr.›</a:t>
            </a:fld>
            <a:endParaRPr lang="ru-RU"/>
          </a:p>
        </p:txBody>
      </p:sp>
    </p:spTree>
    <p:extLst>
      <p:ext uri="{BB962C8B-B14F-4D97-AF65-F5344CB8AC3E}">
        <p14:creationId xmlns:p14="http://schemas.microsoft.com/office/powerpoint/2010/main" val="3493781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lvl1pPr>
              <a:defRPr/>
            </a:lvl1pPr>
          </a:lstStyle>
          <a:p>
            <a:endParaRPr lang="ru-RU"/>
          </a:p>
        </p:txBody>
      </p:sp>
      <p:sp>
        <p:nvSpPr>
          <p:cNvPr id="4" name="Fußzeilenplatzhalter 3"/>
          <p:cNvSpPr>
            <a:spLocks noGrp="1"/>
          </p:cNvSpPr>
          <p:nvPr>
            <p:ph type="ftr" sz="quarter" idx="11"/>
          </p:nvPr>
        </p:nvSpPr>
        <p:spPr/>
        <p:txBody>
          <a:bodyPr/>
          <a:lstStyle>
            <a:lvl1pPr>
              <a:defRPr/>
            </a:lvl1pPr>
          </a:lstStyle>
          <a:p>
            <a:endParaRPr lang="ru-RU"/>
          </a:p>
        </p:txBody>
      </p:sp>
      <p:sp>
        <p:nvSpPr>
          <p:cNvPr id="5" name="Foliennummernplatzhalter 4"/>
          <p:cNvSpPr>
            <a:spLocks noGrp="1"/>
          </p:cNvSpPr>
          <p:nvPr>
            <p:ph type="sldNum" sz="quarter" idx="12"/>
          </p:nvPr>
        </p:nvSpPr>
        <p:spPr/>
        <p:txBody>
          <a:bodyPr/>
          <a:lstStyle>
            <a:lvl1pPr>
              <a:defRPr/>
            </a:lvl1pPr>
          </a:lstStyle>
          <a:p>
            <a:fld id="{0F28FE6B-E353-40E3-899D-49BB1D1BCCD2}" type="slidenum">
              <a:rPr lang="ru-RU"/>
              <a:pPr/>
              <a:t>‹Nr.›</a:t>
            </a:fld>
            <a:endParaRPr lang="ru-RU"/>
          </a:p>
        </p:txBody>
      </p:sp>
    </p:spTree>
    <p:extLst>
      <p:ext uri="{BB962C8B-B14F-4D97-AF65-F5344CB8AC3E}">
        <p14:creationId xmlns:p14="http://schemas.microsoft.com/office/powerpoint/2010/main" val="1272461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ru-RU"/>
          </a:p>
        </p:txBody>
      </p:sp>
      <p:sp>
        <p:nvSpPr>
          <p:cNvPr id="3" name="Fußzeilenplatzhalter 2"/>
          <p:cNvSpPr>
            <a:spLocks noGrp="1"/>
          </p:cNvSpPr>
          <p:nvPr>
            <p:ph type="ftr" sz="quarter" idx="11"/>
          </p:nvPr>
        </p:nvSpPr>
        <p:spPr/>
        <p:txBody>
          <a:bodyPr/>
          <a:lstStyle>
            <a:lvl1pPr>
              <a:defRPr/>
            </a:lvl1pPr>
          </a:lstStyle>
          <a:p>
            <a:endParaRPr lang="ru-RU"/>
          </a:p>
        </p:txBody>
      </p:sp>
      <p:sp>
        <p:nvSpPr>
          <p:cNvPr id="4" name="Foliennummernplatzhalter 3"/>
          <p:cNvSpPr>
            <a:spLocks noGrp="1"/>
          </p:cNvSpPr>
          <p:nvPr>
            <p:ph type="sldNum" sz="quarter" idx="12"/>
          </p:nvPr>
        </p:nvSpPr>
        <p:spPr/>
        <p:txBody>
          <a:bodyPr/>
          <a:lstStyle>
            <a:lvl1pPr>
              <a:defRPr/>
            </a:lvl1pPr>
          </a:lstStyle>
          <a:p>
            <a:fld id="{A3E7D8BE-5037-44FC-AA76-610CD75329D5}" type="slidenum">
              <a:rPr lang="ru-RU"/>
              <a:pPr/>
              <a:t>‹Nr.›</a:t>
            </a:fld>
            <a:endParaRPr lang="ru-RU"/>
          </a:p>
        </p:txBody>
      </p:sp>
    </p:spTree>
    <p:extLst>
      <p:ext uri="{BB962C8B-B14F-4D97-AF65-F5344CB8AC3E}">
        <p14:creationId xmlns:p14="http://schemas.microsoft.com/office/powerpoint/2010/main" val="3267618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ru-RU"/>
          </a:p>
        </p:txBody>
      </p:sp>
      <p:sp>
        <p:nvSpPr>
          <p:cNvPr id="6" name="Fußzeilenplatzhalter 5"/>
          <p:cNvSpPr>
            <a:spLocks noGrp="1"/>
          </p:cNvSpPr>
          <p:nvPr>
            <p:ph type="ftr" sz="quarter" idx="11"/>
          </p:nvPr>
        </p:nvSpPr>
        <p:spPr/>
        <p:txBody>
          <a:bodyPr/>
          <a:lstStyle>
            <a:lvl1pPr>
              <a:defRPr/>
            </a:lvl1pPr>
          </a:lstStyle>
          <a:p>
            <a:endParaRPr lang="ru-RU"/>
          </a:p>
        </p:txBody>
      </p:sp>
      <p:sp>
        <p:nvSpPr>
          <p:cNvPr id="7" name="Foliennummernplatzhalter 6"/>
          <p:cNvSpPr>
            <a:spLocks noGrp="1"/>
          </p:cNvSpPr>
          <p:nvPr>
            <p:ph type="sldNum" sz="quarter" idx="12"/>
          </p:nvPr>
        </p:nvSpPr>
        <p:spPr/>
        <p:txBody>
          <a:bodyPr/>
          <a:lstStyle>
            <a:lvl1pPr>
              <a:defRPr/>
            </a:lvl1pPr>
          </a:lstStyle>
          <a:p>
            <a:fld id="{1B90E124-1824-488B-BDA2-6F21769381D6}" type="slidenum">
              <a:rPr lang="ru-RU"/>
              <a:pPr/>
              <a:t>‹Nr.›</a:t>
            </a:fld>
            <a:endParaRPr lang="ru-RU"/>
          </a:p>
        </p:txBody>
      </p:sp>
    </p:spTree>
    <p:extLst>
      <p:ext uri="{BB962C8B-B14F-4D97-AF65-F5344CB8AC3E}">
        <p14:creationId xmlns:p14="http://schemas.microsoft.com/office/powerpoint/2010/main" val="3313083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ru-RU"/>
          </a:p>
        </p:txBody>
      </p:sp>
      <p:sp>
        <p:nvSpPr>
          <p:cNvPr id="6" name="Fußzeilenplatzhalter 5"/>
          <p:cNvSpPr>
            <a:spLocks noGrp="1"/>
          </p:cNvSpPr>
          <p:nvPr>
            <p:ph type="ftr" sz="quarter" idx="11"/>
          </p:nvPr>
        </p:nvSpPr>
        <p:spPr/>
        <p:txBody>
          <a:bodyPr/>
          <a:lstStyle>
            <a:lvl1pPr>
              <a:defRPr/>
            </a:lvl1pPr>
          </a:lstStyle>
          <a:p>
            <a:endParaRPr lang="ru-RU"/>
          </a:p>
        </p:txBody>
      </p:sp>
      <p:sp>
        <p:nvSpPr>
          <p:cNvPr id="7" name="Foliennummernplatzhalter 6"/>
          <p:cNvSpPr>
            <a:spLocks noGrp="1"/>
          </p:cNvSpPr>
          <p:nvPr>
            <p:ph type="sldNum" sz="quarter" idx="12"/>
          </p:nvPr>
        </p:nvSpPr>
        <p:spPr/>
        <p:txBody>
          <a:bodyPr/>
          <a:lstStyle>
            <a:lvl1pPr>
              <a:defRPr/>
            </a:lvl1pPr>
          </a:lstStyle>
          <a:p>
            <a:fld id="{FE5F8D7A-4D26-4AFD-9D8A-BE5F44C34ADA}" type="slidenum">
              <a:rPr lang="ru-RU"/>
              <a:pPr/>
              <a:t>‹Nr.›</a:t>
            </a:fld>
            <a:endParaRPr lang="ru-RU"/>
          </a:p>
        </p:txBody>
      </p:sp>
    </p:spTree>
    <p:extLst>
      <p:ext uri="{BB962C8B-B14F-4D97-AF65-F5344CB8AC3E}">
        <p14:creationId xmlns:p14="http://schemas.microsoft.com/office/powerpoint/2010/main" val="1513463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4034" name="Group 2"/>
          <p:cNvGrpSpPr>
            <a:grpSpLocks/>
          </p:cNvGrpSpPr>
          <p:nvPr/>
        </p:nvGrpSpPr>
        <p:grpSpPr bwMode="auto">
          <a:xfrm>
            <a:off x="0" y="3902075"/>
            <a:ext cx="3400425" cy="2949575"/>
            <a:chOff x="0" y="2458"/>
            <a:chExt cx="2142" cy="1858"/>
          </a:xfrm>
        </p:grpSpPr>
        <p:sp>
          <p:nvSpPr>
            <p:cNvPr id="44035" name="Freeform 3"/>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36" name="Freeform 4"/>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37" name="Freeform 5"/>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38" name="Freeform 6"/>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3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4404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4404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grpSp>
      <p:sp>
        <p:nvSpPr>
          <p:cNvPr id="44042" name="Rectangle 10"/>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ru-RU" smtClean="0"/>
              <a:t>Образец заголовка</a:t>
            </a:r>
          </a:p>
        </p:txBody>
      </p:sp>
      <p:sp>
        <p:nvSpPr>
          <p:cNvPr id="44043" name="Rectangle 11"/>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4044" name="Rectangle 12"/>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defRPr>
            </a:lvl1pPr>
          </a:lstStyle>
          <a:p>
            <a:endParaRPr lang="ru-RU"/>
          </a:p>
        </p:txBody>
      </p:sp>
      <p:sp>
        <p:nvSpPr>
          <p:cNvPr id="44045" name="Rectangle 13"/>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defRPr>
            </a:lvl1pPr>
          </a:lstStyle>
          <a:p>
            <a:endParaRPr lang="ru-RU"/>
          </a:p>
        </p:txBody>
      </p:sp>
      <p:sp>
        <p:nvSpPr>
          <p:cNvPr id="44046" name="Rectangle 14"/>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defRPr>
            </a:lvl1pPr>
          </a:lstStyle>
          <a:p>
            <a:fld id="{528351B4-C887-46C5-BE13-340EFA47988D}" type="slidenum">
              <a:rPr lang="ru-RU"/>
              <a:pPr/>
              <a:t>‹Nr.›</a:t>
            </a:fld>
            <a:endParaRPr lang="ru-RU"/>
          </a:p>
        </p:txBody>
      </p:sp>
      <p:pic>
        <p:nvPicPr>
          <p:cNvPr id="44047" name="Picture 15" descr="aep_logo"/>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0" y="0"/>
            <a:ext cx="1116013" cy="1104900"/>
          </a:xfrm>
          <a:prstGeom prst="rect">
            <a:avLst/>
          </a:prstGeom>
          <a:noFill/>
          <a:extLst>
            <a:ext uri="{909E8E84-426E-40DD-AFC4-6F175D3DCCD1}">
              <a14:hiddenFill xmlns:a14="http://schemas.microsoft.com/office/drawing/2010/main">
                <a:solidFill>
                  <a:srgbClr val="FFFFFF"/>
                </a:solidFill>
              </a14:hiddenFill>
            </a:ext>
          </a:extLst>
        </p:spPr>
      </p:pic>
    </p:spTree>
  </p:cSld>
  <p:clrMap bg1="dk2" tx1="lt1" bg2="dk1"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Lst>
  <p:timing>
    <p:tnLst>
      <p:par>
        <p:cTn id="1" dur="indefinite" restart="never" nodeType="tmRoot"/>
      </p:par>
    </p:tnLst>
  </p:timing>
  <p:hf hdr="0" ftr="0" dt="0"/>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9pPr>
    </p:titleStyle>
    <p:bodyStyle>
      <a:lvl1pPr marL="342900" indent="-342900" algn="l" rtl="0" fontAlgn="base">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00000"/>
            </a:outerShdw>
          </a:effectLst>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0.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4.wmf"/><Relationship Id="rId4" Type="http://schemas.openxmlformats.org/officeDocument/2006/relationships/image" Target="../media/image13.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4.xml"/><Relationship Id="rId1" Type="http://schemas.openxmlformats.org/officeDocument/2006/relationships/vmlDrawing" Target="../drawings/vmlDrawing4.vml"/><Relationship Id="rId4" Type="http://schemas.openxmlformats.org/officeDocument/2006/relationships/image" Target="../media/image15.emf"/></Relationships>
</file>

<file path=ppt/slides/_rels/slide23.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15.xml"/><Relationship Id="rId1" Type="http://schemas.openxmlformats.org/officeDocument/2006/relationships/vmlDrawing" Target="../drawings/vmlDrawing5.vml"/><Relationship Id="rId6" Type="http://schemas.openxmlformats.org/officeDocument/2006/relationships/image" Target="../media/image21.png"/><Relationship Id="rId5" Type="http://schemas.openxmlformats.org/officeDocument/2006/relationships/image" Target="../media/image19.emf"/><Relationship Id="rId4" Type="http://schemas.openxmlformats.org/officeDocument/2006/relationships/oleObject" Target="../embeddings/oleObject5.bin"/></Relationships>
</file>

<file path=ppt/slides/_rels/slide2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16.xml"/><Relationship Id="rId5" Type="http://schemas.openxmlformats.org/officeDocument/2006/relationships/image" Target="../media/image25.emf"/><Relationship Id="rId4" Type="http://schemas.openxmlformats.org/officeDocument/2006/relationships/image" Target="../media/image24.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w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14"/>
          <p:cNvSpPr>
            <a:spLocks noGrp="1" noChangeArrowheads="1"/>
          </p:cNvSpPr>
          <p:nvPr>
            <p:ph type="sldNum" sz="quarter" idx="4"/>
          </p:nvPr>
        </p:nvSpPr>
        <p:spPr/>
        <p:txBody>
          <a:bodyPr/>
          <a:lstStyle/>
          <a:p>
            <a:fld id="{A1AF7E66-7DA5-44F8-A921-F2AC6A4289CF}" type="slidenum">
              <a:rPr lang="ru-RU"/>
              <a:pPr/>
              <a:t>1</a:t>
            </a:fld>
            <a:endParaRPr lang="ru-RU"/>
          </a:p>
        </p:txBody>
      </p:sp>
      <p:sp>
        <p:nvSpPr>
          <p:cNvPr id="3074" name="Rectangle 2"/>
          <p:cNvSpPr>
            <a:spLocks noGrp="1" noChangeArrowheads="1"/>
          </p:cNvSpPr>
          <p:nvPr>
            <p:ph type="ctrTitle"/>
          </p:nvPr>
        </p:nvSpPr>
        <p:spPr>
          <a:xfrm>
            <a:off x="323850" y="2205038"/>
            <a:ext cx="8569325" cy="3168650"/>
          </a:xfrm>
        </p:spPr>
        <p:txBody>
          <a:bodyPr/>
          <a:lstStyle/>
          <a:p>
            <a:pPr defTabSz="892175"/>
            <a:r>
              <a:rPr lang="en-US" sz="2800" b="1">
                <a:latin typeface="Tahoma" pitchFamily="34" charset="0"/>
              </a:rPr>
              <a:t>EVAN ISTC Project # 3345, TASK 1</a:t>
            </a:r>
            <a:r>
              <a:rPr lang="ru-RU" sz="2800" b="1">
                <a:latin typeface="Tahoma" pitchFamily="34" charset="0"/>
              </a:rPr>
              <a:t>:</a:t>
            </a:r>
            <a:r>
              <a:rPr lang="en-US" sz="2800" b="1">
                <a:latin typeface="Tahoma" pitchFamily="34" charset="0"/>
              </a:rPr>
              <a:t/>
            </a:r>
            <a:br>
              <a:rPr lang="en-US" sz="2800" b="1">
                <a:latin typeface="Tahoma" pitchFamily="34" charset="0"/>
              </a:rPr>
            </a:br>
            <a:r>
              <a:rPr lang="en-US" sz="2800" b="1">
                <a:latin typeface="Tahoma" pitchFamily="34" charset="0"/>
              </a:rPr>
              <a:t>The analysis of severe accidents for the NPP with WWER-type reactors.</a:t>
            </a:r>
            <a:br>
              <a:rPr lang="en-US" sz="2800" b="1">
                <a:latin typeface="Tahoma" pitchFamily="34" charset="0"/>
              </a:rPr>
            </a:br>
            <a:r>
              <a:rPr lang="en-US" sz="2800" b="1">
                <a:latin typeface="Tahoma" pitchFamily="34" charset="0"/>
              </a:rPr>
              <a:t> A choice of boundary conditions for experimental programs</a:t>
            </a:r>
            <a:r>
              <a:rPr lang="ru-RU" sz="2800" b="1">
                <a:latin typeface="Tahoma" pitchFamily="34" charset="0"/>
              </a:rPr>
              <a:t/>
            </a:r>
            <a:br>
              <a:rPr lang="ru-RU" sz="2800" b="1">
                <a:latin typeface="Tahoma" pitchFamily="34" charset="0"/>
              </a:rPr>
            </a:br>
            <a:r>
              <a:rPr lang="en-US" sz="2800" b="1">
                <a:latin typeface="Tahoma" pitchFamily="34" charset="0"/>
              </a:rPr>
              <a:t/>
            </a:r>
            <a:br>
              <a:rPr lang="en-US" sz="2800" b="1">
                <a:latin typeface="Tahoma" pitchFamily="34" charset="0"/>
              </a:rPr>
            </a:br>
            <a:r>
              <a:rPr lang="en-US" sz="2800" b="1">
                <a:latin typeface="Tahoma" pitchFamily="34" charset="0"/>
              </a:rPr>
              <a:t/>
            </a:r>
            <a:br>
              <a:rPr lang="en-US" sz="2800" b="1">
                <a:latin typeface="Tahoma" pitchFamily="34" charset="0"/>
              </a:rPr>
            </a:br>
            <a:r>
              <a:rPr lang="en-US" sz="2400" b="1">
                <a:latin typeface="Tahoma" pitchFamily="34" charset="0"/>
              </a:rPr>
              <a:t>Presented by Valery Sidorov </a:t>
            </a:r>
            <a:br>
              <a:rPr lang="en-US" sz="2400" b="1">
                <a:latin typeface="Tahoma" pitchFamily="34" charset="0"/>
              </a:rPr>
            </a:br>
            <a:r>
              <a:rPr lang="en-GB" sz="2400" b="1">
                <a:latin typeface="Tahoma" pitchFamily="34" charset="0"/>
              </a:rPr>
              <a:t>(SPbAEP, Russia)</a:t>
            </a:r>
            <a:r>
              <a:rPr lang="en-GB" sz="2400"/>
              <a:t/>
            </a:r>
            <a:br>
              <a:rPr lang="en-GB" sz="2400"/>
            </a:br>
            <a:endParaRPr lang="ru-RU" sz="2400"/>
          </a:p>
        </p:txBody>
      </p:sp>
      <p:sp>
        <p:nvSpPr>
          <p:cNvPr id="3075" name="Rectangle 3"/>
          <p:cNvSpPr>
            <a:spLocks noGrp="1" noChangeArrowheads="1"/>
          </p:cNvSpPr>
          <p:nvPr>
            <p:ph type="subTitle" idx="1"/>
          </p:nvPr>
        </p:nvSpPr>
        <p:spPr>
          <a:xfrm>
            <a:off x="1908175" y="5013325"/>
            <a:ext cx="6400800" cy="1057275"/>
          </a:xfrm>
        </p:spPr>
        <p:txBody>
          <a:bodyPr/>
          <a:lstStyle/>
          <a:p>
            <a:pPr defTabSz="892175">
              <a:lnSpc>
                <a:spcPct val="80000"/>
              </a:lnSpc>
              <a:spcBef>
                <a:spcPct val="0"/>
              </a:spcBef>
              <a:buClrTx/>
              <a:buFontTx/>
              <a:buNone/>
            </a:pPr>
            <a:endParaRPr lang="en-US" sz="1700"/>
          </a:p>
          <a:p>
            <a:pPr defTabSz="892175">
              <a:lnSpc>
                <a:spcPct val="80000"/>
              </a:lnSpc>
              <a:spcBef>
                <a:spcPct val="0"/>
              </a:spcBef>
              <a:buClrTx/>
              <a:buFontTx/>
              <a:buNone/>
            </a:pPr>
            <a:endParaRPr lang="en-US" sz="2100"/>
          </a:p>
          <a:p>
            <a:pPr defTabSz="892175">
              <a:lnSpc>
                <a:spcPct val="80000"/>
              </a:lnSpc>
              <a:spcBef>
                <a:spcPct val="0"/>
              </a:spcBef>
              <a:buClrTx/>
              <a:buFontTx/>
              <a:buNone/>
            </a:pPr>
            <a:endParaRPr lang="en-US" sz="2100"/>
          </a:p>
          <a:p>
            <a:pPr defTabSz="892175">
              <a:lnSpc>
                <a:spcPct val="80000"/>
              </a:lnSpc>
              <a:spcBef>
                <a:spcPct val="0"/>
              </a:spcBef>
              <a:buClrTx/>
              <a:buFontTx/>
              <a:buNone/>
            </a:pPr>
            <a:endParaRPr lang="en-US" sz="2100"/>
          </a:p>
          <a:p>
            <a:pPr defTabSz="892175">
              <a:lnSpc>
                <a:spcPct val="80000"/>
              </a:lnSpc>
              <a:spcBef>
                <a:spcPct val="0"/>
              </a:spcBef>
              <a:buClrTx/>
              <a:buFontTx/>
              <a:buNone/>
            </a:pPr>
            <a:endParaRPr lang="en-US" sz="2000"/>
          </a:p>
          <a:p>
            <a:pPr defTabSz="892175">
              <a:lnSpc>
                <a:spcPct val="80000"/>
              </a:lnSpc>
              <a:spcBef>
                <a:spcPct val="0"/>
              </a:spcBef>
              <a:buClrTx/>
              <a:buFontTx/>
              <a:buNone/>
            </a:pPr>
            <a:r>
              <a:rPr lang="en-US" sz="2000"/>
              <a:t>March 4, 2008,  Budapest, Hungary</a:t>
            </a:r>
            <a:endParaRPr lang="ru-RU" sz="2000"/>
          </a:p>
        </p:txBody>
      </p:sp>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r="83063"/>
          <a:stretch>
            <a:fillRect/>
          </a:stretch>
        </p:blipFill>
        <p:spPr bwMode="auto">
          <a:xfrm>
            <a:off x="7885113" y="0"/>
            <a:ext cx="1258887" cy="1052513"/>
          </a:xfrm>
          <a:prstGeom prst="rect">
            <a:avLst/>
          </a:prstGeom>
          <a:solidFill>
            <a:schemeClr val="hlink"/>
          </a:solidFill>
        </p:spPr>
      </p:pic>
      <p:pic>
        <p:nvPicPr>
          <p:cNvPr id="3077" name="Picture 5" descr="aep_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116013" cy="1104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5"/>
          <p:cNvSpPr>
            <a:spLocks noGrp="1"/>
          </p:cNvSpPr>
          <p:nvPr>
            <p:ph type="sldNum" sz="quarter" idx="12"/>
          </p:nvPr>
        </p:nvSpPr>
        <p:spPr/>
        <p:txBody>
          <a:bodyPr/>
          <a:lstStyle/>
          <a:p>
            <a:fld id="{B81188FD-A190-4C41-8946-55170795FE69}" type="slidenum">
              <a:rPr lang="ru-RU"/>
              <a:pPr/>
              <a:t>10</a:t>
            </a:fld>
            <a:endParaRPr lang="ru-RU"/>
          </a:p>
        </p:txBody>
      </p:sp>
      <p:sp>
        <p:nvSpPr>
          <p:cNvPr id="136194" name="Rectangle 2"/>
          <p:cNvSpPr>
            <a:spLocks noGrp="1" noChangeArrowheads="1"/>
          </p:cNvSpPr>
          <p:nvPr>
            <p:ph type="title"/>
          </p:nvPr>
        </p:nvSpPr>
        <p:spPr>
          <a:xfrm>
            <a:off x="1042988" y="128588"/>
            <a:ext cx="8316912" cy="1139825"/>
          </a:xfrm>
        </p:spPr>
        <p:txBody>
          <a:bodyPr/>
          <a:lstStyle/>
          <a:p>
            <a:r>
              <a:rPr lang="en-US" sz="2800" b="1"/>
              <a:t>Sub-task: the analysis of the fission product (FP) build up in the fuel, FP release from the fuel and from the molten pools</a:t>
            </a:r>
            <a:endParaRPr lang="ru-RU" sz="2800" b="1"/>
          </a:p>
        </p:txBody>
      </p:sp>
      <p:sp>
        <p:nvSpPr>
          <p:cNvPr id="136195" name="Rectangle 3"/>
          <p:cNvSpPr>
            <a:spLocks noGrp="1" noChangeArrowheads="1"/>
          </p:cNvSpPr>
          <p:nvPr>
            <p:ph type="body" idx="1"/>
          </p:nvPr>
        </p:nvSpPr>
        <p:spPr>
          <a:xfrm>
            <a:off x="914400" y="2060575"/>
            <a:ext cx="8229600" cy="4530725"/>
          </a:xfrm>
        </p:spPr>
        <p:txBody>
          <a:bodyPr/>
          <a:lstStyle/>
          <a:p>
            <a:pPr>
              <a:lnSpc>
                <a:spcPct val="90000"/>
              </a:lnSpc>
            </a:pPr>
            <a:r>
              <a:rPr lang="en-US" sz="2800"/>
              <a:t>The analysis of</a:t>
            </a:r>
            <a:r>
              <a:rPr lang="ru-RU" sz="2800"/>
              <a:t> </a:t>
            </a:r>
            <a:r>
              <a:rPr lang="en-US" sz="2800"/>
              <a:t>FP buildup during normal operation and during accident</a:t>
            </a:r>
          </a:p>
          <a:p>
            <a:pPr>
              <a:lnSpc>
                <a:spcPct val="90000"/>
              </a:lnSpc>
            </a:pPr>
            <a:r>
              <a:rPr lang="en-US" sz="2800"/>
              <a:t>The comparison of FP buildup models and codes for FP buildup calculations</a:t>
            </a:r>
            <a:endParaRPr lang="ru-RU" sz="2800"/>
          </a:p>
          <a:p>
            <a:pPr>
              <a:lnSpc>
                <a:spcPct val="90000"/>
              </a:lnSpc>
            </a:pPr>
            <a:r>
              <a:rPr lang="en-US" sz="2800"/>
              <a:t>The reviews of FP molten pool release models</a:t>
            </a:r>
            <a:endParaRPr lang="ru-RU" sz="2800"/>
          </a:p>
          <a:p>
            <a:pPr>
              <a:lnSpc>
                <a:spcPct val="90000"/>
              </a:lnSpc>
            </a:pPr>
            <a:r>
              <a:rPr lang="en-US" sz="2800"/>
              <a:t>The reviews of c</a:t>
            </a:r>
            <a:r>
              <a:rPr lang="ru-RU" sz="2800"/>
              <a:t>onditions effecting the aerosol formation</a:t>
            </a:r>
            <a:r>
              <a:rPr lang="en-US" sz="2800"/>
              <a:t> (reactor </a:t>
            </a:r>
            <a:r>
              <a:rPr lang="ru-RU" sz="2800"/>
              <a:t>aerosols’ morphology</a:t>
            </a:r>
            <a:r>
              <a:rPr lang="en-US" sz="2800"/>
              <a:t>, </a:t>
            </a:r>
            <a:r>
              <a:rPr lang="ru-RU" sz="2800"/>
              <a:t>aerosol formation model</a:t>
            </a:r>
            <a:r>
              <a:rPr lang="en-US" sz="2800"/>
              <a:t>)</a:t>
            </a:r>
            <a:endParaRPr lang="ru-RU" sz="28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fld id="{9031457F-8007-4F11-936C-A4FD692273A9}" type="slidenum">
              <a:rPr lang="ru-RU"/>
              <a:pPr/>
              <a:t>11</a:t>
            </a:fld>
            <a:endParaRPr lang="ru-RU"/>
          </a:p>
        </p:txBody>
      </p:sp>
      <p:sp>
        <p:nvSpPr>
          <p:cNvPr id="57346" name="Rectangle 2"/>
          <p:cNvSpPr>
            <a:spLocks noGrp="1" noChangeArrowheads="1"/>
          </p:cNvSpPr>
          <p:nvPr>
            <p:ph type="title"/>
          </p:nvPr>
        </p:nvSpPr>
        <p:spPr>
          <a:xfrm>
            <a:off x="971550" y="-100013"/>
            <a:ext cx="8410575" cy="1139826"/>
          </a:xfrm>
        </p:spPr>
        <p:txBody>
          <a:bodyPr/>
          <a:lstStyle/>
          <a:p>
            <a:r>
              <a:rPr lang="ru-RU" sz="3200" b="1"/>
              <a:t/>
            </a:r>
            <a:br>
              <a:rPr lang="ru-RU" sz="3200" b="1"/>
            </a:br>
            <a:r>
              <a:rPr lang="en-US" sz="3200" b="1"/>
              <a:t>Activity buildup during reactor plant normal operation</a:t>
            </a:r>
            <a:r>
              <a:rPr lang="ru-RU" sz="3200"/>
              <a:t> </a:t>
            </a:r>
          </a:p>
        </p:txBody>
      </p:sp>
      <p:sp>
        <p:nvSpPr>
          <p:cNvPr id="57347" name="Rectangle 3"/>
          <p:cNvSpPr>
            <a:spLocks noGrp="1" noChangeArrowheads="1"/>
          </p:cNvSpPr>
          <p:nvPr>
            <p:ph type="body" idx="1"/>
          </p:nvPr>
        </p:nvSpPr>
        <p:spPr>
          <a:xfrm>
            <a:off x="1331913" y="5661025"/>
            <a:ext cx="7129462" cy="1008063"/>
          </a:xfrm>
        </p:spPr>
        <p:txBody>
          <a:bodyPr/>
          <a:lstStyle/>
          <a:p>
            <a:pPr marL="0" indent="0">
              <a:lnSpc>
                <a:spcPct val="90000"/>
              </a:lnSpc>
              <a:buFont typeface="Wingdings" pitchFamily="2" charset="2"/>
              <a:buNone/>
            </a:pPr>
            <a:r>
              <a:rPr lang="en-US" sz="2000"/>
              <a:t>Codes for calculations of FP and actinides accumulation</a:t>
            </a:r>
            <a:r>
              <a:rPr lang="ru-RU" sz="2000"/>
              <a:t>:</a:t>
            </a:r>
            <a:br>
              <a:rPr lang="ru-RU" sz="2000"/>
            </a:br>
            <a:r>
              <a:rPr lang="ru-RU" sz="2000"/>
              <a:t> -  </a:t>
            </a:r>
            <a:r>
              <a:rPr lang="en-US" sz="2000"/>
              <a:t>BONUS package (Brief Overview of NUclides Species)</a:t>
            </a:r>
            <a:r>
              <a:rPr lang="ru-RU" sz="2000"/>
              <a:t>,</a:t>
            </a:r>
          </a:p>
          <a:p>
            <a:pPr marL="0" indent="0">
              <a:lnSpc>
                <a:spcPct val="90000"/>
              </a:lnSpc>
              <a:buFont typeface="Wingdings" pitchFamily="2" charset="2"/>
              <a:buNone/>
            </a:pPr>
            <a:r>
              <a:rPr lang="ru-RU" sz="2000"/>
              <a:t> -  RADIONUCLIDE</a:t>
            </a:r>
          </a:p>
        </p:txBody>
      </p:sp>
      <p:pic>
        <p:nvPicPr>
          <p:cNvPr id="57349" name="Picture 5"/>
          <p:cNvPicPr>
            <a:picLocks noChangeAspect="1" noChangeArrowheads="1"/>
          </p:cNvPicPr>
          <p:nvPr/>
        </p:nvPicPr>
        <p:blipFill>
          <a:blip r:embed="rId2">
            <a:extLst>
              <a:ext uri="{28A0092B-C50C-407E-A947-70E740481C1C}">
                <a14:useLocalDpi xmlns:a14="http://schemas.microsoft.com/office/drawing/2010/main" val="0"/>
              </a:ext>
            </a:extLst>
          </a:blip>
          <a:srcRect t="-1424" r="-616"/>
          <a:stretch>
            <a:fillRect/>
          </a:stretch>
        </p:blipFill>
        <p:spPr bwMode="auto">
          <a:xfrm>
            <a:off x="1692275" y="1571625"/>
            <a:ext cx="6448425" cy="40894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fld id="{615500C8-5DF9-4BA4-9ACE-D68FC3490969}" type="slidenum">
              <a:rPr lang="ru-RU"/>
              <a:pPr/>
              <a:t>12</a:t>
            </a:fld>
            <a:endParaRPr lang="ru-RU"/>
          </a:p>
        </p:txBody>
      </p:sp>
      <p:sp>
        <p:nvSpPr>
          <p:cNvPr id="58370" name="Rectangle 2"/>
          <p:cNvSpPr>
            <a:spLocks noGrp="1" noChangeArrowheads="1"/>
          </p:cNvSpPr>
          <p:nvPr>
            <p:ph type="title"/>
          </p:nvPr>
        </p:nvSpPr>
        <p:spPr>
          <a:xfrm>
            <a:off x="1116013" y="277813"/>
            <a:ext cx="7570787" cy="1139825"/>
          </a:xfrm>
        </p:spPr>
        <p:txBody>
          <a:bodyPr/>
          <a:lstStyle/>
          <a:p>
            <a:r>
              <a:rPr lang="en-US" sz="4000" b="1"/>
              <a:t>FP release during severe accident</a:t>
            </a:r>
            <a:endParaRPr lang="ru-RU" sz="4000" b="1"/>
          </a:p>
        </p:txBody>
      </p:sp>
      <p:sp>
        <p:nvSpPr>
          <p:cNvPr id="58373" name="Rectangle 5"/>
          <p:cNvSpPr>
            <a:spLocks noChangeArrowheads="1"/>
          </p:cNvSpPr>
          <p:nvPr/>
        </p:nvSpPr>
        <p:spPr bwMode="auto">
          <a:xfrm>
            <a:off x="395288" y="5589588"/>
            <a:ext cx="8459787" cy="100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90000"/>
              </a:lnSpc>
              <a:spcBef>
                <a:spcPct val="20000"/>
              </a:spcBef>
              <a:buClr>
                <a:schemeClr val="hlink"/>
              </a:buClr>
              <a:buSzPct val="75000"/>
              <a:buFont typeface="Wingdings" pitchFamily="2" charset="2"/>
              <a:buNone/>
            </a:pPr>
            <a:r>
              <a:rPr lang="en-US" sz="2000">
                <a:effectLst>
                  <a:outerShdw blurRad="38100" dist="38100" dir="2700000" algn="tl">
                    <a:srgbClr val="000000"/>
                  </a:outerShdw>
                </a:effectLst>
              </a:rPr>
              <a:t>Codes for calculations of FP release from the solid fuel into the gas gap </a:t>
            </a:r>
            <a:r>
              <a:rPr lang="ru-RU" sz="2000">
                <a:effectLst>
                  <a:outerShdw blurRad="38100" dist="38100" dir="2700000" algn="tl">
                    <a:srgbClr val="000000"/>
                  </a:outerShdw>
                </a:effectLst>
              </a:rPr>
              <a:t>:</a:t>
            </a:r>
            <a:br>
              <a:rPr lang="ru-RU" sz="2000">
                <a:effectLst>
                  <a:outerShdw blurRad="38100" dist="38100" dir="2700000" algn="tl">
                    <a:srgbClr val="000000"/>
                  </a:outerShdw>
                </a:effectLst>
              </a:rPr>
            </a:br>
            <a:r>
              <a:rPr lang="ru-RU" sz="2000">
                <a:effectLst>
                  <a:outerShdw blurRad="38100" dist="38100" dir="2700000" algn="tl">
                    <a:srgbClr val="000000"/>
                  </a:outerShdw>
                </a:effectLst>
              </a:rPr>
              <a:t> -  </a:t>
            </a:r>
            <a:r>
              <a:rPr lang="en-US" sz="2000">
                <a:effectLst>
                  <a:outerShdw blurRad="38100" dist="38100" dir="2700000" algn="tl">
                    <a:srgbClr val="000000"/>
                  </a:outerShdw>
                </a:effectLst>
              </a:rPr>
              <a:t>CORSOR,  CORSOR-М</a:t>
            </a:r>
            <a:endParaRPr lang="ru-RU" sz="2000">
              <a:effectLst>
                <a:outerShdw blurRad="38100" dist="38100" dir="2700000" algn="tl">
                  <a:srgbClr val="000000"/>
                </a:outerShdw>
              </a:effectLst>
            </a:endParaRPr>
          </a:p>
          <a:p>
            <a:pPr>
              <a:lnSpc>
                <a:spcPct val="90000"/>
              </a:lnSpc>
              <a:spcBef>
                <a:spcPct val="20000"/>
              </a:spcBef>
              <a:buClr>
                <a:schemeClr val="hlink"/>
              </a:buClr>
              <a:buSzPct val="75000"/>
              <a:buFont typeface="Wingdings" pitchFamily="2" charset="2"/>
              <a:buNone/>
            </a:pPr>
            <a:r>
              <a:rPr lang="ru-RU" sz="2000">
                <a:effectLst>
                  <a:outerShdw blurRad="38100" dist="38100" dir="2700000" algn="tl">
                    <a:srgbClr val="000000"/>
                  </a:outerShdw>
                </a:effectLst>
              </a:rPr>
              <a:t> -  </a:t>
            </a:r>
            <a:r>
              <a:rPr lang="en-US" sz="2000">
                <a:effectLst>
                  <a:outerShdw blurRad="38100" dist="38100" dir="2700000" algn="tl">
                    <a:srgbClr val="000000"/>
                  </a:outerShdw>
                </a:effectLst>
              </a:rPr>
              <a:t>CORSOR-BOOTH</a:t>
            </a:r>
          </a:p>
        </p:txBody>
      </p:sp>
      <p:pic>
        <p:nvPicPr>
          <p:cNvPr id="58375" name="Picture 7"/>
          <p:cNvPicPr>
            <a:picLocks noChangeAspect="1" noChangeArrowheads="1"/>
          </p:cNvPicPr>
          <p:nvPr/>
        </p:nvPicPr>
        <p:blipFill>
          <a:blip r:embed="rId2">
            <a:extLst>
              <a:ext uri="{28A0092B-C50C-407E-A947-70E740481C1C}">
                <a14:useLocalDpi xmlns:a14="http://schemas.microsoft.com/office/drawing/2010/main" val="0"/>
              </a:ext>
            </a:extLst>
          </a:blip>
          <a:srcRect l="-1462" t="-1839" r="731"/>
          <a:stretch>
            <a:fillRect/>
          </a:stretch>
        </p:blipFill>
        <p:spPr bwMode="auto">
          <a:xfrm>
            <a:off x="2046288" y="1636713"/>
            <a:ext cx="5189537" cy="3952875"/>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fld id="{575755CA-B94B-49EF-8552-60683E2687B5}" type="slidenum">
              <a:rPr lang="ru-RU"/>
              <a:pPr/>
              <a:t>13</a:t>
            </a:fld>
            <a:endParaRPr lang="ru-RU"/>
          </a:p>
        </p:txBody>
      </p:sp>
      <p:sp>
        <p:nvSpPr>
          <p:cNvPr id="62466" name="Rectangle 2"/>
          <p:cNvSpPr>
            <a:spLocks noGrp="1" noChangeArrowheads="1"/>
          </p:cNvSpPr>
          <p:nvPr>
            <p:ph type="title"/>
          </p:nvPr>
        </p:nvSpPr>
        <p:spPr>
          <a:xfrm>
            <a:off x="0" y="1844675"/>
            <a:ext cx="2160588" cy="3727450"/>
          </a:xfrm>
        </p:spPr>
        <p:txBody>
          <a:bodyPr/>
          <a:lstStyle/>
          <a:p>
            <a:r>
              <a:rPr lang="en-US" sz="2400" b="1"/>
              <a:t>Activity of the “light” and “heavy” group nuclides, by 1 hour after VVER-1000 shutdown (green – RN, blue – BONUS, red – [ANSI/ANS-5.1-1994]</a:t>
            </a:r>
            <a:r>
              <a:rPr lang="ru-RU" sz="4000"/>
              <a:t> </a:t>
            </a:r>
          </a:p>
        </p:txBody>
      </p:sp>
      <p:pic>
        <p:nvPicPr>
          <p:cNvPr id="62469" name="Picture 5"/>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5680075" y="476250"/>
            <a:ext cx="3463925" cy="59420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247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476250"/>
            <a:ext cx="3443288" cy="59039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5"/>
          <p:cNvSpPr>
            <a:spLocks noGrp="1"/>
          </p:cNvSpPr>
          <p:nvPr>
            <p:ph type="sldNum" sz="quarter" idx="12"/>
          </p:nvPr>
        </p:nvSpPr>
        <p:spPr/>
        <p:txBody>
          <a:bodyPr/>
          <a:lstStyle/>
          <a:p>
            <a:fld id="{31BED931-F628-434B-B92A-A7B3DFBAC52F}" type="slidenum">
              <a:rPr lang="ru-RU"/>
              <a:pPr/>
              <a:t>14</a:t>
            </a:fld>
            <a:endParaRPr lang="ru-RU"/>
          </a:p>
        </p:txBody>
      </p:sp>
      <p:sp>
        <p:nvSpPr>
          <p:cNvPr id="64516" name="Rectangle 4"/>
          <p:cNvSpPr>
            <a:spLocks noGrp="1" noChangeArrowheads="1"/>
          </p:cNvSpPr>
          <p:nvPr>
            <p:ph type="title"/>
          </p:nvPr>
        </p:nvSpPr>
        <p:spPr>
          <a:xfrm>
            <a:off x="1008063" y="188913"/>
            <a:ext cx="8172450" cy="1139825"/>
          </a:xfrm>
        </p:spPr>
        <p:txBody>
          <a:bodyPr/>
          <a:lstStyle/>
          <a:p>
            <a:r>
              <a:rPr lang="en-US" sz="2800" b="1"/>
              <a:t>Comparison of FP release </a:t>
            </a:r>
            <a:br>
              <a:rPr lang="en-US" sz="2800" b="1"/>
            </a:br>
            <a:r>
              <a:rPr lang="en-US" sz="2800" b="1"/>
              <a:t>from the fuel</a:t>
            </a:r>
            <a:r>
              <a:rPr lang="ru-RU" sz="2800" b="1"/>
              <a:t> </a:t>
            </a:r>
            <a:r>
              <a:rPr lang="en-US" sz="2800" b="1"/>
              <a:t>for long-lived isotopes by the end of 3 year campaign and during the accident</a:t>
            </a:r>
            <a:endParaRPr lang="ru-RU" sz="2800" b="1"/>
          </a:p>
        </p:txBody>
      </p:sp>
      <p:pic>
        <p:nvPicPr>
          <p:cNvPr id="64525" name="Picture 13"/>
          <p:cNvPicPr>
            <a:picLocks noChangeAspect="1" noChangeArrowheads="1"/>
          </p:cNvPicPr>
          <p:nvPr>
            <p:ph idx="1"/>
          </p:nvPr>
        </p:nvPicPr>
        <p:blipFill>
          <a:blip r:embed="rId2" cstate="print">
            <a:extLst>
              <a:ext uri="{28A0092B-C50C-407E-A947-70E740481C1C}">
                <a14:useLocalDpi xmlns:a14="http://schemas.microsoft.com/office/drawing/2010/main" val="0"/>
              </a:ext>
            </a:extLst>
          </a:blip>
          <a:srcRect l="-1117" t="-2017" r="1117" b="2017"/>
          <a:stretch>
            <a:fillRect/>
          </a:stretch>
        </p:blipFill>
        <p:spPr>
          <a:xfrm>
            <a:off x="1042988" y="2060575"/>
            <a:ext cx="7343775" cy="4065588"/>
          </a:xfrm>
          <a:solidFill>
            <a:srgbClr val="00C9C4"/>
          </a:solid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fld id="{58829DD2-6769-406A-915C-CD992C336482}" type="slidenum">
              <a:rPr lang="ru-RU"/>
              <a:pPr/>
              <a:t>15</a:t>
            </a:fld>
            <a:endParaRPr lang="ru-RU"/>
          </a:p>
        </p:txBody>
      </p:sp>
      <p:sp>
        <p:nvSpPr>
          <p:cNvPr id="67586" name="Rectangle 2"/>
          <p:cNvSpPr>
            <a:spLocks noGrp="1" noChangeArrowheads="1"/>
          </p:cNvSpPr>
          <p:nvPr>
            <p:ph type="title"/>
          </p:nvPr>
        </p:nvSpPr>
        <p:spPr/>
        <p:txBody>
          <a:bodyPr/>
          <a:lstStyle/>
          <a:p>
            <a:r>
              <a:rPr lang="ru-RU" sz="3600" b="1"/>
              <a:t>Aerosol formation model</a:t>
            </a:r>
          </a:p>
        </p:txBody>
      </p:sp>
      <p:sp>
        <p:nvSpPr>
          <p:cNvPr id="67587" name="Rectangle 3"/>
          <p:cNvSpPr>
            <a:spLocks noGrp="1" noChangeArrowheads="1"/>
          </p:cNvSpPr>
          <p:nvPr>
            <p:ph type="body" idx="1"/>
          </p:nvPr>
        </p:nvSpPr>
        <p:spPr>
          <a:xfrm>
            <a:off x="179388" y="2492375"/>
            <a:ext cx="8964612" cy="3887788"/>
          </a:xfrm>
        </p:spPr>
        <p:txBody>
          <a:bodyPr/>
          <a:lstStyle/>
          <a:p>
            <a:pPr>
              <a:lnSpc>
                <a:spcPct val="70000"/>
              </a:lnSpc>
            </a:pPr>
            <a:r>
              <a:rPr lang="en-US" sz="1800" b="1">
                <a:solidFill>
                  <a:schemeClr val="tx2"/>
                </a:solidFill>
              </a:rPr>
              <a:t>1. Inert:</a:t>
            </a:r>
          </a:p>
          <a:p>
            <a:pPr>
              <a:lnSpc>
                <a:spcPct val="70000"/>
              </a:lnSpc>
            </a:pPr>
            <a:r>
              <a:rPr lang="en-US" sz="1800" b="1"/>
              <a:t>	Xe, Kr – noble gases					           (NG</a:t>
            </a:r>
            <a:r>
              <a:rPr lang="en-US" sz="1800" b="1">
                <a:sym typeface="Symbol" pitchFamily="18" charset="2"/>
              </a:rPr>
              <a:t>*</a:t>
            </a:r>
            <a:r>
              <a:rPr lang="en-US" sz="1800" b="1"/>
              <a:t>)</a:t>
            </a:r>
          </a:p>
          <a:p>
            <a:pPr>
              <a:lnSpc>
                <a:spcPct val="70000"/>
              </a:lnSpc>
            </a:pPr>
            <a:r>
              <a:rPr lang="en-US" sz="1800" b="1">
                <a:solidFill>
                  <a:schemeClr val="tx2"/>
                </a:solidFill>
              </a:rPr>
              <a:t>2. Volatile</a:t>
            </a:r>
            <a:r>
              <a:rPr lang="en-US" sz="1800" b="1"/>
              <a:t>:</a:t>
            </a:r>
          </a:p>
          <a:p>
            <a:pPr>
              <a:lnSpc>
                <a:spcPct val="70000"/>
              </a:lnSpc>
            </a:pPr>
            <a:r>
              <a:rPr lang="en-US" sz="1800" b="1"/>
              <a:t>	I, Br – halogens (actively react with Cs and form CsI, CsBr)	(CI*).</a:t>
            </a:r>
          </a:p>
          <a:p>
            <a:pPr>
              <a:lnSpc>
                <a:spcPct val="70000"/>
              </a:lnSpc>
            </a:pPr>
            <a:r>
              <a:rPr lang="en-US" sz="1800" b="1"/>
              <a:t>	Cs, Rb – alkaline metals (react with water and form CsOH, RbOH) (CH*)</a:t>
            </a:r>
          </a:p>
          <a:p>
            <a:pPr>
              <a:lnSpc>
                <a:spcPct val="70000"/>
              </a:lnSpc>
            </a:pPr>
            <a:r>
              <a:rPr lang="en-US" sz="1800" b="1"/>
              <a:t>	</a:t>
            </a:r>
            <a:r>
              <a:rPr lang="fr-FR" sz="1800" b="1"/>
              <a:t>Te, Se, Sb – Te group					            (TE*)</a:t>
            </a:r>
            <a:endParaRPr lang="en-US" sz="1800" b="1"/>
          </a:p>
          <a:p>
            <a:pPr>
              <a:lnSpc>
                <a:spcPct val="70000"/>
              </a:lnSpc>
            </a:pPr>
            <a:r>
              <a:rPr lang="en-US" sz="1800" b="1">
                <a:solidFill>
                  <a:schemeClr val="tx2"/>
                </a:solidFill>
              </a:rPr>
              <a:t>3. Non-volatile</a:t>
            </a:r>
            <a:r>
              <a:rPr lang="en-US" sz="1800" b="1"/>
              <a:t>: </a:t>
            </a:r>
          </a:p>
          <a:p>
            <a:pPr>
              <a:lnSpc>
                <a:spcPct val="70000"/>
              </a:lnSpc>
            </a:pPr>
            <a:r>
              <a:rPr lang="en-US" sz="1800" b="1"/>
              <a:t>Ba – alkaline earth 						            (BA*)</a:t>
            </a:r>
          </a:p>
          <a:p>
            <a:pPr>
              <a:lnSpc>
                <a:spcPct val="70000"/>
              </a:lnSpc>
            </a:pPr>
            <a:r>
              <a:rPr lang="en-US" sz="1800" b="1"/>
              <a:t>	</a:t>
            </a:r>
            <a:r>
              <a:rPr lang="de-DE" sz="1800" b="1"/>
              <a:t>Sr – alkaline earth					            (SR*)</a:t>
            </a:r>
          </a:p>
          <a:p>
            <a:pPr>
              <a:lnSpc>
                <a:spcPct val="70000"/>
              </a:lnSpc>
            </a:pPr>
            <a:r>
              <a:rPr lang="de-DE" sz="1800" b="1"/>
              <a:t>	Ru, Rh, Pd, Mo, Tc, Nb – noble metals			            (RU*)</a:t>
            </a:r>
          </a:p>
          <a:p>
            <a:pPr>
              <a:lnSpc>
                <a:spcPct val="70000"/>
              </a:lnSpc>
            </a:pPr>
            <a:r>
              <a:rPr lang="de-DE" sz="1800" b="1"/>
              <a:t>	</a:t>
            </a:r>
            <a:r>
              <a:rPr lang="fr-FR" sz="1800" b="1"/>
              <a:t>La, Nd, Eu, Yb, Pm, Sm – rare earth elements		            (LA*)</a:t>
            </a:r>
          </a:p>
          <a:p>
            <a:pPr>
              <a:lnSpc>
                <a:spcPct val="70000"/>
              </a:lnSpc>
            </a:pPr>
            <a:r>
              <a:rPr lang="fr-FR" sz="1800" b="1"/>
              <a:t>	Ce, Np, Pn – Ce croup					            (CE*)</a:t>
            </a:r>
            <a:endParaRPr lang="en-US" sz="1800" b="1"/>
          </a:p>
          <a:p>
            <a:pPr>
              <a:lnSpc>
                <a:spcPct val="70000"/>
              </a:lnSpc>
            </a:pPr>
            <a:r>
              <a:rPr lang="en-US" sz="1800" b="1">
                <a:solidFill>
                  <a:schemeClr val="tx2"/>
                </a:solidFill>
              </a:rPr>
              <a:t>4. Besides the FP, also structural materials aerosols are formed</a:t>
            </a:r>
            <a:r>
              <a:rPr lang="en-US" sz="1800" b="1"/>
              <a:t>	              (PI*)</a:t>
            </a:r>
            <a:endParaRPr lang="ru-RU" sz="1800" b="1"/>
          </a:p>
        </p:txBody>
      </p:sp>
      <p:sp>
        <p:nvSpPr>
          <p:cNvPr id="67588" name="Rectangle 4"/>
          <p:cNvSpPr>
            <a:spLocks noChangeArrowheads="1"/>
          </p:cNvSpPr>
          <p:nvPr/>
        </p:nvSpPr>
        <p:spPr bwMode="auto">
          <a:xfrm>
            <a:off x="1979613" y="1412875"/>
            <a:ext cx="67691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2400" b="1"/>
              <a:t>The groups with various behavior in the reactor coolant circuit </a:t>
            </a:r>
            <a:r>
              <a:rPr lang="en-US"/>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fld id="{135CF406-52FC-4467-838B-E3C3D91AB5EA}" type="slidenum">
              <a:rPr lang="ru-RU"/>
              <a:pPr/>
              <a:t>16</a:t>
            </a:fld>
            <a:endParaRPr lang="ru-RU"/>
          </a:p>
        </p:txBody>
      </p:sp>
      <p:sp>
        <p:nvSpPr>
          <p:cNvPr id="69634" name="Rectangle 2"/>
          <p:cNvSpPr>
            <a:spLocks noGrp="1" noChangeArrowheads="1"/>
          </p:cNvSpPr>
          <p:nvPr>
            <p:ph type="title"/>
          </p:nvPr>
        </p:nvSpPr>
        <p:spPr/>
        <p:txBody>
          <a:bodyPr/>
          <a:lstStyle/>
          <a:p>
            <a:r>
              <a:rPr lang="ru-RU"/>
              <a:t>Aerosol formation model</a:t>
            </a:r>
          </a:p>
        </p:txBody>
      </p:sp>
      <p:sp>
        <p:nvSpPr>
          <p:cNvPr id="69636" name="Rectangle 4"/>
          <p:cNvSpPr>
            <a:spLocks noChangeArrowheads="1"/>
          </p:cNvSpPr>
          <p:nvPr/>
        </p:nvSpPr>
        <p:spPr bwMode="auto">
          <a:xfrm>
            <a:off x="1908175" y="1412875"/>
            <a:ext cx="56165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2400" b="1"/>
              <a:t>Mapping of the groups/classes for FP release and RCS transport</a:t>
            </a:r>
          </a:p>
        </p:txBody>
      </p:sp>
      <p:graphicFrame>
        <p:nvGraphicFramePr>
          <p:cNvPr id="69637" name="Object 5"/>
          <p:cNvGraphicFramePr>
            <a:graphicFrameLocks noChangeAspect="1"/>
          </p:cNvGraphicFramePr>
          <p:nvPr>
            <p:ph idx="1"/>
          </p:nvPr>
        </p:nvGraphicFramePr>
        <p:xfrm>
          <a:off x="539750" y="2370138"/>
          <a:ext cx="8188325" cy="4154487"/>
        </p:xfrm>
        <a:graphic>
          <a:graphicData uri="http://schemas.openxmlformats.org/presentationml/2006/ole">
            <mc:AlternateContent xmlns:mc="http://schemas.openxmlformats.org/markup-compatibility/2006">
              <mc:Choice xmlns:v="urn:schemas-microsoft-com:vml" Requires="v">
                <p:oleObj spid="_x0000_s69927" name="Документ" r:id="rId3" imgW="6094721" imgH="3093005" progId="Word.Document.8">
                  <p:embed/>
                </p:oleObj>
              </mc:Choice>
              <mc:Fallback>
                <p:oleObj name="Документ" r:id="rId3" imgW="6094721" imgH="3093005" progId="Word.Document.8">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l="5901" t="-2335" r="-3540" b="4671"/>
                      <a:stretch>
                        <a:fillRect/>
                      </a:stretch>
                    </p:blipFill>
                    <p:spPr bwMode="auto">
                      <a:xfrm>
                        <a:off x="539750" y="2370138"/>
                        <a:ext cx="8188325" cy="4154487"/>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fld id="{66D2B054-D407-443A-AEA1-1A52B7F2A92E}" type="slidenum">
              <a:rPr lang="ru-RU"/>
              <a:pPr/>
              <a:t>17</a:t>
            </a:fld>
            <a:endParaRPr lang="ru-RU"/>
          </a:p>
        </p:txBody>
      </p:sp>
      <p:sp>
        <p:nvSpPr>
          <p:cNvPr id="72706" name="Rectangle 2"/>
          <p:cNvSpPr>
            <a:spLocks noGrp="1" noChangeArrowheads="1"/>
          </p:cNvSpPr>
          <p:nvPr>
            <p:ph type="title"/>
          </p:nvPr>
        </p:nvSpPr>
        <p:spPr/>
        <p:txBody>
          <a:bodyPr/>
          <a:lstStyle/>
          <a:p>
            <a:r>
              <a:rPr lang="ru-RU"/>
              <a:t>Aerosol formation model</a:t>
            </a:r>
          </a:p>
        </p:txBody>
      </p:sp>
      <p:sp>
        <p:nvSpPr>
          <p:cNvPr id="72707" name="Rectangle 3"/>
          <p:cNvSpPr>
            <a:spLocks noGrp="1" noChangeArrowheads="1"/>
          </p:cNvSpPr>
          <p:nvPr>
            <p:ph type="body" idx="1"/>
          </p:nvPr>
        </p:nvSpPr>
        <p:spPr>
          <a:xfrm>
            <a:off x="914400" y="2636838"/>
            <a:ext cx="8229600" cy="3887787"/>
          </a:xfrm>
        </p:spPr>
        <p:txBody>
          <a:bodyPr/>
          <a:lstStyle/>
          <a:p>
            <a:pPr>
              <a:lnSpc>
                <a:spcPct val="80000"/>
              </a:lnSpc>
            </a:pPr>
            <a:r>
              <a:rPr lang="en-US" sz="2400" b="1"/>
              <a:t>steam in the atmosphere (phase 1); </a:t>
            </a:r>
          </a:p>
          <a:p>
            <a:pPr>
              <a:lnSpc>
                <a:spcPct val="80000"/>
              </a:lnSpc>
            </a:pPr>
            <a:r>
              <a:rPr lang="en-US" sz="2400" b="1"/>
              <a:t>aerosols in air (phase 2); </a:t>
            </a:r>
          </a:p>
          <a:p>
            <a:pPr>
              <a:lnSpc>
                <a:spcPct val="80000"/>
              </a:lnSpc>
            </a:pPr>
            <a:r>
              <a:rPr lang="en-US" sz="2400" b="1"/>
              <a:t>steam condensed at surfaces of the wall and aerosols (both at “native” CI aerosols, and at “alien” aerosols) (phase 3); </a:t>
            </a:r>
          </a:p>
          <a:p>
            <a:pPr>
              <a:lnSpc>
                <a:spcPct val="80000"/>
              </a:lnSpc>
            </a:pPr>
            <a:r>
              <a:rPr lang="en-US" sz="2400" b="1"/>
              <a:t>aerosols deposited onto surfaces (phase 4); </a:t>
            </a:r>
          </a:p>
          <a:p>
            <a:pPr>
              <a:lnSpc>
                <a:spcPct val="80000"/>
              </a:lnSpc>
            </a:pPr>
            <a:r>
              <a:rPr lang="en-US" sz="2400" b="1"/>
              <a:t>aerosols chemisorbed by the steel surfaces of the pipes and structures of the RCS (phase 5); </a:t>
            </a:r>
          </a:p>
          <a:p>
            <a:pPr>
              <a:lnSpc>
                <a:spcPct val="80000"/>
              </a:lnSpc>
            </a:pPr>
            <a:r>
              <a:rPr lang="en-US" sz="2400" b="1"/>
              <a:t>resuspended aerosols (phase 6).</a:t>
            </a:r>
            <a:r>
              <a:rPr lang="en-US" sz="2400"/>
              <a:t> </a:t>
            </a:r>
            <a:endParaRPr lang="ru-RU" sz="2400"/>
          </a:p>
        </p:txBody>
      </p:sp>
      <p:sp>
        <p:nvSpPr>
          <p:cNvPr id="72708" name="Rectangle 4"/>
          <p:cNvSpPr>
            <a:spLocks noChangeArrowheads="1"/>
          </p:cNvSpPr>
          <p:nvPr/>
        </p:nvSpPr>
        <p:spPr bwMode="auto">
          <a:xfrm>
            <a:off x="1547813" y="1700213"/>
            <a:ext cx="6048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2400" b="1"/>
              <a:t>The groups  of the aerosol phase states</a:t>
            </a:r>
            <a:r>
              <a:rPr lang="en-US"/>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fld id="{76F82A48-30BF-4350-A62F-5C4DC63DE94A}" type="slidenum">
              <a:rPr lang="ru-RU"/>
              <a:pPr/>
              <a:t>18</a:t>
            </a:fld>
            <a:endParaRPr lang="ru-RU"/>
          </a:p>
        </p:txBody>
      </p:sp>
      <p:sp>
        <p:nvSpPr>
          <p:cNvPr id="137221" name="Rectangle 5"/>
          <p:cNvSpPr>
            <a:spLocks noGrp="1" noChangeArrowheads="1"/>
          </p:cNvSpPr>
          <p:nvPr>
            <p:ph type="title"/>
          </p:nvPr>
        </p:nvSpPr>
        <p:spPr>
          <a:xfrm>
            <a:off x="971550" y="128588"/>
            <a:ext cx="8172450" cy="1139825"/>
          </a:xfrm>
        </p:spPr>
        <p:txBody>
          <a:bodyPr/>
          <a:lstStyle/>
          <a:p>
            <a:r>
              <a:rPr lang="en-US" sz="3200" b="1"/>
              <a:t>The most essential factors influencing the aerosol generation during severe accidents</a:t>
            </a:r>
            <a:endParaRPr lang="ru-RU" sz="3200" b="1"/>
          </a:p>
        </p:txBody>
      </p:sp>
      <p:pic>
        <p:nvPicPr>
          <p:cNvPr id="137220" name="Picture 4" descr="igor_dr-11-11"/>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87450" y="1700213"/>
            <a:ext cx="6913563"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7223" name="Rectangle 7"/>
          <p:cNvSpPr>
            <a:spLocks noChangeArrowheads="1"/>
          </p:cNvSpPr>
          <p:nvPr/>
        </p:nvSpPr>
        <p:spPr bwMode="auto">
          <a:xfrm>
            <a:off x="395288" y="6237288"/>
            <a:ext cx="7981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chemeClr val="tx2"/>
                </a:solidFill>
                <a:effectLst>
                  <a:outerShdw blurRad="38100" dist="38100" dir="2700000" algn="tl">
                    <a:srgbClr val="000000"/>
                  </a:outerShdw>
                </a:effectLst>
              </a:rPr>
              <a:t>The above conditions were analyzed in calculations of severe accidents</a:t>
            </a:r>
            <a:endParaRPr lang="ru-RU" b="1">
              <a:solidFill>
                <a:schemeClr val="tx2"/>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fld id="{F45EA303-EB54-476D-AFC7-C43F023CBE8D}" type="slidenum">
              <a:rPr lang="ru-RU"/>
              <a:pPr/>
              <a:t>19</a:t>
            </a:fld>
            <a:endParaRPr lang="ru-RU"/>
          </a:p>
        </p:txBody>
      </p:sp>
      <p:sp>
        <p:nvSpPr>
          <p:cNvPr id="74754" name="Rectangle 2"/>
          <p:cNvSpPr>
            <a:spLocks noChangeArrowheads="1"/>
          </p:cNvSpPr>
          <p:nvPr/>
        </p:nvSpPr>
        <p:spPr bwMode="auto">
          <a:xfrm>
            <a:off x="827088" y="333375"/>
            <a:ext cx="8316912"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lgn="ctr"/>
            <a:r>
              <a:rPr lang="en-US" sz="3200" b="1">
                <a:solidFill>
                  <a:schemeClr val="tx2"/>
                </a:solidFill>
                <a:effectLst>
                  <a:outerShdw blurRad="38100" dist="38100" dir="2700000" algn="tl">
                    <a:srgbClr val="000000"/>
                  </a:outerShdw>
                </a:effectLst>
              </a:rPr>
              <a:t> Sub-task</a:t>
            </a:r>
            <a:r>
              <a:rPr lang="ru-RU" sz="3200" b="1">
                <a:solidFill>
                  <a:schemeClr val="tx2"/>
                </a:solidFill>
                <a:effectLst>
                  <a:outerShdw blurRad="38100" dist="38100" dir="2700000" algn="tl">
                    <a:srgbClr val="000000"/>
                  </a:outerShdw>
                </a:effectLst>
              </a:rPr>
              <a:t>: </a:t>
            </a:r>
            <a:r>
              <a:rPr lang="en-US" sz="3200" b="1">
                <a:solidFill>
                  <a:schemeClr val="tx2"/>
                </a:solidFill>
                <a:effectLst>
                  <a:outerShdw blurRad="38100" dist="38100" dir="2700000" algn="tl">
                    <a:srgbClr val="000000"/>
                  </a:outerShdw>
                </a:effectLst>
              </a:rPr>
              <a:t> the conditions of radioactive release during severe accident</a:t>
            </a:r>
            <a:endParaRPr lang="ru-RU" sz="3200" b="1">
              <a:solidFill>
                <a:schemeClr val="tx2"/>
              </a:solidFill>
              <a:effectLst>
                <a:outerShdw blurRad="38100" dist="38100" dir="2700000" algn="tl">
                  <a:srgbClr val="000000"/>
                </a:outerShdw>
              </a:effectLst>
            </a:endParaRPr>
          </a:p>
        </p:txBody>
      </p:sp>
      <p:sp>
        <p:nvSpPr>
          <p:cNvPr id="74758" name="Rectangle 6"/>
          <p:cNvSpPr>
            <a:spLocks noGrp="1" noChangeArrowheads="1"/>
          </p:cNvSpPr>
          <p:nvPr>
            <p:ph type="body" idx="1"/>
          </p:nvPr>
        </p:nvSpPr>
        <p:spPr>
          <a:xfrm>
            <a:off x="827088" y="1989138"/>
            <a:ext cx="7848600" cy="3960812"/>
          </a:xfrm>
          <a:noFill/>
          <a:ln/>
        </p:spPr>
        <p:txBody>
          <a:bodyPr lIns="89213" tIns="44607" rIns="89213" bIns="44607"/>
          <a:lstStyle/>
          <a:p>
            <a:pPr marL="438150" indent="-438150" defTabSz="892175">
              <a:lnSpc>
                <a:spcPct val="80000"/>
              </a:lnSpc>
            </a:pPr>
            <a:r>
              <a:rPr lang="en-US" sz="2400" b="1"/>
              <a:t>The analysis of coolants properties in the reactor unit in primary circuit during a severe accidents with code SOCRAT</a:t>
            </a:r>
          </a:p>
          <a:p>
            <a:pPr marL="438150" indent="-438150" defTabSz="892175">
              <a:lnSpc>
                <a:spcPct val="80000"/>
              </a:lnSpc>
            </a:pPr>
            <a:r>
              <a:rPr lang="en-US" sz="2400" b="1"/>
              <a:t>The analysis of  corium  parameters in the melting pool </a:t>
            </a:r>
          </a:p>
          <a:p>
            <a:pPr marL="438150" indent="-438150" defTabSz="892175">
              <a:lnSpc>
                <a:spcPct val="80000"/>
              </a:lnSpc>
            </a:pPr>
            <a:r>
              <a:rPr lang="en-US" sz="2400" b="1"/>
              <a:t>Evaluative calculation of  fission products behavior during LOCAs and SGTR with containment bypass with code SOCRAT</a:t>
            </a:r>
          </a:p>
          <a:p>
            <a:pPr marL="438150" indent="-438150" defTabSz="892175">
              <a:lnSpc>
                <a:spcPct val="80000"/>
              </a:lnSpc>
            </a:pPr>
            <a:r>
              <a:rPr lang="en-US" sz="2400" b="1"/>
              <a:t>Numerical modeling of convective flow above a surface of melt corium in reactor vessel with 3-D CFD code</a:t>
            </a:r>
            <a:br>
              <a:rPr lang="en-US" sz="2400" b="1"/>
            </a:br>
            <a:endParaRPr lang="en-US" sz="2400" b="1"/>
          </a:p>
        </p:txBody>
      </p:sp>
      <p:sp>
        <p:nvSpPr>
          <p:cNvPr id="74759" name="Rectangle 7"/>
          <p:cNvSpPr>
            <a:spLocks noChangeArrowheads="1"/>
          </p:cNvSpPr>
          <p:nvPr/>
        </p:nvSpPr>
        <p:spPr bwMode="auto">
          <a:xfrm>
            <a:off x="1187450" y="4941888"/>
            <a:ext cx="7354888"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hlink"/>
              </a:buClr>
              <a:buSzPct val="75000"/>
              <a:buFont typeface="Wingdings" pitchFamily="2" charset="2"/>
              <a:buChar char="l"/>
            </a:pPr>
            <a:endParaRPr lang="de-DE">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5"/>
          <p:cNvSpPr>
            <a:spLocks noGrp="1"/>
          </p:cNvSpPr>
          <p:nvPr>
            <p:ph type="sldNum" sz="quarter" idx="12"/>
          </p:nvPr>
        </p:nvSpPr>
        <p:spPr/>
        <p:txBody>
          <a:bodyPr/>
          <a:lstStyle/>
          <a:p>
            <a:fld id="{E4E291AE-D86B-440B-B653-827B0EC9A9F6}" type="slidenum">
              <a:rPr lang="ru-RU"/>
              <a:pPr/>
              <a:t>2</a:t>
            </a:fld>
            <a:endParaRPr lang="ru-RU"/>
          </a:p>
        </p:txBody>
      </p:sp>
      <p:sp>
        <p:nvSpPr>
          <p:cNvPr id="49154" name="Rectangle 2"/>
          <p:cNvSpPr>
            <a:spLocks noGrp="1" noChangeArrowheads="1"/>
          </p:cNvSpPr>
          <p:nvPr>
            <p:ph type="title"/>
          </p:nvPr>
        </p:nvSpPr>
        <p:spPr>
          <a:xfrm>
            <a:off x="684213" y="188913"/>
            <a:ext cx="8229600" cy="1139825"/>
          </a:xfrm>
        </p:spPr>
        <p:txBody>
          <a:bodyPr/>
          <a:lstStyle/>
          <a:p>
            <a:r>
              <a:rPr lang="en-US" sz="3600" b="1"/>
              <a:t>The main aims of TASK 1</a:t>
            </a:r>
            <a:endParaRPr lang="ru-RU" sz="3600" b="1"/>
          </a:p>
        </p:txBody>
      </p:sp>
      <p:sp>
        <p:nvSpPr>
          <p:cNvPr id="49155" name="Rectangle 3"/>
          <p:cNvSpPr>
            <a:spLocks noGrp="1" noChangeArrowheads="1"/>
          </p:cNvSpPr>
          <p:nvPr>
            <p:ph type="body" idx="1"/>
          </p:nvPr>
        </p:nvSpPr>
        <p:spPr>
          <a:xfrm>
            <a:off x="611188" y="1628775"/>
            <a:ext cx="8229600" cy="4530725"/>
          </a:xfrm>
        </p:spPr>
        <p:txBody>
          <a:bodyPr/>
          <a:lstStyle/>
          <a:p>
            <a:pPr>
              <a:lnSpc>
                <a:spcPct val="80000"/>
              </a:lnSpc>
              <a:buFontTx/>
              <a:buChar char="-"/>
            </a:pPr>
            <a:r>
              <a:rPr lang="en-US" sz="2400">
                <a:ea typeface="MS Mincho" pitchFamily="49" charset="-128"/>
              </a:rPr>
              <a:t>the analysis of project approaches and models for calculations of radiological consequences of severe beyond-design-basis accidents for nuclear power plants with VVER reactors</a:t>
            </a:r>
          </a:p>
          <a:p>
            <a:pPr>
              <a:lnSpc>
                <a:spcPct val="80000"/>
              </a:lnSpc>
              <a:buFontTx/>
              <a:buChar char="-"/>
            </a:pPr>
            <a:r>
              <a:rPr lang="en-US" sz="2400">
                <a:ea typeface="MS Mincho" pitchFamily="49" charset="-128"/>
              </a:rPr>
              <a:t>the analysis of aerosols release condition during severe accident of VVER with 1-d and 3-d code calculations</a:t>
            </a:r>
          </a:p>
          <a:p>
            <a:pPr>
              <a:lnSpc>
                <a:spcPct val="80000"/>
              </a:lnSpc>
              <a:buFontTx/>
              <a:buChar char="-"/>
            </a:pPr>
            <a:r>
              <a:rPr lang="en-US" sz="2400"/>
              <a:t>the analysis of the fission product (FP) build up in the fuel, FP release from the fuel and from the molten pools</a:t>
            </a:r>
          </a:p>
          <a:p>
            <a:pPr>
              <a:lnSpc>
                <a:spcPct val="80000"/>
              </a:lnSpc>
              <a:buFontTx/>
              <a:buChar char="-"/>
            </a:pPr>
            <a:r>
              <a:rPr lang="en-US" sz="2400"/>
              <a:t>numerical simulation of aerosol particles kinetics and its behavior during severe accidents</a:t>
            </a:r>
          </a:p>
          <a:p>
            <a:pPr>
              <a:lnSpc>
                <a:spcPct val="80000"/>
              </a:lnSpc>
            </a:pPr>
            <a:endParaRPr lang="ru-RU" sz="24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4"/>
          <p:cNvSpPr>
            <a:spLocks noGrp="1"/>
          </p:cNvSpPr>
          <p:nvPr>
            <p:ph type="sldNum" sz="quarter" idx="12"/>
          </p:nvPr>
        </p:nvSpPr>
        <p:spPr/>
        <p:txBody>
          <a:bodyPr/>
          <a:lstStyle/>
          <a:p>
            <a:fld id="{22B8C85C-35B0-4AB6-A370-6E819ECE7924}" type="slidenum">
              <a:rPr lang="ru-RU"/>
              <a:pPr/>
              <a:t>20</a:t>
            </a:fld>
            <a:endParaRPr lang="ru-RU"/>
          </a:p>
        </p:txBody>
      </p:sp>
      <p:sp>
        <p:nvSpPr>
          <p:cNvPr id="76802" name="Rectangle 2"/>
          <p:cNvSpPr>
            <a:spLocks noChangeArrowheads="1"/>
          </p:cNvSpPr>
          <p:nvPr/>
        </p:nvSpPr>
        <p:spPr bwMode="auto">
          <a:xfrm>
            <a:off x="287338" y="188913"/>
            <a:ext cx="885666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3200" b="1">
                <a:solidFill>
                  <a:schemeClr val="tx2"/>
                </a:solidFill>
                <a:effectLst>
                  <a:outerShdw blurRad="38100" dist="38100" dir="2700000" algn="tl">
                    <a:srgbClr val="000000"/>
                  </a:outerShdw>
                </a:effectLst>
              </a:rPr>
              <a:t>Severe Accident code SOKRAT </a:t>
            </a:r>
            <a:r>
              <a:rPr lang="ru-RU" sz="3200" b="1">
                <a:solidFill>
                  <a:schemeClr val="tx2"/>
                </a:solidFill>
                <a:effectLst>
                  <a:outerShdw blurRad="38100" dist="38100" dir="2700000" algn="tl">
                    <a:srgbClr val="000000"/>
                  </a:outerShdw>
                </a:effectLst>
              </a:rPr>
              <a:t> </a:t>
            </a:r>
            <a:r>
              <a:rPr lang="en-US" sz="3200" b="1">
                <a:solidFill>
                  <a:schemeClr val="tx2"/>
                </a:solidFill>
                <a:effectLst>
                  <a:outerShdw blurRad="38100" dist="38100" dir="2700000" algn="tl">
                    <a:srgbClr val="000000"/>
                  </a:outerShdw>
                </a:effectLst>
              </a:rPr>
              <a:t/>
            </a:r>
            <a:br>
              <a:rPr lang="en-US" sz="3200" b="1">
                <a:solidFill>
                  <a:schemeClr val="tx2"/>
                </a:solidFill>
                <a:effectLst>
                  <a:outerShdw blurRad="38100" dist="38100" dir="2700000" algn="tl">
                    <a:srgbClr val="000000"/>
                  </a:outerShdw>
                </a:effectLst>
              </a:rPr>
            </a:br>
            <a:r>
              <a:rPr lang="en-US" sz="3200" b="1">
                <a:solidFill>
                  <a:schemeClr val="tx2"/>
                </a:solidFill>
                <a:effectLst>
                  <a:outerShdw blurRad="38100" dist="38100" dir="2700000" algn="tl">
                    <a:srgbClr val="000000"/>
                  </a:outerShdw>
                </a:effectLst>
              </a:rPr>
              <a:t>(reactor plant analysis)</a:t>
            </a:r>
            <a:endParaRPr lang="ru-RU" sz="3200" b="1">
              <a:solidFill>
                <a:schemeClr val="tx2"/>
              </a:solidFill>
              <a:effectLst>
                <a:outerShdw blurRad="38100" dist="38100" dir="2700000" algn="tl">
                  <a:srgbClr val="000000"/>
                </a:outerShdw>
              </a:effectLst>
            </a:endParaRPr>
          </a:p>
        </p:txBody>
      </p:sp>
      <p:sp>
        <p:nvSpPr>
          <p:cNvPr id="76803" name="Rectangle 3"/>
          <p:cNvSpPr>
            <a:spLocks noChangeArrowheads="1"/>
          </p:cNvSpPr>
          <p:nvPr/>
        </p:nvSpPr>
        <p:spPr bwMode="auto">
          <a:xfrm>
            <a:off x="914400" y="1412875"/>
            <a:ext cx="8229600" cy="453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80000"/>
              </a:lnSpc>
              <a:spcBef>
                <a:spcPct val="20000"/>
              </a:spcBef>
              <a:buClr>
                <a:schemeClr val="hlink"/>
              </a:buClr>
              <a:buSzPct val="75000"/>
              <a:buFont typeface="Wingdings" pitchFamily="2" charset="2"/>
              <a:buChar char="q"/>
            </a:pPr>
            <a:r>
              <a:rPr lang="en-US" sz="1200" b="1">
                <a:effectLst>
                  <a:outerShdw blurRad="38100" dist="38100" dir="2700000" algn="tl">
                    <a:srgbClr val="000000"/>
                  </a:outerShdw>
                </a:effectLst>
              </a:rPr>
              <a:t>RATEG — best-estimate code , which can be used for calculate of thermal and hydraulic processes in primary and secondary circuit</a:t>
            </a:r>
          </a:p>
          <a:p>
            <a:pPr marL="742950" lvl="1" indent="-285750">
              <a:lnSpc>
                <a:spcPct val="80000"/>
              </a:lnSpc>
              <a:spcBef>
                <a:spcPct val="20000"/>
              </a:spcBef>
              <a:buClr>
                <a:schemeClr val="tx2"/>
              </a:buClr>
              <a:buSzPct val="75000"/>
              <a:buFont typeface="Wingdings" pitchFamily="2" charset="2"/>
              <a:buChar char="q"/>
            </a:pPr>
            <a:r>
              <a:rPr lang="en-US" sz="1200" b="1">
                <a:effectLst>
                  <a:outerShdw blurRad="38100" dist="38100" dir="2700000" algn="tl">
                    <a:srgbClr val="000000"/>
                  </a:outerShdw>
                </a:effectLst>
              </a:rPr>
              <a:t>Two-fluid 1D thermal-hydraulic flow</a:t>
            </a:r>
          </a:p>
          <a:p>
            <a:pPr marL="742950" lvl="1" indent="-285750">
              <a:lnSpc>
                <a:spcPct val="80000"/>
              </a:lnSpc>
              <a:spcBef>
                <a:spcPct val="20000"/>
              </a:spcBef>
              <a:buClr>
                <a:schemeClr val="tx2"/>
              </a:buClr>
              <a:buSzPct val="75000"/>
              <a:buFont typeface="Wingdings" pitchFamily="2" charset="2"/>
              <a:buChar char="q"/>
            </a:pPr>
            <a:r>
              <a:rPr lang="en-US" sz="1200" b="1">
                <a:effectLst>
                  <a:outerShdw blurRad="38100" dist="38100" dir="2700000" algn="tl">
                    <a:srgbClr val="000000"/>
                  </a:outerShdw>
                </a:effectLst>
              </a:rPr>
              <a:t>1D and 2D heat conductivity</a:t>
            </a:r>
          </a:p>
          <a:p>
            <a:pPr marL="342900" indent="-342900">
              <a:lnSpc>
                <a:spcPct val="80000"/>
              </a:lnSpc>
              <a:spcBef>
                <a:spcPct val="20000"/>
              </a:spcBef>
              <a:buClr>
                <a:schemeClr val="hlink"/>
              </a:buClr>
              <a:buSzPct val="75000"/>
              <a:buFont typeface="Wingdings" pitchFamily="2" charset="2"/>
              <a:buChar char="q"/>
            </a:pPr>
            <a:r>
              <a:rPr lang="en-US" sz="1200" b="1">
                <a:effectLst>
                  <a:outerShdw blurRad="38100" dist="38100" dir="2700000" algn="tl">
                    <a:srgbClr val="000000"/>
                  </a:outerShdw>
                </a:effectLst>
              </a:rPr>
              <a:t>SVECHA — realistic simulation of core degradation phenomena </a:t>
            </a:r>
            <a:endParaRPr lang="ru-RU" sz="1200" b="1">
              <a:effectLst>
                <a:outerShdw blurRad="38100" dist="38100" dir="2700000" algn="tl">
                  <a:srgbClr val="000000"/>
                </a:outerShdw>
              </a:effectLst>
            </a:endParaRPr>
          </a:p>
          <a:p>
            <a:pPr marL="742950" lvl="1" indent="-285750">
              <a:lnSpc>
                <a:spcPct val="80000"/>
              </a:lnSpc>
              <a:spcBef>
                <a:spcPct val="20000"/>
              </a:spcBef>
              <a:buClr>
                <a:schemeClr val="tx2"/>
              </a:buClr>
              <a:buSzPct val="75000"/>
              <a:buFont typeface="Wingdings" pitchFamily="2" charset="2"/>
              <a:buChar char="q"/>
            </a:pPr>
            <a:r>
              <a:rPr lang="en-US" sz="1200" b="1">
                <a:effectLst>
                  <a:outerShdw blurRad="38100" dist="38100" dir="2700000" algn="tl">
                    <a:srgbClr val="000000"/>
                  </a:outerShdw>
                </a:effectLst>
              </a:rPr>
              <a:t>hydrogen generation </a:t>
            </a:r>
          </a:p>
          <a:p>
            <a:pPr marL="742950" lvl="1" indent="-285750">
              <a:lnSpc>
                <a:spcPct val="80000"/>
              </a:lnSpc>
              <a:spcBef>
                <a:spcPct val="20000"/>
              </a:spcBef>
              <a:buClr>
                <a:schemeClr val="tx2"/>
              </a:buClr>
              <a:buSzPct val="75000"/>
              <a:buFont typeface="Wingdings" pitchFamily="2" charset="2"/>
              <a:buChar char="q"/>
            </a:pPr>
            <a:r>
              <a:rPr lang="en-US" sz="1200" b="1">
                <a:effectLst>
                  <a:outerShdw blurRad="38100" dist="38100" dir="2700000" algn="tl">
                    <a:srgbClr val="000000"/>
                  </a:outerShdw>
                </a:effectLst>
              </a:rPr>
              <a:t>flowing materials models</a:t>
            </a:r>
            <a:endParaRPr lang="ru-RU" sz="1200" b="1">
              <a:effectLst>
                <a:outerShdw blurRad="38100" dist="38100" dir="2700000" algn="tl">
                  <a:srgbClr val="000000"/>
                </a:outerShdw>
              </a:effectLst>
            </a:endParaRPr>
          </a:p>
          <a:p>
            <a:pPr marL="342900" indent="-342900">
              <a:lnSpc>
                <a:spcPct val="80000"/>
              </a:lnSpc>
              <a:spcBef>
                <a:spcPct val="20000"/>
              </a:spcBef>
              <a:buClr>
                <a:schemeClr val="hlink"/>
              </a:buClr>
              <a:buSzPct val="75000"/>
              <a:buFont typeface="Wingdings" pitchFamily="2" charset="2"/>
              <a:buChar char="q"/>
            </a:pPr>
            <a:r>
              <a:rPr lang="en-US" sz="1200" b="1">
                <a:effectLst>
                  <a:outerShdw blurRad="38100" dist="38100" dir="2700000" algn="tl">
                    <a:srgbClr val="000000"/>
                  </a:outerShdw>
                </a:effectLst>
              </a:rPr>
              <a:t>GEFEST— realistic simulation of core debris behavior in the reactor bottom chamber</a:t>
            </a:r>
          </a:p>
          <a:p>
            <a:pPr marL="742950" lvl="1" indent="-285750">
              <a:lnSpc>
                <a:spcPct val="80000"/>
              </a:lnSpc>
              <a:spcBef>
                <a:spcPct val="20000"/>
              </a:spcBef>
              <a:buClr>
                <a:schemeClr val="tx2"/>
              </a:buClr>
              <a:buSzPct val="75000"/>
              <a:buFont typeface="Wingdings" pitchFamily="2" charset="2"/>
              <a:buChar char="q"/>
            </a:pPr>
            <a:r>
              <a:rPr lang="en-US" sz="1200" b="1">
                <a:effectLst>
                  <a:outerShdw blurRad="38100" dist="38100" dir="2700000" algn="tl">
                    <a:srgbClr val="000000"/>
                  </a:outerShdw>
                </a:effectLst>
              </a:rPr>
              <a:t>Vessel-corium interaction </a:t>
            </a:r>
          </a:p>
          <a:p>
            <a:pPr marL="742950" lvl="1" indent="-285750">
              <a:lnSpc>
                <a:spcPct val="80000"/>
              </a:lnSpc>
              <a:spcBef>
                <a:spcPct val="20000"/>
              </a:spcBef>
              <a:buClr>
                <a:schemeClr val="tx2"/>
              </a:buClr>
              <a:buSzPct val="75000"/>
              <a:buFont typeface="Wingdings" pitchFamily="2" charset="2"/>
              <a:buChar char="q"/>
            </a:pPr>
            <a:r>
              <a:rPr lang="en-US" sz="1200" b="1">
                <a:effectLst>
                  <a:outerShdw blurRad="38100" dist="38100" dir="2700000" algn="tl">
                    <a:srgbClr val="000000"/>
                  </a:outerShdw>
                </a:effectLst>
              </a:rPr>
              <a:t>Vessel deformations and failure</a:t>
            </a:r>
          </a:p>
          <a:p>
            <a:pPr marL="342900" indent="-342900">
              <a:lnSpc>
                <a:spcPct val="80000"/>
              </a:lnSpc>
              <a:spcBef>
                <a:spcPct val="20000"/>
              </a:spcBef>
              <a:buClr>
                <a:schemeClr val="hlink"/>
              </a:buClr>
              <a:buSzPct val="75000"/>
              <a:buFont typeface="Wingdings" pitchFamily="2" charset="2"/>
              <a:buChar char="q"/>
            </a:pPr>
            <a:r>
              <a:rPr lang="en-US" sz="1200" b="1">
                <a:effectLst>
                  <a:outerShdw blurRad="38100" dist="38100" dir="2700000" algn="tl">
                    <a:srgbClr val="000000"/>
                  </a:outerShdw>
                </a:effectLst>
              </a:rPr>
              <a:t>BONUS— fission product accumulation</a:t>
            </a:r>
          </a:p>
          <a:p>
            <a:pPr marL="342900" indent="-342900">
              <a:lnSpc>
                <a:spcPct val="80000"/>
              </a:lnSpc>
              <a:spcBef>
                <a:spcPct val="20000"/>
              </a:spcBef>
              <a:buClr>
                <a:schemeClr val="hlink"/>
              </a:buClr>
              <a:buSzPct val="75000"/>
              <a:buFont typeface="Wingdings" pitchFamily="2" charset="2"/>
              <a:buChar char="q"/>
            </a:pPr>
            <a:r>
              <a:rPr lang="en-US" sz="1200" b="1">
                <a:effectLst>
                  <a:outerShdw blurRad="38100" dist="38100" dir="2700000" algn="tl">
                    <a:srgbClr val="000000"/>
                  </a:outerShdw>
                </a:effectLst>
              </a:rPr>
              <a:t>RELIZ— fission product release in a gap from fuel road</a:t>
            </a:r>
          </a:p>
          <a:p>
            <a:pPr marL="342900" indent="-342900">
              <a:lnSpc>
                <a:spcPct val="80000"/>
              </a:lnSpc>
              <a:spcBef>
                <a:spcPct val="20000"/>
              </a:spcBef>
              <a:buClr>
                <a:schemeClr val="hlink"/>
              </a:buClr>
              <a:buSzPct val="75000"/>
              <a:buFont typeface="Wingdings" pitchFamily="2" charset="2"/>
              <a:buChar char="q"/>
            </a:pPr>
            <a:r>
              <a:rPr lang="en-US" sz="1200" b="1">
                <a:effectLst>
                  <a:outerShdw blurRad="38100" dist="38100" dir="2700000" algn="tl">
                    <a:srgbClr val="000000"/>
                  </a:outerShdw>
                </a:effectLst>
              </a:rPr>
              <a:t>GAPREL— fission product release in coolant</a:t>
            </a:r>
          </a:p>
          <a:p>
            <a:pPr marL="342900" indent="-342900">
              <a:lnSpc>
                <a:spcPct val="80000"/>
              </a:lnSpc>
              <a:spcBef>
                <a:spcPct val="20000"/>
              </a:spcBef>
              <a:buClr>
                <a:schemeClr val="hlink"/>
              </a:buClr>
              <a:buSzPct val="75000"/>
              <a:buFont typeface="Wingdings" pitchFamily="2" charset="2"/>
              <a:buChar char="q"/>
            </a:pPr>
            <a:r>
              <a:rPr lang="en-US" sz="1200" b="1">
                <a:effectLst>
                  <a:outerShdw blurRad="38100" dist="38100" dir="2700000" algn="tl">
                    <a:srgbClr val="000000"/>
                  </a:outerShdw>
                </a:effectLst>
              </a:rPr>
              <a:t>PROFIT— fission product relocation in the primary circuit, release in a break</a:t>
            </a:r>
          </a:p>
          <a:p>
            <a:pPr marL="742950" lvl="1" indent="-285750">
              <a:lnSpc>
                <a:spcPct val="80000"/>
              </a:lnSpc>
              <a:spcBef>
                <a:spcPct val="20000"/>
              </a:spcBef>
              <a:buClr>
                <a:schemeClr val="tx2"/>
              </a:buClr>
              <a:buSzPct val="75000"/>
              <a:buFont typeface="Wingdings" pitchFamily="2" charset="2"/>
              <a:buNone/>
            </a:pPr>
            <a:endParaRPr lang="ru-RU" sz="1200" b="1">
              <a:effectLst>
                <a:outerShdw blurRad="38100" dist="38100" dir="2700000" algn="tl">
                  <a:srgbClr val="000000"/>
                </a:outerShdw>
              </a:effectLst>
            </a:endParaRPr>
          </a:p>
        </p:txBody>
      </p:sp>
      <p:pic>
        <p:nvPicPr>
          <p:cNvPr id="76804" name="Picture 4"/>
          <p:cNvPicPr>
            <a:picLocks noChangeAspect="1" noChangeArrowheads="1"/>
          </p:cNvPicPr>
          <p:nvPr>
            <p:ph/>
          </p:nvPr>
        </p:nvPicPr>
        <p:blipFill>
          <a:blip r:embed="rId2" cstate="print">
            <a:extLst>
              <a:ext uri="{28A0092B-C50C-407E-A947-70E740481C1C}">
                <a14:useLocalDpi xmlns:a14="http://schemas.microsoft.com/office/drawing/2010/main" val="0"/>
              </a:ext>
            </a:extLst>
          </a:blip>
          <a:srcRect/>
          <a:stretch>
            <a:fillRect/>
          </a:stretch>
        </p:blipFill>
        <p:spPr>
          <a:xfrm>
            <a:off x="1547813" y="4221163"/>
            <a:ext cx="5938837" cy="2355850"/>
          </a:xfrm>
          <a:solidFill>
            <a:srgbClr val="009999"/>
          </a:solidFill>
          <a:ln/>
          <a:extLst>
            <a:ext uri="{91240B29-F687-4F45-9708-019B960494DF}">
              <a14:hiddenLine xmlns:a14="http://schemas.microsoft.com/office/drawing/2010/main" w="25400" cap="flat" cmpd="sng">
                <a:solidFill>
                  <a:srgbClr val="000080"/>
                </a:solidFill>
                <a:prstDash val="solid"/>
                <a:miter lim="800000"/>
                <a:headEnd type="none" w="med" len="med"/>
                <a:tailEnd type="none" w="med" len="med"/>
              </a14:hiddenLine>
            </a:ext>
          </a:extLst>
        </p:spPr>
      </p:pic>
      <p:sp>
        <p:nvSpPr>
          <p:cNvPr id="76806" name="Rectangle 6"/>
          <p:cNvSpPr>
            <a:spLocks noChangeArrowheads="1"/>
          </p:cNvSpPr>
          <p:nvPr/>
        </p:nvSpPr>
        <p:spPr bwMode="auto">
          <a:xfrm>
            <a:off x="3851275" y="6491288"/>
            <a:ext cx="39830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1200"/>
              <a:t>Fission Products’ Behavior Flowchart in SOKRAT Code</a:t>
            </a:r>
            <a:r>
              <a:rPr lang="ru-RU"/>
              <a:t> </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liennummernplatzhalter 5"/>
          <p:cNvSpPr>
            <a:spLocks noGrp="1"/>
          </p:cNvSpPr>
          <p:nvPr>
            <p:ph type="sldNum" sz="quarter" idx="12"/>
          </p:nvPr>
        </p:nvSpPr>
        <p:spPr/>
        <p:txBody>
          <a:bodyPr/>
          <a:lstStyle/>
          <a:p>
            <a:fld id="{81416DD6-1F76-4BE5-BA8B-92F2195DDA0E}" type="slidenum">
              <a:rPr lang="ru-RU"/>
              <a:pPr/>
              <a:t>21</a:t>
            </a:fld>
            <a:endParaRPr lang="ru-RU"/>
          </a:p>
        </p:txBody>
      </p:sp>
      <p:sp>
        <p:nvSpPr>
          <p:cNvPr id="77826" name="Rectangle 2"/>
          <p:cNvSpPr>
            <a:spLocks noGrp="1" noChangeArrowheads="1"/>
          </p:cNvSpPr>
          <p:nvPr>
            <p:ph type="title"/>
          </p:nvPr>
        </p:nvSpPr>
        <p:spPr>
          <a:xfrm>
            <a:off x="758825" y="280988"/>
            <a:ext cx="8277225" cy="431800"/>
          </a:xfrm>
        </p:spPr>
        <p:txBody>
          <a:bodyPr/>
          <a:lstStyle/>
          <a:p>
            <a:r>
              <a:rPr lang="en-US" sz="3200" b="1"/>
              <a:t>The design diagram of NPP</a:t>
            </a:r>
            <a:br>
              <a:rPr lang="en-US" sz="3200" b="1"/>
            </a:br>
            <a:r>
              <a:rPr lang="en-US" sz="3200" b="1"/>
              <a:t> with WWER-1000</a:t>
            </a:r>
            <a:endParaRPr lang="ru-RU" sz="3200" b="1"/>
          </a:p>
        </p:txBody>
      </p:sp>
      <p:sp>
        <p:nvSpPr>
          <p:cNvPr id="77827"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7828" name="Rectangle 4"/>
          <p:cNvSpPr>
            <a:spLocks noChangeArrowheads="1"/>
          </p:cNvSpPr>
          <p:nvPr/>
        </p:nvSpPr>
        <p:spPr bwMode="auto">
          <a:xfrm>
            <a:off x="0" y="1590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graphicFrame>
        <p:nvGraphicFramePr>
          <p:cNvPr id="77829" name="Object 5"/>
          <p:cNvGraphicFramePr>
            <a:graphicFrameLocks noChangeAspect="1"/>
          </p:cNvGraphicFramePr>
          <p:nvPr/>
        </p:nvGraphicFramePr>
        <p:xfrm>
          <a:off x="395288" y="1268413"/>
          <a:ext cx="8424862" cy="5194300"/>
        </p:xfrm>
        <a:graphic>
          <a:graphicData uri="http://schemas.openxmlformats.org/presentationml/2006/ole">
            <mc:AlternateContent xmlns:mc="http://schemas.openxmlformats.org/markup-compatibility/2006">
              <mc:Choice xmlns:v="urn:schemas-microsoft-com:vml" Requires="v">
                <p:oleObj spid="_x0000_s77839" r:id="rId3" imgW="14310360" imgH="7863840" progId="Designer.Drawing.7">
                  <p:embed/>
                </p:oleObj>
              </mc:Choice>
              <mc:Fallback>
                <p:oleObj r:id="rId3" imgW="14310360" imgH="7863840" progId="Designer.Drawing.7">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268413"/>
                        <a:ext cx="8424862" cy="5194300"/>
                      </a:xfrm>
                      <a:prstGeom prst="rect">
                        <a:avLst/>
                      </a:prstGeom>
                      <a:solidFill>
                        <a:srgbClr val="009999"/>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7830" name="Rectangle 6"/>
          <p:cNvSpPr>
            <a:spLocks noChangeArrowheads="1"/>
          </p:cNvSpPr>
          <p:nvPr/>
        </p:nvSpPr>
        <p:spPr bwMode="auto">
          <a:xfrm>
            <a:off x="4067175" y="2708275"/>
            <a:ext cx="863600" cy="274638"/>
          </a:xfrm>
          <a:prstGeom prst="rect">
            <a:avLst/>
          </a:prstGeom>
          <a:solidFill>
            <a:srgbClr val="E2C4A6"/>
          </a:solidFill>
          <a:ln>
            <a:noFill/>
          </a:ln>
          <a:effectLst/>
          <a:extLs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749300"/>
            <a:r>
              <a:rPr lang="en-US" sz="1200">
                <a:solidFill>
                  <a:srgbClr val="000066"/>
                </a:solidFill>
              </a:rPr>
              <a:t>Reactor</a:t>
            </a:r>
          </a:p>
        </p:txBody>
      </p:sp>
      <p:sp>
        <p:nvSpPr>
          <p:cNvPr id="77831" name="Rectangle 7"/>
          <p:cNvSpPr>
            <a:spLocks noChangeArrowheads="1"/>
          </p:cNvSpPr>
          <p:nvPr/>
        </p:nvSpPr>
        <p:spPr bwMode="auto">
          <a:xfrm>
            <a:off x="1908175" y="1557338"/>
            <a:ext cx="863600" cy="457200"/>
          </a:xfrm>
          <a:prstGeom prst="rect">
            <a:avLst/>
          </a:prstGeom>
          <a:solidFill>
            <a:srgbClr val="E2C4A6"/>
          </a:solidFill>
          <a:ln>
            <a:noFill/>
          </a:ln>
          <a:effectLst/>
          <a:extLst>
            <a:ext uri="{91240B29-F687-4F45-9708-019B960494DF}">
              <a14:hiddenLine xmlns:a14="http://schemas.microsoft.com/office/drawing/2010/main" w="2540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749300"/>
            <a:r>
              <a:rPr lang="en-US" sz="1200">
                <a:solidFill>
                  <a:srgbClr val="000066"/>
                </a:solidFill>
              </a:rPr>
              <a:t>Steam </a:t>
            </a:r>
          </a:p>
          <a:p>
            <a:pPr defTabSz="749300"/>
            <a:r>
              <a:rPr lang="en-US" sz="1200">
                <a:solidFill>
                  <a:srgbClr val="000066"/>
                </a:solidFill>
              </a:rPr>
              <a:t>generator</a:t>
            </a:r>
            <a:endParaRPr lang="ru-RU" sz="1200">
              <a:solidFill>
                <a:srgbClr val="000066"/>
              </a:solidFill>
            </a:endParaRPr>
          </a:p>
        </p:txBody>
      </p:sp>
      <p:sp>
        <p:nvSpPr>
          <p:cNvPr id="77832" name="Rectangle 8"/>
          <p:cNvSpPr>
            <a:spLocks noChangeArrowheads="1"/>
          </p:cNvSpPr>
          <p:nvPr/>
        </p:nvSpPr>
        <p:spPr bwMode="auto">
          <a:xfrm>
            <a:off x="8183563" y="1484313"/>
            <a:ext cx="960437" cy="457200"/>
          </a:xfrm>
          <a:prstGeom prst="rect">
            <a:avLst/>
          </a:prstGeom>
          <a:solidFill>
            <a:srgbClr val="E2C4A6"/>
          </a:solidFill>
          <a:ln>
            <a:noFill/>
          </a:ln>
          <a:effectLst/>
          <a:extLst>
            <a:ext uri="{91240B29-F687-4F45-9708-019B960494DF}">
              <a14:hiddenLine xmlns:a14="http://schemas.microsoft.com/office/drawing/2010/main" w="2540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749300"/>
            <a:r>
              <a:rPr lang="en-US" sz="1200">
                <a:solidFill>
                  <a:srgbClr val="000066"/>
                </a:solidFill>
              </a:rPr>
              <a:t>Steam</a:t>
            </a:r>
            <a:r>
              <a:rPr lang="en-US" sz="1200"/>
              <a:t> </a:t>
            </a:r>
          </a:p>
          <a:p>
            <a:pPr defTabSz="749300"/>
            <a:r>
              <a:rPr lang="en-US" sz="1200">
                <a:solidFill>
                  <a:srgbClr val="000066"/>
                </a:solidFill>
              </a:rPr>
              <a:t>generator</a:t>
            </a:r>
            <a:endParaRPr lang="ru-RU" sz="1200">
              <a:solidFill>
                <a:srgbClr val="000066"/>
              </a:solidFill>
            </a:endParaRPr>
          </a:p>
        </p:txBody>
      </p:sp>
      <p:sp>
        <p:nvSpPr>
          <p:cNvPr id="77833" name="Rectangle 9"/>
          <p:cNvSpPr>
            <a:spLocks noChangeArrowheads="1"/>
          </p:cNvSpPr>
          <p:nvPr/>
        </p:nvSpPr>
        <p:spPr bwMode="auto">
          <a:xfrm>
            <a:off x="5148263" y="1773238"/>
            <a:ext cx="1079500" cy="274637"/>
          </a:xfrm>
          <a:prstGeom prst="rect">
            <a:avLst/>
          </a:prstGeom>
          <a:solidFill>
            <a:srgbClr val="E2C4A6"/>
          </a:solidFill>
          <a:ln>
            <a:noFill/>
          </a:ln>
          <a:effectLst/>
          <a:extLst>
            <a:ext uri="{91240B29-F687-4F45-9708-019B960494DF}">
              <a14:hiddenLine xmlns:a14="http://schemas.microsoft.com/office/drawing/2010/main" w="2540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749300"/>
            <a:r>
              <a:rPr lang="en-US" sz="1200">
                <a:solidFill>
                  <a:srgbClr val="000066"/>
                </a:solidFill>
              </a:rPr>
              <a:t>Pressurizer</a:t>
            </a:r>
            <a:endParaRPr lang="ru-RU" sz="1200">
              <a:solidFill>
                <a:srgbClr val="000066"/>
              </a:solidFill>
            </a:endParaRPr>
          </a:p>
        </p:txBody>
      </p:sp>
      <p:sp>
        <p:nvSpPr>
          <p:cNvPr id="77834" name="Rectangle 10"/>
          <p:cNvSpPr>
            <a:spLocks noChangeArrowheads="1"/>
          </p:cNvSpPr>
          <p:nvPr/>
        </p:nvSpPr>
        <p:spPr bwMode="auto">
          <a:xfrm>
            <a:off x="6948488" y="908050"/>
            <a:ext cx="1079500" cy="457200"/>
          </a:xfrm>
          <a:prstGeom prst="rect">
            <a:avLst/>
          </a:prstGeom>
          <a:solidFill>
            <a:srgbClr val="E2C4A6"/>
          </a:solidFill>
          <a:ln>
            <a:noFill/>
          </a:ln>
          <a:effectLst/>
          <a:extLst>
            <a:ext uri="{91240B29-F687-4F45-9708-019B960494DF}">
              <a14:hiddenLine xmlns:a14="http://schemas.microsoft.com/office/drawing/2010/main" w="2540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749300"/>
            <a:r>
              <a:rPr lang="en-US" sz="1200">
                <a:solidFill>
                  <a:srgbClr val="000066"/>
                </a:solidFill>
              </a:rPr>
              <a:t>Gas</a:t>
            </a:r>
            <a:r>
              <a:rPr lang="en-US" sz="1200"/>
              <a:t> </a:t>
            </a:r>
            <a:r>
              <a:rPr lang="en-US" sz="1200">
                <a:solidFill>
                  <a:srgbClr val="000066"/>
                </a:solidFill>
              </a:rPr>
              <a:t>removal</a:t>
            </a:r>
            <a:r>
              <a:rPr lang="en-US" sz="1200"/>
              <a:t> </a:t>
            </a:r>
            <a:r>
              <a:rPr lang="en-US" sz="1200">
                <a:solidFill>
                  <a:srgbClr val="000066"/>
                </a:solidFill>
              </a:rPr>
              <a:t>system</a:t>
            </a:r>
            <a:endParaRPr lang="ru-RU" sz="1200">
              <a:solidFill>
                <a:srgbClr val="000066"/>
              </a:solidFill>
            </a:endParaRPr>
          </a:p>
        </p:txBody>
      </p:sp>
      <p:sp>
        <p:nvSpPr>
          <p:cNvPr id="77835" name="Rectangle 11"/>
          <p:cNvSpPr>
            <a:spLocks noChangeArrowheads="1"/>
          </p:cNvSpPr>
          <p:nvPr/>
        </p:nvSpPr>
        <p:spPr bwMode="auto">
          <a:xfrm>
            <a:off x="2555875" y="3716338"/>
            <a:ext cx="792163" cy="274637"/>
          </a:xfrm>
          <a:prstGeom prst="rect">
            <a:avLst/>
          </a:prstGeom>
          <a:solidFill>
            <a:srgbClr val="E2C4A6"/>
          </a:solidFill>
          <a:ln>
            <a:noFill/>
          </a:ln>
          <a:effectLst/>
          <a:extLs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749300"/>
            <a:r>
              <a:rPr lang="en-US" sz="1200">
                <a:solidFill>
                  <a:srgbClr val="000066"/>
                </a:solidFill>
              </a:rPr>
              <a:t>Hot</a:t>
            </a:r>
            <a:r>
              <a:rPr lang="en-US" sz="1200"/>
              <a:t> </a:t>
            </a:r>
            <a:r>
              <a:rPr lang="en-US" sz="1200">
                <a:solidFill>
                  <a:srgbClr val="000066"/>
                </a:solidFill>
              </a:rPr>
              <a:t>leg</a:t>
            </a:r>
          </a:p>
        </p:txBody>
      </p:sp>
      <p:sp>
        <p:nvSpPr>
          <p:cNvPr id="77836" name="Rectangle 12"/>
          <p:cNvSpPr>
            <a:spLocks noChangeArrowheads="1"/>
          </p:cNvSpPr>
          <p:nvPr/>
        </p:nvSpPr>
        <p:spPr bwMode="auto">
          <a:xfrm>
            <a:off x="2555875" y="4652963"/>
            <a:ext cx="863600" cy="274637"/>
          </a:xfrm>
          <a:prstGeom prst="rect">
            <a:avLst/>
          </a:prstGeom>
          <a:solidFill>
            <a:srgbClr val="E2C4A6"/>
          </a:solidFill>
          <a:ln>
            <a:noFill/>
          </a:ln>
          <a:effectLst/>
          <a:extLs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749300"/>
            <a:r>
              <a:rPr lang="en-US" sz="1200">
                <a:solidFill>
                  <a:srgbClr val="000066"/>
                </a:solidFill>
              </a:rPr>
              <a:t>Cold</a:t>
            </a:r>
            <a:r>
              <a:rPr lang="en-US" sz="1200"/>
              <a:t> </a:t>
            </a:r>
            <a:r>
              <a:rPr lang="en-US" sz="1200">
                <a:solidFill>
                  <a:srgbClr val="000066"/>
                </a:solidFill>
              </a:rPr>
              <a:t>leg</a:t>
            </a:r>
          </a:p>
        </p:txBody>
      </p:sp>
      <p:sp>
        <p:nvSpPr>
          <p:cNvPr id="77837" name="Rectangle 13"/>
          <p:cNvSpPr>
            <a:spLocks noChangeArrowheads="1"/>
          </p:cNvSpPr>
          <p:nvPr/>
        </p:nvSpPr>
        <p:spPr bwMode="auto">
          <a:xfrm>
            <a:off x="3419475" y="5373688"/>
            <a:ext cx="576263" cy="274637"/>
          </a:xfrm>
          <a:prstGeom prst="rect">
            <a:avLst/>
          </a:prstGeom>
          <a:solidFill>
            <a:srgbClr val="E2C4A6"/>
          </a:solidFill>
          <a:ln>
            <a:noFill/>
          </a:ln>
          <a:effectLst/>
          <a:extLs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749300"/>
            <a:r>
              <a:rPr lang="en-US" sz="1200">
                <a:solidFill>
                  <a:srgbClr val="000066"/>
                </a:solidFill>
              </a:rPr>
              <a:t>Core</a:t>
            </a:r>
          </a:p>
        </p:txBody>
      </p:sp>
      <p:pic>
        <p:nvPicPr>
          <p:cNvPr id="77838" name="Picture 14" descr="B428_vessel_rateg"/>
          <p:cNvPicPr>
            <a:picLocks noChangeAspect="1" noChangeArrowheads="1"/>
          </p:cNvPicPr>
          <p:nvPr>
            <p:ph idx="1"/>
          </p:nvPr>
        </p:nvPicPr>
        <p:blipFill>
          <a:blip r:embed="rId5" cstate="print">
            <a:extLst>
              <a:ext uri="{28A0092B-C50C-407E-A947-70E740481C1C}">
                <a14:useLocalDpi xmlns:a14="http://schemas.microsoft.com/office/drawing/2010/main" val="0"/>
              </a:ext>
            </a:extLst>
          </a:blip>
          <a:srcRect r="65836" b="45821"/>
          <a:stretch>
            <a:fillRect/>
          </a:stretch>
        </p:blipFill>
        <p:spPr>
          <a:xfrm>
            <a:off x="5724525" y="4437063"/>
            <a:ext cx="1501775" cy="38465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oliennummernplatzhalter 6"/>
          <p:cNvSpPr>
            <a:spLocks noGrp="1"/>
          </p:cNvSpPr>
          <p:nvPr>
            <p:ph type="sldNum" sz="quarter" idx="12"/>
          </p:nvPr>
        </p:nvSpPr>
        <p:spPr/>
        <p:txBody>
          <a:bodyPr/>
          <a:lstStyle/>
          <a:p>
            <a:fld id="{B913FB19-1ABB-488F-93DC-EF31DC2D478D}" type="slidenum">
              <a:rPr lang="ru-RU"/>
              <a:pPr/>
              <a:t>22</a:t>
            </a:fld>
            <a:endParaRPr lang="ru-RU"/>
          </a:p>
        </p:txBody>
      </p:sp>
      <p:sp>
        <p:nvSpPr>
          <p:cNvPr id="117762" name="Rectangle 2"/>
          <p:cNvSpPr>
            <a:spLocks noGrp="1" noChangeArrowheads="1"/>
          </p:cNvSpPr>
          <p:nvPr>
            <p:ph type="title"/>
          </p:nvPr>
        </p:nvSpPr>
        <p:spPr>
          <a:xfrm>
            <a:off x="914400" y="0"/>
            <a:ext cx="8229600" cy="1139825"/>
          </a:xfrm>
        </p:spPr>
        <p:txBody>
          <a:bodyPr/>
          <a:lstStyle/>
          <a:p>
            <a:r>
              <a:rPr lang="en-US" sz="2900" b="1"/>
              <a:t>T</a:t>
            </a:r>
            <a:r>
              <a:rPr lang="ru-RU" sz="2900" b="1"/>
              <a:t>he analysis of </a:t>
            </a:r>
            <a:r>
              <a:rPr lang="en-US" sz="2900" b="1"/>
              <a:t>aerosols release condition in primary circuit </a:t>
            </a:r>
            <a:endParaRPr lang="ru-RU" sz="2900" b="1"/>
          </a:p>
        </p:txBody>
      </p:sp>
      <p:graphicFrame>
        <p:nvGraphicFramePr>
          <p:cNvPr id="118311" name="Group 551"/>
          <p:cNvGraphicFramePr>
            <a:graphicFrameLocks noGrp="1"/>
          </p:cNvGraphicFramePr>
          <p:nvPr>
            <p:ph sz="half" idx="1"/>
          </p:nvPr>
        </p:nvGraphicFramePr>
        <p:xfrm>
          <a:off x="1909763" y="1628775"/>
          <a:ext cx="5975350" cy="2233613"/>
        </p:xfrm>
        <a:graphic>
          <a:graphicData uri="http://schemas.openxmlformats.org/drawingml/2006/table">
            <a:tbl>
              <a:tblPr/>
              <a:tblGrid>
                <a:gridCol w="777875"/>
                <a:gridCol w="771525"/>
                <a:gridCol w="184150"/>
                <a:gridCol w="585787"/>
                <a:gridCol w="828675"/>
                <a:gridCol w="730250"/>
                <a:gridCol w="1198563"/>
                <a:gridCol w="898525"/>
              </a:tblGrid>
              <a:tr h="695325">
                <a:tc>
                  <a:txBody>
                    <a:bodyPr/>
                    <a:lstStyle/>
                    <a:p>
                      <a:pPr marL="0" marR="0" lvl="0" indent="0" algn="ctr" defTabSz="914400" rtl="0" eaLnBrk="1" fontAlgn="base" latinLnBrk="0" hangingPunct="1">
                        <a:lnSpc>
                          <a:spcPct val="75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cs typeface="Times New Roman" pitchFamily="18" charset="0"/>
                        </a:rPr>
                        <a:t>Pipelines</a:t>
                      </a:r>
                      <a:endParaRPr kumimoji="0" lang="en-US" sz="1000" b="1" i="0" u="none" strike="noStrike" cap="none" normalizeH="0" baseline="0" smtClean="0">
                        <a:ln>
                          <a:noFill/>
                        </a:ln>
                        <a:solidFill>
                          <a:schemeClr val="tx1"/>
                        </a:solidFill>
                        <a:effectLst/>
                        <a:latin typeface="Arial" pitchFamily="34"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c>
                  <a:txBody>
                    <a:bodyPr/>
                    <a:lstStyle/>
                    <a:p>
                      <a:pPr marL="0" marR="0" lvl="0" indent="0" algn="ctr" defTabSz="914400" rtl="0" eaLnBrk="1" fontAlgn="base" latinLnBrk="0" hangingPunct="1">
                        <a:lnSpc>
                          <a:spcPct val="75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cs typeface="Times New Roman" pitchFamily="18" charset="0"/>
                        </a:rPr>
                        <a:t>Diameter, m</a:t>
                      </a:r>
                      <a:endParaRPr kumimoji="0" lang="en-US" sz="1000" b="0" i="0" u="none" strike="noStrike" cap="none" normalizeH="0" baseline="0" smtClean="0">
                        <a:ln>
                          <a:noFill/>
                        </a:ln>
                        <a:solidFill>
                          <a:schemeClr val="tx1"/>
                        </a:solidFill>
                        <a:effectLst/>
                        <a:latin typeface="Arial" pitchFamily="34"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c gridSpan="2">
                  <a:txBody>
                    <a:bodyPr/>
                    <a:lstStyle/>
                    <a:p>
                      <a:pPr marL="0" marR="0" lvl="0" indent="0" algn="ctr" defTabSz="914400" rtl="0" eaLnBrk="1" fontAlgn="base" latinLnBrk="0" hangingPunct="1">
                        <a:lnSpc>
                          <a:spcPct val="75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cs typeface="Times New Roman" pitchFamily="18" charset="0"/>
                        </a:rPr>
                        <a:t>Length, m</a:t>
                      </a:r>
                      <a:endParaRPr kumimoji="0" lang="en-US" sz="1000" b="0" i="0" u="none" strike="noStrike" cap="none" normalizeH="0" baseline="0" smtClean="0">
                        <a:ln>
                          <a:noFill/>
                        </a:ln>
                        <a:solidFill>
                          <a:schemeClr val="tx1"/>
                        </a:solidFill>
                        <a:effectLst/>
                        <a:latin typeface="Arial" pitchFamily="34"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c hMerge="1">
                  <a:txBody>
                    <a:bodyPr/>
                    <a:lstStyle/>
                    <a:p>
                      <a:endParaRPr lang="de-DE"/>
                    </a:p>
                  </a:txBody>
                  <a:tcPr/>
                </a:tc>
                <a:tc>
                  <a:txBody>
                    <a:bodyPr/>
                    <a:lstStyle/>
                    <a:p>
                      <a:pPr marL="0" marR="0" lvl="0" indent="0" algn="ctr" defTabSz="914400" rtl="0" eaLnBrk="1" fontAlgn="base" latinLnBrk="0" hangingPunct="1">
                        <a:lnSpc>
                          <a:spcPct val="75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cs typeface="Times New Roman" pitchFamily="18" charset="0"/>
                        </a:rPr>
                        <a:t>Arrangement</a:t>
                      </a:r>
                      <a:endParaRPr kumimoji="0" lang="en-US" sz="1000" b="0" i="0" u="none" strike="noStrike" cap="none" normalizeH="0" baseline="0" smtClean="0">
                        <a:ln>
                          <a:noFill/>
                        </a:ln>
                        <a:solidFill>
                          <a:schemeClr val="tx1"/>
                        </a:solidFill>
                        <a:effectLst/>
                        <a:latin typeface="Arial" pitchFamily="34"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c>
                  <a:txBody>
                    <a:bodyPr/>
                    <a:lstStyle/>
                    <a:p>
                      <a:pPr marL="0" marR="0" lvl="0" indent="0" algn="ctr" defTabSz="914400" rtl="0" eaLnBrk="1" fontAlgn="base" latinLnBrk="0" hangingPunct="1">
                        <a:lnSpc>
                          <a:spcPct val="75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cs typeface="Times New Roman" pitchFamily="18" charset="0"/>
                        </a:rPr>
                        <a:t>Velocity, m/s</a:t>
                      </a:r>
                      <a:endParaRPr kumimoji="0" lang="en-US" sz="1000" b="0" i="0" u="none" strike="noStrike" cap="none" normalizeH="0" baseline="0" smtClean="0">
                        <a:ln>
                          <a:noFill/>
                        </a:ln>
                        <a:solidFill>
                          <a:schemeClr val="tx1"/>
                        </a:solidFill>
                        <a:effectLst/>
                        <a:latin typeface="Arial" pitchFamily="34"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c>
                  <a:txBody>
                    <a:bodyPr/>
                    <a:lstStyle/>
                    <a:p>
                      <a:pPr marL="0" marR="0" lvl="0" indent="0" algn="ctr" defTabSz="914400" rtl="0" eaLnBrk="1" fontAlgn="base" latinLnBrk="0" hangingPunct="1">
                        <a:lnSpc>
                          <a:spcPct val="75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cs typeface="Times New Roman" pitchFamily="18" charset="0"/>
                        </a:rPr>
                        <a:t>Pressure</a:t>
                      </a:r>
                      <a:br>
                        <a:rPr kumimoji="0" lang="en-US" sz="1000" b="1" i="0" u="none" strike="noStrike" cap="none" normalizeH="0" baseline="0" smtClean="0">
                          <a:ln>
                            <a:noFill/>
                          </a:ln>
                          <a:solidFill>
                            <a:schemeClr val="tx1"/>
                          </a:solidFill>
                          <a:effectLst/>
                          <a:latin typeface="Arial" pitchFamily="34" charset="0"/>
                          <a:cs typeface="Times New Roman" pitchFamily="18" charset="0"/>
                        </a:rPr>
                      </a:br>
                      <a:r>
                        <a:rPr kumimoji="0" lang="en-US" sz="1000" b="1" i="0" u="none" strike="noStrike" cap="none" normalizeH="0" baseline="0" smtClean="0">
                          <a:ln>
                            <a:noFill/>
                          </a:ln>
                          <a:solidFill>
                            <a:schemeClr val="tx1"/>
                          </a:solidFill>
                          <a:effectLst/>
                          <a:latin typeface="Arial" pitchFamily="34" charset="0"/>
                          <a:cs typeface="Times New Roman" pitchFamily="18" charset="0"/>
                        </a:rPr>
                        <a:t>in the primary side, МPа</a:t>
                      </a:r>
                      <a:endParaRPr kumimoji="0" lang="en-US" sz="1000" b="0" i="0" u="none" strike="noStrike" cap="none" normalizeH="0" baseline="0" smtClean="0">
                        <a:ln>
                          <a:noFill/>
                        </a:ln>
                        <a:solidFill>
                          <a:schemeClr val="tx1"/>
                        </a:solidFill>
                        <a:effectLst/>
                        <a:latin typeface="Arial" pitchFamily="34"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c>
                  <a:txBody>
                    <a:bodyPr/>
                    <a:lstStyle/>
                    <a:p>
                      <a:pPr marL="0" marR="0" lvl="0" indent="0" algn="ctr" defTabSz="914400" rtl="0" eaLnBrk="1" fontAlgn="base" latinLnBrk="0" hangingPunct="1">
                        <a:lnSpc>
                          <a:spcPct val="75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cs typeface="Times New Roman" pitchFamily="18" charset="0"/>
                        </a:rPr>
                        <a:t>Pressure in the containment, МPа</a:t>
                      </a:r>
                      <a:endParaRPr kumimoji="0" lang="en-US" sz="1000" b="0" i="0" u="none" strike="noStrike" cap="none" normalizeH="0" baseline="0" smtClean="0">
                        <a:ln>
                          <a:noFill/>
                        </a:ln>
                        <a:solidFill>
                          <a:schemeClr val="tx1"/>
                        </a:solidFill>
                        <a:effectLst/>
                        <a:latin typeface="Arial" pitchFamily="34"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r>
              <a:tr h="219075">
                <a:tc gridSpan="8">
                  <a:txBody>
                    <a:bodyPr/>
                    <a:lstStyle/>
                    <a:p>
                      <a:pPr marL="342900" marR="0" lvl="0" indent="-342900" algn="ctr" defTabSz="914400" rtl="0" eaLnBrk="1" fontAlgn="base" latinLnBrk="0" hangingPunct="1">
                        <a:lnSpc>
                          <a:spcPct val="75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cs typeface="Times New Roman" pitchFamily="18" charset="0"/>
                        </a:rPr>
                        <a:t>Break Dnom </a:t>
                      </a:r>
                      <a:r>
                        <a:rPr kumimoji="0" lang="ru-RU" sz="1000" b="1" i="0" u="none" strike="noStrike" cap="none" normalizeH="0" baseline="0" smtClean="0">
                          <a:ln>
                            <a:noFill/>
                          </a:ln>
                          <a:solidFill>
                            <a:schemeClr val="tx1"/>
                          </a:solidFill>
                          <a:effectLst/>
                          <a:latin typeface="Arial" pitchFamily="34" charset="0"/>
                          <a:cs typeface="Times New Roman" pitchFamily="18" charset="0"/>
                        </a:rPr>
                        <a:t>346, </a:t>
                      </a:r>
                      <a:r>
                        <a:rPr kumimoji="0" lang="en-US" sz="1000" b="1" i="0" u="none" strike="noStrike" cap="none" normalizeH="0" baseline="0" smtClean="0">
                          <a:ln>
                            <a:noFill/>
                          </a:ln>
                          <a:solidFill>
                            <a:schemeClr val="tx1"/>
                          </a:solidFill>
                          <a:effectLst/>
                          <a:latin typeface="Arial" pitchFamily="34" charset="0"/>
                          <a:cs typeface="Times New Roman" pitchFamily="18" charset="0"/>
                        </a:rPr>
                        <a:t>time </a:t>
                      </a:r>
                      <a:r>
                        <a:rPr kumimoji="0" lang="ru-RU" sz="1000" b="1" i="0" u="none" strike="noStrike" cap="none" normalizeH="0" baseline="0" smtClean="0">
                          <a:ln>
                            <a:noFill/>
                          </a:ln>
                          <a:solidFill>
                            <a:schemeClr val="tx1"/>
                          </a:solidFill>
                          <a:effectLst/>
                          <a:latin typeface="Arial" pitchFamily="34" charset="0"/>
                          <a:cs typeface="Times New Roman" pitchFamily="18" charset="0"/>
                        </a:rPr>
                        <a:t>1400 – 4100 </a:t>
                      </a:r>
                      <a:r>
                        <a:rPr kumimoji="0" lang="en-US" sz="1000" b="1" i="0" u="none" strike="noStrike" cap="none" normalizeH="0" baseline="0" smtClean="0">
                          <a:ln>
                            <a:noFill/>
                          </a:ln>
                          <a:solidFill>
                            <a:schemeClr val="tx1"/>
                          </a:solidFill>
                          <a:effectLst/>
                          <a:latin typeface="Arial" pitchFamily="34" charset="0"/>
                          <a:cs typeface="Times New Roman" pitchFamily="18" charset="0"/>
                        </a:rPr>
                        <a:t>s</a:t>
                      </a:r>
                      <a:r>
                        <a:rPr kumimoji="0" lang="ru-RU" sz="1000" b="1" i="0" u="none" strike="noStrike" cap="none" normalizeH="0" baseline="0" smtClean="0">
                          <a:ln>
                            <a:noFill/>
                          </a:ln>
                          <a:solidFill>
                            <a:schemeClr val="tx1"/>
                          </a:solidFill>
                          <a:effectLst/>
                          <a:latin typeface="Arial" pitchFamily="34" charset="0"/>
                          <a:cs typeface="Times New Roman" pitchFamily="18" charset="0"/>
                        </a:rPr>
                        <a:t>, </a:t>
                      </a:r>
                      <a:endParaRPr kumimoji="0" lang="ru-RU" sz="10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r>
              <a:tr h="220663">
                <a:tc rowSpan="3">
                  <a:txBody>
                    <a:bodyPr/>
                    <a:lstStyle/>
                    <a:p>
                      <a:pPr marL="342900" marR="0" lvl="0" indent="-342900" algn="ctr" defTabSz="914400" rtl="0" eaLnBrk="1" fontAlgn="base" latinLnBrk="0" hangingPunct="1">
                        <a:lnSpc>
                          <a:spcPct val="75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cs typeface="Times New Roman" pitchFamily="18" charset="0"/>
                        </a:rPr>
                        <a:t>Hot leg</a:t>
                      </a:r>
                      <a:endParaRPr kumimoji="0" lang="en-US" sz="10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c rowSpan="3" gridSpan="2">
                  <a:txBody>
                    <a:bodyPr/>
                    <a:lstStyle/>
                    <a:p>
                      <a:pPr marL="342900" marR="0" lvl="0" indent="-342900" algn="ctr" defTabSz="914400" rtl="0" eaLnBrk="1" fontAlgn="base" latinLnBrk="0" hangingPunct="1">
                        <a:lnSpc>
                          <a:spcPct val="75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cs typeface="Times New Roman" pitchFamily="18" charset="0"/>
                        </a:rPr>
                        <a:t>0,85</a:t>
                      </a:r>
                      <a:endParaRPr kumimoji="0" lang="ru-RU" sz="10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c rowSpan="3" hMerge="1">
                  <a:txBody>
                    <a:bodyPr/>
                    <a:lstStyle/>
                    <a:p>
                      <a:endParaRPr lang="de-DE"/>
                    </a:p>
                  </a:txBody>
                  <a:tcPr/>
                </a:tc>
                <a:tc rowSpan="3">
                  <a:txBody>
                    <a:bodyPr/>
                    <a:lstStyle/>
                    <a:p>
                      <a:pPr marL="342900" marR="0" lvl="0" indent="-342900" algn="ctr" defTabSz="914400" rtl="0" eaLnBrk="1" fontAlgn="base" latinLnBrk="0" hangingPunct="1">
                        <a:lnSpc>
                          <a:spcPct val="75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cs typeface="Times New Roman" pitchFamily="18" charset="0"/>
                        </a:rPr>
                        <a:t>7,0</a:t>
                      </a:r>
                      <a:endParaRPr kumimoji="0" lang="ru-RU" sz="10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c rowSpan="3">
                  <a:txBody>
                    <a:bodyPr/>
                    <a:lstStyle/>
                    <a:p>
                      <a:pPr marL="342900" marR="0" lvl="0" indent="-342900" algn="ctr" defTabSz="914400" rtl="0" eaLnBrk="1" fontAlgn="base" latinLnBrk="0" hangingPunct="1">
                        <a:lnSpc>
                          <a:spcPct val="7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horizontal</a:t>
                      </a:r>
                      <a:endParaRPr kumimoji="0" lang="en-US" sz="10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c>
                  <a:txBody>
                    <a:bodyPr/>
                    <a:lstStyle/>
                    <a:p>
                      <a:pPr marL="342900" marR="0" lvl="0" indent="-342900" algn="ctr" defTabSz="914400" rtl="0" eaLnBrk="1" fontAlgn="base" latinLnBrk="0" hangingPunct="1">
                        <a:lnSpc>
                          <a:spcPct val="75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cs typeface="Times New Roman" pitchFamily="18" charset="0"/>
                        </a:rPr>
                        <a:t>2,5 – 7,6</a:t>
                      </a:r>
                      <a:endParaRPr kumimoji="0" lang="ru-RU" sz="10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c>
                  <a:txBody>
                    <a:bodyPr/>
                    <a:lstStyle/>
                    <a:p>
                      <a:pPr marL="342900" marR="0" lvl="0" indent="-342900" algn="ctr" defTabSz="914400" rtl="0" eaLnBrk="1" fontAlgn="base" latinLnBrk="0" hangingPunct="1">
                        <a:lnSpc>
                          <a:spcPct val="75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cs typeface="Times New Roman" pitchFamily="18" charset="0"/>
                        </a:rPr>
                        <a:t>0,305 – 0,31</a:t>
                      </a:r>
                      <a:endParaRPr kumimoji="0" lang="ru-RU" sz="10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c rowSpan="3">
                  <a:txBody>
                    <a:bodyPr/>
                    <a:lstStyle/>
                    <a:p>
                      <a:pPr marL="342900" marR="0" lvl="0" indent="-342900" algn="ctr" defTabSz="914400" rtl="0" eaLnBrk="1" fontAlgn="base" latinLnBrk="0" hangingPunct="1">
                        <a:lnSpc>
                          <a:spcPct val="75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cs typeface="Times New Roman" pitchFamily="18" charset="0"/>
                        </a:rPr>
                        <a:t>0,29 – 0,3</a:t>
                      </a:r>
                      <a:endParaRPr kumimoji="0" lang="ru-RU" sz="10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r>
              <a:tr h="219075">
                <a:tc vMerge="1">
                  <a:txBody>
                    <a:bodyPr/>
                    <a:lstStyle/>
                    <a:p>
                      <a:endParaRPr lang="de-DE"/>
                    </a:p>
                  </a:txBody>
                  <a:tcPr/>
                </a:tc>
                <a:tc gridSpan="2" vMerge="1">
                  <a:txBody>
                    <a:bodyPr/>
                    <a:lstStyle/>
                    <a:p>
                      <a:endParaRPr lang="de-DE"/>
                    </a:p>
                  </a:txBody>
                  <a:tcPr/>
                </a:tc>
                <a:tc hMerge="1" vMerge="1">
                  <a:txBody>
                    <a:bodyPr/>
                    <a:lstStyle/>
                    <a:p>
                      <a:endParaRPr lang="de-DE"/>
                    </a:p>
                  </a:txBody>
                  <a:tcPr/>
                </a:tc>
                <a:tc vMerge="1">
                  <a:txBody>
                    <a:bodyPr/>
                    <a:lstStyle/>
                    <a:p>
                      <a:endParaRPr lang="de-DE"/>
                    </a:p>
                  </a:txBody>
                  <a:tcPr/>
                </a:tc>
                <a:tc vMerge="1">
                  <a:txBody>
                    <a:bodyPr/>
                    <a:lstStyle/>
                    <a:p>
                      <a:endParaRPr lang="de-DE"/>
                    </a:p>
                  </a:txBody>
                  <a:tcPr/>
                </a:tc>
                <a:tc>
                  <a:txBody>
                    <a:bodyPr/>
                    <a:lstStyle/>
                    <a:p>
                      <a:pPr marL="342900" marR="0" lvl="0" indent="-342900" algn="ctr" defTabSz="914400" rtl="0" eaLnBrk="1" fontAlgn="base" latinLnBrk="0" hangingPunct="1">
                        <a:lnSpc>
                          <a:spcPct val="75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cs typeface="Times New Roman" pitchFamily="18" charset="0"/>
                        </a:rPr>
                        <a:t>37</a:t>
                      </a:r>
                      <a:endParaRPr kumimoji="0" lang="ru-RU" sz="10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c>
                  <a:txBody>
                    <a:bodyPr/>
                    <a:lstStyle/>
                    <a:p>
                      <a:pPr marL="342900" marR="0" lvl="0" indent="-342900" algn="ctr" defTabSz="914400" rtl="0" eaLnBrk="1" fontAlgn="base" latinLnBrk="0" hangingPunct="1">
                        <a:lnSpc>
                          <a:spcPct val="75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cs typeface="Times New Roman" pitchFamily="18" charset="0"/>
                        </a:rPr>
                        <a:t>0,42</a:t>
                      </a:r>
                      <a:endParaRPr kumimoji="0" lang="ru-RU" sz="10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c vMerge="1">
                  <a:txBody>
                    <a:bodyPr/>
                    <a:lstStyle/>
                    <a:p>
                      <a:endParaRPr lang="de-DE"/>
                    </a:p>
                  </a:txBody>
                  <a:tcPr/>
                </a:tc>
              </a:tr>
              <a:tr h="220663">
                <a:tc vMerge="1">
                  <a:txBody>
                    <a:bodyPr/>
                    <a:lstStyle/>
                    <a:p>
                      <a:endParaRPr lang="de-DE"/>
                    </a:p>
                  </a:txBody>
                  <a:tcPr/>
                </a:tc>
                <a:tc gridSpan="2" vMerge="1">
                  <a:txBody>
                    <a:bodyPr/>
                    <a:lstStyle/>
                    <a:p>
                      <a:endParaRPr lang="de-DE"/>
                    </a:p>
                  </a:txBody>
                  <a:tcPr/>
                </a:tc>
                <a:tc hMerge="1" vMerge="1">
                  <a:txBody>
                    <a:bodyPr/>
                    <a:lstStyle/>
                    <a:p>
                      <a:endParaRPr lang="de-DE"/>
                    </a:p>
                  </a:txBody>
                  <a:tcPr/>
                </a:tc>
                <a:tc vMerge="1">
                  <a:txBody>
                    <a:bodyPr/>
                    <a:lstStyle/>
                    <a:p>
                      <a:endParaRPr lang="de-DE"/>
                    </a:p>
                  </a:txBody>
                  <a:tcPr/>
                </a:tc>
                <a:tc vMerge="1">
                  <a:txBody>
                    <a:bodyPr/>
                    <a:lstStyle/>
                    <a:p>
                      <a:endParaRPr lang="de-DE"/>
                    </a:p>
                  </a:txBody>
                  <a:tcPr/>
                </a:tc>
                <a:tc>
                  <a:txBody>
                    <a:bodyPr/>
                    <a:lstStyle/>
                    <a:p>
                      <a:pPr marL="342900" marR="0" lvl="0" indent="-342900" algn="ctr" defTabSz="914400" rtl="0" eaLnBrk="1" fontAlgn="base" latinLnBrk="0" hangingPunct="1">
                        <a:lnSpc>
                          <a:spcPct val="75000"/>
                        </a:lnSpc>
                        <a:spcBef>
                          <a:spcPct val="0"/>
                        </a:spcBef>
                        <a:spcAft>
                          <a:spcPct val="0"/>
                        </a:spcAft>
                        <a:buClrTx/>
                        <a:buSzTx/>
                        <a:buFontTx/>
                        <a:buNone/>
                        <a:tabLst/>
                      </a:pPr>
                      <a:endParaRPr kumimoji="0" lang="de-DE" sz="10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c>
                  <a:txBody>
                    <a:bodyPr/>
                    <a:lstStyle/>
                    <a:p>
                      <a:pPr marL="342900" marR="0" lvl="0" indent="-342900" algn="ctr" defTabSz="914400" rtl="0" eaLnBrk="1" fontAlgn="base" latinLnBrk="0" hangingPunct="1">
                        <a:lnSpc>
                          <a:spcPct val="75000"/>
                        </a:lnSpc>
                        <a:spcBef>
                          <a:spcPct val="0"/>
                        </a:spcBef>
                        <a:spcAft>
                          <a:spcPct val="0"/>
                        </a:spcAft>
                        <a:buClrTx/>
                        <a:buSzTx/>
                        <a:buFontTx/>
                        <a:buNone/>
                        <a:tabLst/>
                      </a:pPr>
                      <a:endParaRPr kumimoji="0" lang="de-DE" sz="10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c vMerge="1">
                  <a:txBody>
                    <a:bodyPr/>
                    <a:lstStyle/>
                    <a:p>
                      <a:endParaRPr lang="de-DE"/>
                    </a:p>
                  </a:txBody>
                  <a:tcPr/>
                </a:tc>
              </a:tr>
              <a:tr h="219075">
                <a:tc gridSpan="8">
                  <a:txBody>
                    <a:bodyPr/>
                    <a:lstStyle/>
                    <a:p>
                      <a:pPr marL="342900" marR="0" lvl="0" indent="-342900" algn="ctr" defTabSz="914400" rtl="0" eaLnBrk="1" fontAlgn="base" latinLnBrk="0" hangingPunct="1">
                        <a:lnSpc>
                          <a:spcPct val="75000"/>
                        </a:lnSpc>
                        <a:spcBef>
                          <a:spcPct val="0"/>
                        </a:spcBef>
                        <a:spcAft>
                          <a:spcPct val="0"/>
                        </a:spcAft>
                        <a:buClrTx/>
                        <a:buSzTx/>
                        <a:buFontTx/>
                        <a:buNone/>
                        <a:tabLst/>
                      </a:pPr>
                      <a:endParaRPr kumimoji="0" lang="de-DE" sz="10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r>
              <a:tr h="220663">
                <a:tc gridSpan="8">
                  <a:txBody>
                    <a:bodyPr/>
                    <a:lstStyle/>
                    <a:p>
                      <a:pPr marL="342900" marR="0" lvl="0" indent="-342900" algn="ctr" defTabSz="914400" rtl="0" eaLnBrk="1" fontAlgn="base" latinLnBrk="0" hangingPunct="1">
                        <a:lnSpc>
                          <a:spcPct val="75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cs typeface="Times New Roman" pitchFamily="18" charset="0"/>
                        </a:rPr>
                        <a:t>Break Dnom </a:t>
                      </a:r>
                      <a:r>
                        <a:rPr kumimoji="0" lang="ru-RU" sz="1000" b="1" i="0" u="none" strike="noStrike" cap="none" normalizeH="0" baseline="0" smtClean="0">
                          <a:ln>
                            <a:noFill/>
                          </a:ln>
                          <a:solidFill>
                            <a:schemeClr val="tx1"/>
                          </a:solidFill>
                          <a:effectLst/>
                          <a:latin typeface="Arial" pitchFamily="34" charset="0"/>
                          <a:cs typeface="Times New Roman" pitchFamily="18" charset="0"/>
                        </a:rPr>
                        <a:t>25, </a:t>
                      </a:r>
                      <a:r>
                        <a:rPr kumimoji="0" lang="en-US" sz="1000" b="1" i="0" u="none" strike="noStrike" cap="none" normalizeH="0" baseline="0" smtClean="0">
                          <a:ln>
                            <a:noFill/>
                          </a:ln>
                          <a:solidFill>
                            <a:schemeClr val="tx1"/>
                          </a:solidFill>
                          <a:effectLst/>
                          <a:latin typeface="Arial" pitchFamily="34" charset="0"/>
                          <a:cs typeface="Times New Roman" pitchFamily="18" charset="0"/>
                        </a:rPr>
                        <a:t>time </a:t>
                      </a:r>
                      <a:r>
                        <a:rPr kumimoji="0" lang="ru-RU" sz="1000" b="1" i="0" u="none" strike="noStrike" cap="none" normalizeH="0" baseline="0" smtClean="0">
                          <a:ln>
                            <a:noFill/>
                          </a:ln>
                          <a:solidFill>
                            <a:schemeClr val="tx1"/>
                          </a:solidFill>
                          <a:effectLst/>
                          <a:latin typeface="Arial" pitchFamily="34" charset="0"/>
                          <a:cs typeface="Times New Roman" pitchFamily="18" charset="0"/>
                        </a:rPr>
                        <a:t>15 000 – 21 500 с,</a:t>
                      </a:r>
                      <a:endParaRPr kumimoji="0" lang="ru-RU" sz="10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r>
              <a:tr h="219075">
                <a:tc>
                  <a:txBody>
                    <a:bodyPr/>
                    <a:lstStyle/>
                    <a:p>
                      <a:pPr marL="342900" marR="0" lvl="0" indent="-342900" algn="ctr" defTabSz="914400" rtl="0" eaLnBrk="1" fontAlgn="base" latinLnBrk="0" hangingPunct="1">
                        <a:lnSpc>
                          <a:spcPct val="75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cs typeface="Times New Roman" pitchFamily="18" charset="0"/>
                        </a:rPr>
                        <a:t>Hot leg</a:t>
                      </a:r>
                      <a:endParaRPr kumimoji="0" lang="en-US" sz="10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c>
                  <a:txBody>
                    <a:bodyPr/>
                    <a:lstStyle/>
                    <a:p>
                      <a:pPr marL="342900" marR="0" lvl="0" indent="-342900" algn="ctr" defTabSz="914400" rtl="0" eaLnBrk="1" fontAlgn="base" latinLnBrk="0" hangingPunct="1">
                        <a:lnSpc>
                          <a:spcPct val="75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cs typeface="Times New Roman" pitchFamily="18" charset="0"/>
                        </a:rPr>
                        <a:t>0,85</a:t>
                      </a:r>
                      <a:endParaRPr kumimoji="0" lang="ru-RU" sz="10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c gridSpan="2">
                  <a:txBody>
                    <a:bodyPr/>
                    <a:lstStyle/>
                    <a:p>
                      <a:pPr marL="342900" marR="0" lvl="0" indent="-342900" algn="ctr" defTabSz="914400" rtl="0" eaLnBrk="1" fontAlgn="base" latinLnBrk="0" hangingPunct="1">
                        <a:lnSpc>
                          <a:spcPct val="75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cs typeface="Times New Roman" pitchFamily="18" charset="0"/>
                        </a:rPr>
                        <a:t>7,0</a:t>
                      </a:r>
                      <a:endParaRPr kumimoji="0" lang="ru-RU" sz="10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c hMerge="1">
                  <a:txBody>
                    <a:bodyPr/>
                    <a:lstStyle/>
                    <a:p>
                      <a:endParaRPr lang="de-DE"/>
                    </a:p>
                  </a:txBody>
                  <a:tcPr/>
                </a:tc>
                <a:tc>
                  <a:txBody>
                    <a:bodyPr/>
                    <a:lstStyle/>
                    <a:p>
                      <a:pPr marL="342900" marR="0" lvl="0" indent="-342900" algn="ctr" defTabSz="914400" rtl="0" eaLnBrk="1" fontAlgn="base" latinLnBrk="0" hangingPunct="1">
                        <a:lnSpc>
                          <a:spcPct val="75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cs typeface="Times New Roman" pitchFamily="18" charset="0"/>
                        </a:rPr>
                        <a:t>horizontal</a:t>
                      </a:r>
                      <a:endParaRPr kumimoji="0" lang="en-US" sz="10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c>
                  <a:txBody>
                    <a:bodyPr/>
                    <a:lstStyle/>
                    <a:p>
                      <a:pPr marL="342900" marR="0" lvl="0" indent="-342900" algn="ctr" defTabSz="914400" rtl="0" eaLnBrk="1" fontAlgn="base" latinLnBrk="0" hangingPunct="1">
                        <a:lnSpc>
                          <a:spcPct val="75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cs typeface="Times New Roman" pitchFamily="18" charset="0"/>
                        </a:rPr>
                        <a:t>0,8 – 1,6</a:t>
                      </a:r>
                      <a:endParaRPr kumimoji="0" lang="ru-RU" sz="10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c>
                  <a:txBody>
                    <a:bodyPr/>
                    <a:lstStyle/>
                    <a:p>
                      <a:pPr marL="342900" marR="0" lvl="0" indent="-342900" algn="ctr" defTabSz="914400" rtl="0" eaLnBrk="1" fontAlgn="base" latinLnBrk="0" hangingPunct="1">
                        <a:lnSpc>
                          <a:spcPct val="75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cs typeface="Times New Roman" pitchFamily="18" charset="0"/>
                        </a:rPr>
                        <a:t>0,62 – 1,33</a:t>
                      </a:r>
                      <a:endParaRPr kumimoji="0" lang="ru-RU" sz="10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c>
                  <a:txBody>
                    <a:bodyPr/>
                    <a:lstStyle/>
                    <a:p>
                      <a:pPr marL="342900" marR="0" lvl="0" indent="-342900" algn="ctr" defTabSz="914400" rtl="0" eaLnBrk="1" fontAlgn="base" latinLnBrk="0" hangingPunct="1">
                        <a:lnSpc>
                          <a:spcPct val="75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cs typeface="Times New Roman" pitchFamily="18" charset="0"/>
                        </a:rPr>
                        <a:t>~ 0,35</a:t>
                      </a:r>
                      <a:endParaRPr kumimoji="0" lang="ru-RU" sz="10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r>
            </a:tbl>
          </a:graphicData>
        </a:graphic>
      </p:graphicFrame>
      <p:sp>
        <p:nvSpPr>
          <p:cNvPr id="118267" name="Rectangle 507"/>
          <p:cNvSpPr>
            <a:spLocks noChangeArrowheads="1"/>
          </p:cNvSpPr>
          <p:nvPr/>
        </p:nvSpPr>
        <p:spPr bwMode="auto">
          <a:xfrm>
            <a:off x="2247900" y="1196975"/>
            <a:ext cx="5276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chemeClr val="tx2"/>
                </a:solidFill>
                <a:effectLst>
                  <a:outerShdw blurRad="38100" dist="38100" dir="2700000" algn="tl">
                    <a:srgbClr val="000000"/>
                  </a:outerShdw>
                </a:effectLst>
              </a:rPr>
              <a:t>Parameters of coolant in hot leg </a:t>
            </a:r>
            <a:r>
              <a:rPr lang="ru-RU" b="1">
                <a:solidFill>
                  <a:schemeClr val="tx2"/>
                </a:solidFill>
                <a:effectLst>
                  <a:outerShdw blurRad="38100" dist="38100" dir="2700000" algn="tl">
                    <a:srgbClr val="000000"/>
                  </a:outerShdw>
                </a:effectLst>
              </a:rPr>
              <a:t>during </a:t>
            </a:r>
            <a:r>
              <a:rPr lang="en-US" b="1">
                <a:solidFill>
                  <a:schemeClr val="tx2"/>
                </a:solidFill>
                <a:effectLst>
                  <a:outerShdw blurRad="38100" dist="38100" dir="2700000" algn="tl">
                    <a:srgbClr val="000000"/>
                  </a:outerShdw>
                </a:effectLst>
              </a:rPr>
              <a:t>LOCAs</a:t>
            </a:r>
            <a:endParaRPr lang="ru-RU" b="1">
              <a:solidFill>
                <a:schemeClr val="tx2"/>
              </a:solidFill>
              <a:effectLst>
                <a:outerShdw blurRad="38100" dist="38100" dir="2700000" algn="tl">
                  <a:srgbClr val="000000"/>
                </a:outerShdw>
              </a:effectLst>
            </a:endParaRPr>
          </a:p>
        </p:txBody>
      </p:sp>
      <p:graphicFrame>
        <p:nvGraphicFramePr>
          <p:cNvPr id="118298" name="Object 538"/>
          <p:cNvGraphicFramePr>
            <a:graphicFrameLocks noChangeAspect="1"/>
          </p:cNvGraphicFramePr>
          <p:nvPr>
            <p:ph sz="half" idx="2"/>
          </p:nvPr>
        </p:nvGraphicFramePr>
        <p:xfrm>
          <a:off x="1835150" y="4354513"/>
          <a:ext cx="6192838" cy="2386012"/>
        </p:xfrm>
        <a:graphic>
          <a:graphicData uri="http://schemas.openxmlformats.org/presentationml/2006/ole">
            <mc:AlternateContent xmlns:mc="http://schemas.openxmlformats.org/markup-compatibility/2006">
              <mc:Choice xmlns:v="urn:schemas-microsoft-com:vml" Requires="v">
                <p:oleObj spid="_x0000_s118312" name="Документ" r:id="rId3" imgW="6081028" imgH="2684065" progId="Word.Document.8">
                  <p:embed/>
                </p:oleObj>
              </mc:Choice>
              <mc:Fallback>
                <p:oleObj name="Документ" r:id="rId3" imgW="6081028" imgH="2684065" progId="Word.Document.8">
                  <p:embed/>
                  <p:pic>
                    <p:nvPicPr>
                      <p:cNvPr id="0" name="Object 538"/>
                      <p:cNvPicPr>
                        <a:picLocks noChangeAspect="1" noChangeArrowheads="1"/>
                      </p:cNvPicPr>
                      <p:nvPr/>
                    </p:nvPicPr>
                    <p:blipFill>
                      <a:blip r:embed="rId4">
                        <a:extLst>
                          <a:ext uri="{28A0092B-C50C-407E-A947-70E740481C1C}">
                            <a14:useLocalDpi xmlns:a14="http://schemas.microsoft.com/office/drawing/2010/main" val="0"/>
                          </a:ext>
                        </a:extLst>
                      </a:blip>
                      <a:srcRect t="-1349" r="3551" b="5397"/>
                      <a:stretch>
                        <a:fillRect/>
                      </a:stretch>
                    </p:blipFill>
                    <p:spPr bwMode="auto">
                      <a:xfrm>
                        <a:off x="1835150" y="4354513"/>
                        <a:ext cx="6192838" cy="2386012"/>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8308" name="Rectangle 548"/>
          <p:cNvSpPr>
            <a:spLocks noChangeArrowheads="1"/>
          </p:cNvSpPr>
          <p:nvPr/>
        </p:nvSpPr>
        <p:spPr bwMode="auto">
          <a:xfrm>
            <a:off x="1028700" y="3933825"/>
            <a:ext cx="7575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chemeClr val="tx2"/>
                </a:solidFill>
                <a:effectLst>
                  <a:outerShdw blurRad="38100" dist="38100" dir="2700000" algn="tl">
                    <a:srgbClr val="000000"/>
                  </a:outerShdw>
                </a:effectLst>
              </a:rPr>
              <a:t>Parameters of coolant in EGRS and ruptured SG tubes </a:t>
            </a:r>
            <a:r>
              <a:rPr lang="ru-RU" b="1">
                <a:solidFill>
                  <a:schemeClr val="tx2"/>
                </a:solidFill>
                <a:effectLst>
                  <a:outerShdw blurRad="38100" dist="38100" dir="2700000" algn="tl">
                    <a:srgbClr val="000000"/>
                  </a:outerShdw>
                </a:effectLst>
              </a:rPr>
              <a:t>during SGTR</a:t>
            </a:r>
          </a:p>
          <a:p>
            <a:endParaRPr lang="ru-RU" b="1">
              <a:solidFill>
                <a:schemeClr val="tx2"/>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p:cNvSpPr>
            <a:spLocks noGrp="1"/>
          </p:cNvSpPr>
          <p:nvPr>
            <p:ph type="sldNum" sz="quarter" idx="12"/>
          </p:nvPr>
        </p:nvSpPr>
        <p:spPr/>
        <p:txBody>
          <a:bodyPr/>
          <a:lstStyle/>
          <a:p>
            <a:fld id="{0D0A1761-B43C-43D5-83A5-4A923E495258}" type="slidenum">
              <a:rPr lang="ru-RU"/>
              <a:pPr/>
              <a:t>23</a:t>
            </a:fld>
            <a:endParaRPr lang="ru-RU"/>
          </a:p>
        </p:txBody>
      </p:sp>
      <p:pic>
        <p:nvPicPr>
          <p:cNvPr id="75780" name="Picture 4" descr="V"/>
          <p:cNvPicPr>
            <a:picLocks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395288" y="1628775"/>
            <a:ext cx="4244975" cy="3670300"/>
          </a:xfrm>
          <a:solidFill>
            <a:srgbClr val="009999"/>
          </a:solidFill>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5783" name="Picture 7" descr="Vy_surf"/>
          <p:cNvPicPr>
            <a:picLocks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4787900" y="1628775"/>
            <a:ext cx="4171950" cy="3708400"/>
          </a:xfrm>
          <a:solidFill>
            <a:srgbClr val="009999"/>
          </a:solidFill>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5786" name="Rectangle 10"/>
          <p:cNvSpPr>
            <a:spLocks noChangeArrowheads="1"/>
          </p:cNvSpPr>
          <p:nvPr/>
        </p:nvSpPr>
        <p:spPr bwMode="auto">
          <a:xfrm>
            <a:off x="827088" y="5589588"/>
            <a:ext cx="7632700" cy="942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749300"/>
            <a:r>
              <a:rPr lang="en-US" sz="1400" b="1"/>
              <a:t>Fields of velocities in a longitudinal section for (z=0) and above melt surface (y=0.1м), time t=600с</a:t>
            </a:r>
            <a:br>
              <a:rPr lang="en-US" sz="1400" b="1"/>
            </a:br>
            <a:endParaRPr lang="ru-RU" sz="1400" b="1"/>
          </a:p>
          <a:p>
            <a:pPr defTabSz="749300"/>
            <a:endParaRPr lang="ru-RU" sz="1400" b="1"/>
          </a:p>
        </p:txBody>
      </p:sp>
      <p:sp>
        <p:nvSpPr>
          <p:cNvPr id="75787" name="Rectangle 11"/>
          <p:cNvSpPr>
            <a:spLocks noGrp="1" noChangeArrowheads="1"/>
          </p:cNvSpPr>
          <p:nvPr>
            <p:ph type="title"/>
          </p:nvPr>
        </p:nvSpPr>
        <p:spPr>
          <a:xfrm>
            <a:off x="1116013" y="188913"/>
            <a:ext cx="8027987" cy="1139825"/>
          </a:xfrm>
          <a:noFill/>
          <a:ln/>
        </p:spPr>
        <p:txBody>
          <a:bodyPr/>
          <a:lstStyle/>
          <a:p>
            <a:pPr defTabSz="892175"/>
            <a:r>
              <a:rPr lang="en-US" sz="3200" b="1"/>
              <a:t>Numerical modeling of convective flow above a surface of melt corium in reactor vessel by means of 3-D code</a:t>
            </a:r>
            <a:endParaRPr lang="ru-RU" sz="3200" b="1"/>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Foliennummernplatzhalter 7"/>
          <p:cNvSpPr>
            <a:spLocks noGrp="1"/>
          </p:cNvSpPr>
          <p:nvPr>
            <p:ph type="sldNum" sz="quarter" idx="12"/>
          </p:nvPr>
        </p:nvSpPr>
        <p:spPr/>
        <p:txBody>
          <a:bodyPr/>
          <a:lstStyle/>
          <a:p>
            <a:fld id="{332DC2C3-5BA2-45F9-8034-1D230ED6EBAA}" type="slidenum">
              <a:rPr lang="ru-RU"/>
              <a:pPr/>
              <a:t>24</a:t>
            </a:fld>
            <a:endParaRPr lang="ru-RU"/>
          </a:p>
        </p:txBody>
      </p:sp>
      <p:sp>
        <p:nvSpPr>
          <p:cNvPr id="100355" name="Rectangle 3"/>
          <p:cNvSpPr>
            <a:spLocks noGrp="1" noChangeArrowheads="1"/>
          </p:cNvSpPr>
          <p:nvPr>
            <p:ph type="body" sz="half" idx="1"/>
          </p:nvPr>
        </p:nvSpPr>
        <p:spPr>
          <a:xfrm>
            <a:off x="4211638" y="1700213"/>
            <a:ext cx="4103687" cy="503237"/>
          </a:xfrm>
        </p:spPr>
        <p:txBody>
          <a:bodyPr/>
          <a:lstStyle/>
          <a:p>
            <a:pPr marL="0" indent="0" algn="ctr">
              <a:lnSpc>
                <a:spcPct val="80000"/>
              </a:lnSpc>
              <a:buFont typeface="Wingdings" pitchFamily="2" charset="2"/>
              <a:buNone/>
            </a:pPr>
            <a:r>
              <a:rPr lang="en-US" sz="1600"/>
              <a:t>Temperature and mass share of materials in molten-pool </a:t>
            </a:r>
            <a:endParaRPr lang="ru-RU" sz="1600"/>
          </a:p>
        </p:txBody>
      </p:sp>
      <p:graphicFrame>
        <p:nvGraphicFramePr>
          <p:cNvPr id="100848" name="Group 496"/>
          <p:cNvGraphicFramePr>
            <a:graphicFrameLocks noGrp="1"/>
          </p:cNvGraphicFramePr>
          <p:nvPr>
            <p:ph sz="quarter" idx="2"/>
          </p:nvPr>
        </p:nvGraphicFramePr>
        <p:xfrm>
          <a:off x="3419475" y="2349500"/>
          <a:ext cx="5554663" cy="1330325"/>
        </p:xfrm>
        <a:graphic>
          <a:graphicData uri="http://schemas.openxmlformats.org/drawingml/2006/table">
            <a:tbl>
              <a:tblPr/>
              <a:tblGrid>
                <a:gridCol w="647700"/>
                <a:gridCol w="1009650"/>
                <a:gridCol w="873125"/>
                <a:gridCol w="1008063"/>
                <a:gridCol w="1008062"/>
                <a:gridCol w="1008063"/>
              </a:tblGrid>
              <a:tr h="1809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rPr>
                        <a:t>Time, s</a:t>
                      </a: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rPr>
                        <a:t>Temperature of corium, К</a:t>
                      </a: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rPr>
                        <a:t>UO</a:t>
                      </a:r>
                      <a:r>
                        <a:rPr kumimoji="0" lang="en-US" sz="1000" b="1" i="0" u="none" strike="noStrike" cap="none" normalizeH="0" baseline="-30000" smtClean="0">
                          <a:ln>
                            <a:noFill/>
                          </a:ln>
                          <a:solidFill>
                            <a:schemeClr val="tx1"/>
                          </a:solidFill>
                          <a:effectLst>
                            <a:outerShdw blurRad="38100" dist="38100" dir="2700000" algn="tl">
                              <a:srgbClr val="000000"/>
                            </a:outerShdw>
                          </a:effectLst>
                          <a:latin typeface="Arial" pitchFamily="34" charset="0"/>
                          <a:cs typeface="Times New Roman" pitchFamily="18" charset="0"/>
                        </a:rPr>
                        <a:t>2</a:t>
                      </a:r>
                      <a:r>
                        <a:rPr kumimoji="0" lang="en-US" sz="1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rPr>
                        <a:t>,</a:t>
                      </a:r>
                      <a:endParaRPr kumimoji="0" lang="ru-RU" sz="1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rPr>
                        <a:t>Mass share %</a:t>
                      </a: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rPr>
                        <a:t>ZrO</a:t>
                      </a:r>
                      <a:r>
                        <a:rPr kumimoji="0" lang="en-US" sz="1000" b="1" i="0" u="none" strike="noStrike" cap="none" normalizeH="0" baseline="-30000" smtClean="0">
                          <a:ln>
                            <a:noFill/>
                          </a:ln>
                          <a:solidFill>
                            <a:schemeClr val="tx1"/>
                          </a:solidFill>
                          <a:effectLst>
                            <a:outerShdw blurRad="38100" dist="38100" dir="2700000" algn="tl">
                              <a:srgbClr val="000000"/>
                            </a:outerShdw>
                          </a:effectLst>
                          <a:latin typeface="Arial" pitchFamily="34" charset="0"/>
                          <a:cs typeface="Times New Roman" pitchFamily="18" charset="0"/>
                        </a:rPr>
                        <a:t>2</a:t>
                      </a:r>
                      <a:endParaRPr kumimoji="0" lang="ru-RU" sz="1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rPr>
                        <a:t>Mass share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rPr>
                        <a:t>Zr</a:t>
                      </a:r>
                      <a:endParaRPr kumimoji="0" lang="ru-RU" sz="1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rPr>
                        <a:t> Mass share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rPr>
                        <a:t>Steel</a:t>
                      </a:r>
                      <a:endParaRPr kumimoji="0" lang="ru-RU" sz="1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rPr>
                        <a:t> Mass share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r>
              <a:tr h="2603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rPr>
                        <a:t>9 000</a:t>
                      </a: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rPr>
                        <a:t>3 005</a:t>
                      </a: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rPr>
                        <a:t>71,1</a:t>
                      </a: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rPr>
                        <a:t>10,7</a:t>
                      </a: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rPr>
                        <a:t>5,1</a:t>
                      </a: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rPr>
                        <a:t>13,0</a:t>
                      </a: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r>
              <a:tr h="2603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rPr>
                        <a:t>10 000</a:t>
                      </a: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rPr>
                        <a:t>2920</a:t>
                      </a: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rPr>
                        <a:t>56,1</a:t>
                      </a: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rPr>
                        <a:t>8,4</a:t>
                      </a: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rPr>
                        <a:t>40</a:t>
                      </a: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rPr>
                        <a:t>31,5</a:t>
                      </a: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r>
              <a:tr h="2619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rPr>
                        <a:t>11 000</a:t>
                      </a: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rPr>
                        <a:t>2620</a:t>
                      </a: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rPr>
                        <a:t>48,6</a:t>
                      </a: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rPr>
                        <a:t>7,3</a:t>
                      </a: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rPr>
                        <a:t>3,5</a:t>
                      </a: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rPr>
                        <a:t>40,0</a:t>
                      </a:r>
                      <a:endParaRPr kumimoji="0" lang="en-US" sz="10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r>
            </a:tbl>
          </a:graphicData>
        </a:graphic>
      </p:graphicFrame>
      <p:sp>
        <p:nvSpPr>
          <p:cNvPr id="100356" name="Rectangle 4"/>
          <p:cNvSpPr>
            <a:spLocks noChangeArrowheads="1"/>
          </p:cNvSpPr>
          <p:nvPr/>
        </p:nvSpPr>
        <p:spPr bwMode="auto">
          <a:xfrm>
            <a:off x="1258888" y="188913"/>
            <a:ext cx="7726362"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ctr"/>
            <a:r>
              <a:rPr lang="en-US" sz="3200" b="1">
                <a:solidFill>
                  <a:schemeClr val="tx2"/>
                </a:solidFill>
                <a:effectLst>
                  <a:outerShdw blurRad="38100" dist="38100" dir="2700000" algn="tl">
                    <a:srgbClr val="000000"/>
                  </a:outerShdw>
                </a:effectLst>
              </a:rPr>
              <a:t>The analysis of aerosols release from molten-pool</a:t>
            </a:r>
            <a:r>
              <a:rPr lang="en-US" sz="4400">
                <a:solidFill>
                  <a:schemeClr val="tx2"/>
                </a:solidFill>
                <a:effectLst>
                  <a:outerShdw blurRad="38100" dist="38100" dir="2700000" algn="tl">
                    <a:srgbClr val="000000"/>
                  </a:outerShdw>
                </a:effectLst>
              </a:rPr>
              <a:t> </a:t>
            </a:r>
            <a:r>
              <a:rPr lang="en-US" sz="3200" b="1">
                <a:solidFill>
                  <a:schemeClr val="tx2"/>
                </a:solidFill>
                <a:effectLst>
                  <a:outerShdw blurRad="38100" dist="38100" dir="2700000" algn="tl">
                    <a:srgbClr val="000000"/>
                  </a:outerShdw>
                </a:effectLst>
              </a:rPr>
              <a:t>in the reactor vessel</a:t>
            </a:r>
            <a:endParaRPr lang="ru-RU" sz="3200" b="1">
              <a:solidFill>
                <a:schemeClr val="tx2"/>
              </a:solidFill>
              <a:effectLst>
                <a:outerShdw blurRad="38100" dist="38100" dir="2700000" algn="tl">
                  <a:srgbClr val="000000"/>
                </a:outerShdw>
              </a:effectLst>
            </a:endParaRPr>
          </a:p>
        </p:txBody>
      </p:sp>
      <p:sp>
        <p:nvSpPr>
          <p:cNvPr id="100750" name="Rectangle 398"/>
          <p:cNvSpPr>
            <a:spLocks noChangeArrowheads="1"/>
          </p:cNvSpPr>
          <p:nvPr/>
        </p:nvSpPr>
        <p:spPr bwMode="auto">
          <a:xfrm>
            <a:off x="4572000" y="4221163"/>
            <a:ext cx="3960813" cy="38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buClr>
                <a:schemeClr val="hlink"/>
              </a:buClr>
              <a:buSzPct val="75000"/>
              <a:buFont typeface="Wingdings" pitchFamily="2" charset="2"/>
              <a:buNone/>
            </a:pPr>
            <a:r>
              <a:rPr lang="en-US" sz="1600">
                <a:effectLst>
                  <a:outerShdw blurRad="38100" dist="38100" dir="2700000" algn="tl">
                    <a:srgbClr val="000000"/>
                  </a:outerShdw>
                </a:effectLst>
              </a:rPr>
              <a:t>Weight-part concentration of FP in molten-pool at time 9000 s</a:t>
            </a:r>
            <a:endParaRPr lang="ru-RU" sz="1600">
              <a:effectLst>
                <a:outerShdw blurRad="38100" dist="38100" dir="2700000" algn="tl">
                  <a:srgbClr val="000000"/>
                </a:outerShdw>
              </a:effectLst>
            </a:endParaRPr>
          </a:p>
        </p:txBody>
      </p:sp>
      <p:pic>
        <p:nvPicPr>
          <p:cNvPr id="100788" name="Picture 436"/>
          <p:cNvPicPr>
            <a:picLocks noChangeAspect="1" noChangeArrowheads="1"/>
          </p:cNvPicPr>
          <p:nvPr/>
        </p:nvPicPr>
        <p:blipFill>
          <a:blip r:embed="rId2">
            <a:extLst>
              <a:ext uri="{28A0092B-C50C-407E-A947-70E740481C1C}">
                <a14:useLocalDpi xmlns:a14="http://schemas.microsoft.com/office/drawing/2010/main" val="0"/>
              </a:ext>
            </a:extLst>
          </a:blip>
          <a:srcRect l="20370" t="10393" r="28343" b="16061"/>
          <a:stretch>
            <a:fillRect/>
          </a:stretch>
        </p:blipFill>
        <p:spPr bwMode="auto">
          <a:xfrm>
            <a:off x="179388" y="1484313"/>
            <a:ext cx="3117850"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00846" name="Group 494"/>
          <p:cNvGraphicFramePr>
            <a:graphicFrameLocks noGrp="1"/>
          </p:cNvGraphicFramePr>
          <p:nvPr/>
        </p:nvGraphicFramePr>
        <p:xfrm>
          <a:off x="3851275" y="5011738"/>
          <a:ext cx="5041900" cy="730250"/>
        </p:xfrm>
        <a:graphic>
          <a:graphicData uri="http://schemas.openxmlformats.org/drawingml/2006/table">
            <a:tbl>
              <a:tblPr/>
              <a:tblGrid>
                <a:gridCol w="1019175"/>
                <a:gridCol w="673100"/>
                <a:gridCol w="668338"/>
                <a:gridCol w="669925"/>
                <a:gridCol w="671512"/>
                <a:gridCol w="669925"/>
                <a:gridCol w="669925"/>
              </a:tblGrid>
              <a:tr h="2746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FP</a:t>
                      </a:r>
                      <a:endParaRPr kumimoji="0" lang="ru-RU" sz="12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SrO</a:t>
                      </a:r>
                      <a:endPar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BaO</a:t>
                      </a:r>
                      <a:endPar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CeO</a:t>
                      </a:r>
                      <a:r>
                        <a:rPr kumimoji="0" lang="ru-RU" sz="1200" b="1" i="0" u="none" strike="noStrike" cap="none" normalizeH="0" baseline="-30000" smtClean="0">
                          <a:ln>
                            <a:noFill/>
                          </a:ln>
                          <a:solidFill>
                            <a:schemeClr val="tx1"/>
                          </a:solidFill>
                          <a:effectLst/>
                          <a:latin typeface="Arial" pitchFamily="34" charset="0"/>
                          <a:ea typeface="Times New Roman" pitchFamily="18" charset="0"/>
                          <a:cs typeface="Arial" pitchFamily="34" charset="0"/>
                        </a:rPr>
                        <a:t>2</a:t>
                      </a:r>
                      <a:endParaRPr kumimoji="0" lang="ru-RU" sz="12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La</a:t>
                      </a:r>
                      <a:r>
                        <a:rPr kumimoji="0" lang="ru-RU" sz="1200" b="1" i="0" u="none" strike="noStrike" cap="none" normalizeH="0" baseline="-30000" smtClean="0">
                          <a:ln>
                            <a:noFill/>
                          </a:ln>
                          <a:solidFill>
                            <a:schemeClr val="tx1"/>
                          </a:solidFill>
                          <a:effectLst/>
                          <a:latin typeface="Arial" pitchFamily="34" charset="0"/>
                          <a:ea typeface="Times New Roman" pitchFamily="18" charset="0"/>
                          <a:cs typeface="Arial" pitchFamily="34" charset="0"/>
                        </a:rPr>
                        <a:t>2</a:t>
                      </a: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O</a:t>
                      </a:r>
                      <a:r>
                        <a:rPr kumimoji="0" lang="ru-RU" sz="1200" b="1" i="0" u="none" strike="noStrike" cap="none" normalizeH="0" baseline="-30000" smtClean="0">
                          <a:ln>
                            <a:noFill/>
                          </a:ln>
                          <a:solidFill>
                            <a:schemeClr val="tx1"/>
                          </a:solidFill>
                          <a:effectLst/>
                          <a:latin typeface="Arial" pitchFamily="34" charset="0"/>
                          <a:ea typeface="Times New Roman" pitchFamily="18" charset="0"/>
                          <a:cs typeface="Arial" pitchFamily="34" charset="0"/>
                        </a:rPr>
                        <a:t>3</a:t>
                      </a:r>
                      <a:endParaRPr kumimoji="0" lang="ru-RU" sz="12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Ru</a:t>
                      </a:r>
                      <a:endPar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Mo</a:t>
                      </a:r>
                      <a:endPar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r>
              <a:tr h="44608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Mass share, </a:t>
                      </a:r>
                      <a:r>
                        <a:rPr kumimoji="0" lang="ru-RU"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0.1218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0.2001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0.3915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0.174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0.3045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0.4002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liennummernplatzhalter 7"/>
          <p:cNvSpPr>
            <a:spLocks noGrp="1"/>
          </p:cNvSpPr>
          <p:nvPr>
            <p:ph type="sldNum" sz="quarter" idx="12"/>
          </p:nvPr>
        </p:nvSpPr>
        <p:spPr/>
        <p:txBody>
          <a:bodyPr/>
          <a:lstStyle/>
          <a:p>
            <a:fld id="{E69A4DDF-4751-4221-86F6-3E03BBEB4C5E}" type="slidenum">
              <a:rPr lang="ru-RU"/>
              <a:pPr/>
              <a:t>25</a:t>
            </a:fld>
            <a:endParaRPr lang="ru-RU"/>
          </a:p>
        </p:txBody>
      </p:sp>
      <p:sp>
        <p:nvSpPr>
          <p:cNvPr id="96588" name="Rectangle 332"/>
          <p:cNvSpPr>
            <a:spLocks noGrp="1" noChangeArrowheads="1"/>
          </p:cNvSpPr>
          <p:nvPr>
            <p:ph type="title"/>
          </p:nvPr>
        </p:nvSpPr>
        <p:spPr>
          <a:xfrm>
            <a:off x="1258888" y="115888"/>
            <a:ext cx="7726362" cy="1139825"/>
          </a:xfrm>
        </p:spPr>
        <p:txBody>
          <a:bodyPr/>
          <a:lstStyle/>
          <a:p>
            <a:r>
              <a:rPr lang="en-US" sz="3200" b="1"/>
              <a:t>The analysis of aerosols release condition in the core catcher</a:t>
            </a:r>
            <a:endParaRPr lang="ru-RU" sz="3200" b="1"/>
          </a:p>
        </p:txBody>
      </p:sp>
      <p:pic>
        <p:nvPicPr>
          <p:cNvPr id="96260" name="Picture 4" descr="010194,842_Hefest Temperature"/>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07950" y="4094163"/>
            <a:ext cx="4038600" cy="2719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96586" name="Object 330"/>
          <p:cNvGraphicFramePr>
            <a:graphicFrameLocks noChangeAspect="1"/>
          </p:cNvGraphicFramePr>
          <p:nvPr>
            <p:ph sz="quarter" idx="2"/>
          </p:nvPr>
        </p:nvGraphicFramePr>
        <p:xfrm>
          <a:off x="3632200" y="1700213"/>
          <a:ext cx="5511800" cy="2441575"/>
        </p:xfrm>
        <a:graphic>
          <a:graphicData uri="http://schemas.openxmlformats.org/presentationml/2006/ole">
            <mc:AlternateContent xmlns:mc="http://schemas.openxmlformats.org/markup-compatibility/2006">
              <mc:Choice xmlns:v="urn:schemas-microsoft-com:vml" Requires="v">
                <p:oleObj spid="_x0000_s96594" name="Документ" r:id="rId4" imgW="6082124" imgH="2857190" progId="Word.Document.8">
                  <p:embed/>
                </p:oleObj>
              </mc:Choice>
              <mc:Fallback>
                <p:oleObj name="Документ" r:id="rId4" imgW="6082124" imgH="2857190" progId="Word.Document.8">
                  <p:embed/>
                  <p:pic>
                    <p:nvPicPr>
                      <p:cNvPr id="0" name="Object 330"/>
                      <p:cNvPicPr>
                        <a:picLocks noChangeAspect="1" noChangeArrowheads="1"/>
                      </p:cNvPicPr>
                      <p:nvPr/>
                    </p:nvPicPr>
                    <p:blipFill>
                      <a:blip r:embed="rId5">
                        <a:extLst>
                          <a:ext uri="{28A0092B-C50C-407E-A947-70E740481C1C}">
                            <a14:useLocalDpi xmlns:a14="http://schemas.microsoft.com/office/drawing/2010/main" val="0"/>
                          </a:ext>
                        </a:extLst>
                      </a:blip>
                      <a:srcRect l="11838" t="4662" r="-592" b="5167"/>
                      <a:stretch>
                        <a:fillRect/>
                      </a:stretch>
                    </p:blipFill>
                    <p:spPr bwMode="auto">
                      <a:xfrm>
                        <a:off x="3632200" y="1700213"/>
                        <a:ext cx="5511800" cy="2441575"/>
                      </a:xfrm>
                      <a:prstGeom prst="rect">
                        <a:avLst/>
                      </a:prstGeom>
                      <a:solidFill>
                        <a:srgbClr val="009999"/>
                      </a:solidFill>
                      <a:ln>
                        <a:noFill/>
                      </a:ln>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pic>
        <p:nvPicPr>
          <p:cNvPr id="96587" name="Picture 331" descr="Materials_Grid_Dens"/>
          <p:cNvPicPr>
            <a:picLocks noChangeAspect="1" noChangeArrowheads="1"/>
          </p:cNvPicPr>
          <p:nvPr>
            <p:ph sz="quarter" idx="3"/>
          </p:nvPr>
        </p:nvPicPr>
        <p:blipFill>
          <a:blip r:embed="rId6" cstate="print">
            <a:extLst>
              <a:ext uri="{28A0092B-C50C-407E-A947-70E740481C1C}">
                <a14:useLocalDpi xmlns:a14="http://schemas.microsoft.com/office/drawing/2010/main" val="0"/>
              </a:ext>
            </a:extLst>
          </a:blip>
          <a:srcRect r="9605"/>
          <a:stretch>
            <a:fillRect/>
          </a:stretch>
        </p:blipFill>
        <p:spPr>
          <a:xfrm>
            <a:off x="684213" y="1417638"/>
            <a:ext cx="2519362" cy="2298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6590" name="Rectangle 334"/>
          <p:cNvSpPr>
            <a:spLocks noChangeArrowheads="1"/>
          </p:cNvSpPr>
          <p:nvPr/>
        </p:nvSpPr>
        <p:spPr bwMode="auto">
          <a:xfrm>
            <a:off x="395288" y="3716338"/>
            <a:ext cx="31226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Finite element-based division of the core catcher</a:t>
            </a:r>
            <a:endParaRPr lang="ru-RU" sz="1000" b="1"/>
          </a:p>
        </p:txBody>
      </p:sp>
      <p:sp>
        <p:nvSpPr>
          <p:cNvPr id="96591" name="Rectangle 335"/>
          <p:cNvSpPr>
            <a:spLocks noChangeArrowheads="1"/>
          </p:cNvSpPr>
          <p:nvPr/>
        </p:nvSpPr>
        <p:spPr bwMode="auto">
          <a:xfrm>
            <a:off x="539750" y="6524625"/>
            <a:ext cx="28511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000" b="1">
                <a:solidFill>
                  <a:srgbClr val="000000"/>
                </a:solidFill>
              </a:rPr>
              <a:t>Temperature distribution in a core catcher</a:t>
            </a:r>
            <a:endParaRPr lang="ru-RU" sz="1000" b="1">
              <a:solidFill>
                <a:srgbClr val="000000"/>
              </a:solidFill>
            </a:endParaRPr>
          </a:p>
        </p:txBody>
      </p:sp>
      <p:sp>
        <p:nvSpPr>
          <p:cNvPr id="96592" name="Rectangle 336"/>
          <p:cNvSpPr>
            <a:spLocks noChangeArrowheads="1"/>
          </p:cNvSpPr>
          <p:nvPr/>
        </p:nvSpPr>
        <p:spPr bwMode="auto">
          <a:xfrm>
            <a:off x="4427538" y="4149725"/>
            <a:ext cx="4572000" cy="243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a:t>There are three factors causing decrease of an aerosols release from core catcher in comparison with the same release from the reactor vessel:</a:t>
            </a:r>
          </a:p>
          <a:p>
            <a:r>
              <a:rPr lang="en-US" sz="1400"/>
              <a:t>- Temperature and fission products concentration in the core catcher more low, than in the reactor.</a:t>
            </a:r>
          </a:p>
          <a:p>
            <a:r>
              <a:rPr lang="en-US" sz="1400"/>
              <a:t>- After water feeding in the core catcher </a:t>
            </a:r>
          </a:p>
          <a:p>
            <a:r>
              <a:rPr lang="en-US" sz="1400"/>
              <a:t>the crust on the melt surface is formed </a:t>
            </a:r>
          </a:p>
          <a:p>
            <a:r>
              <a:rPr lang="en-US" sz="1400"/>
              <a:t>- The water over the melt keeps a part of aerosols.</a:t>
            </a:r>
          </a:p>
          <a:p>
            <a:r>
              <a:rPr lang="en-US" sz="1400"/>
              <a:t>For experimental investigation of fission products release the parameters relevant for molten pool in the reactor vessel are chosen.</a:t>
            </a:r>
          </a:p>
        </p:txBody>
      </p:sp>
      <p:sp>
        <p:nvSpPr>
          <p:cNvPr id="96593" name="Rectangle 337"/>
          <p:cNvSpPr>
            <a:spLocks noChangeArrowheads="1"/>
          </p:cNvSpPr>
          <p:nvPr/>
        </p:nvSpPr>
        <p:spPr bwMode="auto">
          <a:xfrm>
            <a:off x="3516313" y="1196975"/>
            <a:ext cx="562768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t>Accident – large break (Dnom 346) in case of </a:t>
            </a:r>
            <a:br>
              <a:rPr lang="en-US" sz="1400" b="1"/>
            </a:br>
            <a:r>
              <a:rPr lang="en-US" sz="1400" b="1"/>
              <a:t>rupture of PRZR surge line accompanied by a complete blackout</a:t>
            </a:r>
            <a:endParaRPr lang="ru-RU" sz="1400" b="1"/>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liennummernplatzhalter 8"/>
          <p:cNvSpPr>
            <a:spLocks noGrp="1"/>
          </p:cNvSpPr>
          <p:nvPr>
            <p:ph type="sldNum" sz="quarter" idx="12"/>
          </p:nvPr>
        </p:nvSpPr>
        <p:spPr/>
        <p:txBody>
          <a:bodyPr/>
          <a:lstStyle/>
          <a:p>
            <a:fld id="{B491A417-54C1-467C-B119-B38DC0D9EF6B}" type="slidenum">
              <a:rPr lang="ru-RU"/>
              <a:pPr/>
              <a:t>26</a:t>
            </a:fld>
            <a:endParaRPr lang="ru-RU"/>
          </a:p>
        </p:txBody>
      </p:sp>
      <p:pic>
        <p:nvPicPr>
          <p:cNvPr id="110597" name="Picture 5" descr="PD_I_Mo_Te__1"/>
          <p:cNvPicPr>
            <a:picLocks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827088" y="1268413"/>
            <a:ext cx="3389312" cy="2189162"/>
          </a:xfrm>
          <a:solidFill>
            <a:srgbClr val="009999"/>
          </a:solidFill>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0596" name="Picture 4" descr="GR_CI__1"/>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932363" y="1268413"/>
            <a:ext cx="3438525" cy="2189162"/>
          </a:xfrm>
          <a:solidFill>
            <a:srgbClr val="009999"/>
          </a:solidFill>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0601" name="Picture 9" descr="AER_SUM_BREAK_5-8-9-10__1"/>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755650" y="4076700"/>
            <a:ext cx="3489325" cy="2189163"/>
          </a:xfrm>
          <a:solidFill>
            <a:srgbClr val="009999"/>
          </a:solidFill>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0598" name="Rectangle 6"/>
          <p:cNvSpPr>
            <a:spLocks noChangeArrowheads="1"/>
          </p:cNvSpPr>
          <p:nvPr/>
        </p:nvSpPr>
        <p:spPr bwMode="auto">
          <a:xfrm>
            <a:off x="900113" y="404813"/>
            <a:ext cx="8459787"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213" tIns="44607" rIns="89213" bIns="44607" anchor="ctr"/>
          <a:lstStyle/>
          <a:p>
            <a:pPr algn="ctr" defTabSz="892175"/>
            <a:r>
              <a:rPr lang="en-US" sz="2900" b="1">
                <a:solidFill>
                  <a:schemeClr val="tx2"/>
                </a:solidFill>
                <a:effectLst>
                  <a:outerShdw blurRad="38100" dist="38100" dir="2700000" algn="tl">
                    <a:srgbClr val="000000"/>
                  </a:outerShdw>
                </a:effectLst>
              </a:rPr>
              <a:t>Calculation of  fission products behavior </a:t>
            </a:r>
            <a:br>
              <a:rPr lang="en-US" sz="2900" b="1">
                <a:solidFill>
                  <a:schemeClr val="tx2"/>
                </a:solidFill>
                <a:effectLst>
                  <a:outerShdw blurRad="38100" dist="38100" dir="2700000" algn="tl">
                    <a:srgbClr val="000000"/>
                  </a:outerShdw>
                </a:effectLst>
              </a:rPr>
            </a:br>
            <a:r>
              <a:rPr lang="en-US" sz="2900" b="1">
                <a:solidFill>
                  <a:schemeClr val="tx2"/>
                </a:solidFill>
                <a:effectLst>
                  <a:outerShdw blurRad="38100" dist="38100" dir="2700000" algn="tl">
                    <a:srgbClr val="000000"/>
                  </a:outerShdw>
                </a:effectLst>
              </a:rPr>
              <a:t>by means of code SOKRAT. LOCA Dnom346</a:t>
            </a:r>
            <a:endParaRPr lang="ru-RU" sz="2900" b="1">
              <a:solidFill>
                <a:schemeClr val="tx2"/>
              </a:solidFill>
              <a:effectLst>
                <a:outerShdw blurRad="38100" dist="38100" dir="2700000" algn="tl">
                  <a:srgbClr val="000000"/>
                </a:outerShdw>
              </a:effectLst>
            </a:endParaRPr>
          </a:p>
        </p:txBody>
      </p:sp>
      <p:sp>
        <p:nvSpPr>
          <p:cNvPr id="110599" name="Rectangle 7"/>
          <p:cNvSpPr>
            <a:spLocks noChangeArrowheads="1"/>
          </p:cNvSpPr>
          <p:nvPr/>
        </p:nvSpPr>
        <p:spPr bwMode="auto">
          <a:xfrm>
            <a:off x="5076825" y="3500438"/>
            <a:ext cx="3725863"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defTabSz="749300"/>
            <a:r>
              <a:rPr lang="en-US" sz="1400" b="1"/>
              <a:t>Time dependences of release I, Mo and Te</a:t>
            </a:r>
          </a:p>
          <a:p>
            <a:pPr algn="ctr" defTabSz="749300"/>
            <a:r>
              <a:rPr lang="en-US" sz="1400" b="1"/>
              <a:t> from fuel</a:t>
            </a:r>
          </a:p>
        </p:txBody>
      </p:sp>
      <p:sp>
        <p:nvSpPr>
          <p:cNvPr id="110600" name="Rectangle 8"/>
          <p:cNvSpPr>
            <a:spLocks noChangeArrowheads="1"/>
          </p:cNvSpPr>
          <p:nvPr/>
        </p:nvSpPr>
        <p:spPr bwMode="auto">
          <a:xfrm>
            <a:off x="971550" y="3429000"/>
            <a:ext cx="3314700" cy="655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defTabSz="749300"/>
            <a:r>
              <a:rPr lang="en-US" sz="1400" b="1"/>
              <a:t>Fission product behavior</a:t>
            </a:r>
            <a:r>
              <a:rPr lang="en-US" sz="2300" b="1"/>
              <a:t> </a:t>
            </a:r>
            <a:r>
              <a:rPr lang="en-US" sz="1400" b="1"/>
              <a:t>of class CI </a:t>
            </a:r>
          </a:p>
          <a:p>
            <a:pPr algn="ctr" defTabSz="749300"/>
            <a:r>
              <a:rPr lang="en-US" sz="1400" b="1"/>
              <a:t>during severe</a:t>
            </a:r>
            <a:r>
              <a:rPr lang="ru-RU" sz="1400" b="1"/>
              <a:t> </a:t>
            </a:r>
            <a:r>
              <a:rPr lang="en-US" sz="1400" b="1"/>
              <a:t>accident</a:t>
            </a:r>
            <a:endParaRPr lang="ru-RU" sz="1400" b="1"/>
          </a:p>
        </p:txBody>
      </p:sp>
      <p:pic>
        <p:nvPicPr>
          <p:cNvPr id="110604" name="Picture 12" descr="AER_SUM_BREAK_ALL_1"/>
          <p:cNvPicPr>
            <a:picLocks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4932363" y="4076700"/>
            <a:ext cx="3556000" cy="2189163"/>
          </a:xfrm>
          <a:solidFill>
            <a:srgbClr val="009999"/>
          </a:solidFill>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0607" name="Rectangle 15"/>
          <p:cNvSpPr>
            <a:spLocks noChangeArrowheads="1"/>
          </p:cNvSpPr>
          <p:nvPr/>
        </p:nvSpPr>
        <p:spPr bwMode="auto">
          <a:xfrm>
            <a:off x="395288" y="6437313"/>
            <a:ext cx="4608512"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749300">
              <a:lnSpc>
                <a:spcPct val="0"/>
              </a:lnSpc>
            </a:pPr>
            <a:r>
              <a:rPr lang="en-US" sz="1400" b="1"/>
              <a:t>Weights of the aerosols which have left </a:t>
            </a:r>
          </a:p>
          <a:p>
            <a:pPr algn="ctr" defTabSz="749300"/>
            <a:r>
              <a:rPr lang="en-US" sz="1400" b="1"/>
              <a:t>the primary circuit for aerosols of the various sizes</a:t>
            </a:r>
            <a:endParaRPr lang="ru-RU" sz="1400" b="1"/>
          </a:p>
        </p:txBody>
      </p:sp>
      <p:sp>
        <p:nvSpPr>
          <p:cNvPr id="110608" name="Rectangle 16"/>
          <p:cNvSpPr>
            <a:spLocks noChangeArrowheads="1"/>
          </p:cNvSpPr>
          <p:nvPr/>
        </p:nvSpPr>
        <p:spPr bwMode="auto">
          <a:xfrm>
            <a:off x="5148263" y="6294438"/>
            <a:ext cx="3575050" cy="487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defTabSz="749300">
              <a:lnSpc>
                <a:spcPct val="70000"/>
              </a:lnSpc>
            </a:pPr>
            <a:r>
              <a:rPr lang="en-US" sz="1400" b="1"/>
              <a:t>Weights of all aerosols </a:t>
            </a:r>
          </a:p>
          <a:p>
            <a:pPr algn="ctr" defTabSz="749300">
              <a:lnSpc>
                <a:spcPct val="70000"/>
              </a:lnSpc>
            </a:pPr>
            <a:r>
              <a:rPr lang="en-US" sz="1400" b="1"/>
              <a:t>which have left</a:t>
            </a:r>
            <a:r>
              <a:rPr lang="ru-RU" sz="1400" b="1"/>
              <a:t> </a:t>
            </a:r>
            <a:r>
              <a:rPr lang="en-US" sz="1400" b="1"/>
              <a:t>from the primary circuit</a:t>
            </a:r>
            <a:r>
              <a:rPr lang="en-US" sz="2300"/>
              <a:t> </a:t>
            </a:r>
            <a:endParaRPr lang="ru-RU" sz="2300"/>
          </a:p>
        </p:txBody>
      </p:sp>
    </p:spTree>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Foliennummernplatzhalter 5"/>
          <p:cNvSpPr>
            <a:spLocks noGrp="1"/>
          </p:cNvSpPr>
          <p:nvPr>
            <p:ph type="sldNum" sz="quarter" idx="12"/>
          </p:nvPr>
        </p:nvSpPr>
        <p:spPr/>
        <p:txBody>
          <a:bodyPr/>
          <a:lstStyle/>
          <a:p>
            <a:fld id="{861C19FF-307D-4991-BE59-8916B764286B}" type="slidenum">
              <a:rPr lang="ru-RU"/>
              <a:pPr/>
              <a:t>27</a:t>
            </a:fld>
            <a:endParaRPr lang="ru-RU"/>
          </a:p>
        </p:txBody>
      </p:sp>
      <p:sp>
        <p:nvSpPr>
          <p:cNvPr id="103428" name="Rectangle 4"/>
          <p:cNvSpPr>
            <a:spLocks noChangeArrowheads="1"/>
          </p:cNvSpPr>
          <p:nvPr>
            <p:ph type="title"/>
          </p:nvPr>
        </p:nvSpPr>
        <p:spPr>
          <a:xfrm>
            <a:off x="914400" y="188913"/>
            <a:ext cx="8229600" cy="1139825"/>
          </a:xfrm>
          <a:noFill/>
          <a:ln/>
        </p:spPr>
        <p:txBody>
          <a:bodyPr/>
          <a:lstStyle/>
          <a:p>
            <a:r>
              <a:rPr lang="en-US" sz="3200" b="1"/>
              <a:t>The analysis of aerosols behavior in  ruptured SG tubes during SGTR </a:t>
            </a:r>
            <a:r>
              <a:rPr lang="ru-RU" sz="3200" b="1"/>
              <a:t>wit</a:t>
            </a:r>
            <a:r>
              <a:rPr lang="en-US" sz="3200" b="1"/>
              <a:t>h</a:t>
            </a:r>
            <a:r>
              <a:rPr lang="ru-RU" sz="3200" b="1"/>
              <a:t> containment bypass</a:t>
            </a:r>
          </a:p>
        </p:txBody>
      </p:sp>
      <p:graphicFrame>
        <p:nvGraphicFramePr>
          <p:cNvPr id="103680" name="Group 256"/>
          <p:cNvGraphicFramePr>
            <a:graphicFrameLocks noGrp="1"/>
          </p:cNvGraphicFramePr>
          <p:nvPr>
            <p:ph idx="1"/>
          </p:nvPr>
        </p:nvGraphicFramePr>
        <p:xfrm>
          <a:off x="2484438" y="1700213"/>
          <a:ext cx="4967287" cy="4565650"/>
        </p:xfrm>
        <a:graphic>
          <a:graphicData uri="http://schemas.openxmlformats.org/drawingml/2006/table">
            <a:tbl>
              <a:tblPr/>
              <a:tblGrid>
                <a:gridCol w="2684462"/>
                <a:gridCol w="771525"/>
                <a:gridCol w="1511300"/>
              </a:tblGrid>
              <a:tr h="2936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0" lang="de-DE" sz="1800" b="1"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Unit</a:t>
                      </a:r>
                      <a:endParaRPr kumimoji="0" lang="en-US" sz="18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rPr>
                        <a:t>Value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r>
              <a:tr h="293688">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Input dates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c hMerge="1">
                  <a:txBody>
                    <a:bodyPr/>
                    <a:lstStyle/>
                    <a:p>
                      <a:endParaRPr lang="de-DE"/>
                    </a:p>
                  </a:txBody>
                  <a:tcPr/>
                </a:tc>
                <a:tc hMerge="1">
                  <a:txBody>
                    <a:bodyPr/>
                    <a:lstStyle/>
                    <a:p>
                      <a:endParaRPr lang="de-DE"/>
                    </a:p>
                  </a:txBody>
                  <a:tcPr/>
                </a:tc>
              </a:tr>
              <a:tr h="2746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length of tube</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м</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11,07</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r>
              <a:tr h="2730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Diameter</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м</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0,013</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r>
              <a:tr h="2984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Roughness </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0" lang="de-DE"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1е</a:t>
                      </a:r>
                      <a:r>
                        <a:rPr kumimoji="0" lang="en-US" sz="1800" b="0" i="0" u="none" strike="noStrike" cap="none" normalizeH="0" baseline="30000" smtClean="0">
                          <a:ln>
                            <a:noFill/>
                          </a:ln>
                          <a:solidFill>
                            <a:schemeClr val="tx1"/>
                          </a:solidFill>
                          <a:effectLst/>
                          <a:latin typeface="Times New Roman" pitchFamily="18" charset="0"/>
                          <a:cs typeface="Times New Roman" pitchFamily="18" charset="0"/>
                        </a:rPr>
                        <a:t>-5</a:t>
                      </a:r>
                      <a:endParaRPr kumimoji="0" lang="en-US" sz="1800" b="0" i="0" u="none" strike="noStrike" cap="none" normalizeH="0" baseline="3000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r>
              <a:tr h="2746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Time interval</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s</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3300</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r>
              <a:tr h="273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Density of FP</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kg/m</a:t>
                      </a:r>
                      <a:r>
                        <a:rPr kumimoji="0" lang="en-US" sz="1800" b="0" i="0" u="none" strike="noStrike" cap="none" normalizeH="0" baseline="30000" smtClean="0">
                          <a:ln>
                            <a:noFill/>
                          </a:ln>
                          <a:solidFill>
                            <a:schemeClr val="tx1"/>
                          </a:solidFill>
                          <a:effectLst/>
                          <a:latin typeface="Times New Roman" pitchFamily="18" charset="0"/>
                          <a:cs typeface="Times New Roman" pitchFamily="18" charset="0"/>
                        </a:rPr>
                        <a:t>3</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4000</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r>
              <a:tr h="273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Source of aerosol</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gr/s</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1,82</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r>
              <a:tr h="273050">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Results of calculations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c hMerge="1">
                  <a:txBody>
                    <a:bodyPr/>
                    <a:lstStyle/>
                    <a:p>
                      <a:endParaRPr lang="de-DE"/>
                    </a:p>
                  </a:txBody>
                  <a:tcPr/>
                </a:tc>
                <a:tc hMerge="1">
                  <a:txBody>
                    <a:bodyPr/>
                    <a:lstStyle/>
                    <a:p>
                      <a:endParaRPr lang="de-DE"/>
                    </a:p>
                  </a:txBody>
                  <a:tcPr/>
                </a:tc>
              </a:tr>
              <a:tr h="273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Mass of FP (sedimentation in 1 tube)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kg</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 1,96 </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r>
              <a:tr h="2730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Time before tubes blockade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s</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1300 </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liennummernplatzhalter 7"/>
          <p:cNvSpPr>
            <a:spLocks noGrp="1"/>
          </p:cNvSpPr>
          <p:nvPr>
            <p:ph type="sldNum" sz="quarter" idx="12"/>
          </p:nvPr>
        </p:nvSpPr>
        <p:spPr/>
        <p:txBody>
          <a:bodyPr/>
          <a:lstStyle/>
          <a:p>
            <a:fld id="{25AE3A96-3C60-4700-8F95-8E7E6CB913BE}" type="slidenum">
              <a:rPr lang="ru-RU"/>
              <a:pPr/>
              <a:t>28</a:t>
            </a:fld>
            <a:endParaRPr lang="ru-RU"/>
          </a:p>
        </p:txBody>
      </p:sp>
      <p:sp>
        <p:nvSpPr>
          <p:cNvPr id="104450" name="Rectangle 2"/>
          <p:cNvSpPr>
            <a:spLocks noGrp="1" noChangeArrowheads="1"/>
          </p:cNvSpPr>
          <p:nvPr>
            <p:ph type="title"/>
          </p:nvPr>
        </p:nvSpPr>
        <p:spPr>
          <a:xfrm>
            <a:off x="971550" y="476250"/>
            <a:ext cx="8388350" cy="431800"/>
          </a:xfrm>
        </p:spPr>
        <p:txBody>
          <a:bodyPr/>
          <a:lstStyle/>
          <a:p>
            <a:r>
              <a:rPr lang="en-US" sz="3000" b="1"/>
              <a:t>Sub-task</a:t>
            </a:r>
            <a:r>
              <a:rPr lang="ru-RU" sz="3000" b="1"/>
              <a:t>: </a:t>
            </a:r>
            <a:r>
              <a:rPr lang="en-US" sz="3000" b="1"/>
              <a:t>numerical simulation of aerosol particles kinetics and its behavior during severe accidents in the containment</a:t>
            </a:r>
            <a:endParaRPr lang="ru-RU" sz="3000" b="1"/>
          </a:p>
        </p:txBody>
      </p:sp>
      <p:sp>
        <p:nvSpPr>
          <p:cNvPr id="104451" name="Rectangle 3"/>
          <p:cNvSpPr>
            <a:spLocks noGrp="1" noChangeArrowheads="1"/>
          </p:cNvSpPr>
          <p:nvPr>
            <p:ph type="body" sz="half" idx="1"/>
          </p:nvPr>
        </p:nvSpPr>
        <p:spPr>
          <a:xfrm>
            <a:off x="539750" y="3068638"/>
            <a:ext cx="8372475" cy="1892300"/>
          </a:xfrm>
          <a:noFill/>
          <a:ln/>
        </p:spPr>
        <p:txBody>
          <a:bodyPr lIns="89213" tIns="44607" rIns="89213" bIns="44607"/>
          <a:lstStyle/>
          <a:p>
            <a:pPr>
              <a:lnSpc>
                <a:spcPct val="90000"/>
              </a:lnSpc>
            </a:pPr>
            <a:r>
              <a:rPr lang="en-US" sz="1500" u="sng"/>
              <a:t>Multicomponent aerosols condensation block:</a:t>
            </a:r>
            <a:r>
              <a:rPr lang="en-US" sz="1500" b="1"/>
              <a:t> </a:t>
            </a:r>
            <a:r>
              <a:rPr lang="en-US" sz="1500" b="1" i="1">
                <a:solidFill>
                  <a:srgbClr val="FF0000"/>
                </a:solidFill>
              </a:rPr>
              <a:t>Jacobson, M.Z</a:t>
            </a:r>
            <a:r>
              <a:rPr lang="en-US" sz="1500" b="1"/>
              <a:t>. (1997). Numerical Techniques to Solve Condensational and Dissolutional Growth Equations When Growth is Coupled to Reversible Reactions, </a:t>
            </a:r>
            <a:r>
              <a:rPr lang="en-US" sz="1500" i="1" u="sng"/>
              <a:t>Aerosol Sci. Technol.</a:t>
            </a:r>
            <a:r>
              <a:rPr lang="en-US" sz="1500"/>
              <a:t> 27</a:t>
            </a:r>
            <a:r>
              <a:rPr lang="en-US" sz="1500" b="1"/>
              <a:t>: 91-498.</a:t>
            </a:r>
            <a:r>
              <a:rPr lang="ru-RU" sz="1500" b="1"/>
              <a:t> </a:t>
            </a:r>
            <a:endParaRPr lang="en-US" sz="1500" b="1"/>
          </a:p>
          <a:p>
            <a:pPr>
              <a:lnSpc>
                <a:spcPct val="90000"/>
              </a:lnSpc>
            </a:pPr>
            <a:r>
              <a:rPr lang="en-US" sz="1500" u="sng"/>
              <a:t>Multicomponent aerosols coagulation block:</a:t>
            </a:r>
            <a:r>
              <a:rPr lang="en-US" sz="1500" b="1"/>
              <a:t> Semi-implicit version of (</a:t>
            </a:r>
            <a:r>
              <a:rPr lang="en-US" sz="1500" b="1" i="1">
                <a:solidFill>
                  <a:srgbClr val="FF0000"/>
                </a:solidFill>
              </a:rPr>
              <a:t>Stankova E.N., Zatevakhin M.A</a:t>
            </a:r>
            <a:r>
              <a:rPr lang="en-US" sz="1500" b="1">
                <a:solidFill>
                  <a:srgbClr val="FF0000"/>
                </a:solidFill>
              </a:rPr>
              <a:t>.</a:t>
            </a:r>
            <a:r>
              <a:rPr lang="en-US" sz="1500" b="1"/>
              <a:t> The modified Kovetz and Olund method for the numerical solution of stochastic coalescence equation. Proceedings 12th International Conference on Clouds and Precipitation, Zurich, 19-23 August 1996, P. 921-923)</a:t>
            </a:r>
            <a:r>
              <a:rPr lang="ru-RU" sz="1500"/>
              <a:t> </a:t>
            </a:r>
            <a:endParaRPr lang="en-US" sz="1500" b="1"/>
          </a:p>
        </p:txBody>
      </p:sp>
      <p:sp>
        <p:nvSpPr>
          <p:cNvPr id="104453"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104454" name="Text Box 6"/>
          <p:cNvSpPr txBox="1">
            <a:spLocks noChangeArrowheads="1"/>
          </p:cNvSpPr>
          <p:nvPr/>
        </p:nvSpPr>
        <p:spPr bwMode="auto">
          <a:xfrm>
            <a:off x="684213" y="2276475"/>
            <a:ext cx="8281987"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49300">
              <a:defRPr>
                <a:solidFill>
                  <a:schemeClr val="tx1"/>
                </a:solidFill>
                <a:latin typeface="Arial" pitchFamily="34" charset="0"/>
              </a:defRPr>
            </a:lvl1pPr>
            <a:lvl2pPr defTabSz="749300">
              <a:defRPr>
                <a:solidFill>
                  <a:schemeClr val="tx1"/>
                </a:solidFill>
                <a:latin typeface="Arial" pitchFamily="34" charset="0"/>
              </a:defRPr>
            </a:lvl2pPr>
            <a:lvl3pPr defTabSz="749300">
              <a:defRPr>
                <a:solidFill>
                  <a:schemeClr val="tx1"/>
                </a:solidFill>
                <a:latin typeface="Arial" pitchFamily="34" charset="0"/>
              </a:defRPr>
            </a:lvl3pPr>
            <a:lvl4pPr defTabSz="749300">
              <a:defRPr>
                <a:solidFill>
                  <a:schemeClr val="tx1"/>
                </a:solidFill>
                <a:latin typeface="Arial" pitchFamily="34" charset="0"/>
              </a:defRPr>
            </a:lvl4pPr>
            <a:lvl5pPr defTabSz="749300">
              <a:defRPr>
                <a:solidFill>
                  <a:schemeClr val="tx1"/>
                </a:solidFill>
                <a:latin typeface="Arial" pitchFamily="34" charset="0"/>
              </a:defRPr>
            </a:lvl5pPr>
            <a:lvl6pPr defTabSz="749300" fontAlgn="base">
              <a:spcBef>
                <a:spcPct val="0"/>
              </a:spcBef>
              <a:spcAft>
                <a:spcPct val="0"/>
              </a:spcAft>
              <a:defRPr>
                <a:solidFill>
                  <a:schemeClr val="tx1"/>
                </a:solidFill>
                <a:latin typeface="Arial" pitchFamily="34" charset="0"/>
              </a:defRPr>
            </a:lvl6pPr>
            <a:lvl7pPr defTabSz="749300" fontAlgn="base">
              <a:spcBef>
                <a:spcPct val="0"/>
              </a:spcBef>
              <a:spcAft>
                <a:spcPct val="0"/>
              </a:spcAft>
              <a:defRPr>
                <a:solidFill>
                  <a:schemeClr val="tx1"/>
                </a:solidFill>
                <a:latin typeface="Arial" pitchFamily="34" charset="0"/>
              </a:defRPr>
            </a:lvl7pPr>
            <a:lvl8pPr defTabSz="749300" fontAlgn="base">
              <a:spcBef>
                <a:spcPct val="0"/>
              </a:spcBef>
              <a:spcAft>
                <a:spcPct val="0"/>
              </a:spcAft>
              <a:defRPr>
                <a:solidFill>
                  <a:schemeClr val="tx1"/>
                </a:solidFill>
                <a:latin typeface="Arial" pitchFamily="34" charset="0"/>
              </a:defRPr>
            </a:lvl8pPr>
            <a:lvl9pPr defTabSz="749300" fontAlgn="base">
              <a:spcBef>
                <a:spcPct val="0"/>
              </a:spcBef>
              <a:spcAft>
                <a:spcPct val="0"/>
              </a:spcAft>
              <a:defRPr>
                <a:solidFill>
                  <a:schemeClr val="tx1"/>
                </a:solidFill>
                <a:latin typeface="Arial" pitchFamily="34" charset="0"/>
              </a:defRPr>
            </a:lvl9pPr>
          </a:lstStyle>
          <a:p>
            <a:r>
              <a:rPr lang="en-US" sz="2000" b="1"/>
              <a:t>Code ZTV: aerosol dynamics and deposition processes simulation</a:t>
            </a:r>
            <a:r>
              <a:rPr lang="ru-RU" sz="2000" b="1">
                <a:solidFill>
                  <a:schemeClr val="accent2"/>
                </a:solidFill>
              </a:rPr>
              <a:t> </a:t>
            </a:r>
          </a:p>
        </p:txBody>
      </p:sp>
      <p:sp>
        <p:nvSpPr>
          <p:cNvPr id="104455" name="Text Box 7"/>
          <p:cNvSpPr txBox="1">
            <a:spLocks noChangeArrowheads="1"/>
          </p:cNvSpPr>
          <p:nvPr/>
        </p:nvSpPr>
        <p:spPr bwMode="auto">
          <a:xfrm>
            <a:off x="684213" y="5084763"/>
            <a:ext cx="7956550"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49300">
              <a:defRPr>
                <a:solidFill>
                  <a:schemeClr val="tx1"/>
                </a:solidFill>
                <a:latin typeface="Arial" pitchFamily="34" charset="0"/>
              </a:defRPr>
            </a:lvl1pPr>
            <a:lvl2pPr defTabSz="749300">
              <a:defRPr>
                <a:solidFill>
                  <a:schemeClr val="tx1"/>
                </a:solidFill>
                <a:latin typeface="Arial" pitchFamily="34" charset="0"/>
              </a:defRPr>
            </a:lvl2pPr>
            <a:lvl3pPr defTabSz="749300">
              <a:defRPr>
                <a:solidFill>
                  <a:schemeClr val="tx1"/>
                </a:solidFill>
                <a:latin typeface="Arial" pitchFamily="34" charset="0"/>
              </a:defRPr>
            </a:lvl3pPr>
            <a:lvl4pPr defTabSz="749300">
              <a:defRPr>
                <a:solidFill>
                  <a:schemeClr val="tx1"/>
                </a:solidFill>
                <a:latin typeface="Arial" pitchFamily="34" charset="0"/>
              </a:defRPr>
            </a:lvl4pPr>
            <a:lvl5pPr defTabSz="749300">
              <a:defRPr>
                <a:solidFill>
                  <a:schemeClr val="tx1"/>
                </a:solidFill>
                <a:latin typeface="Arial" pitchFamily="34" charset="0"/>
              </a:defRPr>
            </a:lvl5pPr>
            <a:lvl6pPr defTabSz="749300" fontAlgn="base">
              <a:spcBef>
                <a:spcPct val="0"/>
              </a:spcBef>
              <a:spcAft>
                <a:spcPct val="0"/>
              </a:spcAft>
              <a:defRPr>
                <a:solidFill>
                  <a:schemeClr val="tx1"/>
                </a:solidFill>
                <a:latin typeface="Arial" pitchFamily="34" charset="0"/>
              </a:defRPr>
            </a:lvl6pPr>
            <a:lvl7pPr defTabSz="749300" fontAlgn="base">
              <a:spcBef>
                <a:spcPct val="0"/>
              </a:spcBef>
              <a:spcAft>
                <a:spcPct val="0"/>
              </a:spcAft>
              <a:defRPr>
                <a:solidFill>
                  <a:schemeClr val="tx1"/>
                </a:solidFill>
                <a:latin typeface="Arial" pitchFamily="34" charset="0"/>
              </a:defRPr>
            </a:lvl7pPr>
            <a:lvl8pPr defTabSz="749300" fontAlgn="base">
              <a:spcBef>
                <a:spcPct val="0"/>
              </a:spcBef>
              <a:spcAft>
                <a:spcPct val="0"/>
              </a:spcAft>
              <a:defRPr>
                <a:solidFill>
                  <a:schemeClr val="tx1"/>
                </a:solidFill>
                <a:latin typeface="Arial" pitchFamily="34" charset="0"/>
              </a:defRPr>
            </a:lvl8pPr>
            <a:lvl9pPr defTabSz="749300" fontAlgn="base">
              <a:spcBef>
                <a:spcPct val="0"/>
              </a:spcBef>
              <a:spcAft>
                <a:spcPct val="0"/>
              </a:spcAft>
              <a:defRPr>
                <a:solidFill>
                  <a:schemeClr val="tx1"/>
                </a:solidFill>
                <a:latin typeface="Arial" pitchFamily="34" charset="0"/>
              </a:defRPr>
            </a:lvl9pPr>
          </a:lstStyle>
          <a:p>
            <a:r>
              <a:rPr lang="en-US" sz="1600" b="1" u="sng"/>
              <a:t>Particles deposition model </a:t>
            </a:r>
            <a:r>
              <a:rPr lang="en-US" sz="1600"/>
              <a:t>includes</a:t>
            </a:r>
            <a:r>
              <a:rPr lang="ru-RU" sz="1600" b="1"/>
              <a:t> </a:t>
            </a:r>
            <a:r>
              <a:rPr lang="en-US" sz="1600"/>
              <a:t>gravitational settling (sedimentation), Brownian diffusion, diffusiophoresis, thermophoresis</a:t>
            </a:r>
            <a:endParaRPr lang="ru-RU" sz="1600" b="1"/>
          </a:p>
        </p:txBody>
      </p:sp>
    </p:spTree>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liennummernplatzhalter 8"/>
          <p:cNvSpPr>
            <a:spLocks noGrp="1"/>
          </p:cNvSpPr>
          <p:nvPr>
            <p:ph type="sldNum" sz="quarter" idx="12"/>
          </p:nvPr>
        </p:nvSpPr>
        <p:spPr/>
        <p:txBody>
          <a:bodyPr/>
          <a:lstStyle/>
          <a:p>
            <a:fld id="{89137657-EAF1-4586-BD57-C23E1B2722F5}" type="slidenum">
              <a:rPr lang="ru-RU"/>
              <a:pPr/>
              <a:t>29</a:t>
            </a:fld>
            <a:endParaRPr lang="ru-RU"/>
          </a:p>
        </p:txBody>
      </p:sp>
      <p:sp>
        <p:nvSpPr>
          <p:cNvPr id="106498" name="Rectangle 2"/>
          <p:cNvSpPr>
            <a:spLocks noGrp="1" noChangeArrowheads="1"/>
          </p:cNvSpPr>
          <p:nvPr>
            <p:ph type="title" sz="quarter"/>
          </p:nvPr>
        </p:nvSpPr>
        <p:spPr>
          <a:xfrm>
            <a:off x="827088" y="404813"/>
            <a:ext cx="8135937" cy="431800"/>
          </a:xfrm>
        </p:spPr>
        <p:txBody>
          <a:bodyPr/>
          <a:lstStyle/>
          <a:p>
            <a:r>
              <a:rPr lang="en-US" sz="3200" b="1"/>
              <a:t>Aerosol code verification: comparison with MELCOR simulations</a:t>
            </a:r>
            <a:endParaRPr lang="ru-RU" sz="3200" b="1"/>
          </a:p>
        </p:txBody>
      </p:sp>
      <p:pic>
        <p:nvPicPr>
          <p:cNvPr id="106499" name="Picture 3" descr="1vol-8secRNPT"/>
          <p:cNvPicPr>
            <a:picLocks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1042988" y="1268413"/>
            <a:ext cx="3556000" cy="26717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6500" name="Picture 4" descr="20secdp"/>
          <p:cNvPicPr>
            <a:picLocks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4787900" y="1268413"/>
            <a:ext cx="3671888" cy="2690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6501" name="Picture 5" descr="20secdpProf"/>
          <p:cNvPicPr>
            <a:picLocks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1042988" y="4076700"/>
            <a:ext cx="3529012" cy="2525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6502"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pic>
        <p:nvPicPr>
          <p:cNvPr id="106504" name="Picture 8" descr="phor1"/>
          <p:cNvPicPr>
            <a:picLocks noChangeAspect="1" noChangeArrowheads="1"/>
          </p:cNvPicPr>
          <p:nvPr>
            <p:ph sz="quarter" idx="4"/>
          </p:nvPr>
        </p:nvPicPr>
        <p:blipFill>
          <a:blip r:embed="rId6">
            <a:extLst>
              <a:ext uri="{28A0092B-C50C-407E-A947-70E740481C1C}">
                <a14:useLocalDpi xmlns:a14="http://schemas.microsoft.com/office/drawing/2010/main" val="0"/>
              </a:ext>
            </a:extLst>
          </a:blip>
          <a:srcRect/>
          <a:stretch>
            <a:fillRect/>
          </a:stretch>
        </p:blipFill>
        <p:spPr>
          <a:xfrm>
            <a:off x="4787900" y="4100513"/>
            <a:ext cx="3671888" cy="24971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5"/>
          <p:cNvSpPr>
            <a:spLocks noGrp="1"/>
          </p:cNvSpPr>
          <p:nvPr>
            <p:ph type="sldNum" sz="quarter" idx="12"/>
          </p:nvPr>
        </p:nvSpPr>
        <p:spPr/>
        <p:txBody>
          <a:bodyPr/>
          <a:lstStyle/>
          <a:p>
            <a:fld id="{0F92293F-7540-49C2-9190-27CFE4C7CABA}" type="slidenum">
              <a:rPr lang="ru-RU"/>
              <a:pPr/>
              <a:t>3</a:t>
            </a:fld>
            <a:endParaRPr lang="ru-RU"/>
          </a:p>
        </p:txBody>
      </p:sp>
      <p:sp>
        <p:nvSpPr>
          <p:cNvPr id="47106" name="Rectangle 2"/>
          <p:cNvSpPr>
            <a:spLocks noGrp="1" noChangeArrowheads="1"/>
          </p:cNvSpPr>
          <p:nvPr>
            <p:ph type="body" idx="1"/>
          </p:nvPr>
        </p:nvSpPr>
        <p:spPr>
          <a:xfrm>
            <a:off x="468313" y="2349500"/>
            <a:ext cx="8424862" cy="4797425"/>
          </a:xfrm>
        </p:spPr>
        <p:txBody>
          <a:bodyPr/>
          <a:lstStyle/>
          <a:p>
            <a:pPr algn="ctr">
              <a:lnSpc>
                <a:spcPct val="90000"/>
              </a:lnSpc>
              <a:buFont typeface="Wingdings" pitchFamily="2" charset="2"/>
              <a:buNone/>
            </a:pPr>
            <a:r>
              <a:rPr lang="en-US" sz="2400" b="1" u="sng">
                <a:ea typeface="MS Mincho" pitchFamily="49" charset="-128"/>
              </a:rPr>
              <a:t>The aims of analysis:</a:t>
            </a:r>
          </a:p>
          <a:p>
            <a:pPr>
              <a:lnSpc>
                <a:spcPct val="90000"/>
              </a:lnSpc>
              <a:buFontTx/>
              <a:buChar char="-"/>
            </a:pPr>
            <a:r>
              <a:rPr lang="en-US" sz="2400">
                <a:ea typeface="MS Mincho" pitchFamily="49" charset="-128"/>
              </a:rPr>
              <a:t>to identify the most important factors influencing the accidental releases magnitude </a:t>
            </a:r>
          </a:p>
          <a:p>
            <a:pPr>
              <a:lnSpc>
                <a:spcPct val="90000"/>
              </a:lnSpc>
              <a:buFontTx/>
              <a:buChar char="-"/>
            </a:pPr>
            <a:r>
              <a:rPr lang="en-US" sz="2400">
                <a:ea typeface="MS Mincho" pitchFamily="49" charset="-128"/>
              </a:rPr>
              <a:t>to estimate the main uncertainties of design calculations</a:t>
            </a:r>
          </a:p>
          <a:p>
            <a:pPr>
              <a:lnSpc>
                <a:spcPct val="90000"/>
              </a:lnSpc>
              <a:buFontTx/>
              <a:buChar char="-"/>
            </a:pPr>
            <a:r>
              <a:rPr lang="en-US" sz="2400">
                <a:ea typeface="MS Mincho" pitchFamily="49" charset="-128"/>
              </a:rPr>
              <a:t>to show the way to correct design calculations by best estimate models </a:t>
            </a:r>
          </a:p>
          <a:p>
            <a:pPr>
              <a:lnSpc>
                <a:spcPct val="90000"/>
              </a:lnSpc>
              <a:buFontTx/>
              <a:buChar char="-"/>
            </a:pPr>
            <a:r>
              <a:rPr lang="en-US" sz="2400">
                <a:ea typeface="MS Mincho" pitchFamily="49" charset="-128"/>
              </a:rPr>
              <a:t>to find the experiment parameters for Task 2, 4, 6</a:t>
            </a:r>
          </a:p>
          <a:p>
            <a:pPr algn="ctr">
              <a:lnSpc>
                <a:spcPct val="90000"/>
              </a:lnSpc>
              <a:buFontTx/>
              <a:buNone/>
            </a:pPr>
            <a:r>
              <a:rPr lang="en-US" sz="2000">
                <a:ea typeface="MS Mincho" pitchFamily="49" charset="-128"/>
              </a:rPr>
              <a:t>     </a:t>
            </a:r>
          </a:p>
          <a:p>
            <a:pPr algn="ctr">
              <a:lnSpc>
                <a:spcPct val="90000"/>
              </a:lnSpc>
              <a:buFontTx/>
              <a:buNone/>
            </a:pPr>
            <a:r>
              <a:rPr lang="en-US" sz="1800">
                <a:ea typeface="MS Mincho" pitchFamily="49" charset="-128"/>
              </a:rPr>
              <a:t>Review of the project approaches and models was executed for: </a:t>
            </a:r>
            <a:r>
              <a:rPr lang="en-US" sz="1800">
                <a:latin typeface="Times New Roman"/>
                <a:ea typeface="MS Mincho" pitchFamily="49" charset="-128"/>
              </a:rPr>
              <a:t>“</a:t>
            </a:r>
            <a:r>
              <a:rPr lang="en-US" sz="1800">
                <a:ea typeface="MS Mincho" pitchFamily="49" charset="-128"/>
              </a:rPr>
              <a:t>NPP</a:t>
            </a:r>
            <a:r>
              <a:rPr lang="ru-RU" sz="1800">
                <a:ea typeface="MS Mincho" pitchFamily="49" charset="-128"/>
              </a:rPr>
              <a:t>-91</a:t>
            </a:r>
            <a:r>
              <a:rPr lang="en-US" sz="1800">
                <a:latin typeface="Times New Roman"/>
                <a:ea typeface="MS Mincho" pitchFamily="49" charset="-128"/>
              </a:rPr>
              <a:t>”</a:t>
            </a:r>
            <a:r>
              <a:rPr lang="en-US" sz="1800">
                <a:ea typeface="MS Mincho" pitchFamily="49" charset="-128"/>
              </a:rPr>
              <a:t> project with WWER-1000</a:t>
            </a:r>
            <a:r>
              <a:rPr lang="ru-RU" sz="1800"/>
              <a:t>,</a:t>
            </a:r>
            <a:r>
              <a:rPr lang="en-US" sz="1800">
                <a:ea typeface="MS Mincho" pitchFamily="49" charset="-128"/>
              </a:rPr>
              <a:t> EUR, NRC and IAEA recommendations for LWR NPP</a:t>
            </a:r>
            <a:r>
              <a:rPr lang="en-US" sz="2400">
                <a:solidFill>
                  <a:schemeClr val="bg1"/>
                </a:solidFill>
              </a:rPr>
              <a:t> </a:t>
            </a:r>
            <a:endParaRPr lang="ru-RU" sz="2400">
              <a:solidFill>
                <a:schemeClr val="bg1"/>
              </a:solidFill>
            </a:endParaRPr>
          </a:p>
        </p:txBody>
      </p:sp>
      <p:sp>
        <p:nvSpPr>
          <p:cNvPr id="47108" name="Rectangle 4"/>
          <p:cNvSpPr>
            <a:spLocks noChangeArrowheads="1"/>
          </p:cNvSpPr>
          <p:nvPr/>
        </p:nvSpPr>
        <p:spPr bwMode="auto">
          <a:xfrm>
            <a:off x="971550" y="0"/>
            <a:ext cx="8172450" cy="2166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lgn="ctr"/>
            <a:r>
              <a:rPr lang="en-US" sz="3200" b="1">
                <a:solidFill>
                  <a:schemeClr val="tx2"/>
                </a:solidFill>
                <a:effectLst>
                  <a:outerShdw blurRad="38100" dist="38100" dir="2700000" algn="tl">
                    <a:srgbClr val="000000"/>
                  </a:outerShdw>
                </a:effectLst>
              </a:rPr>
              <a:t> </a:t>
            </a:r>
            <a:r>
              <a:rPr lang="en-US" sz="2600" b="1">
                <a:solidFill>
                  <a:schemeClr val="tx2"/>
                </a:solidFill>
                <a:effectLst>
                  <a:outerShdw blurRad="38100" dist="38100" dir="2700000" algn="tl">
                    <a:srgbClr val="000000"/>
                  </a:outerShdw>
                </a:effectLst>
              </a:rPr>
              <a:t>Sub-task</a:t>
            </a:r>
            <a:r>
              <a:rPr lang="ru-RU" sz="2600" b="1">
                <a:solidFill>
                  <a:schemeClr val="tx2"/>
                </a:solidFill>
                <a:effectLst>
                  <a:outerShdw blurRad="38100" dist="38100" dir="2700000" algn="tl">
                    <a:srgbClr val="000000"/>
                  </a:outerShdw>
                </a:effectLst>
              </a:rPr>
              <a:t>: </a:t>
            </a:r>
            <a:r>
              <a:rPr lang="en-US" sz="2600" b="1">
                <a:solidFill>
                  <a:schemeClr val="tx2"/>
                </a:solidFill>
                <a:effectLst>
                  <a:outerShdw blurRad="38100" dist="38100" dir="2700000" algn="tl">
                    <a:srgbClr val="000000"/>
                  </a:outerShdw>
                </a:effectLst>
              </a:rPr>
              <a:t>the analysis of project approaches and models for calculations of radiological consequences of severe beyond-design-basis accidents for nuclear power plants with VVER reactors</a:t>
            </a:r>
            <a:endParaRPr lang="ru-RU" sz="2600" b="1">
              <a:solidFill>
                <a:schemeClr val="tx2"/>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liennummernplatzhalter 5"/>
          <p:cNvSpPr>
            <a:spLocks noGrp="1"/>
          </p:cNvSpPr>
          <p:nvPr>
            <p:ph type="sldNum" sz="quarter" idx="12"/>
          </p:nvPr>
        </p:nvSpPr>
        <p:spPr/>
        <p:txBody>
          <a:bodyPr/>
          <a:lstStyle/>
          <a:p>
            <a:fld id="{3E0089D8-4BB8-439E-A793-09BF8900ECFD}" type="slidenum">
              <a:rPr lang="ru-RU"/>
              <a:pPr/>
              <a:t>30</a:t>
            </a:fld>
            <a:endParaRPr lang="ru-RU"/>
          </a:p>
        </p:txBody>
      </p:sp>
      <p:sp>
        <p:nvSpPr>
          <p:cNvPr id="108546" name="Rectangle 2"/>
          <p:cNvSpPr>
            <a:spLocks noGrp="1" noChangeArrowheads="1"/>
          </p:cNvSpPr>
          <p:nvPr>
            <p:ph type="title"/>
          </p:nvPr>
        </p:nvSpPr>
        <p:spPr>
          <a:xfrm>
            <a:off x="936625" y="476250"/>
            <a:ext cx="8207375" cy="431800"/>
          </a:xfrm>
        </p:spPr>
        <p:txBody>
          <a:bodyPr/>
          <a:lstStyle/>
          <a:p>
            <a:r>
              <a:rPr lang="en-US" sz="3200" b="1"/>
              <a:t>Results of aerosol code integrated with KUPOL-M thermohydraulic code</a:t>
            </a:r>
            <a:br>
              <a:rPr lang="en-US" sz="3200" b="1"/>
            </a:br>
            <a:endParaRPr lang="ru-RU" sz="3200" b="1"/>
          </a:p>
        </p:txBody>
      </p:sp>
      <p:sp>
        <p:nvSpPr>
          <p:cNvPr id="108547"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pic>
        <p:nvPicPr>
          <p:cNvPr id="108549" name="Picture 5"/>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00113" y="1916113"/>
            <a:ext cx="3384550" cy="3111500"/>
          </a:xfrm>
          <a:solidFill>
            <a:srgbClr val="009999"/>
          </a:solidFill>
          <a:ln>
            <a:solidFill>
              <a:srgbClr val="009999"/>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8550" name="Text Box 6"/>
          <p:cNvSpPr txBox="1">
            <a:spLocks noChangeArrowheads="1"/>
          </p:cNvSpPr>
          <p:nvPr/>
        </p:nvSpPr>
        <p:spPr bwMode="auto">
          <a:xfrm>
            <a:off x="684213" y="5229225"/>
            <a:ext cx="4032250" cy="1368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49300">
              <a:defRPr>
                <a:solidFill>
                  <a:schemeClr val="tx1"/>
                </a:solidFill>
                <a:latin typeface="Arial" pitchFamily="34" charset="0"/>
              </a:defRPr>
            </a:lvl1pPr>
            <a:lvl2pPr defTabSz="749300">
              <a:defRPr>
                <a:solidFill>
                  <a:schemeClr val="tx1"/>
                </a:solidFill>
                <a:latin typeface="Arial" pitchFamily="34" charset="0"/>
              </a:defRPr>
            </a:lvl2pPr>
            <a:lvl3pPr defTabSz="749300">
              <a:defRPr>
                <a:solidFill>
                  <a:schemeClr val="tx1"/>
                </a:solidFill>
                <a:latin typeface="Arial" pitchFamily="34" charset="0"/>
              </a:defRPr>
            </a:lvl3pPr>
            <a:lvl4pPr defTabSz="749300">
              <a:defRPr>
                <a:solidFill>
                  <a:schemeClr val="tx1"/>
                </a:solidFill>
                <a:latin typeface="Arial" pitchFamily="34" charset="0"/>
              </a:defRPr>
            </a:lvl4pPr>
            <a:lvl5pPr defTabSz="749300">
              <a:defRPr>
                <a:solidFill>
                  <a:schemeClr val="tx1"/>
                </a:solidFill>
                <a:latin typeface="Arial" pitchFamily="34" charset="0"/>
              </a:defRPr>
            </a:lvl5pPr>
            <a:lvl6pPr defTabSz="749300" fontAlgn="base">
              <a:spcBef>
                <a:spcPct val="0"/>
              </a:spcBef>
              <a:spcAft>
                <a:spcPct val="0"/>
              </a:spcAft>
              <a:defRPr>
                <a:solidFill>
                  <a:schemeClr val="tx1"/>
                </a:solidFill>
                <a:latin typeface="Arial" pitchFamily="34" charset="0"/>
              </a:defRPr>
            </a:lvl6pPr>
            <a:lvl7pPr defTabSz="749300" fontAlgn="base">
              <a:spcBef>
                <a:spcPct val="0"/>
              </a:spcBef>
              <a:spcAft>
                <a:spcPct val="0"/>
              </a:spcAft>
              <a:defRPr>
                <a:solidFill>
                  <a:schemeClr val="tx1"/>
                </a:solidFill>
                <a:latin typeface="Arial" pitchFamily="34" charset="0"/>
              </a:defRPr>
            </a:lvl7pPr>
            <a:lvl8pPr defTabSz="749300" fontAlgn="base">
              <a:spcBef>
                <a:spcPct val="0"/>
              </a:spcBef>
              <a:spcAft>
                <a:spcPct val="0"/>
              </a:spcAft>
              <a:defRPr>
                <a:solidFill>
                  <a:schemeClr val="tx1"/>
                </a:solidFill>
                <a:latin typeface="Arial" pitchFamily="34" charset="0"/>
              </a:defRPr>
            </a:lvl8pPr>
            <a:lvl9pPr defTabSz="749300" fontAlgn="base">
              <a:spcBef>
                <a:spcPct val="0"/>
              </a:spcBef>
              <a:spcAft>
                <a:spcPct val="0"/>
              </a:spcAft>
              <a:defRPr>
                <a:solidFill>
                  <a:schemeClr val="tx1"/>
                </a:solidFill>
                <a:latin typeface="Arial" pitchFamily="34" charset="0"/>
              </a:defRPr>
            </a:lvl9pPr>
          </a:lstStyle>
          <a:p>
            <a:r>
              <a:rPr lang="en-US" sz="1400"/>
              <a:t>Comparison between calculated aerosol output (1) and data obtained according to project recommendations (2). Slow aerosol output at the beginning stage is caused by relatively small size of aerosol particles and absence of water vapor condensation due to superheated media.</a:t>
            </a:r>
            <a:endParaRPr lang="ru-RU" sz="1400"/>
          </a:p>
        </p:txBody>
      </p:sp>
      <p:sp>
        <p:nvSpPr>
          <p:cNvPr id="108551" name="Text Box 7"/>
          <p:cNvSpPr txBox="1">
            <a:spLocks noChangeArrowheads="1"/>
          </p:cNvSpPr>
          <p:nvPr/>
        </p:nvSpPr>
        <p:spPr bwMode="auto">
          <a:xfrm>
            <a:off x="6011863" y="1484313"/>
            <a:ext cx="184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49300">
              <a:defRPr>
                <a:solidFill>
                  <a:schemeClr val="tx1"/>
                </a:solidFill>
                <a:latin typeface="Arial" pitchFamily="34" charset="0"/>
              </a:defRPr>
            </a:lvl1pPr>
            <a:lvl2pPr defTabSz="749300">
              <a:defRPr>
                <a:solidFill>
                  <a:schemeClr val="tx1"/>
                </a:solidFill>
                <a:latin typeface="Arial" pitchFamily="34" charset="0"/>
              </a:defRPr>
            </a:lvl2pPr>
            <a:lvl3pPr defTabSz="749300">
              <a:defRPr>
                <a:solidFill>
                  <a:schemeClr val="tx1"/>
                </a:solidFill>
                <a:latin typeface="Arial" pitchFamily="34" charset="0"/>
              </a:defRPr>
            </a:lvl3pPr>
            <a:lvl4pPr defTabSz="749300">
              <a:defRPr>
                <a:solidFill>
                  <a:schemeClr val="tx1"/>
                </a:solidFill>
                <a:latin typeface="Arial" pitchFamily="34" charset="0"/>
              </a:defRPr>
            </a:lvl4pPr>
            <a:lvl5pPr defTabSz="749300">
              <a:defRPr>
                <a:solidFill>
                  <a:schemeClr val="tx1"/>
                </a:solidFill>
                <a:latin typeface="Arial" pitchFamily="34" charset="0"/>
              </a:defRPr>
            </a:lvl5pPr>
            <a:lvl6pPr defTabSz="749300" fontAlgn="base">
              <a:spcBef>
                <a:spcPct val="0"/>
              </a:spcBef>
              <a:spcAft>
                <a:spcPct val="0"/>
              </a:spcAft>
              <a:defRPr>
                <a:solidFill>
                  <a:schemeClr val="tx1"/>
                </a:solidFill>
                <a:latin typeface="Arial" pitchFamily="34" charset="0"/>
              </a:defRPr>
            </a:lvl6pPr>
            <a:lvl7pPr defTabSz="749300" fontAlgn="base">
              <a:spcBef>
                <a:spcPct val="0"/>
              </a:spcBef>
              <a:spcAft>
                <a:spcPct val="0"/>
              </a:spcAft>
              <a:defRPr>
                <a:solidFill>
                  <a:schemeClr val="tx1"/>
                </a:solidFill>
                <a:latin typeface="Arial" pitchFamily="34" charset="0"/>
              </a:defRPr>
            </a:lvl7pPr>
            <a:lvl8pPr defTabSz="749300" fontAlgn="base">
              <a:spcBef>
                <a:spcPct val="0"/>
              </a:spcBef>
              <a:spcAft>
                <a:spcPct val="0"/>
              </a:spcAft>
              <a:defRPr>
                <a:solidFill>
                  <a:schemeClr val="tx1"/>
                </a:solidFill>
                <a:latin typeface="Arial" pitchFamily="34" charset="0"/>
              </a:defRPr>
            </a:lvl8pPr>
            <a:lvl9pPr defTabSz="749300" fontAlgn="base">
              <a:spcBef>
                <a:spcPct val="0"/>
              </a:spcBef>
              <a:spcAft>
                <a:spcPct val="0"/>
              </a:spcAft>
              <a:defRPr>
                <a:solidFill>
                  <a:schemeClr val="tx1"/>
                </a:solidFill>
                <a:latin typeface="Arial" pitchFamily="34" charset="0"/>
              </a:defRPr>
            </a:lvl9pPr>
          </a:lstStyle>
          <a:p>
            <a:r>
              <a:rPr lang="en-US" sz="2400" b="1"/>
              <a:t>Conclusion</a:t>
            </a:r>
            <a:endParaRPr lang="ru-RU" sz="2400" b="1"/>
          </a:p>
        </p:txBody>
      </p:sp>
      <p:sp>
        <p:nvSpPr>
          <p:cNvPr id="108552" name="Text Box 8"/>
          <p:cNvSpPr txBox="1">
            <a:spLocks noChangeArrowheads="1"/>
          </p:cNvSpPr>
          <p:nvPr/>
        </p:nvSpPr>
        <p:spPr bwMode="auto">
          <a:xfrm>
            <a:off x="6424613" y="1803400"/>
            <a:ext cx="184150" cy="44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49300">
              <a:defRPr>
                <a:solidFill>
                  <a:schemeClr val="tx1"/>
                </a:solidFill>
                <a:latin typeface="Arial" pitchFamily="34" charset="0"/>
              </a:defRPr>
            </a:lvl1pPr>
            <a:lvl2pPr defTabSz="749300">
              <a:defRPr>
                <a:solidFill>
                  <a:schemeClr val="tx1"/>
                </a:solidFill>
                <a:latin typeface="Arial" pitchFamily="34" charset="0"/>
              </a:defRPr>
            </a:lvl2pPr>
            <a:lvl3pPr defTabSz="749300">
              <a:defRPr>
                <a:solidFill>
                  <a:schemeClr val="tx1"/>
                </a:solidFill>
                <a:latin typeface="Arial" pitchFamily="34" charset="0"/>
              </a:defRPr>
            </a:lvl3pPr>
            <a:lvl4pPr defTabSz="749300">
              <a:defRPr>
                <a:solidFill>
                  <a:schemeClr val="tx1"/>
                </a:solidFill>
                <a:latin typeface="Arial" pitchFamily="34" charset="0"/>
              </a:defRPr>
            </a:lvl4pPr>
            <a:lvl5pPr defTabSz="749300">
              <a:defRPr>
                <a:solidFill>
                  <a:schemeClr val="tx1"/>
                </a:solidFill>
                <a:latin typeface="Arial" pitchFamily="34" charset="0"/>
              </a:defRPr>
            </a:lvl5pPr>
            <a:lvl6pPr defTabSz="749300" fontAlgn="base">
              <a:spcBef>
                <a:spcPct val="0"/>
              </a:spcBef>
              <a:spcAft>
                <a:spcPct val="0"/>
              </a:spcAft>
              <a:defRPr>
                <a:solidFill>
                  <a:schemeClr val="tx1"/>
                </a:solidFill>
                <a:latin typeface="Arial" pitchFamily="34" charset="0"/>
              </a:defRPr>
            </a:lvl6pPr>
            <a:lvl7pPr defTabSz="749300" fontAlgn="base">
              <a:spcBef>
                <a:spcPct val="0"/>
              </a:spcBef>
              <a:spcAft>
                <a:spcPct val="0"/>
              </a:spcAft>
              <a:defRPr>
                <a:solidFill>
                  <a:schemeClr val="tx1"/>
                </a:solidFill>
                <a:latin typeface="Arial" pitchFamily="34" charset="0"/>
              </a:defRPr>
            </a:lvl7pPr>
            <a:lvl8pPr defTabSz="749300" fontAlgn="base">
              <a:spcBef>
                <a:spcPct val="0"/>
              </a:spcBef>
              <a:spcAft>
                <a:spcPct val="0"/>
              </a:spcAft>
              <a:defRPr>
                <a:solidFill>
                  <a:schemeClr val="tx1"/>
                </a:solidFill>
                <a:latin typeface="Arial" pitchFamily="34" charset="0"/>
              </a:defRPr>
            </a:lvl8pPr>
            <a:lvl9pPr defTabSz="749300" fontAlgn="base">
              <a:spcBef>
                <a:spcPct val="0"/>
              </a:spcBef>
              <a:spcAft>
                <a:spcPct val="0"/>
              </a:spcAft>
              <a:defRPr>
                <a:solidFill>
                  <a:schemeClr val="tx1"/>
                </a:solidFill>
                <a:latin typeface="Arial" pitchFamily="34" charset="0"/>
              </a:defRPr>
            </a:lvl9pPr>
          </a:lstStyle>
          <a:p>
            <a:endParaRPr lang="de-DE" sz="2300"/>
          </a:p>
        </p:txBody>
      </p:sp>
      <p:sp>
        <p:nvSpPr>
          <p:cNvPr id="108553" name="Text Box 9"/>
          <p:cNvSpPr txBox="1">
            <a:spLocks noChangeArrowheads="1"/>
          </p:cNvSpPr>
          <p:nvPr/>
        </p:nvSpPr>
        <p:spPr bwMode="auto">
          <a:xfrm>
            <a:off x="6496050" y="1874838"/>
            <a:ext cx="184150" cy="442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49300">
              <a:defRPr>
                <a:solidFill>
                  <a:schemeClr val="tx1"/>
                </a:solidFill>
                <a:latin typeface="Arial" pitchFamily="34" charset="0"/>
              </a:defRPr>
            </a:lvl1pPr>
            <a:lvl2pPr defTabSz="749300">
              <a:defRPr>
                <a:solidFill>
                  <a:schemeClr val="tx1"/>
                </a:solidFill>
                <a:latin typeface="Arial" pitchFamily="34" charset="0"/>
              </a:defRPr>
            </a:lvl2pPr>
            <a:lvl3pPr defTabSz="749300">
              <a:defRPr>
                <a:solidFill>
                  <a:schemeClr val="tx1"/>
                </a:solidFill>
                <a:latin typeface="Arial" pitchFamily="34" charset="0"/>
              </a:defRPr>
            </a:lvl3pPr>
            <a:lvl4pPr defTabSz="749300">
              <a:defRPr>
                <a:solidFill>
                  <a:schemeClr val="tx1"/>
                </a:solidFill>
                <a:latin typeface="Arial" pitchFamily="34" charset="0"/>
              </a:defRPr>
            </a:lvl4pPr>
            <a:lvl5pPr defTabSz="749300">
              <a:defRPr>
                <a:solidFill>
                  <a:schemeClr val="tx1"/>
                </a:solidFill>
                <a:latin typeface="Arial" pitchFamily="34" charset="0"/>
              </a:defRPr>
            </a:lvl5pPr>
            <a:lvl6pPr defTabSz="749300" fontAlgn="base">
              <a:spcBef>
                <a:spcPct val="0"/>
              </a:spcBef>
              <a:spcAft>
                <a:spcPct val="0"/>
              </a:spcAft>
              <a:defRPr>
                <a:solidFill>
                  <a:schemeClr val="tx1"/>
                </a:solidFill>
                <a:latin typeface="Arial" pitchFamily="34" charset="0"/>
              </a:defRPr>
            </a:lvl6pPr>
            <a:lvl7pPr defTabSz="749300" fontAlgn="base">
              <a:spcBef>
                <a:spcPct val="0"/>
              </a:spcBef>
              <a:spcAft>
                <a:spcPct val="0"/>
              </a:spcAft>
              <a:defRPr>
                <a:solidFill>
                  <a:schemeClr val="tx1"/>
                </a:solidFill>
                <a:latin typeface="Arial" pitchFamily="34" charset="0"/>
              </a:defRPr>
            </a:lvl7pPr>
            <a:lvl8pPr defTabSz="749300" fontAlgn="base">
              <a:spcBef>
                <a:spcPct val="0"/>
              </a:spcBef>
              <a:spcAft>
                <a:spcPct val="0"/>
              </a:spcAft>
              <a:defRPr>
                <a:solidFill>
                  <a:schemeClr val="tx1"/>
                </a:solidFill>
                <a:latin typeface="Arial" pitchFamily="34" charset="0"/>
              </a:defRPr>
            </a:lvl8pPr>
            <a:lvl9pPr defTabSz="749300" fontAlgn="base">
              <a:spcBef>
                <a:spcPct val="0"/>
              </a:spcBef>
              <a:spcAft>
                <a:spcPct val="0"/>
              </a:spcAft>
              <a:defRPr>
                <a:solidFill>
                  <a:schemeClr val="tx1"/>
                </a:solidFill>
                <a:latin typeface="Arial" pitchFamily="34" charset="0"/>
              </a:defRPr>
            </a:lvl9pPr>
          </a:lstStyle>
          <a:p>
            <a:endParaRPr lang="de-DE" sz="2300"/>
          </a:p>
        </p:txBody>
      </p:sp>
      <p:sp>
        <p:nvSpPr>
          <p:cNvPr id="108554" name="Text Box 10"/>
          <p:cNvSpPr txBox="1">
            <a:spLocks noChangeArrowheads="1"/>
          </p:cNvSpPr>
          <p:nvPr/>
        </p:nvSpPr>
        <p:spPr bwMode="auto">
          <a:xfrm>
            <a:off x="4572000" y="2205038"/>
            <a:ext cx="4249738" cy="3263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49300">
              <a:defRPr>
                <a:solidFill>
                  <a:schemeClr val="tx1"/>
                </a:solidFill>
                <a:latin typeface="Arial" pitchFamily="34" charset="0"/>
              </a:defRPr>
            </a:lvl1pPr>
            <a:lvl2pPr defTabSz="749300">
              <a:defRPr>
                <a:solidFill>
                  <a:schemeClr val="tx1"/>
                </a:solidFill>
                <a:latin typeface="Arial" pitchFamily="34" charset="0"/>
              </a:defRPr>
            </a:lvl2pPr>
            <a:lvl3pPr defTabSz="749300">
              <a:defRPr>
                <a:solidFill>
                  <a:schemeClr val="tx1"/>
                </a:solidFill>
                <a:latin typeface="Arial" pitchFamily="34" charset="0"/>
              </a:defRPr>
            </a:lvl3pPr>
            <a:lvl4pPr defTabSz="749300">
              <a:defRPr>
                <a:solidFill>
                  <a:schemeClr val="tx1"/>
                </a:solidFill>
                <a:latin typeface="Arial" pitchFamily="34" charset="0"/>
              </a:defRPr>
            </a:lvl4pPr>
            <a:lvl5pPr defTabSz="749300">
              <a:defRPr>
                <a:solidFill>
                  <a:schemeClr val="tx1"/>
                </a:solidFill>
                <a:latin typeface="Arial" pitchFamily="34" charset="0"/>
              </a:defRPr>
            </a:lvl5pPr>
            <a:lvl6pPr defTabSz="749300" fontAlgn="base">
              <a:spcBef>
                <a:spcPct val="0"/>
              </a:spcBef>
              <a:spcAft>
                <a:spcPct val="0"/>
              </a:spcAft>
              <a:defRPr>
                <a:solidFill>
                  <a:schemeClr val="tx1"/>
                </a:solidFill>
                <a:latin typeface="Arial" pitchFamily="34" charset="0"/>
              </a:defRPr>
            </a:lvl6pPr>
            <a:lvl7pPr defTabSz="749300" fontAlgn="base">
              <a:spcBef>
                <a:spcPct val="0"/>
              </a:spcBef>
              <a:spcAft>
                <a:spcPct val="0"/>
              </a:spcAft>
              <a:defRPr>
                <a:solidFill>
                  <a:schemeClr val="tx1"/>
                </a:solidFill>
                <a:latin typeface="Arial" pitchFamily="34" charset="0"/>
              </a:defRPr>
            </a:lvl7pPr>
            <a:lvl8pPr defTabSz="749300" fontAlgn="base">
              <a:spcBef>
                <a:spcPct val="0"/>
              </a:spcBef>
              <a:spcAft>
                <a:spcPct val="0"/>
              </a:spcAft>
              <a:defRPr>
                <a:solidFill>
                  <a:schemeClr val="tx1"/>
                </a:solidFill>
                <a:latin typeface="Arial" pitchFamily="34" charset="0"/>
              </a:defRPr>
            </a:lvl8pPr>
            <a:lvl9pPr defTabSz="749300" fontAlgn="base">
              <a:spcBef>
                <a:spcPct val="0"/>
              </a:spcBef>
              <a:spcAft>
                <a:spcPct val="0"/>
              </a:spcAft>
              <a:defRPr>
                <a:solidFill>
                  <a:schemeClr val="tx1"/>
                </a:solidFill>
                <a:latin typeface="Arial" pitchFamily="34" charset="0"/>
              </a:defRPr>
            </a:lvl9pPr>
          </a:lstStyle>
          <a:p>
            <a:pPr algn="just">
              <a:buFontTx/>
              <a:buChar char="•"/>
            </a:pPr>
            <a:r>
              <a:rPr lang="en-US" sz="2000" b="1"/>
              <a:t>      Aerosol code was developed, verified and integrated with thermohydraulic code KUPOL-M</a:t>
            </a:r>
          </a:p>
          <a:p>
            <a:pPr algn="just"/>
            <a:endParaRPr lang="en-US" sz="2000" b="1"/>
          </a:p>
          <a:p>
            <a:pPr algn="just">
              <a:buFontTx/>
              <a:buChar char="•"/>
            </a:pPr>
            <a:r>
              <a:rPr lang="en-US" sz="2000" b="1"/>
              <a:t>    Farther development:</a:t>
            </a:r>
          </a:p>
          <a:p>
            <a:pPr algn="just"/>
            <a:r>
              <a:rPr lang="en-US" b="1"/>
              <a:t>	Take into account aerosol 	hygroscopicity</a:t>
            </a:r>
          </a:p>
          <a:p>
            <a:pPr algn="just"/>
            <a:r>
              <a:rPr lang="en-US" b="1"/>
              <a:t>	Use new experimental data for 	code validation</a:t>
            </a:r>
          </a:p>
          <a:p>
            <a:pPr algn="just"/>
            <a:r>
              <a:rPr lang="en-US" b="1"/>
              <a:t>	Integrate aerosol code with 3D 	hydrodynamic code</a:t>
            </a:r>
            <a:endParaRPr lang="ru-RU" b="1"/>
          </a:p>
        </p:txBody>
      </p:sp>
    </p:spTree>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fld id="{62FCACBF-D4BC-4786-8B6E-58E9C7C471D7}" type="slidenum">
              <a:rPr lang="ru-RU"/>
              <a:pPr/>
              <a:t>31</a:t>
            </a:fld>
            <a:endParaRPr lang="ru-RU"/>
          </a:p>
        </p:txBody>
      </p:sp>
      <p:sp>
        <p:nvSpPr>
          <p:cNvPr id="122882" name="Rectangle 2"/>
          <p:cNvSpPr>
            <a:spLocks noGrp="1" noChangeArrowheads="1"/>
          </p:cNvSpPr>
          <p:nvPr>
            <p:ph type="title"/>
          </p:nvPr>
        </p:nvSpPr>
        <p:spPr>
          <a:xfrm>
            <a:off x="1116013" y="260350"/>
            <a:ext cx="8027987" cy="1139825"/>
          </a:xfrm>
        </p:spPr>
        <p:txBody>
          <a:bodyPr/>
          <a:lstStyle/>
          <a:p>
            <a:r>
              <a:rPr lang="en-US" sz="2800" b="1"/>
              <a:t>TASK 1:The analysis of severe accidents for the NPP with WWER-type reactors</a:t>
            </a:r>
            <a:r>
              <a:rPr lang="ru-RU" sz="2800" b="1"/>
              <a:t> </a:t>
            </a:r>
            <a:r>
              <a:rPr lang="en-US" sz="2800" b="1"/>
              <a:t>gives</a:t>
            </a:r>
            <a:br>
              <a:rPr lang="en-US" sz="2800" b="1"/>
            </a:br>
            <a:r>
              <a:rPr lang="en-US" sz="2800" b="1"/>
              <a:t>the boundary conditions for the following tasks </a:t>
            </a:r>
            <a:endParaRPr lang="ru-RU" sz="2800" b="1"/>
          </a:p>
        </p:txBody>
      </p:sp>
      <p:sp>
        <p:nvSpPr>
          <p:cNvPr id="122889" name="Rectangle 9"/>
          <p:cNvSpPr>
            <a:spLocks noGrp="1" noChangeArrowheads="1"/>
          </p:cNvSpPr>
          <p:nvPr>
            <p:ph type="body" sz="half" idx="1"/>
          </p:nvPr>
        </p:nvSpPr>
        <p:spPr>
          <a:xfrm>
            <a:off x="684213" y="1628775"/>
            <a:ext cx="8066087" cy="2951163"/>
          </a:xfrm>
          <a:noFill/>
          <a:ln/>
        </p:spPr>
        <p:txBody>
          <a:bodyPr/>
          <a:lstStyle/>
          <a:p>
            <a:pPr>
              <a:lnSpc>
                <a:spcPct val="80000"/>
              </a:lnSpc>
            </a:pPr>
            <a:r>
              <a:rPr lang="en-US" sz="1600"/>
              <a:t>          </a:t>
            </a:r>
            <a:r>
              <a:rPr lang="en-US" sz="1600" b="1"/>
              <a:t>Experimental tasks:</a:t>
            </a:r>
          </a:p>
          <a:p>
            <a:pPr>
              <a:lnSpc>
                <a:spcPct val="80000"/>
              </a:lnSpc>
            </a:pPr>
            <a:endParaRPr lang="en-US" sz="1600" b="1"/>
          </a:p>
          <a:p>
            <a:pPr>
              <a:lnSpc>
                <a:spcPct val="80000"/>
              </a:lnSpc>
            </a:pPr>
            <a:r>
              <a:rPr lang="en-US" sz="1600"/>
              <a:t>Task 2 – composition and amount of low-volatile fission products in the molten pool </a:t>
            </a:r>
          </a:p>
          <a:p>
            <a:pPr>
              <a:lnSpc>
                <a:spcPct val="80000"/>
              </a:lnSpc>
            </a:pPr>
            <a:r>
              <a:rPr lang="en-US" sz="1600"/>
              <a:t>Task 4 – behavior of aerosol in experiment</a:t>
            </a:r>
            <a:r>
              <a:rPr lang="ru-RU" sz="1600"/>
              <a:t> </a:t>
            </a:r>
            <a:endParaRPr lang="en-US" sz="1600"/>
          </a:p>
          <a:p>
            <a:pPr>
              <a:lnSpc>
                <a:spcPct val="80000"/>
              </a:lnSpc>
            </a:pPr>
            <a:r>
              <a:rPr lang="en-US" sz="1600"/>
              <a:t>Task 6 – iodine escape to the containment, and dose rate levels in the containment</a:t>
            </a:r>
            <a:endParaRPr lang="ru-RU" sz="1600"/>
          </a:p>
          <a:p>
            <a:pPr>
              <a:lnSpc>
                <a:spcPct val="80000"/>
              </a:lnSpc>
            </a:pPr>
            <a:endParaRPr lang="en-US" sz="1600"/>
          </a:p>
          <a:p>
            <a:pPr>
              <a:lnSpc>
                <a:spcPct val="80000"/>
              </a:lnSpc>
            </a:pPr>
            <a:r>
              <a:rPr lang="en-US" sz="1600"/>
              <a:t>        </a:t>
            </a:r>
            <a:r>
              <a:rPr lang="en-US" sz="1600" b="1"/>
              <a:t>Calculation tasks:</a:t>
            </a:r>
          </a:p>
          <a:p>
            <a:pPr>
              <a:lnSpc>
                <a:spcPct val="80000"/>
              </a:lnSpc>
            </a:pPr>
            <a:endParaRPr lang="en-US" sz="1600" b="1"/>
          </a:p>
          <a:p>
            <a:pPr>
              <a:lnSpc>
                <a:spcPct val="80000"/>
              </a:lnSpc>
            </a:pPr>
            <a:r>
              <a:rPr lang="en-US" sz="1600"/>
              <a:t>Task 3 – FP release from molten pool modeling </a:t>
            </a:r>
          </a:p>
          <a:p>
            <a:pPr>
              <a:lnSpc>
                <a:spcPct val="80000"/>
              </a:lnSpc>
            </a:pPr>
            <a:r>
              <a:rPr lang="en-US" sz="1600"/>
              <a:t>Task 5 – Modeling of aerosol deposition in a nuclear reactor during</a:t>
            </a:r>
            <a:br>
              <a:rPr lang="en-US" sz="1600"/>
            </a:br>
            <a:r>
              <a:rPr lang="en-US" sz="1600"/>
              <a:t>a severe accident </a:t>
            </a:r>
          </a:p>
          <a:p>
            <a:pPr>
              <a:lnSpc>
                <a:spcPct val="80000"/>
              </a:lnSpc>
            </a:pPr>
            <a:r>
              <a:rPr lang="en-US" sz="1600"/>
              <a:t>Task 7 – containment parameters impact on iodine species behavior</a:t>
            </a:r>
            <a:endParaRPr lang="ru-RU" sz="1600"/>
          </a:p>
        </p:txBody>
      </p:sp>
      <p:sp>
        <p:nvSpPr>
          <p:cNvPr id="122890" name="Rectangle 10"/>
          <p:cNvSpPr>
            <a:spLocks noChangeArrowheads="1"/>
          </p:cNvSpPr>
          <p:nvPr/>
        </p:nvSpPr>
        <p:spPr bwMode="auto">
          <a:xfrm>
            <a:off x="900113" y="4652963"/>
            <a:ext cx="7272337"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a:t>The executed calculations have allowed to increase accuracy of aerosols source for containment at the expense of the aerosol sedimentation  in the primary side of NPP. </a:t>
            </a:r>
          </a:p>
          <a:p>
            <a:r>
              <a:rPr lang="en-US" sz="1600"/>
              <a:t>The executed EVAN researches will allow to improve aerosol behavior models in the computational codes.</a:t>
            </a:r>
          </a:p>
          <a:p>
            <a:r>
              <a:rPr lang="en-US" sz="1600"/>
              <a:t>After models improvement it is necessary to make some calculations with joined simulations of the containment and the primary side NPP. It will allow to reduce conservatism of release evaluations.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 name="Rectangle 14"/>
          <p:cNvSpPr>
            <a:spLocks noGrp="1" noChangeArrowheads="1"/>
          </p:cNvSpPr>
          <p:nvPr>
            <p:ph type="sldNum" sz="quarter" idx="4"/>
          </p:nvPr>
        </p:nvSpPr>
        <p:spPr/>
        <p:txBody>
          <a:bodyPr/>
          <a:lstStyle/>
          <a:p>
            <a:fld id="{D8297419-CF6A-4D71-97C6-F1EE44B41D9E}" type="slidenum">
              <a:rPr lang="ru-RU"/>
              <a:pPr/>
              <a:t>32</a:t>
            </a:fld>
            <a:endParaRPr lang="ru-RU"/>
          </a:p>
        </p:txBody>
      </p:sp>
      <p:sp>
        <p:nvSpPr>
          <p:cNvPr id="114690" name="Rectangle 2"/>
          <p:cNvSpPr>
            <a:spLocks noGrp="1" noChangeArrowheads="1"/>
          </p:cNvSpPr>
          <p:nvPr>
            <p:ph type="ctrTitle"/>
          </p:nvPr>
        </p:nvSpPr>
        <p:spPr>
          <a:xfrm>
            <a:off x="755650" y="4797425"/>
            <a:ext cx="7775575" cy="719138"/>
          </a:xfrm>
        </p:spPr>
        <p:txBody>
          <a:bodyPr/>
          <a:lstStyle/>
          <a:p>
            <a:r>
              <a:rPr lang="en-US" sz="4100"/>
              <a:t>Thank you for your attention. Questions, please!</a:t>
            </a:r>
            <a:endParaRPr lang="ru-RU" sz="4100"/>
          </a:p>
        </p:txBody>
      </p:sp>
      <p:sp>
        <p:nvSpPr>
          <p:cNvPr id="114692" name="Rectangle 4"/>
          <p:cNvSpPr>
            <a:spLocks noChangeArrowheads="1"/>
          </p:cNvSpPr>
          <p:nvPr/>
        </p:nvSpPr>
        <p:spPr bwMode="auto">
          <a:xfrm>
            <a:off x="0" y="32527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114693" name="Rectangle 5"/>
          <p:cNvSpPr>
            <a:spLocks noChangeArrowheads="1"/>
          </p:cNvSpPr>
          <p:nvPr/>
        </p:nvSpPr>
        <p:spPr bwMode="auto">
          <a:xfrm>
            <a:off x="0" y="31480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114695" name="Rectangle 7"/>
          <p:cNvSpPr>
            <a:spLocks noChangeArrowheads="1"/>
          </p:cNvSpPr>
          <p:nvPr/>
        </p:nvSpPr>
        <p:spPr bwMode="auto">
          <a:xfrm>
            <a:off x="4572000" y="5876925"/>
            <a:ext cx="396081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buClr>
                <a:schemeClr val="hlink"/>
              </a:buClr>
              <a:buSzPct val="75000"/>
              <a:buFont typeface="Wingdings" pitchFamily="2" charset="2"/>
              <a:buNone/>
            </a:pPr>
            <a:r>
              <a:rPr lang="en-US" sz="2600" i="1">
                <a:effectLst>
                  <a:outerShdw blurRad="38100" dist="38100" dir="2700000" algn="tl">
                    <a:srgbClr val="000000"/>
                  </a:outerShdw>
                </a:effectLst>
              </a:rPr>
              <a:t>sidorov@nio.spbaep.ru</a:t>
            </a:r>
            <a:endParaRPr lang="en-US" sz="2600">
              <a:effectLst>
                <a:outerShdw blurRad="38100" dist="38100" dir="2700000" algn="tl">
                  <a:srgbClr val="000000"/>
                </a:outerShdw>
              </a:effectLst>
            </a:endParaRPr>
          </a:p>
        </p:txBody>
      </p:sp>
      <p:sp>
        <p:nvSpPr>
          <p:cNvPr id="114697"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114698"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114699" name="Rectangle 11"/>
          <p:cNvSpPr>
            <a:spLocks noChangeArrowheads="1"/>
          </p:cNvSpPr>
          <p:nvPr/>
        </p:nvSpPr>
        <p:spPr bwMode="auto">
          <a:xfrm>
            <a:off x="0" y="3262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114700"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114701"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pic>
        <p:nvPicPr>
          <p:cNvPr id="114702" name="Picture 14" descr="j030084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8175" y="333375"/>
            <a:ext cx="4392613" cy="3700463"/>
          </a:xfrm>
          <a:prstGeom prst="rect">
            <a:avLst/>
          </a:prstGeom>
          <a:noFill/>
          <a:extLst>
            <a:ext uri="{909E8E84-426E-40DD-AFC4-6F175D3DCCD1}">
              <a14:hiddenFill xmlns:a14="http://schemas.microsoft.com/office/drawing/2010/main">
                <a:solidFill>
                  <a:srgbClr val="FFFFFF"/>
                </a:solidFill>
              </a14:hiddenFill>
            </a:ext>
          </a:extLst>
        </p:spPr>
      </p:pic>
      <p:pic>
        <p:nvPicPr>
          <p:cNvPr id="114703" name="Picture 15" descr="MCj0432588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1484313"/>
            <a:ext cx="1225550" cy="1225550"/>
          </a:xfrm>
          <a:prstGeom prst="rect">
            <a:avLst/>
          </a:prstGeom>
          <a:noFill/>
          <a:extLst>
            <a:ext uri="{909E8E84-426E-40DD-AFC4-6F175D3DCCD1}">
              <a14:hiddenFill xmlns:a14="http://schemas.microsoft.com/office/drawing/2010/main">
                <a:solidFill>
                  <a:srgbClr val="FFFFFF"/>
                </a:solidFill>
              </a14:hiddenFill>
            </a:ext>
          </a:extLst>
        </p:spPr>
      </p:pic>
      <p:sp>
        <p:nvSpPr>
          <p:cNvPr id="114704" name="Rectangle 16"/>
          <p:cNvSpPr>
            <a:spLocks noGrp="1" noChangeArrowheads="1"/>
          </p:cNvSpPr>
          <p:nvPr>
            <p:ph type="subTitle" idx="1"/>
          </p:nvPr>
        </p:nvSpPr>
        <p:spPr/>
        <p:txBody>
          <a:bodyPr/>
          <a:lstStyle/>
          <a:p>
            <a:endParaRPr 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4690"/>
                                        </p:tgtEl>
                                        <p:attrNameLst>
                                          <p:attrName>style.visibility</p:attrName>
                                        </p:attrNameLst>
                                      </p:cBhvr>
                                      <p:to>
                                        <p:strVal val="visible"/>
                                      </p:to>
                                    </p:set>
                                    <p:animEffect transition="in" filter="fade">
                                      <p:cBhvr>
                                        <p:cTn id="7" dur="2000"/>
                                        <p:tgtEl>
                                          <p:spTgt spid="1146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Foliennummernplatzhalter 5"/>
          <p:cNvSpPr>
            <a:spLocks noGrp="1"/>
          </p:cNvSpPr>
          <p:nvPr>
            <p:ph type="sldNum" sz="quarter" idx="12"/>
          </p:nvPr>
        </p:nvSpPr>
        <p:spPr/>
        <p:txBody>
          <a:bodyPr/>
          <a:lstStyle/>
          <a:p>
            <a:fld id="{325C24AA-365E-40E5-B1FD-E9CED03F8345}" type="slidenum">
              <a:rPr lang="ru-RU"/>
              <a:pPr/>
              <a:t>4</a:t>
            </a:fld>
            <a:endParaRPr lang="ru-RU"/>
          </a:p>
        </p:txBody>
      </p:sp>
      <p:sp>
        <p:nvSpPr>
          <p:cNvPr id="126978" name="Rectangle 2"/>
          <p:cNvSpPr>
            <a:spLocks noGrp="1" noChangeArrowheads="1"/>
          </p:cNvSpPr>
          <p:nvPr>
            <p:ph type="title"/>
          </p:nvPr>
        </p:nvSpPr>
        <p:spPr>
          <a:xfrm>
            <a:off x="685800" y="333375"/>
            <a:ext cx="8458200" cy="247650"/>
          </a:xfrm>
        </p:spPr>
        <p:txBody>
          <a:bodyPr/>
          <a:lstStyle/>
          <a:p>
            <a:r>
              <a:rPr lang="en-US" sz="2400" b="1">
                <a:cs typeface="Times New Roman" pitchFamily="18" charset="0"/>
              </a:rPr>
              <a:t>Main sources of uncertainties of accidental release estimates</a:t>
            </a:r>
            <a:r>
              <a:rPr lang="ru-RU" sz="2400" b="1"/>
              <a:t> </a:t>
            </a:r>
            <a:r>
              <a:rPr lang="en-US" sz="2400" b="1"/>
              <a:t>L – low,   M – medium,   H- high level</a:t>
            </a:r>
            <a:endParaRPr lang="ru-RU" sz="2400" b="1"/>
          </a:p>
        </p:txBody>
      </p:sp>
      <p:graphicFrame>
        <p:nvGraphicFramePr>
          <p:cNvPr id="127050" name="Group 74"/>
          <p:cNvGraphicFramePr>
            <a:graphicFrameLocks noGrp="1"/>
          </p:cNvGraphicFramePr>
          <p:nvPr/>
        </p:nvGraphicFramePr>
        <p:xfrm>
          <a:off x="755650" y="1125538"/>
          <a:ext cx="7923213" cy="5713921"/>
        </p:xfrm>
        <a:graphic>
          <a:graphicData uri="http://schemas.openxmlformats.org/drawingml/2006/table">
            <a:tbl>
              <a:tblPr/>
              <a:tblGrid>
                <a:gridCol w="2592388"/>
                <a:gridCol w="719137"/>
                <a:gridCol w="720725"/>
                <a:gridCol w="3890963"/>
              </a:tblGrid>
              <a:tr h="544513">
                <a:tc>
                  <a:txBody>
                    <a:bodyPr/>
                    <a:lstStyle/>
                    <a:p>
                      <a:pPr marL="0" marR="0" lvl="0" indent="0" algn="ctr" defTabSz="914400" rtl="0" eaLnBrk="1" fontAlgn="base" latinLnBrk="0" hangingPunct="1">
                        <a:lnSpc>
                          <a:spcPct val="90000"/>
                        </a:lnSpc>
                        <a:spcBef>
                          <a:spcPct val="20000"/>
                        </a:spcBef>
                        <a:spcAft>
                          <a:spcPct val="0"/>
                        </a:spcAft>
                        <a:buClr>
                          <a:schemeClr val="hlink"/>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pitchFamily="34" charset="0"/>
                          <a:cs typeface="Times New Roman" pitchFamily="18" charset="0"/>
                        </a:rPr>
                        <a:t>Group of phenomena</a:t>
                      </a:r>
                      <a:endParaRPr kumimoji="0" lang="ru-RU" sz="1600" b="0" i="0" u="none" strike="noStrike" cap="none" normalizeH="0" baseline="0" smtClean="0">
                        <a:ln>
                          <a:noFill/>
                        </a:ln>
                        <a:solidFill>
                          <a:schemeClr val="tx1"/>
                        </a:solidFill>
                        <a:effectLst/>
                        <a:latin typeface="Arial" pitchFamily="34"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999"/>
                    </a:solidFill>
                  </a:tcPr>
                </a:tc>
                <a:tc>
                  <a:txBody>
                    <a:bodyPr/>
                    <a:lstStyle/>
                    <a:p>
                      <a:pPr marL="0" marR="0" lvl="0" indent="0" algn="ctr" defTabSz="914400" rtl="0" eaLnBrk="1" fontAlgn="base" latinLnBrk="0" hangingPunct="1">
                        <a:lnSpc>
                          <a:spcPct val="90000"/>
                        </a:lnSpc>
                        <a:spcBef>
                          <a:spcPct val="20000"/>
                        </a:spcBef>
                        <a:spcAft>
                          <a:spcPct val="0"/>
                        </a:spcAft>
                        <a:buClr>
                          <a:schemeClr val="hlink"/>
                        </a:buClr>
                        <a:buSzPct val="75000"/>
                        <a:buFont typeface="Wingdings" pitchFamily="2" charset="2"/>
                        <a:buNone/>
                        <a:tabLst/>
                      </a:pPr>
                      <a:r>
                        <a:rPr kumimoji="0" lang="en-GB" sz="1400" b="0" i="0" u="none" strike="noStrike" cap="none" normalizeH="0" baseline="0" smtClean="0">
                          <a:ln>
                            <a:noFill/>
                          </a:ln>
                          <a:solidFill>
                            <a:schemeClr val="tx1"/>
                          </a:solidFill>
                          <a:effectLst/>
                          <a:latin typeface="Arial" pitchFamily="34" charset="0"/>
                          <a:cs typeface="Times New Roman" pitchFamily="18" charset="0"/>
                        </a:rPr>
                        <a:t>Uncertainty</a:t>
                      </a:r>
                      <a:endParaRPr kumimoji="0" lang="ru-RU" sz="1400" b="0" i="0" u="none" strike="noStrike" cap="none" normalizeH="0" baseline="0" smtClean="0">
                        <a:ln>
                          <a:noFill/>
                        </a:ln>
                        <a:solidFill>
                          <a:schemeClr val="tx1"/>
                        </a:solidFill>
                        <a:effectLst/>
                        <a:latin typeface="Arial" pitchFamily="34"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999"/>
                    </a:solidFill>
                  </a:tcPr>
                </a:tc>
                <a:tc>
                  <a:txBody>
                    <a:bodyPr/>
                    <a:lstStyle/>
                    <a:p>
                      <a:pPr marL="0" marR="0" lvl="0" indent="0" algn="ctr" defTabSz="914400" rtl="0" eaLnBrk="1" fontAlgn="base" latinLnBrk="0" hangingPunct="1">
                        <a:lnSpc>
                          <a:spcPct val="90000"/>
                        </a:lnSpc>
                        <a:spcBef>
                          <a:spcPct val="20000"/>
                        </a:spcBef>
                        <a:spcAft>
                          <a:spcPct val="0"/>
                        </a:spcAft>
                        <a:buClr>
                          <a:schemeClr val="hlink"/>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pitchFamily="34" charset="0"/>
                          <a:cs typeface="Times New Roman" pitchFamily="18" charset="0"/>
                        </a:rPr>
                        <a:t>Sensitivity</a:t>
                      </a:r>
                      <a:endParaRPr kumimoji="0" lang="ru-RU" sz="1600" b="0" i="0" u="none" strike="noStrike" cap="none" normalizeH="0" baseline="0" smtClean="0">
                        <a:ln>
                          <a:noFill/>
                        </a:ln>
                        <a:solidFill>
                          <a:schemeClr val="tx1"/>
                        </a:solidFill>
                        <a:effectLst/>
                        <a:latin typeface="Arial" pitchFamily="34"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999"/>
                    </a:solidFill>
                  </a:tcPr>
                </a:tc>
                <a:tc>
                  <a:txBody>
                    <a:bodyPr/>
                    <a:lstStyle/>
                    <a:p>
                      <a:pPr marL="0" marR="0" lvl="0" indent="0" algn="ctr" defTabSz="914400" rtl="0" eaLnBrk="1" fontAlgn="base" latinLnBrk="0" hangingPunct="1">
                        <a:lnSpc>
                          <a:spcPct val="90000"/>
                        </a:lnSpc>
                        <a:spcBef>
                          <a:spcPct val="20000"/>
                        </a:spcBef>
                        <a:spcAft>
                          <a:spcPct val="0"/>
                        </a:spcAft>
                        <a:buClr>
                          <a:schemeClr val="hlink"/>
                        </a:buClr>
                        <a:buSzPct val="75000"/>
                        <a:buFont typeface="Wingdings" pitchFamily="2" charset="2"/>
                        <a:buNone/>
                        <a:tabLst/>
                      </a:pPr>
                      <a:r>
                        <a:rPr kumimoji="0" lang="en-US" sz="1200" b="1" i="0" u="none" strike="noStrike" cap="none" normalizeH="0" baseline="0" smtClean="0">
                          <a:ln>
                            <a:noFill/>
                          </a:ln>
                          <a:solidFill>
                            <a:schemeClr val="tx1"/>
                          </a:solidFill>
                          <a:effectLst/>
                          <a:latin typeface="Arial" pitchFamily="34" charset="0"/>
                          <a:cs typeface="Times New Roman" pitchFamily="18" charset="0"/>
                        </a:rPr>
                        <a:t>Note</a:t>
                      </a:r>
                      <a:endParaRPr kumimoji="0" lang="ru-RU" sz="1200" b="1" i="0" u="none" strike="noStrike" cap="none" normalizeH="0" baseline="0" smtClean="0">
                        <a:ln>
                          <a:noFill/>
                        </a:ln>
                        <a:solidFill>
                          <a:schemeClr val="tx1"/>
                        </a:solidFill>
                        <a:effectLst/>
                        <a:latin typeface="Arial" pitchFamily="34"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999"/>
                    </a:solidFill>
                  </a:tcPr>
                </a:tc>
              </a:tr>
              <a:tr h="393700">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Accumulation of FP in fuel</a:t>
                      </a:r>
                      <a:endParaRPr kumimoji="0" lang="ru-RU" sz="1400" b="0" i="0" u="none" strike="noStrike" cap="none" normalizeH="0" baseline="0" smtClean="0">
                        <a:ln>
                          <a:noFill/>
                        </a:ln>
                        <a:solidFill>
                          <a:schemeClr val="tx1"/>
                        </a:solidFill>
                        <a:effectLst/>
                        <a:latin typeface="Arial" pitchFamily="34"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999"/>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400" b="1" i="0" u="none" strike="noStrike" cap="none" normalizeH="0" baseline="0" smtClean="0">
                          <a:ln>
                            <a:noFill/>
                          </a:ln>
                          <a:solidFill>
                            <a:schemeClr val="tx1"/>
                          </a:solidFill>
                          <a:effectLst/>
                          <a:latin typeface="Arial" pitchFamily="34" charset="0"/>
                          <a:cs typeface="Times New Roman" pitchFamily="18" charset="0"/>
                        </a:rPr>
                        <a:t>L</a:t>
                      </a:r>
                      <a:endParaRPr kumimoji="0" lang="ru-RU" sz="1400" b="1" i="0" u="none" strike="noStrike" cap="none" normalizeH="0" baseline="0" smtClean="0">
                        <a:ln>
                          <a:noFill/>
                        </a:ln>
                        <a:solidFill>
                          <a:schemeClr val="tx1"/>
                        </a:solidFill>
                        <a:effectLst/>
                        <a:latin typeface="Arial" pitchFamily="34"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999"/>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600" b="1" i="0" u="none" strike="noStrike" cap="none" normalizeH="0" baseline="0" smtClean="0">
                          <a:ln>
                            <a:noFill/>
                          </a:ln>
                          <a:solidFill>
                            <a:schemeClr val="tx1"/>
                          </a:solidFill>
                          <a:effectLst/>
                          <a:latin typeface="Arial" pitchFamily="34" charset="0"/>
                          <a:cs typeface="Times New Roman" pitchFamily="18" charset="0"/>
                        </a:rPr>
                        <a:t>M</a:t>
                      </a:r>
                      <a:endParaRPr kumimoji="0" lang="ru-RU" sz="1600" b="1" i="0" u="none" strike="noStrike" cap="none" normalizeH="0" baseline="0" smtClean="0">
                        <a:ln>
                          <a:noFill/>
                        </a:ln>
                        <a:solidFill>
                          <a:schemeClr val="tx1"/>
                        </a:solidFill>
                        <a:effectLst/>
                        <a:latin typeface="Arial" pitchFamily="34"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999"/>
                    </a:solidFill>
                  </a:tcPr>
                </a:tc>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200" b="0" i="0" u="none" strike="noStrike" cap="none" normalizeH="0" baseline="0" smtClean="0">
                          <a:ln>
                            <a:noFill/>
                          </a:ln>
                          <a:solidFill>
                            <a:schemeClr val="tx1"/>
                          </a:solidFill>
                          <a:effectLst/>
                          <a:latin typeface="Arial" pitchFamily="34" charset="0"/>
                          <a:cs typeface="Times New Roman" pitchFamily="18" charset="0"/>
                        </a:rPr>
                        <a:t>Calculation of fission products accumulation is performed according to the well verified methodic </a:t>
                      </a:r>
                      <a:endParaRPr kumimoji="0" lang="ru-RU" sz="1200" b="0" i="0" u="none" strike="noStrike" cap="none" normalizeH="0" baseline="0" smtClean="0">
                        <a:ln>
                          <a:noFill/>
                        </a:ln>
                        <a:solidFill>
                          <a:schemeClr val="tx1"/>
                        </a:solidFill>
                        <a:effectLst/>
                        <a:latin typeface="Arial" pitchFamily="34"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999"/>
                    </a:solidFill>
                  </a:tcPr>
                </a:tc>
              </a:tr>
              <a:tr h="450850">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Release of FP from fuel under heating and melting</a:t>
                      </a:r>
                      <a:endParaRPr kumimoji="0" lang="ru-RU" sz="1400" b="0" i="0" u="none" strike="noStrike" cap="none" normalizeH="0" baseline="0" smtClean="0">
                        <a:ln>
                          <a:noFill/>
                        </a:ln>
                        <a:solidFill>
                          <a:schemeClr val="tx1"/>
                        </a:solidFill>
                        <a:effectLst/>
                        <a:latin typeface="Arial" pitchFamily="34"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999"/>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400" b="1" i="0" u="none" strike="noStrike" cap="none" normalizeH="0" baseline="0" smtClean="0">
                          <a:ln>
                            <a:noFill/>
                          </a:ln>
                          <a:solidFill>
                            <a:schemeClr val="tx1"/>
                          </a:solidFill>
                          <a:effectLst/>
                          <a:latin typeface="Arial" pitchFamily="34" charset="0"/>
                          <a:cs typeface="Times New Roman" pitchFamily="18" charset="0"/>
                        </a:rPr>
                        <a:t>L-M</a:t>
                      </a:r>
                      <a:endParaRPr kumimoji="0" lang="ru-RU" sz="1400" b="1" i="0" u="none" strike="noStrike" cap="none" normalizeH="0" baseline="0" smtClean="0">
                        <a:ln>
                          <a:noFill/>
                        </a:ln>
                        <a:solidFill>
                          <a:schemeClr val="tx1"/>
                        </a:solidFill>
                        <a:effectLst/>
                        <a:latin typeface="Arial" pitchFamily="34"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999"/>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600" b="1" i="0" u="none" strike="noStrike" cap="none" normalizeH="0" baseline="0" smtClean="0">
                          <a:ln>
                            <a:noFill/>
                          </a:ln>
                          <a:solidFill>
                            <a:schemeClr val="tx1"/>
                          </a:solidFill>
                          <a:effectLst/>
                          <a:latin typeface="Arial" pitchFamily="34" charset="0"/>
                          <a:cs typeface="Times New Roman" pitchFamily="18" charset="0"/>
                        </a:rPr>
                        <a:t>M-H</a:t>
                      </a:r>
                      <a:endParaRPr kumimoji="0" lang="ru-RU" sz="1600" b="1" i="0" u="none" strike="noStrike" cap="none" normalizeH="0" baseline="0" smtClean="0">
                        <a:ln>
                          <a:noFill/>
                        </a:ln>
                        <a:solidFill>
                          <a:schemeClr val="tx1"/>
                        </a:solidFill>
                        <a:effectLst/>
                        <a:latin typeface="Arial" pitchFamily="34"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999"/>
                    </a:solidFill>
                  </a:tcPr>
                </a:tc>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200" b="0" i="0" u="none" strike="noStrike" cap="none" normalizeH="0" baseline="0" smtClean="0">
                          <a:ln>
                            <a:noFill/>
                          </a:ln>
                          <a:solidFill>
                            <a:schemeClr val="tx1"/>
                          </a:solidFill>
                          <a:effectLst/>
                          <a:latin typeface="Arial" pitchFamily="34" charset="0"/>
                          <a:cs typeface="Times New Roman" pitchFamily="18" charset="0"/>
                        </a:rPr>
                        <a:t>Uncertainty for fuel model of VVER is related with evaluation of release of Ru forms and effects of fuel oxidation on fission products release. </a:t>
                      </a:r>
                      <a:endParaRPr kumimoji="0" lang="ru-RU" sz="1200" b="0" i="0" u="none" strike="noStrike" cap="none" normalizeH="0" baseline="0" smtClean="0">
                        <a:ln>
                          <a:noFill/>
                        </a:ln>
                        <a:solidFill>
                          <a:schemeClr val="tx1"/>
                        </a:solidFill>
                        <a:effectLst/>
                        <a:latin typeface="Arial" pitchFamily="34"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999"/>
                    </a:solidFill>
                  </a:tcPr>
                </a:tc>
              </a:tr>
              <a:tr h="452438">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Aerosol transport and retention in the primary circuit </a:t>
                      </a:r>
                      <a:endParaRPr kumimoji="0" lang="ru-RU" sz="1400" b="0" i="0" u="none" strike="noStrike" cap="none" normalizeH="0" baseline="0" smtClean="0">
                        <a:ln>
                          <a:noFill/>
                        </a:ln>
                        <a:solidFill>
                          <a:schemeClr val="tx1"/>
                        </a:solidFill>
                        <a:effectLst/>
                        <a:latin typeface="Arial" pitchFamily="34"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999"/>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400" b="1" i="0" u="none" strike="noStrike" cap="none" normalizeH="0" baseline="0" smtClean="0">
                          <a:ln>
                            <a:noFill/>
                          </a:ln>
                          <a:solidFill>
                            <a:schemeClr val="tx1"/>
                          </a:solidFill>
                          <a:effectLst/>
                          <a:latin typeface="Arial" pitchFamily="34" charset="0"/>
                          <a:cs typeface="Times New Roman" pitchFamily="18" charset="0"/>
                        </a:rPr>
                        <a:t>M-H</a:t>
                      </a:r>
                      <a:endParaRPr kumimoji="0" lang="ru-RU" sz="1400" b="1" i="0" u="none" strike="noStrike" cap="none" normalizeH="0" baseline="0" smtClean="0">
                        <a:ln>
                          <a:noFill/>
                        </a:ln>
                        <a:solidFill>
                          <a:schemeClr val="tx1"/>
                        </a:solidFill>
                        <a:effectLst/>
                        <a:latin typeface="Arial" pitchFamily="34"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999"/>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600" b="1" i="0" u="none" strike="noStrike" cap="none" normalizeH="0" baseline="0" smtClean="0">
                          <a:ln>
                            <a:noFill/>
                          </a:ln>
                          <a:solidFill>
                            <a:schemeClr val="tx1"/>
                          </a:solidFill>
                          <a:effectLst/>
                          <a:latin typeface="Arial" pitchFamily="34" charset="0"/>
                          <a:cs typeface="Times New Roman" pitchFamily="18" charset="0"/>
                        </a:rPr>
                        <a:t>M-H</a:t>
                      </a:r>
                      <a:endParaRPr kumimoji="0" lang="ru-RU" sz="1600" b="1" i="0" u="none" strike="noStrike" cap="none" normalizeH="0" baseline="0" smtClean="0">
                        <a:ln>
                          <a:noFill/>
                        </a:ln>
                        <a:solidFill>
                          <a:schemeClr val="tx1"/>
                        </a:solidFill>
                        <a:effectLst/>
                        <a:latin typeface="Arial" pitchFamily="34"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999"/>
                    </a:solidFill>
                  </a:tcPr>
                </a:tc>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200" b="0" i="0" u="none" strike="noStrike" cap="none" normalizeH="0" baseline="0" smtClean="0">
                          <a:ln>
                            <a:noFill/>
                          </a:ln>
                          <a:solidFill>
                            <a:schemeClr val="tx1"/>
                          </a:solidFill>
                          <a:effectLst/>
                          <a:latin typeface="Arial" pitchFamily="34" charset="0"/>
                          <a:cs typeface="Times New Roman" pitchFamily="18" charset="0"/>
                        </a:rPr>
                        <a:t>For analysis of severe accident consequences with containment bypass related with significant releases.</a:t>
                      </a:r>
                      <a:endParaRPr kumimoji="0" lang="ru-RU" sz="1200" b="0" i="0" u="none" strike="noStrike" cap="none" normalizeH="0" baseline="0" smtClean="0">
                        <a:ln>
                          <a:noFill/>
                        </a:ln>
                        <a:solidFill>
                          <a:schemeClr val="tx1"/>
                        </a:solidFill>
                        <a:effectLst/>
                        <a:latin typeface="Arial" pitchFamily="34"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999"/>
                    </a:solidFill>
                  </a:tcPr>
                </a:tc>
              </a:tr>
              <a:tr h="450850">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Release of low volatile FP from molten pools (in-vessel)</a:t>
                      </a:r>
                      <a:endParaRPr kumimoji="0" lang="ru-RU" sz="1400" b="0" i="0" u="none" strike="noStrike" cap="none" normalizeH="0" baseline="0" smtClean="0">
                        <a:ln>
                          <a:noFill/>
                        </a:ln>
                        <a:solidFill>
                          <a:schemeClr val="tx1"/>
                        </a:solidFill>
                        <a:effectLst/>
                        <a:latin typeface="Arial" pitchFamily="34"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999"/>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ru-RU" sz="1400" b="1" i="0" u="none" strike="noStrike" cap="none" normalizeH="0" baseline="0" smtClean="0">
                          <a:ln>
                            <a:noFill/>
                          </a:ln>
                          <a:solidFill>
                            <a:schemeClr val="tx1"/>
                          </a:solidFill>
                          <a:effectLst/>
                          <a:latin typeface="Arial" pitchFamily="34" charset="0"/>
                          <a:cs typeface="Times New Roman" pitchFamily="18" charset="0"/>
                        </a:rPr>
                        <a:t>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999"/>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ru-RU" sz="1600" b="1" i="0" u="none" strike="noStrike" cap="none" normalizeH="0" baseline="0" smtClean="0">
                          <a:ln>
                            <a:noFill/>
                          </a:ln>
                          <a:solidFill>
                            <a:schemeClr val="tx1"/>
                          </a:solidFill>
                          <a:effectLst/>
                          <a:latin typeface="Arial" pitchFamily="34" charset="0"/>
                          <a:cs typeface="Times New Roman" pitchFamily="18" charset="0"/>
                        </a:rPr>
                        <a:t>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999"/>
                    </a:solidFill>
                  </a:tcPr>
                </a:tc>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200" b="0" i="0" u="none" strike="noStrike" cap="none" normalizeH="0" baseline="0" smtClean="0">
                          <a:ln>
                            <a:noFill/>
                          </a:ln>
                          <a:solidFill>
                            <a:schemeClr val="tx1"/>
                          </a:solidFill>
                          <a:effectLst/>
                          <a:latin typeface="Arial" pitchFamily="34" charset="0"/>
                          <a:cs typeface="Times New Roman" pitchFamily="18" charset="0"/>
                        </a:rPr>
                        <a:t>Uncertainty for fuel model of VVER is related with evaluation of release of Ru forms and effects of fuel oxidation on fission products release. Conservative assumptions were used in the design calculations.</a:t>
                      </a:r>
                      <a:endParaRPr kumimoji="0" lang="ru-RU" sz="1200" b="0" i="0" u="none" strike="noStrike" cap="none" normalizeH="0" baseline="0" smtClean="0">
                        <a:ln>
                          <a:noFill/>
                        </a:ln>
                        <a:solidFill>
                          <a:schemeClr val="tx1"/>
                        </a:solidFill>
                        <a:effectLst/>
                        <a:latin typeface="Arial" pitchFamily="34"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999"/>
                    </a:solidFill>
                  </a:tcPr>
                </a:tc>
              </a:tr>
              <a:tr h="452438">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Release of low volatile FP from molten pools at the ex-vessel stage </a:t>
                      </a:r>
                      <a:endParaRPr kumimoji="0" lang="ru-RU" sz="1400" b="0" i="0" u="none" strike="noStrike" cap="none" normalizeH="0" baseline="0" smtClean="0">
                        <a:ln>
                          <a:noFill/>
                        </a:ln>
                        <a:solidFill>
                          <a:schemeClr val="tx1"/>
                        </a:solidFill>
                        <a:effectLst/>
                        <a:latin typeface="Arial" pitchFamily="34"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999"/>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ru-RU" sz="1400" b="1" i="0" u="none" strike="noStrike" cap="none" normalizeH="0" baseline="0" smtClean="0">
                          <a:ln>
                            <a:noFill/>
                          </a:ln>
                          <a:solidFill>
                            <a:schemeClr val="tx1"/>
                          </a:solidFill>
                          <a:effectLst/>
                          <a:latin typeface="Arial" pitchFamily="34" charset="0"/>
                          <a:cs typeface="Times New Roman" pitchFamily="18" charset="0"/>
                        </a:rPr>
                        <a:t>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999"/>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ru-RU" sz="1600" b="1" i="0" u="none" strike="noStrike" cap="none" normalizeH="0" baseline="0" smtClean="0">
                          <a:ln>
                            <a:noFill/>
                          </a:ln>
                          <a:solidFill>
                            <a:schemeClr val="tx1"/>
                          </a:solidFill>
                          <a:effectLst/>
                          <a:latin typeface="Arial" pitchFamily="34" charset="0"/>
                          <a:cs typeface="Times New Roman" pitchFamily="18" charset="0"/>
                        </a:rPr>
                        <a:t>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999"/>
                    </a:solidFill>
                  </a:tcPr>
                </a:tc>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200" b="0" i="0" u="none" strike="noStrike" cap="none" normalizeH="0" baseline="0" smtClean="0">
                          <a:ln>
                            <a:noFill/>
                          </a:ln>
                          <a:solidFill>
                            <a:schemeClr val="tx1"/>
                          </a:solidFill>
                          <a:effectLst/>
                          <a:latin typeface="Arial" pitchFamily="34" charset="0"/>
                          <a:cs typeface="Times New Roman" pitchFamily="18" charset="0"/>
                        </a:rPr>
                        <a:t>A core catcher preventing core-concrete interaction and decreasing aerosol release at ex-vessel stage.</a:t>
                      </a:r>
                      <a:endParaRPr kumimoji="0" lang="ru-RU" sz="1200" b="0" i="0" u="none" strike="noStrike" cap="none" normalizeH="0" baseline="0" smtClean="0">
                        <a:ln>
                          <a:noFill/>
                        </a:ln>
                        <a:solidFill>
                          <a:schemeClr val="tx1"/>
                        </a:solidFill>
                        <a:effectLst/>
                        <a:latin typeface="Arial" pitchFamily="34"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999"/>
                    </a:solidFill>
                  </a:tcPr>
                </a:tc>
              </a:tr>
              <a:tr h="400050">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Aerosol behavior in the containment</a:t>
                      </a:r>
                      <a:endParaRPr kumimoji="0" lang="ru-RU" sz="1400" b="0" i="0" u="none" strike="noStrike" cap="none" normalizeH="0" baseline="0" smtClean="0">
                        <a:ln>
                          <a:noFill/>
                        </a:ln>
                        <a:solidFill>
                          <a:schemeClr val="tx1"/>
                        </a:solidFill>
                        <a:effectLst/>
                        <a:latin typeface="Arial" pitchFamily="34"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999"/>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400" b="1" i="0" u="none" strike="noStrike" cap="none" normalizeH="0" baseline="0" smtClean="0">
                          <a:ln>
                            <a:noFill/>
                          </a:ln>
                          <a:solidFill>
                            <a:schemeClr val="tx1"/>
                          </a:solidFill>
                          <a:effectLst/>
                          <a:latin typeface="Arial" pitchFamily="34" charset="0"/>
                          <a:cs typeface="Times New Roman" pitchFamily="18" charset="0"/>
                        </a:rPr>
                        <a:t>M</a:t>
                      </a:r>
                      <a:endParaRPr kumimoji="0" lang="ru-RU" sz="1400" b="1" i="0" u="none" strike="noStrike" cap="none" normalizeH="0" baseline="0" smtClean="0">
                        <a:ln>
                          <a:noFill/>
                        </a:ln>
                        <a:solidFill>
                          <a:schemeClr val="tx1"/>
                        </a:solidFill>
                        <a:effectLst/>
                        <a:latin typeface="Arial" pitchFamily="34"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999"/>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600" b="1" i="0" u="none" strike="noStrike" cap="none" normalizeH="0" baseline="0" smtClean="0">
                          <a:ln>
                            <a:noFill/>
                          </a:ln>
                          <a:solidFill>
                            <a:schemeClr val="tx1"/>
                          </a:solidFill>
                          <a:effectLst/>
                          <a:latin typeface="Arial" pitchFamily="34" charset="0"/>
                          <a:cs typeface="Times New Roman" pitchFamily="18" charset="0"/>
                        </a:rPr>
                        <a:t>M-H</a:t>
                      </a:r>
                      <a:endParaRPr kumimoji="0" lang="ru-RU" sz="1600" b="1" i="0" u="none" strike="noStrike" cap="none" normalizeH="0" baseline="0" smtClean="0">
                        <a:ln>
                          <a:noFill/>
                        </a:ln>
                        <a:solidFill>
                          <a:schemeClr val="tx1"/>
                        </a:solidFill>
                        <a:effectLst/>
                        <a:latin typeface="Arial" pitchFamily="34"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999"/>
                    </a:solidFill>
                  </a:tcPr>
                </a:tc>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200" b="0" i="0" u="none" strike="noStrike" cap="none" normalizeH="0" baseline="0" smtClean="0">
                          <a:ln>
                            <a:noFill/>
                          </a:ln>
                          <a:solidFill>
                            <a:schemeClr val="tx1"/>
                          </a:solidFill>
                          <a:effectLst/>
                          <a:latin typeface="Arial" pitchFamily="34" charset="0"/>
                          <a:cs typeface="Times New Roman" pitchFamily="18" charset="0"/>
                        </a:rPr>
                        <a:t>Design calculations are taking account only Brownian and gravity coagulation and gravitation sedimentation.</a:t>
                      </a:r>
                      <a:endParaRPr kumimoji="0" lang="ru-RU" sz="1200" b="0" i="0" u="none" strike="noStrike" cap="none" normalizeH="0" baseline="0" smtClean="0">
                        <a:ln>
                          <a:noFill/>
                        </a:ln>
                        <a:solidFill>
                          <a:schemeClr val="tx1"/>
                        </a:solidFill>
                        <a:effectLst/>
                        <a:latin typeface="Arial" pitchFamily="34"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999"/>
                    </a:solidFill>
                  </a:tcPr>
                </a:tc>
              </a:tr>
              <a:tr h="452438">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Iodine chemistry</a:t>
                      </a:r>
                      <a:endParaRPr kumimoji="0" lang="ru-RU" sz="1400" b="0" i="0" u="none" strike="noStrike" cap="none" normalizeH="0" baseline="0" smtClean="0">
                        <a:ln>
                          <a:noFill/>
                        </a:ln>
                        <a:solidFill>
                          <a:schemeClr val="tx1"/>
                        </a:solidFill>
                        <a:effectLst/>
                        <a:latin typeface="Arial" pitchFamily="34"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999"/>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400" b="1" i="0" u="none" strike="noStrike" cap="none" normalizeH="0" baseline="0" smtClean="0">
                          <a:ln>
                            <a:noFill/>
                          </a:ln>
                          <a:solidFill>
                            <a:schemeClr val="tx1"/>
                          </a:solidFill>
                          <a:effectLst/>
                          <a:latin typeface="Arial" pitchFamily="34" charset="0"/>
                          <a:cs typeface="Times New Roman" pitchFamily="18" charset="0"/>
                        </a:rPr>
                        <a:t>M-H</a:t>
                      </a:r>
                      <a:endParaRPr kumimoji="0" lang="ru-RU" sz="1400" b="1" i="0" u="none" strike="noStrike" cap="none" normalizeH="0" baseline="0" smtClean="0">
                        <a:ln>
                          <a:noFill/>
                        </a:ln>
                        <a:solidFill>
                          <a:schemeClr val="tx1"/>
                        </a:solidFill>
                        <a:effectLst/>
                        <a:latin typeface="Arial" pitchFamily="34"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999"/>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600" b="1" i="0" u="none" strike="noStrike" cap="none" normalizeH="0" baseline="0" smtClean="0">
                          <a:ln>
                            <a:noFill/>
                          </a:ln>
                          <a:solidFill>
                            <a:schemeClr val="tx1"/>
                          </a:solidFill>
                          <a:effectLst/>
                          <a:latin typeface="Arial" pitchFamily="34" charset="0"/>
                          <a:cs typeface="Times New Roman" pitchFamily="18" charset="0"/>
                        </a:rPr>
                        <a:t>M-H</a:t>
                      </a:r>
                      <a:endParaRPr kumimoji="0" lang="ru-RU" sz="1600" b="1" i="0" u="none" strike="noStrike" cap="none" normalizeH="0" baseline="0" smtClean="0">
                        <a:ln>
                          <a:noFill/>
                        </a:ln>
                        <a:solidFill>
                          <a:schemeClr val="tx1"/>
                        </a:solidFill>
                        <a:effectLst/>
                        <a:latin typeface="Arial" pitchFamily="34"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9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200" b="0" i="0" u="none" strike="noStrike" cap="none" normalizeH="0" baseline="0" smtClean="0">
                          <a:ln>
                            <a:noFill/>
                          </a:ln>
                          <a:solidFill>
                            <a:schemeClr val="tx1"/>
                          </a:solidFill>
                          <a:effectLst/>
                          <a:latin typeface="Arial" pitchFamily="34" charset="0"/>
                          <a:cs typeface="Times New Roman" pitchFamily="18" charset="0"/>
                        </a:rPr>
                        <a:t>level of uncertainty is connected with pH maintaining in containment. High sensitivity of results to parameters determining release of organic iodine forms. Conservative assumptions were used in the design calculations.</a:t>
                      </a:r>
                      <a:endParaRPr kumimoji="0" lang="ru-RU" sz="1200" b="0" i="0" u="none" strike="noStrike" cap="none" normalizeH="0" baseline="0" smtClean="0">
                        <a:ln>
                          <a:noFill/>
                        </a:ln>
                        <a:solidFill>
                          <a:schemeClr val="tx1"/>
                        </a:solidFill>
                        <a:effectLst/>
                        <a:latin typeface="Arial" pitchFamily="34"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999"/>
                    </a:solidFill>
                  </a:tcPr>
                </a:tc>
              </a:tr>
              <a:tr h="465138">
                <a:tc>
                  <a:txBody>
                    <a:bodyPr/>
                    <a:lstStyle/>
                    <a:p>
                      <a:pPr marL="0" marR="0" lvl="0" indent="0" algn="just" defTabSz="914400" rtl="0" eaLnBrk="1" fontAlgn="base" latinLnBrk="0" hangingPunct="1">
                        <a:lnSpc>
                          <a:spcPct val="90000"/>
                        </a:lnSpc>
                        <a:spcBef>
                          <a:spcPct val="20000"/>
                        </a:spcBef>
                        <a:spcAft>
                          <a:spcPct val="0"/>
                        </a:spcAft>
                        <a:buClr>
                          <a:schemeClr val="hlink"/>
                        </a:buClr>
                        <a:buSzPct val="75000"/>
                        <a:buFont typeface="Wingdings" pitchFamily="2" charset="2"/>
                        <a:buNone/>
                        <a:tabLst/>
                      </a:pPr>
                      <a:r>
                        <a:rPr kumimoji="0" lang="en-US" sz="1400" b="0" i="0" u="none" strike="noStrike" cap="none" normalizeH="0" baseline="0" smtClean="0">
                          <a:ln>
                            <a:noFill/>
                          </a:ln>
                          <a:solidFill>
                            <a:schemeClr val="tx1"/>
                          </a:solidFill>
                          <a:effectLst/>
                          <a:latin typeface="Arial" pitchFamily="34" charset="0"/>
                          <a:cs typeface="Times New Roman" pitchFamily="18" charset="0"/>
                        </a:rPr>
                        <a:t>Release routs and failure mode effects </a:t>
                      </a:r>
                      <a:endParaRPr kumimoji="0" lang="ru-RU" sz="1400" b="0" i="0" u="none" strike="noStrike" cap="none" normalizeH="0" baseline="0" smtClean="0">
                        <a:ln>
                          <a:noFill/>
                        </a:ln>
                        <a:solidFill>
                          <a:schemeClr val="tx1"/>
                        </a:solidFill>
                        <a:effectLst/>
                        <a:latin typeface="Arial" pitchFamily="34"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999"/>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ru-RU" sz="1400" b="1" i="0" u="none" strike="noStrike" cap="none" normalizeH="0" baseline="0" smtClean="0">
                          <a:ln>
                            <a:noFill/>
                          </a:ln>
                          <a:solidFill>
                            <a:schemeClr val="tx1"/>
                          </a:solidFill>
                          <a:effectLst/>
                          <a:latin typeface="Arial" pitchFamily="34" charset="0"/>
                          <a:cs typeface="Times New Roman" pitchFamily="18" charset="0"/>
                        </a:rPr>
                        <a:t>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999"/>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ru-RU" sz="1600" b="1" i="0" u="none" strike="noStrike" cap="none" normalizeH="0" baseline="0" smtClean="0">
                          <a:ln>
                            <a:noFill/>
                          </a:ln>
                          <a:solidFill>
                            <a:schemeClr val="tx1"/>
                          </a:solidFill>
                          <a:effectLst/>
                          <a:latin typeface="Arial" pitchFamily="34" charset="0"/>
                          <a:cs typeface="Times New Roman" pitchFamily="18" charset="0"/>
                        </a:rPr>
                        <a:t>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999"/>
                    </a:solidFill>
                  </a:tcPr>
                </a:tc>
                <a:tc>
                  <a:txBody>
                    <a:bodyPr/>
                    <a:lstStyle/>
                    <a:p>
                      <a:pPr marL="0" marR="0" lvl="0" indent="0" algn="just" defTabSz="914400" rtl="0" eaLnBrk="1" fontAlgn="base" latinLnBrk="0" hangingPunct="1">
                        <a:lnSpc>
                          <a:spcPct val="90000"/>
                        </a:lnSpc>
                        <a:spcBef>
                          <a:spcPct val="20000"/>
                        </a:spcBef>
                        <a:spcAft>
                          <a:spcPct val="0"/>
                        </a:spcAft>
                        <a:buClr>
                          <a:schemeClr val="hlink"/>
                        </a:buClr>
                        <a:buSzPct val="75000"/>
                        <a:buFont typeface="Wingdings" pitchFamily="2" charset="2"/>
                        <a:buNone/>
                        <a:tabLst/>
                      </a:pPr>
                      <a:r>
                        <a:rPr kumimoji="0" lang="en-US" sz="1200" b="0" i="0" u="none" strike="noStrike" cap="none" normalizeH="0" baseline="0" smtClean="0">
                          <a:ln>
                            <a:noFill/>
                          </a:ln>
                          <a:solidFill>
                            <a:schemeClr val="tx1"/>
                          </a:solidFill>
                          <a:effectLst/>
                          <a:latin typeface="Arial" pitchFamily="34" charset="0"/>
                          <a:cs typeface="Times New Roman" pitchFamily="18" charset="0"/>
                        </a:rPr>
                        <a:t>Sensitivity level is related to parameters determining leak rate and mode of containment leakage</a:t>
                      </a:r>
                      <a:endParaRPr kumimoji="0" lang="ru-RU" sz="1200" b="0" i="0" u="none" strike="noStrike" cap="none" normalizeH="0" baseline="0" smtClean="0">
                        <a:ln>
                          <a:noFill/>
                        </a:ln>
                        <a:solidFill>
                          <a:schemeClr val="tx1"/>
                        </a:solidFill>
                        <a:effectLst/>
                        <a:latin typeface="Arial" pitchFamily="34"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999"/>
                    </a:solidFill>
                  </a:tcPr>
                </a:tc>
              </a:tr>
            </a:tbl>
          </a:graphicData>
        </a:graphic>
      </p:graphicFrame>
      <p:sp>
        <p:nvSpPr>
          <p:cNvPr id="127031" name="Oval 55"/>
          <p:cNvSpPr>
            <a:spLocks noChangeArrowheads="1"/>
          </p:cNvSpPr>
          <p:nvPr/>
        </p:nvSpPr>
        <p:spPr bwMode="auto">
          <a:xfrm>
            <a:off x="3276600" y="2781300"/>
            <a:ext cx="1600200" cy="457200"/>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27032" name="Oval 56"/>
          <p:cNvSpPr>
            <a:spLocks noChangeArrowheads="1"/>
          </p:cNvSpPr>
          <p:nvPr/>
        </p:nvSpPr>
        <p:spPr bwMode="auto">
          <a:xfrm>
            <a:off x="3276600" y="3284538"/>
            <a:ext cx="1600200" cy="457200"/>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27033" name="Oval 57"/>
          <p:cNvSpPr>
            <a:spLocks noChangeArrowheads="1"/>
          </p:cNvSpPr>
          <p:nvPr/>
        </p:nvSpPr>
        <p:spPr bwMode="auto">
          <a:xfrm>
            <a:off x="3276600" y="4797425"/>
            <a:ext cx="1600200" cy="457200"/>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27034" name="Oval 58"/>
          <p:cNvSpPr>
            <a:spLocks noChangeArrowheads="1"/>
          </p:cNvSpPr>
          <p:nvPr/>
        </p:nvSpPr>
        <p:spPr bwMode="auto">
          <a:xfrm>
            <a:off x="3276600" y="5373688"/>
            <a:ext cx="1600200" cy="457200"/>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liennummernplatzhalter 5"/>
          <p:cNvSpPr>
            <a:spLocks noGrp="1"/>
          </p:cNvSpPr>
          <p:nvPr>
            <p:ph type="sldNum" sz="quarter" idx="12"/>
          </p:nvPr>
        </p:nvSpPr>
        <p:spPr/>
        <p:txBody>
          <a:bodyPr/>
          <a:lstStyle/>
          <a:p>
            <a:fld id="{211EA313-D780-43C2-86D7-877F030FEE8B}" type="slidenum">
              <a:rPr lang="ru-RU"/>
              <a:pPr/>
              <a:t>5</a:t>
            </a:fld>
            <a:endParaRPr lang="ru-RU"/>
          </a:p>
        </p:txBody>
      </p:sp>
      <p:sp>
        <p:nvSpPr>
          <p:cNvPr id="50178" name="Rectangle 2"/>
          <p:cNvSpPr>
            <a:spLocks noChangeArrowheads="1"/>
          </p:cNvSpPr>
          <p:nvPr/>
        </p:nvSpPr>
        <p:spPr bwMode="auto">
          <a:xfrm>
            <a:off x="-328613" y="1685925"/>
            <a:ext cx="914400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pic>
        <p:nvPicPr>
          <p:cNvPr id="501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412875"/>
            <a:ext cx="8683625" cy="4248150"/>
          </a:xfrm>
          <a:prstGeom prst="rect">
            <a:avLst/>
          </a:prstGeom>
          <a:solidFill>
            <a:srgbClr val="009999"/>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0180" name="Text Box 4"/>
          <p:cNvSpPr txBox="1">
            <a:spLocks noChangeArrowheads="1"/>
          </p:cNvSpPr>
          <p:nvPr/>
        </p:nvSpPr>
        <p:spPr bwMode="auto">
          <a:xfrm>
            <a:off x="1116013" y="5661025"/>
            <a:ext cx="69342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000" b="1">
                <a:effectLst>
                  <a:outerShdw blurRad="38100" dist="38100" dir="2700000" algn="tl">
                    <a:srgbClr val="000000"/>
                  </a:outerShdw>
                </a:effectLst>
                <a:ea typeface="MS Mincho" pitchFamily="49" charset="-128"/>
                <a:cs typeface="Times New Roman" pitchFamily="18" charset="0"/>
              </a:rPr>
              <a:t>Point estimate diagram showing accidental releases of reference nuclides for various states of protective barriers</a:t>
            </a:r>
            <a:r>
              <a:rPr lang="ru-RU" sz="2000" b="1">
                <a:effectLst>
                  <a:outerShdw blurRad="38100" dist="38100" dir="2700000" algn="tl">
                    <a:srgbClr val="000000"/>
                  </a:outerShdw>
                </a:effectLst>
                <a:ea typeface="MS Mincho" pitchFamily="49" charset="-128"/>
                <a:cs typeface="Times New Roman" pitchFamily="18" charset="0"/>
              </a:rPr>
              <a:t>/</a:t>
            </a:r>
            <a:r>
              <a:rPr lang="en-US" sz="2000" b="1">
                <a:effectLst>
                  <a:outerShdw blurRad="38100" dist="38100" dir="2700000" algn="tl">
                    <a:srgbClr val="000000"/>
                  </a:outerShdw>
                </a:effectLst>
                <a:ea typeface="MS Mincho" pitchFamily="49" charset="-128"/>
                <a:cs typeface="Times New Roman" pitchFamily="18" charset="0"/>
              </a:rPr>
              <a:t>localizing systems</a:t>
            </a:r>
            <a:r>
              <a:rPr lang="ru-RU" sz="2000" b="1">
                <a:effectLst>
                  <a:outerShdw blurRad="38100" dist="38100" dir="2700000" algn="tl">
                    <a:srgbClr val="000000"/>
                  </a:outerShdw>
                </a:effectLst>
                <a:ea typeface="MS Mincho" pitchFamily="49" charset="-128"/>
                <a:cs typeface="Times New Roman" pitchFamily="18" charset="0"/>
              </a:rPr>
              <a:t> </a:t>
            </a:r>
          </a:p>
        </p:txBody>
      </p:sp>
      <p:sp>
        <p:nvSpPr>
          <p:cNvPr id="50182" name="Oval 6"/>
          <p:cNvSpPr>
            <a:spLocks noChangeArrowheads="1"/>
          </p:cNvSpPr>
          <p:nvPr/>
        </p:nvSpPr>
        <p:spPr bwMode="auto">
          <a:xfrm>
            <a:off x="6732588" y="1268413"/>
            <a:ext cx="1535112" cy="3886200"/>
          </a:xfrm>
          <a:prstGeom prst="ellipse">
            <a:avLst/>
          </a:prstGeom>
          <a:noFill/>
          <a:ln w="381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0183" name="Text Box 7"/>
          <p:cNvSpPr txBox="1">
            <a:spLocks noChangeArrowheads="1"/>
          </p:cNvSpPr>
          <p:nvPr/>
        </p:nvSpPr>
        <p:spPr bwMode="auto">
          <a:xfrm>
            <a:off x="2051050" y="404813"/>
            <a:ext cx="53276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tx2"/>
                </a:solidFill>
                <a:effectLst>
                  <a:outerShdw blurRad="38100" dist="38100" dir="2700000" algn="tl">
                    <a:srgbClr val="000000"/>
                  </a:outerShdw>
                </a:effectLst>
              </a:rPr>
              <a:t>NPP-91 with WWER-1000</a:t>
            </a:r>
            <a:endParaRPr lang="ru-RU" sz="3200" b="1">
              <a:solidFill>
                <a:schemeClr val="tx2"/>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oliennummernplatzhalter 5"/>
          <p:cNvSpPr>
            <a:spLocks noGrp="1"/>
          </p:cNvSpPr>
          <p:nvPr>
            <p:ph type="sldNum" sz="quarter" idx="12"/>
          </p:nvPr>
        </p:nvSpPr>
        <p:spPr/>
        <p:txBody>
          <a:bodyPr/>
          <a:lstStyle/>
          <a:p>
            <a:fld id="{49EE1F7F-D546-42C7-AC3C-2E84C427159F}" type="slidenum">
              <a:rPr lang="ru-RU"/>
              <a:pPr/>
              <a:t>6</a:t>
            </a:fld>
            <a:endParaRPr lang="ru-RU"/>
          </a:p>
        </p:txBody>
      </p:sp>
      <p:sp>
        <p:nvSpPr>
          <p:cNvPr id="55298" name="Rectangle 2"/>
          <p:cNvSpPr>
            <a:spLocks noGrp="1" noChangeArrowheads="1"/>
          </p:cNvSpPr>
          <p:nvPr>
            <p:ph type="body" idx="1"/>
          </p:nvPr>
        </p:nvSpPr>
        <p:spPr>
          <a:xfrm>
            <a:off x="1371600" y="0"/>
            <a:ext cx="7772400" cy="609600"/>
          </a:xfrm>
        </p:spPr>
        <p:txBody>
          <a:bodyPr/>
          <a:lstStyle/>
          <a:p>
            <a:pPr algn="ctr">
              <a:lnSpc>
                <a:spcPct val="90000"/>
              </a:lnSpc>
              <a:buFont typeface="Wingdings" pitchFamily="2" charset="2"/>
              <a:buNone/>
            </a:pPr>
            <a:r>
              <a:rPr lang="en-US" b="1">
                <a:solidFill>
                  <a:schemeClr val="tx2"/>
                </a:solidFill>
                <a:cs typeface="Times New Roman" pitchFamily="18" charset="0"/>
              </a:rPr>
              <a:t>Fractions of radionuclide retention in coolant system for PWR reactors</a:t>
            </a:r>
            <a:r>
              <a:rPr lang="ru-RU" b="1">
                <a:solidFill>
                  <a:schemeClr val="tx2"/>
                </a:solidFill>
              </a:rPr>
              <a:t> </a:t>
            </a:r>
            <a:r>
              <a:rPr lang="en-US" b="1">
                <a:solidFill>
                  <a:schemeClr val="tx2"/>
                </a:solidFill>
              </a:rPr>
              <a:t>(EUR recommendation)</a:t>
            </a:r>
            <a:endParaRPr lang="ru-RU" b="1">
              <a:solidFill>
                <a:schemeClr val="tx2"/>
              </a:solidFill>
            </a:endParaRPr>
          </a:p>
        </p:txBody>
      </p:sp>
      <p:graphicFrame>
        <p:nvGraphicFramePr>
          <p:cNvPr id="55330" name="Group 34"/>
          <p:cNvGraphicFramePr>
            <a:graphicFrameLocks noGrp="1"/>
          </p:cNvGraphicFramePr>
          <p:nvPr/>
        </p:nvGraphicFramePr>
        <p:xfrm>
          <a:off x="1547813" y="1628775"/>
          <a:ext cx="6096000" cy="4406583"/>
        </p:xfrm>
        <a:graphic>
          <a:graphicData uri="http://schemas.openxmlformats.org/drawingml/2006/table">
            <a:tbl>
              <a:tblPr/>
              <a:tblGrid>
                <a:gridCol w="2032000"/>
                <a:gridCol w="2032000"/>
                <a:gridCol w="2032000"/>
              </a:tblGrid>
              <a:tr h="8128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rPr>
                        <a:t>FP group</a:t>
                      </a:r>
                      <a:endParaRPr kumimoji="0" lang="ru-RU" sz="24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999"/>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rPr>
                        <a:t>Low-pressure scenario</a:t>
                      </a:r>
                      <a:endParaRPr kumimoji="0" lang="ru-RU" sz="24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999"/>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rPr>
                        <a:t>High-pressure scenario</a:t>
                      </a:r>
                      <a:endParaRPr kumimoji="0" lang="ru-RU" sz="24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999"/>
                    </a:solidFill>
                  </a:tcPr>
                </a:tc>
              </a:tr>
              <a:tr h="8128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rPr>
                        <a:t>Xe</a:t>
                      </a:r>
                      <a:endParaRPr kumimoji="0" lang="ru-RU" sz="24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999"/>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rPr>
                        <a:t>0.0</a:t>
                      </a:r>
                      <a:endParaRPr kumimoji="0" lang="ru-RU" sz="24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999"/>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rPr>
                        <a:t>0.0</a:t>
                      </a:r>
                      <a:endParaRPr kumimoji="0" lang="ru-RU" sz="24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999"/>
                    </a:solidFill>
                  </a:tcPr>
                </a:tc>
              </a:tr>
              <a:tr h="8128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rPr>
                        <a:t>I, Cs</a:t>
                      </a:r>
                      <a:endParaRPr kumimoji="0" lang="ru-RU" sz="24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999"/>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ru-RU" sz="24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rPr>
                        <a:t>0.15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999"/>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ru-RU" sz="24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rPr>
                        <a:t>0.70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999"/>
                    </a:solidFill>
                  </a:tcPr>
                </a:tc>
              </a:tr>
              <a:tr h="8128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rPr>
                        <a:t>Te</a:t>
                      </a:r>
                      <a:endParaRPr kumimoji="0" lang="ru-RU" sz="24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999"/>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ru-RU" sz="24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rPr>
                        <a:t>0.20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999"/>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ru-RU" sz="24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rPr>
                        <a:t>0.50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999"/>
                    </a:solidFill>
                  </a:tcPr>
                </a:tc>
              </a:tr>
              <a:tr h="7794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rPr>
                        <a:t>others</a:t>
                      </a:r>
                      <a:endParaRPr kumimoji="0" lang="ru-RU" sz="24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999"/>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ru-RU" sz="24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rPr>
                        <a:t>0.20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999"/>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ru-RU" sz="24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rPr>
                        <a:t>0.50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999"/>
                    </a:solidFill>
                  </a:tcPr>
                </a:tc>
              </a:tr>
            </a:tbl>
          </a:graphicData>
        </a:graphic>
      </p:graphicFrame>
      <p:sp>
        <p:nvSpPr>
          <p:cNvPr id="55325" name="Oval 29"/>
          <p:cNvSpPr>
            <a:spLocks noChangeArrowheads="1"/>
          </p:cNvSpPr>
          <p:nvPr/>
        </p:nvSpPr>
        <p:spPr bwMode="auto">
          <a:xfrm>
            <a:off x="1763713" y="3573463"/>
            <a:ext cx="1371600" cy="6858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5326" name="Oval 30"/>
          <p:cNvSpPr>
            <a:spLocks noChangeArrowheads="1"/>
          </p:cNvSpPr>
          <p:nvPr/>
        </p:nvSpPr>
        <p:spPr bwMode="auto">
          <a:xfrm>
            <a:off x="5867400" y="3573463"/>
            <a:ext cx="1371600" cy="7620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liennummernplatzhalter 5"/>
          <p:cNvSpPr>
            <a:spLocks noGrp="1"/>
          </p:cNvSpPr>
          <p:nvPr>
            <p:ph type="sldNum" sz="quarter" idx="12"/>
          </p:nvPr>
        </p:nvSpPr>
        <p:spPr/>
        <p:txBody>
          <a:bodyPr/>
          <a:lstStyle/>
          <a:p>
            <a:fld id="{D810C7AE-FFF6-4E8C-AEF8-DB490FE6DF0C}" type="slidenum">
              <a:rPr lang="ru-RU"/>
              <a:pPr/>
              <a:t>7</a:t>
            </a:fld>
            <a:endParaRPr lang="ru-RU"/>
          </a:p>
        </p:txBody>
      </p:sp>
      <p:sp>
        <p:nvSpPr>
          <p:cNvPr id="52226" name="Rectangle 2"/>
          <p:cNvSpPr>
            <a:spLocks noGrp="1" noChangeArrowheads="1"/>
          </p:cNvSpPr>
          <p:nvPr>
            <p:ph type="title"/>
          </p:nvPr>
        </p:nvSpPr>
        <p:spPr>
          <a:xfrm>
            <a:off x="1187450" y="404813"/>
            <a:ext cx="7956550" cy="381000"/>
          </a:xfrm>
        </p:spPr>
        <p:txBody>
          <a:bodyPr/>
          <a:lstStyle/>
          <a:p>
            <a:r>
              <a:rPr lang="en-US" sz="3600" b="1">
                <a:cs typeface="Times New Roman" pitchFamily="18" charset="0"/>
              </a:rPr>
              <a:t>FP release inside containment at various phases of </a:t>
            </a:r>
            <a:r>
              <a:rPr lang="ru-RU" sz="3600" b="1">
                <a:cs typeface="Times New Roman" pitchFamily="18" charset="0"/>
              </a:rPr>
              <a:t>LOCA</a:t>
            </a:r>
            <a:r>
              <a:rPr lang="en-US" sz="3600" b="1">
                <a:cs typeface="Times New Roman" pitchFamily="18" charset="0"/>
              </a:rPr>
              <a:t>’s accident</a:t>
            </a:r>
            <a:endParaRPr lang="ru-RU" sz="3600" b="1">
              <a:cs typeface="Times New Roman" pitchFamily="18" charset="0"/>
            </a:endParaRPr>
          </a:p>
        </p:txBody>
      </p:sp>
      <p:sp>
        <p:nvSpPr>
          <p:cNvPr id="52227" name="Text Box 3"/>
          <p:cNvSpPr txBox="1">
            <a:spLocks noChangeArrowheads="1"/>
          </p:cNvSpPr>
          <p:nvPr/>
        </p:nvSpPr>
        <p:spPr bwMode="auto">
          <a:xfrm>
            <a:off x="914400" y="2201863"/>
            <a:ext cx="7162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sz="1200">
              <a:latin typeface="Times New Roman" pitchFamily="18" charset="0"/>
            </a:endParaRPr>
          </a:p>
        </p:txBody>
      </p:sp>
      <p:graphicFrame>
        <p:nvGraphicFramePr>
          <p:cNvPr id="52228" name="Object 4"/>
          <p:cNvGraphicFramePr>
            <a:graphicFrameLocks noChangeAspect="1"/>
          </p:cNvGraphicFramePr>
          <p:nvPr/>
        </p:nvGraphicFramePr>
        <p:xfrm>
          <a:off x="539750" y="1341438"/>
          <a:ext cx="8361363" cy="5207000"/>
        </p:xfrm>
        <a:graphic>
          <a:graphicData uri="http://schemas.openxmlformats.org/presentationml/2006/ole">
            <mc:AlternateContent xmlns:mc="http://schemas.openxmlformats.org/markup-compatibility/2006">
              <mc:Choice xmlns:v="urn:schemas-microsoft-com:vml" Requires="v">
                <p:oleObj spid="_x0000_s52233" name="Документ" r:id="rId3" imgW="6078342" imgH="3781506" progId="Word.Document.8">
                  <p:embed/>
                </p:oleObj>
              </mc:Choice>
              <mc:Fallback>
                <p:oleObj name="Документ" r:id="rId3" imgW="6078342" imgH="3781506" progId="Word.Documen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341438"/>
                        <a:ext cx="8361363" cy="520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2229" name="Oval 5"/>
          <p:cNvSpPr>
            <a:spLocks noChangeArrowheads="1"/>
          </p:cNvSpPr>
          <p:nvPr/>
        </p:nvSpPr>
        <p:spPr bwMode="auto">
          <a:xfrm>
            <a:off x="2971800" y="4945063"/>
            <a:ext cx="838200" cy="3048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2230" name="Oval 6"/>
          <p:cNvSpPr>
            <a:spLocks noChangeArrowheads="1"/>
          </p:cNvSpPr>
          <p:nvPr/>
        </p:nvSpPr>
        <p:spPr bwMode="auto">
          <a:xfrm>
            <a:off x="5181600" y="4945063"/>
            <a:ext cx="838200" cy="3048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2231" name="Oval 7"/>
          <p:cNvSpPr>
            <a:spLocks noChangeArrowheads="1"/>
          </p:cNvSpPr>
          <p:nvPr/>
        </p:nvSpPr>
        <p:spPr bwMode="auto">
          <a:xfrm>
            <a:off x="6172200" y="4945063"/>
            <a:ext cx="914400" cy="3810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2232" name="Line 8"/>
          <p:cNvSpPr>
            <a:spLocks noChangeShapeType="1"/>
          </p:cNvSpPr>
          <p:nvPr/>
        </p:nvSpPr>
        <p:spPr bwMode="auto">
          <a:xfrm flipV="1">
            <a:off x="1258888" y="5229225"/>
            <a:ext cx="1524000" cy="762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oliennummernplatzhalter 6"/>
          <p:cNvSpPr>
            <a:spLocks noGrp="1"/>
          </p:cNvSpPr>
          <p:nvPr>
            <p:ph type="sldNum" sz="quarter" idx="12"/>
          </p:nvPr>
        </p:nvSpPr>
        <p:spPr/>
        <p:txBody>
          <a:bodyPr/>
          <a:lstStyle/>
          <a:p>
            <a:fld id="{54CF8678-4E75-448F-947E-50AAB19814F0}" type="slidenum">
              <a:rPr lang="ru-RU"/>
              <a:pPr/>
              <a:t>8</a:t>
            </a:fld>
            <a:endParaRPr lang="ru-RU"/>
          </a:p>
        </p:txBody>
      </p:sp>
      <p:sp>
        <p:nvSpPr>
          <p:cNvPr id="128003" name="Rectangle 3"/>
          <p:cNvSpPr>
            <a:spLocks noGrp="1" noChangeArrowheads="1"/>
          </p:cNvSpPr>
          <p:nvPr>
            <p:ph type="body" sz="half" idx="1"/>
          </p:nvPr>
        </p:nvSpPr>
        <p:spPr>
          <a:xfrm>
            <a:off x="755650" y="5734050"/>
            <a:ext cx="7848600" cy="1123950"/>
          </a:xfrm>
        </p:spPr>
        <p:txBody>
          <a:bodyPr/>
          <a:lstStyle/>
          <a:p>
            <a:pPr marL="0" indent="0">
              <a:lnSpc>
                <a:spcPct val="80000"/>
              </a:lnSpc>
              <a:buFontTx/>
              <a:buNone/>
            </a:pPr>
            <a:r>
              <a:rPr lang="en-US" sz="1600">
                <a:latin typeface="Times New Roman CYR" charset="-52"/>
                <a:cs typeface="Times New Roman" pitchFamily="18" charset="0"/>
              </a:rPr>
              <a:t>Iodine sorption at polymer facing, steel corrosion products and the core catcher materials can reduce the calculating iodine release.</a:t>
            </a:r>
          </a:p>
          <a:p>
            <a:pPr marL="0" indent="0">
              <a:lnSpc>
                <a:spcPct val="80000"/>
              </a:lnSpc>
              <a:buFontTx/>
              <a:buNone/>
            </a:pPr>
            <a:r>
              <a:rPr lang="en-US" sz="1600">
                <a:latin typeface="Times New Roman CYR" charset="-52"/>
                <a:cs typeface="Times New Roman" pitchFamily="18" charset="0"/>
              </a:rPr>
              <a:t>High level of uncertainty and high sensitivity of results to parameters determining release of organic iodine forms causes</a:t>
            </a:r>
            <a:r>
              <a:rPr lang="en-US" sz="1600"/>
              <a:t> </a:t>
            </a:r>
            <a:r>
              <a:rPr lang="en-US" sz="1600">
                <a:latin typeface="Times New Roman CYR" charset="-52"/>
                <a:cs typeface="Times New Roman" pitchFamily="18" charset="0"/>
              </a:rPr>
              <a:t>to experimental study iodine behavior in containment .</a:t>
            </a:r>
          </a:p>
        </p:txBody>
      </p:sp>
      <p:graphicFrame>
        <p:nvGraphicFramePr>
          <p:cNvPr id="128027" name="Group 27"/>
          <p:cNvGraphicFramePr>
            <a:graphicFrameLocks noGrp="1"/>
          </p:cNvGraphicFramePr>
          <p:nvPr>
            <p:ph sz="half" idx="2"/>
          </p:nvPr>
        </p:nvGraphicFramePr>
        <p:xfrm>
          <a:off x="1331913" y="3716338"/>
          <a:ext cx="6853237" cy="1828800"/>
        </p:xfrm>
        <a:graphic>
          <a:graphicData uri="http://schemas.openxmlformats.org/drawingml/2006/table">
            <a:tbl>
              <a:tblPr/>
              <a:tblGrid>
                <a:gridCol w="3673475"/>
                <a:gridCol w="3179762"/>
              </a:tblGrid>
              <a:tr h="257175">
                <a:tc>
                  <a:txBody>
                    <a:bodyPr/>
                    <a:lstStyle/>
                    <a:p>
                      <a:pPr marL="334963" marR="0" lvl="0" indent="-334963" algn="ctr" defTabSz="892175"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0" lang="en-US" sz="13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rPr>
                        <a:t>Parameter</a:t>
                      </a:r>
                      <a:endParaRPr kumimoji="0" lang="en-US" sz="13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c>
                  <a:txBody>
                    <a:bodyPr/>
                    <a:lstStyle/>
                    <a:p>
                      <a:pPr marL="334963" marR="0" lvl="0" indent="-334963" algn="ctr" defTabSz="892175"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0" lang="en-US" sz="13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rPr>
                        <a:t>Value</a:t>
                      </a:r>
                      <a:endParaRPr kumimoji="0" lang="en-US" sz="13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r>
              <a:tr h="242888">
                <a:tc>
                  <a:txBody>
                    <a:bodyPr/>
                    <a:lstStyle/>
                    <a:p>
                      <a:pPr marL="334963" marR="0" lvl="0" indent="-334963" algn="l" defTabSz="892175"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0" lang="en-US" sz="11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rPr>
                        <a:t>Temperature of medium</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c>
                  <a:txBody>
                    <a:bodyPr/>
                    <a:lstStyle/>
                    <a:p>
                      <a:pPr marL="334963" marR="0" lvl="0" indent="-334963" algn="l" defTabSz="892175"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0" lang="en-US" sz="11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rPr>
                        <a:t>Up to 120-160 degr. С</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r>
              <a:tr h="717550">
                <a:tc>
                  <a:txBody>
                    <a:bodyPr/>
                    <a:lstStyle/>
                    <a:p>
                      <a:pPr marL="87313" marR="0" lvl="0" indent="-87313" algn="l" defTabSz="914400" rtl="0" eaLnBrk="1" fontAlgn="base" latinLnBrk="0" hangingPunct="1">
                        <a:lnSpc>
                          <a:spcPct val="100000"/>
                        </a:lnSpc>
                        <a:spcBef>
                          <a:spcPct val="0"/>
                        </a:spcBef>
                        <a:spcAft>
                          <a:spcPct val="0"/>
                        </a:spcAft>
                        <a:buClr>
                          <a:schemeClr val="hlink"/>
                        </a:buClr>
                        <a:buSzPct val="75000"/>
                        <a:buFont typeface="Wingdings" pitchFamily="2" charset="2"/>
                        <a:buNone/>
                        <a:tabLst>
                          <a:tab pos="457200" algn="l"/>
                        </a:tabLst>
                      </a:pPr>
                      <a:r>
                        <a:rPr kumimoji="0" lang="en-US" sz="11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rPr>
                        <a:t>Gamma-radiation dose rate during 24 hours after beginning accident (integral dose)</a:t>
                      </a:r>
                      <a:endParaRPr kumimoji="0" lang="ru-RU" sz="1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endParaRPr>
                    </a:p>
                    <a:p>
                      <a:pPr marL="87313" marR="0" lvl="0" indent="-87313" algn="l" defTabSz="914400" rtl="0" eaLnBrk="0" fontAlgn="base" latinLnBrk="0" hangingPunct="0">
                        <a:lnSpc>
                          <a:spcPct val="100000"/>
                        </a:lnSpc>
                        <a:spcBef>
                          <a:spcPct val="0"/>
                        </a:spcBef>
                        <a:spcAft>
                          <a:spcPct val="0"/>
                        </a:spcAft>
                        <a:buClr>
                          <a:schemeClr val="hlink"/>
                        </a:buClr>
                        <a:buSzPct val="75000"/>
                        <a:buFont typeface="Times New Roman" pitchFamily="18" charset="0"/>
                        <a:buChar char="-"/>
                        <a:tabLst>
                          <a:tab pos="457200" algn="l"/>
                        </a:tabLst>
                      </a:pPr>
                      <a:r>
                        <a:rPr kumimoji="0" lang="en-US" sz="11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rPr>
                        <a:t>i</a:t>
                      </a:r>
                      <a:r>
                        <a:rPr kumimoji="0" lang="ru-RU" sz="11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rPr>
                        <a:t>n air</a:t>
                      </a:r>
                      <a:r>
                        <a:rPr kumimoji="0" lang="en-US" sz="11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rPr>
                        <a:t> </a:t>
                      </a:r>
                      <a:endParaRPr kumimoji="0" lang="ru-RU" sz="1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endParaRPr>
                    </a:p>
                    <a:p>
                      <a:pPr marL="87313" marR="0" lvl="0" indent="-87313" algn="l" defTabSz="914400" rtl="0" eaLnBrk="0" fontAlgn="base" latinLnBrk="0" hangingPunct="0">
                        <a:lnSpc>
                          <a:spcPct val="100000"/>
                        </a:lnSpc>
                        <a:spcBef>
                          <a:spcPct val="0"/>
                        </a:spcBef>
                        <a:spcAft>
                          <a:spcPct val="0"/>
                        </a:spcAft>
                        <a:buClr>
                          <a:schemeClr val="hlink"/>
                        </a:buClr>
                        <a:buSzPct val="75000"/>
                        <a:buFont typeface="Times New Roman" pitchFamily="18" charset="0"/>
                        <a:buChar char="-"/>
                        <a:tabLst>
                          <a:tab pos="457200" algn="l"/>
                        </a:tabLst>
                      </a:pPr>
                      <a:r>
                        <a:rPr kumimoji="0" lang="en-US" sz="11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rPr>
                        <a:t>in water</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c>
                  <a:txBody>
                    <a:bodyPr/>
                    <a:lstStyle/>
                    <a:p>
                      <a:pPr marL="334963" marR="0" lvl="0" indent="-334963" algn="l" defTabSz="892175" rtl="0" eaLnBrk="1" fontAlgn="base" latinLnBrk="0" hangingPunct="1">
                        <a:lnSpc>
                          <a:spcPct val="100000"/>
                        </a:lnSpc>
                        <a:spcBef>
                          <a:spcPct val="0"/>
                        </a:spcBef>
                        <a:spcAft>
                          <a:spcPct val="0"/>
                        </a:spcAft>
                        <a:buClr>
                          <a:schemeClr val="hlink"/>
                        </a:buClr>
                        <a:buSzPct val="75000"/>
                        <a:buFont typeface="Wingdings" pitchFamily="2" charset="2"/>
                        <a:buNone/>
                        <a:tabLst/>
                      </a:pPr>
                      <a:endParaRPr kumimoji="0" lang="en-US" sz="11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endParaRPr>
                    </a:p>
                    <a:p>
                      <a:pPr marL="334963" marR="0" lvl="0" indent="-334963" algn="l" defTabSz="892175" rtl="0" eaLnBrk="1" fontAlgn="base" latinLnBrk="0" hangingPunct="1">
                        <a:lnSpc>
                          <a:spcPct val="100000"/>
                        </a:lnSpc>
                        <a:spcBef>
                          <a:spcPct val="0"/>
                        </a:spcBef>
                        <a:spcAft>
                          <a:spcPct val="0"/>
                        </a:spcAft>
                        <a:buClr>
                          <a:schemeClr val="hlink"/>
                        </a:buClr>
                        <a:buSzPct val="75000"/>
                        <a:buFont typeface="Wingdings" pitchFamily="2" charset="2"/>
                        <a:buNone/>
                        <a:tabLst/>
                      </a:pPr>
                      <a:endParaRPr kumimoji="0" lang="en-US" sz="11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endParaRPr>
                    </a:p>
                    <a:p>
                      <a:pPr marL="334963" marR="0" lvl="0" indent="-334963" algn="l" defTabSz="892175"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0" lang="en-US" sz="11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rPr>
                        <a:t>1-70 кGr/h (360 кGr/day)</a:t>
                      </a:r>
                      <a:endParaRPr kumimoji="0" lang="ru-RU" sz="1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endParaRPr>
                    </a:p>
                    <a:p>
                      <a:pPr marL="334963" marR="0" lvl="0" indent="-334963" algn="l" defTabSz="892175" rtl="0" eaLnBrk="0" fontAlgn="base" latinLnBrk="0" hangingPunct="0">
                        <a:lnSpc>
                          <a:spcPct val="100000"/>
                        </a:lnSpc>
                        <a:spcBef>
                          <a:spcPct val="0"/>
                        </a:spcBef>
                        <a:spcAft>
                          <a:spcPct val="0"/>
                        </a:spcAft>
                        <a:buClr>
                          <a:schemeClr val="hlink"/>
                        </a:buClr>
                        <a:buSzPct val="75000"/>
                        <a:buFont typeface="Wingdings" pitchFamily="2" charset="2"/>
                        <a:buNone/>
                        <a:tabLst/>
                      </a:pPr>
                      <a:r>
                        <a:rPr kumimoji="0" lang="en-US" sz="11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rPr>
                        <a:t>2-25 </a:t>
                      </a:r>
                      <a:r>
                        <a:rPr kumimoji="0" lang="ru-RU" sz="11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rPr>
                        <a:t>к</a:t>
                      </a:r>
                      <a:r>
                        <a:rPr kumimoji="0" lang="en-US" sz="11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rPr>
                        <a:t>Gr/h (170 кGr/day, up to 500 </a:t>
                      </a:r>
                      <a:r>
                        <a:rPr kumimoji="0" lang="ru-RU" sz="11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rPr>
                        <a:t>к</a:t>
                      </a:r>
                      <a:r>
                        <a:rPr kumimoji="0" lang="en-US" sz="11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rPr>
                        <a:t>Gr/30 days)</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r>
              <a:tr h="244475">
                <a:tc>
                  <a:txBody>
                    <a:bodyPr/>
                    <a:lstStyle/>
                    <a:p>
                      <a:pPr marL="334963" marR="0" lvl="0" indent="-334963" algn="l" defTabSz="892175"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0" lang="ru-RU" sz="11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rPr>
                        <a:t>Н</a:t>
                      </a:r>
                      <a:r>
                        <a:rPr kumimoji="0" lang="ru-RU" sz="1100" b="0" i="0" u="none" strike="noStrike" cap="none" normalizeH="0" baseline="-30000" smtClean="0">
                          <a:ln>
                            <a:noFill/>
                          </a:ln>
                          <a:solidFill>
                            <a:schemeClr val="tx1"/>
                          </a:solidFill>
                          <a:effectLst>
                            <a:outerShdw blurRad="38100" dist="38100" dir="2700000" algn="tl">
                              <a:srgbClr val="000000"/>
                            </a:outerShdw>
                          </a:effectLst>
                          <a:latin typeface="Arial" pitchFamily="34" charset="0"/>
                          <a:cs typeface="Times New Roman" pitchFamily="18" charset="0"/>
                        </a:rPr>
                        <a:t>3</a:t>
                      </a:r>
                      <a:r>
                        <a:rPr kumimoji="0" lang="ru-RU" sz="11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rPr>
                        <a:t>ВО</a:t>
                      </a:r>
                      <a:r>
                        <a:rPr kumimoji="0" lang="ru-RU" sz="1100" b="0" i="0" u="none" strike="noStrike" cap="none" normalizeH="0" baseline="-30000" smtClean="0">
                          <a:ln>
                            <a:noFill/>
                          </a:ln>
                          <a:solidFill>
                            <a:schemeClr val="tx1"/>
                          </a:solidFill>
                          <a:effectLst>
                            <a:outerShdw blurRad="38100" dist="38100" dir="2700000" algn="tl">
                              <a:srgbClr val="000000"/>
                            </a:outerShdw>
                          </a:effectLst>
                          <a:latin typeface="Arial" pitchFamily="34" charset="0"/>
                          <a:cs typeface="Times New Roman" pitchFamily="18" charset="0"/>
                        </a:rPr>
                        <a:t>3</a:t>
                      </a:r>
                      <a:r>
                        <a:rPr kumimoji="0" lang="ru-RU" sz="11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rPr>
                        <a:t> </a:t>
                      </a:r>
                      <a:r>
                        <a:rPr kumimoji="0" lang="en-US" sz="11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rPr>
                        <a:t>concentration in water</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c>
                  <a:txBody>
                    <a:bodyPr/>
                    <a:lstStyle/>
                    <a:p>
                      <a:pPr marL="334963" marR="0" lvl="0" indent="-334963" algn="l" defTabSz="892175"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0" lang="en-US" sz="11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rPr>
                        <a:t>15-16 g/l</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r>
              <a:tr h="242888">
                <a:tc>
                  <a:txBody>
                    <a:bodyPr/>
                    <a:lstStyle/>
                    <a:p>
                      <a:pPr marL="334963" marR="0" lvl="0" indent="-334963" algn="l" defTabSz="892175"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0" lang="en-US" sz="11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rPr>
                        <a:t>рН in water</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c>
                  <a:txBody>
                    <a:bodyPr/>
                    <a:lstStyle/>
                    <a:p>
                      <a:pPr marL="334963" marR="0" lvl="0" indent="-334963" algn="l" defTabSz="892175"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0" lang="en-US" sz="11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rPr>
                        <a:t>4-8</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r>
            </a:tbl>
          </a:graphicData>
        </a:graphic>
      </p:graphicFrame>
      <p:sp>
        <p:nvSpPr>
          <p:cNvPr id="128024" name="Rectangle 24"/>
          <p:cNvSpPr>
            <a:spLocks noChangeArrowheads="1"/>
          </p:cNvSpPr>
          <p:nvPr/>
        </p:nvSpPr>
        <p:spPr bwMode="auto">
          <a:xfrm>
            <a:off x="1042988" y="1484313"/>
            <a:ext cx="7634287"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200" b="1"/>
              <a:t>NPP-91 project</a:t>
            </a:r>
            <a:r>
              <a:rPr lang="ru-RU" sz="1200" b="1"/>
              <a:t>: </a:t>
            </a:r>
            <a:r>
              <a:rPr lang="en-US" sz="1200" b="1"/>
              <a:t>“Iodine” problem solved by controlling pH level in the containment at all stage of accident (by discharging KOH/NaOH solution)  --   </a:t>
            </a:r>
            <a:r>
              <a:rPr lang="ru-RU" sz="1200" b="1"/>
              <a:t>рН</a:t>
            </a:r>
            <a:r>
              <a:rPr lang="en-US" sz="1200" b="1"/>
              <a:t> &gt; 7 </a:t>
            </a:r>
          </a:p>
          <a:p>
            <a:r>
              <a:rPr lang="en-US" sz="1200" b="1"/>
              <a:t>Design assumption for iodine release inside containment under conditions of pH control in the containment above the value  </a:t>
            </a:r>
          </a:p>
          <a:p>
            <a:r>
              <a:rPr lang="en-US" sz="1200" b="1"/>
              <a:t>(EUR recommendation):</a:t>
            </a:r>
          </a:p>
          <a:p>
            <a:pPr algn="ctr"/>
            <a:r>
              <a:rPr lang="en-US" sz="1200" b="1"/>
              <a:t>I (aerosol form) – 95%</a:t>
            </a:r>
          </a:p>
          <a:p>
            <a:pPr algn="ctr"/>
            <a:r>
              <a:rPr lang="en-US" sz="1200" b="1"/>
              <a:t>I (molecular form) – 4,85%</a:t>
            </a:r>
          </a:p>
          <a:p>
            <a:pPr algn="ctr"/>
            <a:r>
              <a:rPr lang="en-US" sz="1200" b="1"/>
              <a:t>I (organic form) – 0,15%</a:t>
            </a:r>
          </a:p>
        </p:txBody>
      </p:sp>
      <p:sp>
        <p:nvSpPr>
          <p:cNvPr id="128025" name="Rectangle 25"/>
          <p:cNvSpPr>
            <a:spLocks noChangeArrowheads="1"/>
          </p:cNvSpPr>
          <p:nvPr/>
        </p:nvSpPr>
        <p:spPr bwMode="auto">
          <a:xfrm>
            <a:off x="1619250" y="3119438"/>
            <a:ext cx="59055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400" b="1"/>
              <a:t>Conditions in the containment after accident with aerosol release</a:t>
            </a:r>
          </a:p>
          <a:p>
            <a:pPr algn="ctr"/>
            <a:r>
              <a:rPr lang="en-US" sz="1400" b="1"/>
              <a:t> (CUPOL calculations and design </a:t>
            </a:r>
            <a:r>
              <a:rPr lang="ru-RU" sz="1400" b="1"/>
              <a:t>assumption</a:t>
            </a:r>
            <a:r>
              <a:rPr lang="en-US" sz="1400" b="1"/>
              <a:t>s</a:t>
            </a:r>
            <a:r>
              <a:rPr lang="en-US" sz="1600" b="1"/>
              <a:t>)</a:t>
            </a:r>
            <a:endParaRPr lang="ru-RU" sz="1600" b="1"/>
          </a:p>
        </p:txBody>
      </p:sp>
      <p:sp>
        <p:nvSpPr>
          <p:cNvPr id="128026" name="Rectangle 26"/>
          <p:cNvSpPr>
            <a:spLocks noChangeArrowheads="1"/>
          </p:cNvSpPr>
          <p:nvPr/>
        </p:nvSpPr>
        <p:spPr bwMode="auto">
          <a:xfrm>
            <a:off x="971550" y="333375"/>
            <a:ext cx="8172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213" tIns="44607" rIns="89213" bIns="44607" anchor="ctr"/>
          <a:lstStyle/>
          <a:p>
            <a:pPr algn="ctr" defTabSz="892175"/>
            <a:r>
              <a:rPr lang="en-US" sz="3200" b="1">
                <a:solidFill>
                  <a:schemeClr val="tx2"/>
                </a:solidFill>
                <a:effectLst>
                  <a:outerShdw blurRad="38100" dist="38100" dir="2700000" algn="tl">
                    <a:srgbClr val="000000"/>
                  </a:outerShdw>
                </a:effectLst>
              </a:rPr>
              <a:t>The boundary conditions for “Iodine” experiments research</a:t>
            </a:r>
            <a:r>
              <a:rPr lang="en-US" sz="4100">
                <a:solidFill>
                  <a:schemeClr val="tx2"/>
                </a:solidFill>
                <a:effectLst>
                  <a:outerShdw blurRad="38100" dist="38100" dir="2700000" algn="tl">
                    <a:srgbClr val="000000"/>
                  </a:outerShdw>
                </a:effectLst>
              </a:rPr>
              <a:t> </a:t>
            </a:r>
            <a:endParaRPr lang="ru-RU" sz="4100">
              <a:solidFill>
                <a:schemeClr val="tx2"/>
              </a:solidFill>
              <a:effectLst>
                <a:outerShdw blurRad="38100" dist="38100" dir="2700000" algn="tl">
                  <a:srgbClr val="000000"/>
                </a:outerShdw>
              </a:effectLst>
            </a:endParaRPr>
          </a:p>
        </p:txBody>
      </p:sp>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5"/>
          <p:cNvSpPr>
            <a:spLocks noGrp="1"/>
          </p:cNvSpPr>
          <p:nvPr>
            <p:ph type="sldNum" sz="quarter" idx="12"/>
          </p:nvPr>
        </p:nvSpPr>
        <p:spPr/>
        <p:txBody>
          <a:bodyPr/>
          <a:lstStyle/>
          <a:p>
            <a:fld id="{A2AF180C-72BF-4B12-A60C-B341C56C921C}" type="slidenum">
              <a:rPr lang="ru-RU"/>
              <a:pPr/>
              <a:t>9</a:t>
            </a:fld>
            <a:endParaRPr lang="ru-RU"/>
          </a:p>
        </p:txBody>
      </p:sp>
      <p:sp>
        <p:nvSpPr>
          <p:cNvPr id="53250" name="Rectangle 2"/>
          <p:cNvSpPr>
            <a:spLocks noGrp="1" noChangeArrowheads="1"/>
          </p:cNvSpPr>
          <p:nvPr>
            <p:ph type="body" idx="1"/>
          </p:nvPr>
        </p:nvSpPr>
        <p:spPr>
          <a:xfrm>
            <a:off x="1371600" y="260350"/>
            <a:ext cx="7772400" cy="4724400"/>
          </a:xfrm>
        </p:spPr>
        <p:txBody>
          <a:bodyPr/>
          <a:lstStyle/>
          <a:p>
            <a:pPr algn="ctr">
              <a:lnSpc>
                <a:spcPct val="90000"/>
              </a:lnSpc>
              <a:buFont typeface="Wingdings" pitchFamily="2" charset="2"/>
              <a:buNone/>
            </a:pPr>
            <a:r>
              <a:rPr lang="en-US" sz="2400" b="1">
                <a:ea typeface="MS Mincho" pitchFamily="49" charset="-128"/>
              </a:rPr>
              <a:t> </a:t>
            </a:r>
          </a:p>
          <a:p>
            <a:pPr algn="ctr">
              <a:lnSpc>
                <a:spcPct val="90000"/>
              </a:lnSpc>
              <a:buFont typeface="Wingdings" pitchFamily="2" charset="2"/>
              <a:buNone/>
            </a:pPr>
            <a:r>
              <a:rPr lang="en-US" b="1">
                <a:solidFill>
                  <a:schemeClr val="tx2"/>
                </a:solidFill>
                <a:ea typeface="MS Mincho" pitchFamily="49" charset="-128"/>
              </a:rPr>
              <a:t>The main factors </a:t>
            </a:r>
            <a:r>
              <a:rPr lang="en-US" altLang="ja-JP" b="1">
                <a:solidFill>
                  <a:schemeClr val="tx2"/>
                </a:solidFill>
                <a:ea typeface="MS Mincho" pitchFamily="49" charset="-128"/>
              </a:rPr>
              <a:t>influencing</a:t>
            </a:r>
            <a:r>
              <a:rPr lang="en-US" b="1">
                <a:solidFill>
                  <a:schemeClr val="tx2"/>
                </a:solidFill>
                <a:ea typeface="MS Mincho" pitchFamily="49" charset="-128"/>
              </a:rPr>
              <a:t> accident FP releases :</a:t>
            </a:r>
            <a:br>
              <a:rPr lang="en-US" b="1">
                <a:solidFill>
                  <a:schemeClr val="tx2"/>
                </a:solidFill>
                <a:ea typeface="MS Mincho" pitchFamily="49" charset="-128"/>
              </a:rPr>
            </a:br>
            <a:endParaRPr lang="en-US" b="1">
              <a:solidFill>
                <a:schemeClr val="tx2"/>
              </a:solidFill>
              <a:ea typeface="MS Mincho" pitchFamily="49" charset="-128"/>
            </a:endParaRPr>
          </a:p>
          <a:p>
            <a:pPr>
              <a:lnSpc>
                <a:spcPct val="90000"/>
              </a:lnSpc>
              <a:buFontTx/>
              <a:buChar char="-"/>
            </a:pPr>
            <a:r>
              <a:rPr lang="en-GB" sz="2400">
                <a:ea typeface="MS Mincho" pitchFamily="49" charset="-128"/>
                <a:cs typeface="Times New Roman" pitchFamily="18" charset="0"/>
              </a:rPr>
              <a:t>high level  of uncertainties at assessment of FP release from fuel for the elements referred to Ru group (Ru, Mo, Tc) </a:t>
            </a:r>
          </a:p>
          <a:p>
            <a:pPr>
              <a:lnSpc>
                <a:spcPct val="90000"/>
              </a:lnSpc>
              <a:buFontTx/>
              <a:buChar char="-"/>
            </a:pPr>
            <a:r>
              <a:rPr lang="en-US" sz="2400">
                <a:ea typeface="MS Mincho" pitchFamily="49" charset="-128"/>
              </a:rPr>
              <a:t>aerosol deposition and resuspension in reactor equipments </a:t>
            </a:r>
            <a:r>
              <a:rPr lang="en-GB" sz="2400">
                <a:ea typeface="MS Mincho" pitchFamily="49" charset="-128"/>
              </a:rPr>
              <a:t>at primary-to-secondary leaks</a:t>
            </a:r>
            <a:r>
              <a:rPr lang="ru-RU" sz="2400">
                <a:ea typeface="MS Mincho" pitchFamily="49" charset="-128"/>
              </a:rPr>
              <a:t> </a:t>
            </a:r>
            <a:r>
              <a:rPr lang="en-US" sz="2400">
                <a:ea typeface="MS Mincho" pitchFamily="49" charset="-128"/>
              </a:rPr>
              <a:t>accidents</a:t>
            </a:r>
          </a:p>
          <a:p>
            <a:pPr>
              <a:lnSpc>
                <a:spcPct val="90000"/>
              </a:lnSpc>
              <a:buFontTx/>
              <a:buChar char="-"/>
            </a:pPr>
            <a:r>
              <a:rPr lang="en-US" sz="2400">
                <a:ea typeface="MS Mincho" pitchFamily="49" charset="-128"/>
              </a:rPr>
              <a:t>iodine sorption at polymer facing, steel corrosion products and the core catcher materials can reduce the calculating iodine release</a:t>
            </a:r>
          </a:p>
          <a:p>
            <a:pPr>
              <a:lnSpc>
                <a:spcPct val="90000"/>
              </a:lnSpc>
              <a:buFontTx/>
              <a:buChar char="-"/>
            </a:pPr>
            <a:r>
              <a:rPr lang="en-US" sz="2400">
                <a:ea typeface="MS Mincho" pitchFamily="49" charset="-128"/>
              </a:rPr>
              <a:t>correct calculating simulation of aerosol transport at containment and </a:t>
            </a:r>
            <a:r>
              <a:rPr lang="en-GB" sz="2400">
                <a:ea typeface="MS Mincho" pitchFamily="49" charset="-128"/>
              </a:rPr>
              <a:t>inter-containment space</a:t>
            </a:r>
            <a:r>
              <a:rPr lang="en-US" sz="2400">
                <a:ea typeface="MS Mincho" pitchFamily="49" charset="-128"/>
              </a:rPr>
              <a:t> </a:t>
            </a:r>
            <a:endParaRPr lang="ru-RU" sz="2400">
              <a:ea typeface="MS Mincho" pitchFamily="49" charset="-12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Орбита">
  <a:themeElements>
    <a:clrScheme name="Орбита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fontScheme name="Орбита">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рбита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Орбита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Орбита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Орбита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рбита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Орбита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Орбита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Орбита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Орбита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Orbit</Template>
  <TotalTime>19155</TotalTime>
  <Words>2109</Words>
  <Application>Microsoft Office PowerPoint</Application>
  <PresentationFormat>Bildschirmpräsentation (4:3)</PresentationFormat>
  <Paragraphs>369</Paragraphs>
  <Slides>32</Slides>
  <Notes>4</Notes>
  <HiddenSlides>0</HiddenSlides>
  <MMClips>0</MMClips>
  <ScaleCrop>false</ScaleCrop>
  <HeadingPairs>
    <vt:vector size="8" baseType="variant">
      <vt:variant>
        <vt:lpstr>Verwendete Schriftarten</vt:lpstr>
      </vt:variant>
      <vt:variant>
        <vt:i4>7</vt:i4>
      </vt:variant>
      <vt:variant>
        <vt:lpstr>Design</vt:lpstr>
      </vt:variant>
      <vt:variant>
        <vt:i4>1</vt:i4>
      </vt:variant>
      <vt:variant>
        <vt:lpstr>Eingebettete OLE-Server</vt:lpstr>
      </vt:variant>
      <vt:variant>
        <vt:i4>2</vt:i4>
      </vt:variant>
      <vt:variant>
        <vt:lpstr>Folientitel</vt:lpstr>
      </vt:variant>
      <vt:variant>
        <vt:i4>32</vt:i4>
      </vt:variant>
    </vt:vector>
  </HeadingPairs>
  <TitlesOfParts>
    <vt:vector size="42" baseType="lpstr">
      <vt:lpstr>Arial</vt:lpstr>
      <vt:lpstr>Times New Roman</vt:lpstr>
      <vt:lpstr>Wingdings</vt:lpstr>
      <vt:lpstr>Tahoma</vt:lpstr>
      <vt:lpstr>MS Mincho</vt:lpstr>
      <vt:lpstr>Times New Roman CYR</vt:lpstr>
      <vt:lpstr>Symbol</vt:lpstr>
      <vt:lpstr>Орбита</vt:lpstr>
      <vt:lpstr>Документ Microsoft Word</vt:lpstr>
      <vt:lpstr>Designer.Drawing.7</vt:lpstr>
      <vt:lpstr>EVAN ISTC Project # 3345, TASK 1: The analysis of severe accidents for the NPP with WWER-type reactors.  A choice of boundary conditions for experimental programs   Presented by Valery Sidorov  (SPbAEP, Russia) </vt:lpstr>
      <vt:lpstr>The main aims of TASK 1</vt:lpstr>
      <vt:lpstr>PowerPoint-Präsentation</vt:lpstr>
      <vt:lpstr>Main sources of uncertainties of accidental release estimates L – low,   M – medium,   H- high level</vt:lpstr>
      <vt:lpstr>PowerPoint-Präsentation</vt:lpstr>
      <vt:lpstr>PowerPoint-Präsentation</vt:lpstr>
      <vt:lpstr>FP release inside containment at various phases of LOCA’s accident</vt:lpstr>
      <vt:lpstr>PowerPoint-Präsentation</vt:lpstr>
      <vt:lpstr>PowerPoint-Präsentation</vt:lpstr>
      <vt:lpstr>Sub-task: the analysis of the fission product (FP) build up in the fuel, FP release from the fuel and from the molten pools</vt:lpstr>
      <vt:lpstr> Activity buildup during reactor plant normal operation </vt:lpstr>
      <vt:lpstr>FP release during severe accident</vt:lpstr>
      <vt:lpstr>Activity of the “light” and “heavy” group nuclides, by 1 hour after VVER-1000 shutdown (green – RN, blue – BONUS, red – [ANSI/ANS-5.1-1994] </vt:lpstr>
      <vt:lpstr>Comparison of FP release  from the fuel for long-lived isotopes by the end of 3 year campaign and during the accident</vt:lpstr>
      <vt:lpstr>Aerosol formation model</vt:lpstr>
      <vt:lpstr>Aerosol formation model</vt:lpstr>
      <vt:lpstr>Aerosol formation model</vt:lpstr>
      <vt:lpstr>The most essential factors influencing the aerosol generation during severe accidents</vt:lpstr>
      <vt:lpstr>PowerPoint-Präsentation</vt:lpstr>
      <vt:lpstr>PowerPoint-Präsentation</vt:lpstr>
      <vt:lpstr>The design diagram of NPP  with WWER-1000</vt:lpstr>
      <vt:lpstr>The analysis of aerosols release condition in primary circuit </vt:lpstr>
      <vt:lpstr>Numerical modeling of convective flow above a surface of melt corium in reactor vessel by means of 3-D code</vt:lpstr>
      <vt:lpstr>PowerPoint-Präsentation</vt:lpstr>
      <vt:lpstr>The analysis of aerosols release condition in the core catcher</vt:lpstr>
      <vt:lpstr>PowerPoint-Präsentation</vt:lpstr>
      <vt:lpstr>The analysis of aerosols behavior in  ruptured SG tubes during SGTR with containment bypass</vt:lpstr>
      <vt:lpstr>Sub-task: numerical simulation of aerosol particles kinetics and its behavior during severe accidents in the containment</vt:lpstr>
      <vt:lpstr>Aerosol code verification: comparison with MELCOR simulations</vt:lpstr>
      <vt:lpstr>Results of aerosol code integrated with KUPOL-M thermohydraulic code </vt:lpstr>
      <vt:lpstr>TASK 1:The analysis of severe accidents for the NPP with WWER-type reactors gives the boundary conditions for the following tasks </vt:lpstr>
      <vt:lpstr>Thank you for your attention. Questions, please!</vt:lpstr>
    </vt:vector>
  </TitlesOfParts>
  <Company>Tycoon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Valera</dc:creator>
  <cp:lastModifiedBy>Peters, Ursula</cp:lastModifiedBy>
  <cp:revision>53</cp:revision>
  <dcterms:created xsi:type="dcterms:W3CDTF">2008-02-12T09:15:01Z</dcterms:created>
  <dcterms:modified xsi:type="dcterms:W3CDTF">2012-10-16T19:07:31Z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escription0">
    <vt:lpwstr/>
  </property>
</Properties>
</file>