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73" r:id="rId2"/>
    <p:sldId id="274" r:id="rId3"/>
    <p:sldId id="275" r:id="rId4"/>
    <p:sldId id="278" r:id="rId5"/>
    <p:sldId id="277" r:id="rId6"/>
    <p:sldId id="279" r:id="rId7"/>
    <p:sldId id="280" r:id="rId8"/>
    <p:sldId id="281" r:id="rId9"/>
    <p:sldId id="288" r:id="rId10"/>
    <p:sldId id="327" r:id="rId11"/>
    <p:sldId id="285" r:id="rId12"/>
    <p:sldId id="289" r:id="rId13"/>
    <p:sldId id="290" r:id="rId14"/>
    <p:sldId id="292" r:id="rId15"/>
    <p:sldId id="295" r:id="rId16"/>
    <p:sldId id="296" r:id="rId17"/>
    <p:sldId id="297" r:id="rId18"/>
    <p:sldId id="298" r:id="rId19"/>
    <p:sldId id="301" r:id="rId20"/>
    <p:sldId id="302" r:id="rId21"/>
    <p:sldId id="306" r:id="rId22"/>
    <p:sldId id="307" r:id="rId23"/>
    <p:sldId id="309" r:id="rId24"/>
    <p:sldId id="308" r:id="rId25"/>
    <p:sldId id="320" r:id="rId26"/>
    <p:sldId id="312" r:id="rId27"/>
    <p:sldId id="313" r:id="rId28"/>
    <p:sldId id="314" r:id="rId29"/>
    <p:sldId id="318" r:id="rId30"/>
    <p:sldId id="322" r:id="rId31"/>
    <p:sldId id="328" r:id="rId32"/>
    <p:sldId id="329" r:id="rId33"/>
    <p:sldId id="330" r:id="rId34"/>
  </p:sldIdLst>
  <p:sldSz cx="9144000" cy="6858000" type="screen4x3"/>
  <p:notesSz cx="6784975" cy="9856788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0000"/>
    <a:srgbClr val="CC00CC"/>
    <a:srgbClr val="990033"/>
    <a:srgbClr val="A50021"/>
    <a:srgbClr val="996600"/>
    <a:srgbClr val="000066"/>
    <a:srgbClr val="000099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52" autoAdjust="0"/>
    <p:restoredTop sz="96540" autoAdjust="0"/>
  </p:normalViewPr>
  <p:slideViewPr>
    <p:cSldViewPr snapToGrid="0">
      <p:cViewPr>
        <p:scale>
          <a:sx n="93" d="100"/>
          <a:sy n="93" d="100"/>
        </p:scale>
        <p:origin x="-994" y="-10"/>
      </p:cViewPr>
      <p:guideLst>
        <p:guide orient="horz" pos="2143"/>
        <p:guide pos="2892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image" Target="../media/image39.emf"/><Relationship Id="rId4" Type="http://schemas.openxmlformats.org/officeDocument/2006/relationships/image" Target="../media/image42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image" Target="../media/image43.emf"/></Relationships>
</file>

<file path=ppt/drawings/_rels/vmlDrawing12.v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image" Target="../media/image55.e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image" Target="../media/image58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00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49" tIns="46076" rIns="92149" bIns="46076" numCol="1" anchor="t" anchorCtr="0" compatLnSpc="1">
            <a:prstTxWarp prst="textNoShape">
              <a:avLst/>
            </a:prstTxWarp>
          </a:bodyPr>
          <a:lstStyle>
            <a:lvl1pPr defTabSz="922338">
              <a:defRPr sz="1200" b="0">
                <a:latin typeface="Times New Roman CYR" charset="-52"/>
              </a:defRPr>
            </a:lvl1pPr>
          </a:lstStyle>
          <a:p>
            <a:endParaRPr lang="ru-RU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4925" y="0"/>
            <a:ext cx="29400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49" tIns="46076" rIns="92149" bIns="46076" numCol="1" anchor="t" anchorCtr="0" compatLnSpc="1">
            <a:prstTxWarp prst="textNoShape">
              <a:avLst/>
            </a:prstTxWarp>
          </a:bodyPr>
          <a:lstStyle>
            <a:lvl1pPr algn="r" defTabSz="922338">
              <a:defRPr sz="1200" b="0">
                <a:latin typeface="Times New Roman CYR" charset="-52"/>
              </a:defRPr>
            </a:lvl1pPr>
          </a:lstStyle>
          <a:p>
            <a:endParaRPr lang="ru-RU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4188"/>
            <a:ext cx="294005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49" tIns="46076" rIns="92149" bIns="46076" numCol="1" anchor="b" anchorCtr="0" compatLnSpc="1">
            <a:prstTxWarp prst="textNoShape">
              <a:avLst/>
            </a:prstTxWarp>
          </a:bodyPr>
          <a:lstStyle>
            <a:lvl1pPr defTabSz="922338">
              <a:defRPr sz="1200" b="0">
                <a:latin typeface="Times New Roman CYR" charset="-52"/>
              </a:defRPr>
            </a:lvl1pPr>
          </a:lstStyle>
          <a:p>
            <a:endParaRPr lang="ru-RU"/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4925" y="9374188"/>
            <a:ext cx="294005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49" tIns="46076" rIns="92149" bIns="46076" numCol="1" anchor="b" anchorCtr="0" compatLnSpc="1">
            <a:prstTxWarp prst="textNoShape">
              <a:avLst/>
            </a:prstTxWarp>
          </a:bodyPr>
          <a:lstStyle>
            <a:lvl1pPr algn="r" defTabSz="922338">
              <a:defRPr sz="1200" b="0">
                <a:latin typeface="Times New Roman CYR" charset="-52"/>
              </a:defRPr>
            </a:lvl1pPr>
          </a:lstStyle>
          <a:p>
            <a:fld id="{B75E1F87-9AD4-4000-842E-71BB9FD00BC5}" type="slidenum">
              <a:rPr lang="ru-RU"/>
              <a:pPr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4090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33245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 CYR" charset="-52"/>
        <a:ea typeface="+mn-ea"/>
        <a:cs typeface="+mn-cs"/>
      </a:defRPr>
    </a:lvl1pPr>
    <a:lvl2pPr marL="4572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 CYR" charset="-52"/>
        <a:ea typeface="+mn-ea"/>
        <a:cs typeface="+mn-cs"/>
      </a:defRPr>
    </a:lvl2pPr>
    <a:lvl3pPr marL="9144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 CYR" charset="-52"/>
        <a:ea typeface="+mn-ea"/>
        <a:cs typeface="+mn-cs"/>
      </a:defRPr>
    </a:lvl3pPr>
    <a:lvl4pPr marL="13716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 CYR" charset="-52"/>
        <a:ea typeface="+mn-ea"/>
        <a:cs typeface="+mn-cs"/>
      </a:defRPr>
    </a:lvl4pPr>
    <a:lvl5pPr marL="18288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 CYR" charset="-52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428A88B-530B-45E9-8BF1-41D88AD83F53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4392765"/>
      </p:ext>
    </p:extLst>
  </p:cSld>
  <p:clrMapOvr>
    <a:masterClrMapping/>
  </p:clrMapOvr>
  <p:transition advClick="0">
    <p:zoom dir="in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3E478EB-5748-4BA8-8EAC-07417FE4EE45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2691186"/>
      </p:ext>
    </p:extLst>
  </p:cSld>
  <p:clrMapOvr>
    <a:masterClrMapping/>
  </p:clrMapOvr>
  <p:transition advClick="0">
    <p:zoom dir="in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481013"/>
            <a:ext cx="1943100" cy="5614987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481013"/>
            <a:ext cx="5676900" cy="5614987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0566104-2F83-4A2A-90AF-1487ECEB3A26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2788461"/>
      </p:ext>
    </p:extLst>
  </p:cSld>
  <p:clrMapOvr>
    <a:masterClrMapping/>
  </p:clrMapOvr>
  <p:transition advClick="0">
    <p:zoom dir="in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481013"/>
            <a:ext cx="7772400" cy="63976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7239000" y="6502400"/>
            <a:ext cx="1905000" cy="355600"/>
          </a:xfrm>
        </p:spPr>
        <p:txBody>
          <a:bodyPr/>
          <a:lstStyle>
            <a:lvl1pPr>
              <a:defRPr/>
            </a:lvl1pPr>
          </a:lstStyle>
          <a:p>
            <a:fld id="{09FDB41D-7759-4D00-B4E1-ECC9E7EA99BE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4241346"/>
      </p:ext>
    </p:extLst>
  </p:cSld>
  <p:clrMapOvr>
    <a:masterClrMapping/>
  </p:clrMapOvr>
  <p:transition advClick="0">
    <p:zoom dir="in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685800" y="481013"/>
            <a:ext cx="7772400" cy="63976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>
          <a:xfrm>
            <a:off x="7239000" y="6502400"/>
            <a:ext cx="1905000" cy="355600"/>
          </a:xfrm>
        </p:spPr>
        <p:txBody>
          <a:bodyPr/>
          <a:lstStyle>
            <a:lvl1pPr>
              <a:defRPr/>
            </a:lvl1pPr>
          </a:lstStyle>
          <a:p>
            <a:fld id="{9B9524E7-6304-4C52-A11A-AE16B349AA7A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7596882"/>
      </p:ext>
    </p:extLst>
  </p:cSld>
  <p:clrMapOvr>
    <a:masterClrMapping/>
  </p:clrMapOvr>
  <p:transition advClick="0">
    <p:zoom dir="in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75ECE02-DCF7-49BB-B394-B71EB5CB01E6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2709620"/>
      </p:ext>
    </p:extLst>
  </p:cSld>
  <p:clrMapOvr>
    <a:masterClrMapping/>
  </p:clrMapOvr>
  <p:transition advClick="0">
    <p:zoom dir="in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7A05AC1-EBEA-482C-ACA8-29A80131C542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1881189"/>
      </p:ext>
    </p:extLst>
  </p:cSld>
  <p:clrMapOvr>
    <a:masterClrMapping/>
  </p:clrMapOvr>
  <p:transition advClick="0">
    <p:zoom dir="in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E045A87-1E98-40EF-94A3-37DF6D3CF237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6435082"/>
      </p:ext>
    </p:extLst>
  </p:cSld>
  <p:clrMapOvr>
    <a:masterClrMapping/>
  </p:clrMapOvr>
  <p:transition advClick="0">
    <p:zoom dir="in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05C9EE9-6D55-4D7C-A7BF-B760C406AFB0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7859316"/>
      </p:ext>
    </p:extLst>
  </p:cSld>
  <p:clrMapOvr>
    <a:masterClrMapping/>
  </p:clrMapOvr>
  <p:transition advClick="0">
    <p:zoom dir="in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A791D81-E391-4CB8-8E1D-E36E67E606EF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8919214"/>
      </p:ext>
    </p:extLst>
  </p:cSld>
  <p:clrMapOvr>
    <a:masterClrMapping/>
  </p:clrMapOvr>
  <p:transition advClick="0">
    <p:zoom dir="in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3561AB0-8C04-44FE-B1DA-BFAEE36E994C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9808894"/>
      </p:ext>
    </p:extLst>
  </p:cSld>
  <p:clrMapOvr>
    <a:masterClrMapping/>
  </p:clrMapOvr>
  <p:transition advClick="0">
    <p:zoom dir="in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5D45BEB-8A42-48B0-B0C0-15BA22BA9959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0028121"/>
      </p:ext>
    </p:extLst>
  </p:cSld>
  <p:clrMapOvr>
    <a:masterClrMapping/>
  </p:clrMapOvr>
  <p:transition advClick="0">
    <p:zoom dir="in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6EB6985-77F5-44C9-9B2A-0CB0E3A9D4D3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686842"/>
      </p:ext>
    </p:extLst>
  </p:cSld>
  <p:clrMapOvr>
    <a:masterClrMapping/>
  </p:clrMapOvr>
  <p:transition advClick="0">
    <p:zoom dir="in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81013"/>
            <a:ext cx="77724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Щелчок правит 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Щелчок правит образец текста</a:t>
            </a:r>
          </a:p>
          <a:p>
            <a:pPr lvl="1"/>
            <a:r>
              <a:rPr lang="en-GB" smtClean="0"/>
              <a:t>Второй уровень</a:t>
            </a:r>
          </a:p>
          <a:p>
            <a:pPr lvl="2"/>
            <a:r>
              <a:rPr lang="en-GB" smtClean="0"/>
              <a:t>Третий уровень</a:t>
            </a:r>
          </a:p>
          <a:p>
            <a:pPr lvl="3"/>
            <a:r>
              <a:rPr lang="en-GB" smtClean="0"/>
              <a:t>Четвертый уровень</a:t>
            </a:r>
          </a:p>
          <a:p>
            <a:pPr lvl="4"/>
            <a:r>
              <a:rPr lang="en-GB" smtClean="0"/>
              <a:t>Пятый уровень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02400"/>
            <a:ext cx="190500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defTabSz="762000">
              <a:defRPr sz="1400"/>
            </a:lvl1pPr>
          </a:lstStyle>
          <a:p>
            <a:fld id="{927FF33E-17AA-4976-8C14-8452D1105634}" type="slidenum">
              <a:rPr lang="en-GB"/>
              <a:pPr/>
              <a:t>‹Nr.›</a:t>
            </a:fld>
            <a:endParaRPr lang="en-GB"/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 flipV="1">
            <a:off x="292100" y="6511925"/>
            <a:ext cx="8851900" cy="142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5165725" y="6575425"/>
            <a:ext cx="3132138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900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 defTabSz="762000"/>
            <a:r>
              <a:rPr lang="en-US" sz="1200">
                <a:solidFill>
                  <a:srgbClr val="000099"/>
                </a:solidFill>
              </a:rPr>
              <a:t>EVAN Project Meeting,</a:t>
            </a:r>
            <a:r>
              <a:rPr lang="en-GB" sz="1200"/>
              <a:t> </a:t>
            </a:r>
            <a:r>
              <a:rPr lang="en-US" sz="1200">
                <a:solidFill>
                  <a:srgbClr val="000099"/>
                </a:solidFill>
              </a:rPr>
              <a:t>March 4, 2008,</a:t>
            </a:r>
            <a:r>
              <a:rPr lang="en-GB" sz="1200"/>
              <a:t> </a:t>
            </a:r>
            <a:r>
              <a:rPr lang="en-US" sz="1200">
                <a:solidFill>
                  <a:srgbClr val="000099"/>
                </a:solidFill>
              </a:rPr>
              <a:t>Budapest</a:t>
            </a:r>
            <a:endParaRPr lang="en-GB" sz="1200">
              <a:solidFill>
                <a:srgbClr val="000099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advClick="0">
    <p:zoom dir="in"/>
  </p:transition>
  <p:hf hdr="0" ftr="0" dt="0"/>
  <p:txStyles>
    <p:titleStyle>
      <a:lvl1pPr algn="ctr" defTabSz="7620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33399"/>
          </a:solidFill>
          <a:latin typeface="+mj-lt"/>
          <a:ea typeface="+mj-ea"/>
          <a:cs typeface="+mj-cs"/>
        </a:defRPr>
      </a:lvl1pPr>
      <a:lvl2pPr algn="ctr" defTabSz="7620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33399"/>
          </a:solidFill>
          <a:latin typeface="Arial" pitchFamily="34" charset="0"/>
        </a:defRPr>
      </a:lvl2pPr>
      <a:lvl3pPr algn="ctr" defTabSz="7620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33399"/>
          </a:solidFill>
          <a:latin typeface="Arial" pitchFamily="34" charset="0"/>
        </a:defRPr>
      </a:lvl3pPr>
      <a:lvl4pPr algn="ctr" defTabSz="7620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33399"/>
          </a:solidFill>
          <a:latin typeface="Arial" pitchFamily="34" charset="0"/>
        </a:defRPr>
      </a:lvl4pPr>
      <a:lvl5pPr algn="ctr" defTabSz="7620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33399"/>
          </a:solidFill>
          <a:latin typeface="Arial" pitchFamily="34" charset="0"/>
        </a:defRPr>
      </a:lvl5pPr>
      <a:lvl6pPr marL="457200" algn="ctr" defTabSz="7620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33399"/>
          </a:solidFill>
          <a:latin typeface="Arial" pitchFamily="34" charset="0"/>
        </a:defRPr>
      </a:lvl6pPr>
      <a:lvl7pPr marL="914400" algn="ctr" defTabSz="7620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33399"/>
          </a:solidFill>
          <a:latin typeface="Arial" pitchFamily="34" charset="0"/>
        </a:defRPr>
      </a:lvl7pPr>
      <a:lvl8pPr marL="1371600" algn="ctr" defTabSz="7620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33399"/>
          </a:solidFill>
          <a:latin typeface="Arial" pitchFamily="34" charset="0"/>
        </a:defRPr>
      </a:lvl8pPr>
      <a:lvl9pPr marL="1828800" algn="ctr" defTabSz="7620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33399"/>
          </a:solidFill>
          <a:latin typeface="Arial" pitchFamily="34" charset="0"/>
        </a:defRPr>
      </a:lvl9pPr>
    </p:titleStyle>
    <p:bodyStyle>
      <a:lvl1pPr marL="342900" indent="-342900" algn="l" defTabSz="762000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2400">
          <a:solidFill>
            <a:srgbClr val="000066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defTabSz="762000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2pPr>
      <a:lvl3pPr marL="1143000" indent="-228600" algn="l" defTabSz="762000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defTabSz="76200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defTabSz="76200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defTabSz="76200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defTabSz="76200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defTabSz="76200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defTabSz="76200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wmf"/><Relationship Id="rId4" Type="http://schemas.openxmlformats.org/officeDocument/2006/relationships/image" Target="../media/image17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wmf"/><Relationship Id="rId4" Type="http://schemas.openxmlformats.org/officeDocument/2006/relationships/image" Target="../media/image21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23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wmf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3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3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32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0.emf"/><Relationship Id="rId5" Type="http://schemas.openxmlformats.org/officeDocument/2006/relationships/oleObject" Target="../embeddings/oleObject16.bin"/><Relationship Id="rId10" Type="http://schemas.openxmlformats.org/officeDocument/2006/relationships/image" Target="../media/image42.emf"/><Relationship Id="rId4" Type="http://schemas.openxmlformats.org/officeDocument/2006/relationships/image" Target="../media/image39.emf"/><Relationship Id="rId9" Type="http://schemas.openxmlformats.org/officeDocument/2006/relationships/oleObject" Target="../embeddings/oleObject18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oleObject" Target="../embeddings/oleObject19.bin"/><Relationship Id="rId7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4.e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43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oleObject" Target="../embeddings/oleObject26.bin"/><Relationship Id="rId18" Type="http://schemas.openxmlformats.org/officeDocument/2006/relationships/image" Target="../media/image52.png"/><Relationship Id="rId3" Type="http://schemas.openxmlformats.org/officeDocument/2006/relationships/image" Target="../media/image54.jpeg"/><Relationship Id="rId7" Type="http://schemas.openxmlformats.org/officeDocument/2006/relationships/oleObject" Target="../embeddings/oleObject23.bin"/><Relationship Id="rId12" Type="http://schemas.openxmlformats.org/officeDocument/2006/relationships/image" Target="../media/image49.png"/><Relationship Id="rId17" Type="http://schemas.openxmlformats.org/officeDocument/2006/relationships/oleObject" Target="../embeddings/oleObject28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1.png"/><Relationship Id="rId20" Type="http://schemas.openxmlformats.org/officeDocument/2006/relationships/image" Target="../media/image53.emf"/><Relationship Id="rId1" Type="http://schemas.openxmlformats.org/officeDocument/2006/relationships/vmlDrawing" Target="../drawings/vmlDrawing12.vml"/><Relationship Id="rId6" Type="http://schemas.openxmlformats.org/officeDocument/2006/relationships/image" Target="../media/image46.png"/><Relationship Id="rId11" Type="http://schemas.openxmlformats.org/officeDocument/2006/relationships/oleObject" Target="../embeddings/oleObject25.bin"/><Relationship Id="rId5" Type="http://schemas.openxmlformats.org/officeDocument/2006/relationships/oleObject" Target="../embeddings/oleObject22.bin"/><Relationship Id="rId15" Type="http://schemas.openxmlformats.org/officeDocument/2006/relationships/oleObject" Target="../embeddings/oleObject27.bin"/><Relationship Id="rId10" Type="http://schemas.openxmlformats.org/officeDocument/2006/relationships/image" Target="../media/image48.png"/><Relationship Id="rId19" Type="http://schemas.openxmlformats.org/officeDocument/2006/relationships/oleObject" Target="../embeddings/oleObject29.bin"/><Relationship Id="rId4" Type="http://schemas.openxmlformats.org/officeDocument/2006/relationships/image" Target="../media/image3.jpeg"/><Relationship Id="rId9" Type="http://schemas.openxmlformats.org/officeDocument/2006/relationships/oleObject" Target="../embeddings/oleObject24.bin"/><Relationship Id="rId1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3" Type="http://schemas.openxmlformats.org/officeDocument/2006/relationships/oleObject" Target="../embeddings/oleObject30.bin"/><Relationship Id="rId7" Type="http://schemas.openxmlformats.org/officeDocument/2006/relationships/oleObject" Target="../embeddings/oleObject3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56.emf"/><Relationship Id="rId5" Type="http://schemas.openxmlformats.org/officeDocument/2006/relationships/oleObject" Target="../embeddings/oleObject31.bin"/><Relationship Id="rId4" Type="http://schemas.openxmlformats.org/officeDocument/2006/relationships/image" Target="../media/image55.emf"/><Relationship Id="rId9" Type="http://schemas.openxmlformats.org/officeDocument/2006/relationships/oleObject" Target="../embeddings/oleObject33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59.emf"/><Relationship Id="rId5" Type="http://schemas.openxmlformats.org/officeDocument/2006/relationships/oleObject" Target="../embeddings/oleObject35.bin"/><Relationship Id="rId4" Type="http://schemas.openxmlformats.org/officeDocument/2006/relationships/image" Target="../media/image58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60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6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62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44" name="Rectangle 8"/>
          <p:cNvSpPr>
            <a:spLocks noGrp="1" noChangeArrowheads="1"/>
          </p:cNvSpPr>
          <p:nvPr>
            <p:ph type="ctrTitle"/>
          </p:nvPr>
        </p:nvSpPr>
        <p:spPr>
          <a:xfrm>
            <a:off x="265113" y="2130425"/>
            <a:ext cx="8193087" cy="1470025"/>
          </a:xfrm>
        </p:spPr>
        <p:txBody>
          <a:bodyPr/>
          <a:lstStyle/>
          <a:p>
            <a:r>
              <a:rPr lang="en-US"/>
              <a:t>EVAN ISTC Project # 3345:</a:t>
            </a:r>
            <a:br>
              <a:rPr lang="en-US"/>
            </a:br>
            <a:r>
              <a:rPr lang="en-US"/>
              <a:t>Source Term Assessment at Ex-Vessel Stage of Severe Accident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>Task 2: Experimental study of FP release </a:t>
            </a:r>
            <a:br>
              <a:rPr lang="en-US"/>
            </a:br>
            <a:r>
              <a:rPr lang="en-US"/>
              <a:t>from molten corium pool</a:t>
            </a:r>
            <a:endParaRPr lang="ru-RU"/>
          </a:p>
        </p:txBody>
      </p:sp>
      <p:pic>
        <p:nvPicPr>
          <p:cNvPr id="347146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64"/>
          <a:stretch>
            <a:fillRect/>
          </a:stretch>
        </p:blipFill>
        <p:spPr bwMode="auto">
          <a:xfrm>
            <a:off x="7840663" y="0"/>
            <a:ext cx="1123950" cy="93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7147" name="Rectangle 11"/>
          <p:cNvSpPr>
            <a:spLocks noChangeArrowheads="1"/>
          </p:cNvSpPr>
          <p:nvPr/>
        </p:nvSpPr>
        <p:spPr bwMode="auto">
          <a:xfrm>
            <a:off x="1319213" y="255588"/>
            <a:ext cx="5080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59" tIns="46030" rIns="92059" bIns="46030">
            <a:spAutoFit/>
          </a:bodyPr>
          <a:lstStyle/>
          <a:p>
            <a:r>
              <a:rPr lang="en-US" sz="1600">
                <a:solidFill>
                  <a:srgbClr val="000066"/>
                </a:solidFill>
                <a:cs typeface="Times New Roman" pitchFamily="18" charset="0"/>
              </a:rPr>
              <a:t>A.P. Alexandrov </a:t>
            </a:r>
            <a:r>
              <a:rPr lang="en-GB" sz="1600">
                <a:solidFill>
                  <a:srgbClr val="000066"/>
                </a:solidFill>
              </a:rPr>
              <a:t>Research</a:t>
            </a:r>
            <a:r>
              <a:rPr lang="en-US" sz="1600">
                <a:solidFill>
                  <a:srgbClr val="000066"/>
                </a:solidFill>
              </a:rPr>
              <a:t> </a:t>
            </a:r>
            <a:r>
              <a:rPr lang="en-GB" sz="1600">
                <a:solidFill>
                  <a:srgbClr val="000066"/>
                </a:solidFill>
              </a:rPr>
              <a:t>Institute</a:t>
            </a:r>
            <a:r>
              <a:rPr lang="en-US" sz="1600">
                <a:solidFill>
                  <a:srgbClr val="000066"/>
                </a:solidFill>
              </a:rPr>
              <a:t> of Technology</a:t>
            </a:r>
            <a:endParaRPr lang="en-GB" sz="1600">
              <a:solidFill>
                <a:srgbClr val="000066"/>
              </a:solidFill>
            </a:endParaRPr>
          </a:p>
        </p:txBody>
      </p:sp>
      <p:graphicFrame>
        <p:nvGraphicFramePr>
          <p:cNvPr id="347148" name="Object 12"/>
          <p:cNvGraphicFramePr>
            <a:graphicFrameLocks noChangeAspect="1"/>
          </p:cNvGraphicFramePr>
          <p:nvPr/>
        </p:nvGraphicFramePr>
        <p:xfrm>
          <a:off x="339725" y="157163"/>
          <a:ext cx="828675" cy="70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150" name="CorelDRAW" r:id="rId5" imgW="515520" imgH="574200" progId="CorelDraw.Graphic.7">
                  <p:embed/>
                </p:oleObj>
              </mc:Choice>
              <mc:Fallback>
                <p:oleObj name="CorelDRAW" r:id="rId5" imgW="515520" imgH="574200" progId="CorelDraw.Graphic.7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57163"/>
                        <a:ext cx="828675" cy="701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7149" name="Rectangle 13"/>
          <p:cNvSpPr>
            <a:spLocks noChangeArrowheads="1"/>
          </p:cNvSpPr>
          <p:nvPr/>
        </p:nvSpPr>
        <p:spPr bwMode="auto">
          <a:xfrm>
            <a:off x="409575" y="4757738"/>
            <a:ext cx="49815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r>
              <a:rPr lang="en-US" sz="2000">
                <a:solidFill>
                  <a:srgbClr val="000066"/>
                </a:solidFill>
              </a:rPr>
              <a:t>Presented by S. Bechta</a:t>
            </a:r>
          </a:p>
          <a:p>
            <a:pPr eaLnBrk="1" hangingPunct="1"/>
            <a:r>
              <a:rPr lang="en-US" sz="2000">
                <a:solidFill>
                  <a:srgbClr val="000066"/>
                </a:solidFill>
              </a:rPr>
              <a:t>Progress meeting</a:t>
            </a:r>
            <a:r>
              <a:rPr lang="ru-RU" sz="2000">
                <a:solidFill>
                  <a:srgbClr val="000066"/>
                </a:solidFill>
              </a:rPr>
              <a:t> </a:t>
            </a:r>
            <a:r>
              <a:rPr lang="en-US" sz="2000">
                <a:solidFill>
                  <a:srgbClr val="000066"/>
                </a:solidFill>
              </a:rPr>
              <a:t>of EVAN ISTC project</a:t>
            </a:r>
          </a:p>
          <a:p>
            <a:pPr eaLnBrk="1" hangingPunct="1"/>
            <a:r>
              <a:rPr lang="en-US" sz="2000">
                <a:solidFill>
                  <a:srgbClr val="000066"/>
                </a:solidFill>
              </a:rPr>
              <a:t>Budapest, Hungary, March 4, 2008</a:t>
            </a:r>
            <a:endParaRPr lang="ru-RU" sz="2000">
              <a:solidFill>
                <a:srgbClr val="000066"/>
              </a:solidFill>
            </a:endParaRPr>
          </a:p>
        </p:txBody>
      </p:sp>
    </p:spTree>
  </p:cSld>
  <p:clrMapOvr>
    <a:masterClrMapping/>
  </p:clrMapOvr>
  <p:transition advClick="0">
    <p:zoom dir="in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075B0-65C6-42AE-A93C-B72DF024672E}" type="slidenum">
              <a:rPr lang="en-GB"/>
              <a:pPr/>
              <a:t>10</a:t>
            </a:fld>
            <a:endParaRPr lang="en-GB"/>
          </a:p>
        </p:txBody>
      </p:sp>
      <p:sp>
        <p:nvSpPr>
          <p:cNvPr id="404482" name="Text Box 2"/>
          <p:cNvSpPr txBox="1">
            <a:spLocks noChangeArrowheads="1"/>
          </p:cNvSpPr>
          <p:nvPr/>
        </p:nvSpPr>
        <p:spPr bwMode="auto">
          <a:xfrm>
            <a:off x="889000" y="581025"/>
            <a:ext cx="73898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US" sz="2000">
                <a:solidFill>
                  <a:schemeClr val="accent2"/>
                </a:solidFill>
              </a:rPr>
              <a:t>Pretest DNS of gas flow structure:</a:t>
            </a:r>
            <a:r>
              <a:rPr lang="ru-RU" sz="2000">
                <a:solidFill>
                  <a:schemeClr val="accent2"/>
                </a:solidFill>
              </a:rPr>
              <a:t> Q = 10 </a:t>
            </a:r>
            <a:r>
              <a:rPr lang="en-US" sz="2000">
                <a:solidFill>
                  <a:schemeClr val="accent2"/>
                </a:solidFill>
              </a:rPr>
              <a:t>l</a:t>
            </a:r>
            <a:r>
              <a:rPr lang="ru-RU" sz="2000">
                <a:solidFill>
                  <a:schemeClr val="accent2"/>
                </a:solidFill>
              </a:rPr>
              <a:t>/</a:t>
            </a:r>
            <a:r>
              <a:rPr lang="en-US" sz="2000">
                <a:solidFill>
                  <a:schemeClr val="accent2"/>
                </a:solidFill>
              </a:rPr>
              <a:t>min</a:t>
            </a:r>
            <a:r>
              <a:rPr lang="ru-RU" sz="2000">
                <a:solidFill>
                  <a:schemeClr val="accent2"/>
                </a:solidFill>
              </a:rPr>
              <a:t>, Ar:O</a:t>
            </a:r>
            <a:r>
              <a:rPr lang="ru-RU" sz="2000" baseline="-25000">
                <a:solidFill>
                  <a:schemeClr val="accent2"/>
                </a:solidFill>
              </a:rPr>
              <a:t>2</a:t>
            </a:r>
            <a:r>
              <a:rPr lang="ru-RU" sz="2000">
                <a:solidFill>
                  <a:schemeClr val="accent2"/>
                </a:solidFill>
              </a:rPr>
              <a:t>=80:20</a:t>
            </a:r>
          </a:p>
        </p:txBody>
      </p:sp>
      <p:sp>
        <p:nvSpPr>
          <p:cNvPr id="404483" name="Rectangle 3"/>
          <p:cNvSpPr>
            <a:spLocks noChangeArrowheads="1"/>
          </p:cNvSpPr>
          <p:nvPr/>
        </p:nvSpPr>
        <p:spPr bwMode="auto">
          <a:xfrm>
            <a:off x="179388" y="989013"/>
            <a:ext cx="8964612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2000"/>
              <a:t>		Gas temperature and velocity vectors:</a:t>
            </a:r>
            <a:br>
              <a:rPr lang="en-US" sz="2000"/>
            </a:br>
            <a:endParaRPr lang="en-US" sz="2000"/>
          </a:p>
          <a:p>
            <a:pPr eaLnBrk="1" hangingPunct="1"/>
            <a:r>
              <a:rPr lang="en-US" sz="2000"/>
              <a:t>    No quartz partition			    With quartz partition</a:t>
            </a:r>
            <a:endParaRPr lang="ru-RU" sz="2000"/>
          </a:p>
        </p:txBody>
      </p:sp>
      <p:pic>
        <p:nvPicPr>
          <p:cNvPr id="404484" name="Picture 4" descr="T_10_20O2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7850" y="2141538"/>
            <a:ext cx="3070225" cy="2711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4485" name="Text Box 5"/>
          <p:cNvSpPr txBox="1">
            <a:spLocks noChangeArrowheads="1"/>
          </p:cNvSpPr>
          <p:nvPr/>
        </p:nvSpPr>
        <p:spPr bwMode="auto">
          <a:xfrm>
            <a:off x="430213" y="5246688"/>
            <a:ext cx="8135937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buFont typeface="Wingdings" pitchFamily="2" charset="2"/>
              <a:buChar char="ü"/>
            </a:pPr>
            <a:r>
              <a:rPr lang="en-US" sz="2000" b="0"/>
              <a:t>Effective aerosol capture by axial upward gas flow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sz="2000" b="0"/>
              <a:t>Reduction of recycling zone and area of furnace cold surfaces, which</a:t>
            </a:r>
            <a:br>
              <a:rPr lang="en-US" sz="2000" b="0"/>
            </a:br>
            <a:r>
              <a:rPr lang="en-US" sz="2000" b="0"/>
              <a:t>  are in contact with hot gas-aerosol flow</a:t>
            </a:r>
            <a:r>
              <a:rPr lang="ru-RU" sz="2000" b="0"/>
              <a:t>                                            </a:t>
            </a:r>
          </a:p>
        </p:txBody>
      </p:sp>
      <p:pic>
        <p:nvPicPr>
          <p:cNvPr id="404486" name="Picture 6" descr="Smirnov-T+1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30800" y="2065338"/>
            <a:ext cx="3197225" cy="27479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4487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58800"/>
          </a:xfrm>
          <a:noFill/>
          <a:ln/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/>
              <a:t> Induction furnace for the</a:t>
            </a:r>
            <a:r>
              <a:rPr lang="ru-RU"/>
              <a:t> </a:t>
            </a:r>
            <a:r>
              <a:rPr lang="en-US"/>
              <a:t>EVAN</a:t>
            </a:r>
            <a:r>
              <a:rPr lang="ru-RU"/>
              <a:t>-1</a:t>
            </a:r>
            <a:r>
              <a:rPr lang="en-US"/>
              <a:t>FP test (2)</a:t>
            </a:r>
            <a:endParaRPr lang="ru-RU"/>
          </a:p>
        </p:txBody>
      </p:sp>
    </p:spTree>
  </p:cSld>
  <p:clrMapOvr>
    <a:masterClrMapping/>
  </p:clrMapOvr>
  <p:transition advClick="0">
    <p:zoom dir="in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BFC98-FEED-45ED-82D3-8F6D02105F09}" type="slidenum">
              <a:rPr lang="en-GB"/>
              <a:pPr/>
              <a:t>11</a:t>
            </a:fld>
            <a:endParaRPr lang="en-GB"/>
          </a:p>
        </p:txBody>
      </p:sp>
      <p:sp>
        <p:nvSpPr>
          <p:cNvPr id="360450" name="Rectangle 2"/>
          <p:cNvSpPr>
            <a:spLocks noGrp="1" noChangeArrowheads="1"/>
          </p:cNvSpPr>
          <p:nvPr>
            <p:ph type="title"/>
          </p:nvPr>
        </p:nvSpPr>
        <p:spPr>
          <a:xfrm>
            <a:off x="393700" y="0"/>
            <a:ext cx="7869238" cy="436563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/>
              <a:t>Gas-aerosol sampling system</a:t>
            </a:r>
            <a:r>
              <a:rPr lang="ru-RU"/>
              <a:t> </a:t>
            </a:r>
          </a:p>
        </p:txBody>
      </p:sp>
      <p:pic>
        <p:nvPicPr>
          <p:cNvPr id="360451" name="Picture 3" descr="Схема%20EVAN_2%20цветастая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772" r="-2698" b="16376"/>
          <a:stretch>
            <a:fillRect/>
          </a:stretch>
        </p:blipFill>
        <p:spPr>
          <a:xfrm>
            <a:off x="0" y="595313"/>
            <a:ext cx="6611938" cy="4032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0452" name="Text Box 4"/>
          <p:cNvSpPr txBox="1">
            <a:spLocks noChangeArrowheads="1"/>
          </p:cNvSpPr>
          <p:nvPr/>
        </p:nvSpPr>
        <p:spPr bwMode="auto">
          <a:xfrm>
            <a:off x="6499225" y="587375"/>
            <a:ext cx="2644775" cy="392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1400" b="0">
                <a:solidFill>
                  <a:srgbClr val="000099"/>
                </a:solidFill>
              </a:rPr>
              <a:t> </a:t>
            </a:r>
            <a:r>
              <a:rPr lang="ru-RU" sz="1400" b="0">
                <a:solidFill>
                  <a:srgbClr val="000099"/>
                </a:solidFill>
              </a:rPr>
              <a:t>1</a:t>
            </a:r>
            <a:r>
              <a:rPr lang="en-US" sz="1400" b="0">
                <a:solidFill>
                  <a:srgbClr val="000099"/>
                </a:solidFill>
              </a:rPr>
              <a:t> - Gas canisters </a:t>
            </a:r>
            <a:r>
              <a:rPr lang="ru-RU" sz="1400" b="0">
                <a:solidFill>
                  <a:srgbClr val="000099"/>
                </a:solidFill>
              </a:rPr>
              <a:t> </a:t>
            </a:r>
            <a:r>
              <a:rPr lang="en-US" sz="1400" b="0">
                <a:solidFill>
                  <a:srgbClr val="000099"/>
                </a:solidFill>
              </a:rPr>
              <a:t/>
            </a:r>
            <a:br>
              <a:rPr lang="en-US" sz="1400" b="0">
                <a:solidFill>
                  <a:srgbClr val="000099"/>
                </a:solidFill>
              </a:rPr>
            </a:br>
            <a:r>
              <a:rPr lang="en-US" sz="1400" b="0">
                <a:solidFill>
                  <a:srgbClr val="000099"/>
                </a:solidFill>
              </a:rPr>
              <a:t> </a:t>
            </a:r>
            <a:r>
              <a:rPr lang="ru-RU" sz="1400" b="0">
                <a:solidFill>
                  <a:srgbClr val="000099"/>
                </a:solidFill>
              </a:rPr>
              <a:t>2</a:t>
            </a:r>
            <a:r>
              <a:rPr lang="en-US" sz="1400" b="0">
                <a:solidFill>
                  <a:srgbClr val="000099"/>
                </a:solidFill>
              </a:rPr>
              <a:t> - Gas flow regulators</a:t>
            </a:r>
            <a:r>
              <a:rPr lang="ru-RU" sz="1400" b="0">
                <a:solidFill>
                  <a:srgbClr val="000099"/>
                </a:solidFill>
              </a:rPr>
              <a:t> </a:t>
            </a:r>
            <a:r>
              <a:rPr lang="en-US" sz="1400" b="0">
                <a:solidFill>
                  <a:srgbClr val="000099"/>
                </a:solidFill>
              </a:rPr>
              <a:t/>
            </a:r>
            <a:br>
              <a:rPr lang="en-US" sz="1400" b="0">
                <a:solidFill>
                  <a:srgbClr val="000099"/>
                </a:solidFill>
              </a:rPr>
            </a:br>
            <a:r>
              <a:rPr lang="en-US" sz="1400" b="0">
                <a:solidFill>
                  <a:srgbClr val="000099"/>
                </a:solidFill>
              </a:rPr>
              <a:t> </a:t>
            </a:r>
            <a:r>
              <a:rPr lang="ru-RU" sz="1400" b="0">
                <a:solidFill>
                  <a:srgbClr val="000099"/>
                </a:solidFill>
              </a:rPr>
              <a:t>3</a:t>
            </a:r>
            <a:r>
              <a:rPr lang="en-US" sz="1400" b="0">
                <a:solidFill>
                  <a:srgbClr val="000099"/>
                </a:solidFill>
              </a:rPr>
              <a:t> - Gas mixing unit</a:t>
            </a:r>
            <a:r>
              <a:rPr lang="ru-RU" sz="1400" b="0">
                <a:solidFill>
                  <a:srgbClr val="000099"/>
                </a:solidFill>
              </a:rPr>
              <a:t> </a:t>
            </a:r>
            <a:r>
              <a:rPr lang="en-US" sz="1400" b="0">
                <a:solidFill>
                  <a:srgbClr val="000099"/>
                </a:solidFill>
              </a:rPr>
              <a:t/>
            </a:r>
            <a:br>
              <a:rPr lang="en-US" sz="1400" b="0">
                <a:solidFill>
                  <a:srgbClr val="000099"/>
                </a:solidFill>
              </a:rPr>
            </a:br>
            <a:r>
              <a:rPr lang="en-US" sz="1400" b="0">
                <a:solidFill>
                  <a:srgbClr val="000099"/>
                </a:solidFill>
              </a:rPr>
              <a:t> </a:t>
            </a:r>
            <a:r>
              <a:rPr lang="ru-RU" sz="1400" b="0">
                <a:solidFill>
                  <a:srgbClr val="000099"/>
                </a:solidFill>
              </a:rPr>
              <a:t>4</a:t>
            </a:r>
            <a:r>
              <a:rPr lang="en-US" sz="1400" b="0">
                <a:solidFill>
                  <a:srgbClr val="000099"/>
                </a:solidFill>
              </a:rPr>
              <a:t> - Electrochemical</a:t>
            </a:r>
            <a:br>
              <a:rPr lang="en-US" sz="1400" b="0">
                <a:solidFill>
                  <a:srgbClr val="000099"/>
                </a:solidFill>
              </a:rPr>
            </a:br>
            <a:r>
              <a:rPr lang="en-US" sz="1400" b="0">
                <a:solidFill>
                  <a:srgbClr val="000099"/>
                </a:solidFill>
              </a:rPr>
              <a:t>      oxygen sensors</a:t>
            </a:r>
            <a:r>
              <a:rPr lang="ru-RU" sz="1400" b="0">
                <a:solidFill>
                  <a:srgbClr val="000099"/>
                </a:solidFill>
              </a:rPr>
              <a:t> </a:t>
            </a:r>
            <a:r>
              <a:rPr lang="en-US" sz="1400" b="0">
                <a:solidFill>
                  <a:srgbClr val="000099"/>
                </a:solidFill>
              </a:rPr>
              <a:t/>
            </a:r>
            <a:br>
              <a:rPr lang="en-US" sz="1400" b="0">
                <a:solidFill>
                  <a:srgbClr val="000099"/>
                </a:solidFill>
              </a:rPr>
            </a:br>
            <a:r>
              <a:rPr lang="en-US" sz="1400" b="0">
                <a:solidFill>
                  <a:srgbClr val="000099"/>
                </a:solidFill>
              </a:rPr>
              <a:t> </a:t>
            </a:r>
            <a:r>
              <a:rPr lang="ru-RU" sz="1400" b="0">
                <a:solidFill>
                  <a:srgbClr val="000099"/>
                </a:solidFill>
              </a:rPr>
              <a:t>5</a:t>
            </a:r>
            <a:r>
              <a:rPr lang="en-US" sz="1400" b="0">
                <a:solidFill>
                  <a:srgbClr val="000099"/>
                </a:solidFill>
              </a:rPr>
              <a:t> - Induction furnace </a:t>
            </a:r>
            <a:r>
              <a:rPr lang="ru-RU" sz="1400" b="0">
                <a:solidFill>
                  <a:srgbClr val="000099"/>
                </a:solidFill>
              </a:rPr>
              <a:t> </a:t>
            </a:r>
            <a:r>
              <a:rPr lang="en-US" sz="1400" b="0">
                <a:solidFill>
                  <a:srgbClr val="000099"/>
                </a:solidFill>
              </a:rPr>
              <a:t/>
            </a:r>
            <a:br>
              <a:rPr lang="en-US" sz="1400" b="0">
                <a:solidFill>
                  <a:srgbClr val="000099"/>
                </a:solidFill>
              </a:rPr>
            </a:br>
            <a:r>
              <a:rPr lang="en-US" sz="1400" b="0">
                <a:solidFill>
                  <a:srgbClr val="000099"/>
                </a:solidFill>
              </a:rPr>
              <a:t> </a:t>
            </a:r>
            <a:r>
              <a:rPr lang="ru-RU" sz="1400" b="0">
                <a:solidFill>
                  <a:srgbClr val="000099"/>
                </a:solidFill>
              </a:rPr>
              <a:t>6</a:t>
            </a:r>
            <a:r>
              <a:rPr lang="en-US" sz="1400" b="0">
                <a:solidFill>
                  <a:srgbClr val="000099"/>
                </a:solidFill>
              </a:rPr>
              <a:t> - </a:t>
            </a:r>
            <a:r>
              <a:rPr lang="ru-RU" sz="1400" b="0">
                <a:solidFill>
                  <a:srgbClr val="000099"/>
                </a:solidFill>
              </a:rPr>
              <a:t> </a:t>
            </a:r>
            <a:r>
              <a:rPr lang="en-US" sz="1400" b="0">
                <a:solidFill>
                  <a:srgbClr val="000099"/>
                </a:solidFill>
              </a:rPr>
              <a:t>F</a:t>
            </a:r>
            <a:r>
              <a:rPr lang="ru-RU" sz="1400" b="0">
                <a:solidFill>
                  <a:srgbClr val="000099"/>
                </a:solidFill>
              </a:rPr>
              <a:t>2</a:t>
            </a:r>
            <a:r>
              <a:rPr lang="en-US" sz="1400" b="0">
                <a:solidFill>
                  <a:srgbClr val="000099"/>
                </a:solidFill>
              </a:rPr>
              <a:t>: large exposition</a:t>
            </a:r>
            <a:br>
              <a:rPr lang="en-US" sz="1400" b="0">
                <a:solidFill>
                  <a:srgbClr val="000099"/>
                </a:solidFill>
              </a:rPr>
            </a:br>
            <a:r>
              <a:rPr lang="en-US" sz="1400" b="0">
                <a:solidFill>
                  <a:srgbClr val="000099"/>
                </a:solidFill>
              </a:rPr>
              <a:t>      aerosol filter (replaceable)</a:t>
            </a:r>
            <a:r>
              <a:rPr lang="ru-RU" sz="1400" b="0">
                <a:solidFill>
                  <a:srgbClr val="000099"/>
                </a:solidFill>
              </a:rPr>
              <a:t> </a:t>
            </a:r>
            <a:r>
              <a:rPr lang="en-US" sz="1400" b="0">
                <a:solidFill>
                  <a:srgbClr val="000099"/>
                </a:solidFill>
              </a:rPr>
              <a:t/>
            </a:r>
            <a:br>
              <a:rPr lang="en-US" sz="1400" b="0">
                <a:solidFill>
                  <a:srgbClr val="000099"/>
                </a:solidFill>
              </a:rPr>
            </a:br>
            <a:r>
              <a:rPr lang="en-US" sz="1400" b="0">
                <a:solidFill>
                  <a:srgbClr val="000099"/>
                </a:solidFill>
              </a:rPr>
              <a:t> </a:t>
            </a:r>
            <a:r>
              <a:rPr lang="ru-RU" sz="1400" b="0">
                <a:solidFill>
                  <a:srgbClr val="000099"/>
                </a:solidFill>
              </a:rPr>
              <a:t>7</a:t>
            </a:r>
            <a:r>
              <a:rPr lang="en-US" sz="1400" b="0">
                <a:solidFill>
                  <a:srgbClr val="000099"/>
                </a:solidFill>
              </a:rPr>
              <a:t> - F</a:t>
            </a:r>
            <a:r>
              <a:rPr lang="ru-RU" sz="1400" b="0">
                <a:solidFill>
                  <a:srgbClr val="000099"/>
                </a:solidFill>
              </a:rPr>
              <a:t>1</a:t>
            </a:r>
            <a:r>
              <a:rPr lang="en-US" sz="1400" b="0">
                <a:solidFill>
                  <a:srgbClr val="000099"/>
                </a:solidFill>
              </a:rPr>
              <a:t>: small exposition</a:t>
            </a:r>
            <a:br>
              <a:rPr lang="en-US" sz="1400" b="0">
                <a:solidFill>
                  <a:srgbClr val="000099"/>
                </a:solidFill>
              </a:rPr>
            </a:br>
            <a:r>
              <a:rPr lang="en-US" sz="1400" b="0">
                <a:solidFill>
                  <a:srgbClr val="000099"/>
                </a:solidFill>
              </a:rPr>
              <a:t>     analytical filter (replaceable)</a:t>
            </a:r>
            <a:br>
              <a:rPr lang="en-US" sz="1400" b="0">
                <a:solidFill>
                  <a:srgbClr val="000099"/>
                </a:solidFill>
              </a:rPr>
            </a:br>
            <a:r>
              <a:rPr lang="en-US" sz="1400" b="0">
                <a:solidFill>
                  <a:srgbClr val="000099"/>
                </a:solidFill>
              </a:rPr>
              <a:t> </a:t>
            </a:r>
            <a:r>
              <a:rPr lang="ru-RU" sz="1400" b="0">
                <a:solidFill>
                  <a:srgbClr val="000099"/>
                </a:solidFill>
              </a:rPr>
              <a:t>8</a:t>
            </a:r>
            <a:r>
              <a:rPr lang="en-US" sz="1400" b="0">
                <a:solidFill>
                  <a:srgbClr val="000099"/>
                </a:solidFill>
              </a:rPr>
              <a:t> - Bubblers</a:t>
            </a:r>
            <a:r>
              <a:rPr lang="ru-RU" sz="1400" b="0">
                <a:solidFill>
                  <a:srgbClr val="000099"/>
                </a:solidFill>
              </a:rPr>
              <a:t> </a:t>
            </a:r>
            <a:r>
              <a:rPr lang="en-US" sz="1400" b="0">
                <a:solidFill>
                  <a:srgbClr val="000099"/>
                </a:solidFill>
              </a:rPr>
              <a:t/>
            </a:r>
            <a:br>
              <a:rPr lang="en-US" sz="1400" b="0">
                <a:solidFill>
                  <a:srgbClr val="000099"/>
                </a:solidFill>
              </a:rPr>
            </a:br>
            <a:r>
              <a:rPr lang="en-US" sz="1400" b="0">
                <a:solidFill>
                  <a:srgbClr val="000099"/>
                </a:solidFill>
              </a:rPr>
              <a:t> </a:t>
            </a:r>
            <a:r>
              <a:rPr lang="ru-RU" sz="1400" b="0">
                <a:solidFill>
                  <a:srgbClr val="000099"/>
                </a:solidFill>
              </a:rPr>
              <a:t>9</a:t>
            </a:r>
            <a:r>
              <a:rPr lang="en-US" sz="1400" b="0">
                <a:solidFill>
                  <a:srgbClr val="000099"/>
                </a:solidFill>
              </a:rPr>
              <a:t> - Gas flow meter</a:t>
            </a:r>
            <a:r>
              <a:rPr lang="ru-RU" sz="1400" b="0">
                <a:solidFill>
                  <a:srgbClr val="000099"/>
                </a:solidFill>
              </a:rPr>
              <a:t> </a:t>
            </a:r>
            <a:r>
              <a:rPr lang="en-US" sz="1400" b="0">
                <a:solidFill>
                  <a:srgbClr val="000099"/>
                </a:solidFill>
              </a:rPr>
              <a:t/>
            </a:r>
            <a:br>
              <a:rPr lang="en-US" sz="1400" b="0">
                <a:solidFill>
                  <a:srgbClr val="000099"/>
                </a:solidFill>
              </a:rPr>
            </a:br>
            <a:r>
              <a:rPr lang="ru-RU" sz="1400" b="0">
                <a:solidFill>
                  <a:srgbClr val="000099"/>
                </a:solidFill>
              </a:rPr>
              <a:t>10</a:t>
            </a:r>
            <a:r>
              <a:rPr lang="en-US" sz="1400" b="0">
                <a:solidFill>
                  <a:srgbClr val="000099"/>
                </a:solidFill>
              </a:rPr>
              <a:t> - Fun</a:t>
            </a:r>
            <a:r>
              <a:rPr lang="ru-RU" sz="1400" b="0">
                <a:solidFill>
                  <a:srgbClr val="000099"/>
                </a:solidFill>
              </a:rPr>
              <a:t> </a:t>
            </a:r>
            <a:r>
              <a:rPr lang="en-US" sz="1400" b="0">
                <a:solidFill>
                  <a:srgbClr val="000099"/>
                </a:solidFill>
              </a:rPr>
              <a:t/>
            </a:r>
            <a:br>
              <a:rPr lang="en-US" sz="1400" b="0">
                <a:solidFill>
                  <a:srgbClr val="000099"/>
                </a:solidFill>
              </a:rPr>
            </a:br>
            <a:r>
              <a:rPr lang="ru-RU" sz="1400" b="0">
                <a:solidFill>
                  <a:srgbClr val="000099"/>
                </a:solidFill>
              </a:rPr>
              <a:t>11</a:t>
            </a:r>
            <a:r>
              <a:rPr lang="en-US" sz="1400" b="0">
                <a:solidFill>
                  <a:srgbClr val="000099"/>
                </a:solidFill>
              </a:rPr>
              <a:t> - Vibrator </a:t>
            </a:r>
            <a:br>
              <a:rPr lang="en-US" sz="1400" b="0">
                <a:solidFill>
                  <a:srgbClr val="000099"/>
                </a:solidFill>
              </a:rPr>
            </a:br>
            <a:r>
              <a:rPr lang="ru-RU" sz="1400" b="0">
                <a:solidFill>
                  <a:srgbClr val="000099"/>
                </a:solidFill>
              </a:rPr>
              <a:t>12</a:t>
            </a:r>
            <a:r>
              <a:rPr lang="en-US" sz="1400" b="0">
                <a:solidFill>
                  <a:srgbClr val="000099"/>
                </a:solidFill>
              </a:rPr>
              <a:t> - Main line</a:t>
            </a:r>
            <a:br>
              <a:rPr lang="en-US" sz="1400" b="0">
                <a:solidFill>
                  <a:srgbClr val="000099"/>
                </a:solidFill>
              </a:rPr>
            </a:br>
            <a:r>
              <a:rPr lang="en-US" sz="1400" b="0">
                <a:solidFill>
                  <a:srgbClr val="000099"/>
                </a:solidFill>
              </a:rPr>
              <a:t>     (electrochemically polished</a:t>
            </a:r>
            <a:br>
              <a:rPr lang="en-US" sz="1400" b="0">
                <a:solidFill>
                  <a:srgbClr val="000099"/>
                </a:solidFill>
              </a:rPr>
            </a:br>
            <a:r>
              <a:rPr lang="en-US" sz="1400" b="0">
                <a:solidFill>
                  <a:srgbClr val="000099"/>
                </a:solidFill>
              </a:rPr>
              <a:t>      copper tube)</a:t>
            </a:r>
          </a:p>
          <a:p>
            <a:pPr eaLnBrk="1" hangingPunct="1"/>
            <a:r>
              <a:rPr lang="en-US" sz="1400" b="0">
                <a:solidFill>
                  <a:srgbClr val="000099"/>
                </a:solidFill>
              </a:rPr>
              <a:t>13 -Three-way valve</a:t>
            </a:r>
          </a:p>
        </p:txBody>
      </p:sp>
      <p:sp>
        <p:nvSpPr>
          <p:cNvPr id="360453" name="Text Box 5"/>
          <p:cNvSpPr txBox="1">
            <a:spLocks noChangeArrowheads="1"/>
          </p:cNvSpPr>
          <p:nvPr/>
        </p:nvSpPr>
        <p:spPr bwMode="auto">
          <a:xfrm>
            <a:off x="323850" y="4941888"/>
            <a:ext cx="8108950" cy="15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buFont typeface="Wingdings" pitchFamily="2" charset="2"/>
              <a:buChar char="ü"/>
            </a:pPr>
            <a:r>
              <a:rPr lang="en-US" sz="1600"/>
              <a:t> F1 filters were often replaced, while F2 filters were continuously  used during</a:t>
            </a:r>
            <a:br>
              <a:rPr lang="en-US" sz="1600"/>
            </a:br>
            <a:r>
              <a:rPr lang="en-US" sz="1600"/>
              <a:t>    every regime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sz="1600"/>
              <a:t> Electromechanical vibrator was installed for reduction of aerosol depositions</a:t>
            </a:r>
            <a:br>
              <a:rPr lang="en-US" sz="1600"/>
            </a:br>
            <a:r>
              <a:rPr lang="en-US" sz="1600"/>
              <a:t>    in the main line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sz="1600"/>
              <a:t> Two bubblers (the first one with </a:t>
            </a:r>
            <a:r>
              <a:rPr lang="ru-RU" sz="1600"/>
              <a:t>0.1</a:t>
            </a:r>
            <a:r>
              <a:rPr lang="en-US" sz="1600"/>
              <a:t>mol K</a:t>
            </a:r>
            <a:r>
              <a:rPr lang="ru-RU" sz="1600" baseline="-20000"/>
              <a:t>2</a:t>
            </a:r>
            <a:r>
              <a:rPr lang="en-US" sz="1600"/>
              <a:t>S</a:t>
            </a:r>
            <a:r>
              <a:rPr lang="ru-RU" sz="1600" baseline="-20000"/>
              <a:t>2</a:t>
            </a:r>
            <a:r>
              <a:rPr lang="en-US" sz="1600"/>
              <a:t>O</a:t>
            </a:r>
            <a:r>
              <a:rPr lang="ru-RU" sz="1600" baseline="-20000"/>
              <a:t>8</a:t>
            </a:r>
            <a:r>
              <a:rPr lang="en-US" sz="1600"/>
              <a:t> solution and the second – with</a:t>
            </a:r>
            <a:br>
              <a:rPr lang="en-US" sz="1600"/>
            </a:br>
            <a:r>
              <a:rPr lang="en-US" sz="1600"/>
              <a:t>    </a:t>
            </a:r>
            <a:r>
              <a:rPr lang="ru-RU" sz="1600"/>
              <a:t>1</a:t>
            </a:r>
            <a:r>
              <a:rPr lang="en-US" sz="1600"/>
              <a:t>mol</a:t>
            </a:r>
            <a:r>
              <a:rPr lang="ru-RU" sz="1600"/>
              <a:t> </a:t>
            </a:r>
            <a:r>
              <a:rPr lang="en-US" sz="1600"/>
              <a:t>KOH) were used for adsorption of RuO</a:t>
            </a:r>
            <a:r>
              <a:rPr lang="en-US" sz="1600" baseline="-25000"/>
              <a:t>4</a:t>
            </a:r>
            <a:endParaRPr lang="ru-RU" sz="1600"/>
          </a:p>
        </p:txBody>
      </p:sp>
    </p:spTree>
  </p:cSld>
  <p:clrMapOvr>
    <a:masterClrMapping/>
  </p:clrMapOvr>
  <p:transition advClick="0">
    <p:zoom dir="in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6ADE10-28EB-4F92-8D22-75E1B4101EBB}" type="slidenum">
              <a:rPr lang="en-GB"/>
              <a:pPr/>
              <a:t>12</a:t>
            </a:fld>
            <a:endParaRPr lang="en-GB"/>
          </a:p>
        </p:txBody>
      </p:sp>
      <p:sp>
        <p:nvSpPr>
          <p:cNvPr id="364546" name="Rectangle 2"/>
          <p:cNvSpPr>
            <a:spLocks noGrp="1" noChangeArrowheads="1"/>
          </p:cNvSpPr>
          <p:nvPr>
            <p:ph type="title"/>
          </p:nvPr>
        </p:nvSpPr>
        <p:spPr>
          <a:xfrm>
            <a:off x="393700" y="0"/>
            <a:ext cx="7869238" cy="436563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/>
              <a:t>General procedure of EVAN-1FP test (1)</a:t>
            </a:r>
            <a:endParaRPr lang="ru-RU"/>
          </a:p>
        </p:txBody>
      </p:sp>
      <p:sp>
        <p:nvSpPr>
          <p:cNvPr id="364551" name="Rectangle 7"/>
          <p:cNvSpPr>
            <a:spLocks noChangeArrowheads="1"/>
          </p:cNvSpPr>
          <p:nvPr/>
        </p:nvSpPr>
        <p:spPr bwMode="auto">
          <a:xfrm>
            <a:off x="0" y="727075"/>
            <a:ext cx="8839200" cy="557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10000"/>
              </a:spcBef>
              <a:buFont typeface="Wingdings" pitchFamily="2" charset="2"/>
              <a:buChar char="ü"/>
            </a:pPr>
            <a:r>
              <a:rPr lang="en-US" sz="2000" b="0">
                <a:solidFill>
                  <a:schemeClr val="tx2"/>
                </a:solidFill>
              </a:rPr>
              <a:t>Molten pool formation in argon, power in the melt control in order to reach</a:t>
            </a:r>
            <a:br>
              <a:rPr lang="en-US" sz="2000" b="0">
                <a:solidFill>
                  <a:schemeClr val="tx2"/>
                </a:solidFill>
              </a:rPr>
            </a:br>
            <a:r>
              <a:rPr lang="en-US" sz="2000" b="0">
                <a:solidFill>
                  <a:schemeClr val="tx2"/>
                </a:solidFill>
              </a:rPr>
              <a:t>   specific melt surface temperature</a:t>
            </a:r>
          </a:p>
          <a:p>
            <a:pPr eaLnBrk="1" hangingPunct="1">
              <a:spcBef>
                <a:spcPct val="10000"/>
              </a:spcBef>
              <a:buFont typeface="Wingdings" pitchFamily="2" charset="2"/>
              <a:buChar char="ü"/>
            </a:pPr>
            <a:r>
              <a:rPr lang="en-US" sz="2000" b="0">
                <a:solidFill>
                  <a:schemeClr val="tx2"/>
                </a:solidFill>
              </a:rPr>
              <a:t>Melt sampling</a:t>
            </a:r>
          </a:p>
          <a:p>
            <a:pPr eaLnBrk="1" hangingPunct="1">
              <a:spcBef>
                <a:spcPct val="10000"/>
              </a:spcBef>
              <a:buFont typeface="Wingdings" pitchFamily="2" charset="2"/>
              <a:buChar char="ü"/>
            </a:pPr>
            <a:r>
              <a:rPr lang="en-US" sz="2000" b="0">
                <a:solidFill>
                  <a:schemeClr val="tx2"/>
                </a:solidFill>
              </a:rPr>
              <a:t>Short-term temperature measurements</a:t>
            </a:r>
          </a:p>
          <a:p>
            <a:pPr eaLnBrk="1" hangingPunct="1">
              <a:spcBef>
                <a:spcPct val="10000"/>
              </a:spcBef>
              <a:buFont typeface="Wingdings" pitchFamily="2" charset="2"/>
              <a:buChar char="ü"/>
            </a:pPr>
            <a:r>
              <a:rPr lang="en-US" sz="2000" b="0">
                <a:solidFill>
                  <a:schemeClr val="tx2"/>
                </a:solidFill>
              </a:rPr>
              <a:t>Exposition of the molten pool in steady-state with continuous aerosol</a:t>
            </a:r>
            <a:br>
              <a:rPr lang="en-US" sz="2000" b="0">
                <a:solidFill>
                  <a:schemeClr val="tx2"/>
                </a:solidFill>
              </a:rPr>
            </a:br>
            <a:r>
              <a:rPr lang="en-US" sz="2000" b="0">
                <a:solidFill>
                  <a:schemeClr val="tx2"/>
                </a:solidFill>
              </a:rPr>
              <a:t>   sampling</a:t>
            </a:r>
          </a:p>
          <a:p>
            <a:pPr eaLnBrk="1" hangingPunct="1">
              <a:spcBef>
                <a:spcPct val="10000"/>
              </a:spcBef>
              <a:buFont typeface="Wingdings" pitchFamily="2" charset="2"/>
              <a:buChar char="ü"/>
            </a:pPr>
            <a:r>
              <a:rPr lang="en-US" sz="2000" b="0">
                <a:solidFill>
                  <a:schemeClr val="tx2"/>
                </a:solidFill>
              </a:rPr>
              <a:t>Change of melt surface temperature, it’s measurements and repetition of</a:t>
            </a:r>
            <a:br>
              <a:rPr lang="en-US" sz="2000" b="0">
                <a:solidFill>
                  <a:schemeClr val="tx2"/>
                </a:solidFill>
              </a:rPr>
            </a:br>
            <a:r>
              <a:rPr lang="en-US" sz="2000" b="0">
                <a:solidFill>
                  <a:schemeClr val="tx2"/>
                </a:solidFill>
              </a:rPr>
              <a:t>   aerosol sampling</a:t>
            </a:r>
          </a:p>
          <a:p>
            <a:pPr eaLnBrk="1" hangingPunct="1">
              <a:spcBef>
                <a:spcPct val="10000"/>
              </a:spcBef>
              <a:buFont typeface="Wingdings" pitchFamily="2" charset="2"/>
              <a:buChar char="ü"/>
            </a:pPr>
            <a:r>
              <a:rPr lang="en-US" sz="2000" b="0">
                <a:solidFill>
                  <a:schemeClr val="tx2"/>
                </a:solidFill>
              </a:rPr>
              <a:t>Sampling from bubblers</a:t>
            </a:r>
          </a:p>
          <a:p>
            <a:pPr eaLnBrk="1" hangingPunct="1">
              <a:spcBef>
                <a:spcPct val="10000"/>
              </a:spcBef>
              <a:buFont typeface="Wingdings" pitchFamily="2" charset="2"/>
              <a:buChar char="ü"/>
            </a:pPr>
            <a:r>
              <a:rPr lang="en-US" sz="2000" b="0">
                <a:solidFill>
                  <a:schemeClr val="tx2"/>
                </a:solidFill>
              </a:rPr>
              <a:t>Supply of Ar/O</a:t>
            </a:r>
            <a:r>
              <a:rPr lang="en-US" sz="2000" b="0" baseline="-25000">
                <a:solidFill>
                  <a:schemeClr val="tx2"/>
                </a:solidFill>
              </a:rPr>
              <a:t>2</a:t>
            </a:r>
            <a:r>
              <a:rPr lang="en-US" sz="2000" b="0">
                <a:solidFill>
                  <a:schemeClr val="tx2"/>
                </a:solidFill>
              </a:rPr>
              <a:t> mixture into the furnace and corium oxidation up to </a:t>
            </a:r>
            <a:br>
              <a:rPr lang="en-US" sz="2000" b="0">
                <a:solidFill>
                  <a:schemeClr val="tx2"/>
                </a:solidFill>
              </a:rPr>
            </a:br>
            <a:r>
              <a:rPr lang="en-US" sz="2000" b="0">
                <a:solidFill>
                  <a:schemeClr val="tx2"/>
                </a:solidFill>
              </a:rPr>
              <a:t>   specific C</a:t>
            </a:r>
            <a:r>
              <a:rPr lang="en-US" sz="2000" b="0" baseline="-20000">
                <a:solidFill>
                  <a:schemeClr val="tx2"/>
                </a:solidFill>
              </a:rPr>
              <a:t>n</a:t>
            </a:r>
          </a:p>
          <a:p>
            <a:pPr eaLnBrk="1" hangingPunct="1">
              <a:spcBef>
                <a:spcPct val="10000"/>
              </a:spcBef>
              <a:buFont typeface="Wingdings" pitchFamily="2" charset="2"/>
              <a:buChar char="ü"/>
            </a:pPr>
            <a:r>
              <a:rPr lang="en-US" sz="2000" b="0">
                <a:solidFill>
                  <a:schemeClr val="tx2"/>
                </a:solidFill>
              </a:rPr>
              <a:t>Control of melt surface temperature</a:t>
            </a:r>
          </a:p>
          <a:p>
            <a:pPr eaLnBrk="1" hangingPunct="1">
              <a:spcBef>
                <a:spcPct val="10000"/>
              </a:spcBef>
              <a:buFont typeface="Wingdings" pitchFamily="2" charset="2"/>
              <a:buChar char="ü"/>
            </a:pPr>
            <a:r>
              <a:rPr lang="en-US" sz="2000" b="0">
                <a:solidFill>
                  <a:schemeClr val="tx2"/>
                </a:solidFill>
              </a:rPr>
              <a:t>Repetition of melt, aerosol and bubblers sampling</a:t>
            </a:r>
          </a:p>
          <a:p>
            <a:pPr eaLnBrk="1" hangingPunct="1">
              <a:spcBef>
                <a:spcPct val="10000"/>
              </a:spcBef>
              <a:buFont typeface="Wingdings" pitchFamily="2" charset="2"/>
              <a:buChar char="ü"/>
            </a:pPr>
            <a:r>
              <a:rPr lang="en-US" sz="2000" b="0">
                <a:solidFill>
                  <a:schemeClr val="tx2"/>
                </a:solidFill>
              </a:rPr>
              <a:t>Heating disconnection, melt crystallization and ingot cooling in argon</a:t>
            </a:r>
          </a:p>
          <a:p>
            <a:pPr eaLnBrk="1" hangingPunct="1">
              <a:spcBef>
                <a:spcPct val="10000"/>
              </a:spcBef>
              <a:buFont typeface="Wingdings" pitchFamily="2" charset="2"/>
              <a:buNone/>
            </a:pPr>
            <a:r>
              <a:rPr lang="en-US" sz="2000" b="0">
                <a:solidFill>
                  <a:schemeClr val="tx2"/>
                </a:solidFill>
              </a:rPr>
              <a:t/>
            </a:r>
            <a:br>
              <a:rPr lang="en-US" sz="2000" b="0">
                <a:solidFill>
                  <a:schemeClr val="tx2"/>
                </a:solidFill>
              </a:rPr>
            </a:br>
            <a:r>
              <a:rPr lang="en-US" sz="2000" b="0">
                <a:solidFill>
                  <a:schemeClr val="accent2"/>
                </a:solidFill>
              </a:rPr>
              <a:t>! It was not possible to maintain equal melt surface temperature at different C</a:t>
            </a:r>
            <a:r>
              <a:rPr lang="en-US" sz="2000" b="0" baseline="-25000">
                <a:solidFill>
                  <a:schemeClr val="accent2"/>
                </a:solidFill>
              </a:rPr>
              <a:t>n</a:t>
            </a:r>
            <a:r>
              <a:rPr lang="en-US" sz="2000" b="0">
                <a:solidFill>
                  <a:schemeClr val="accent2"/>
                </a:solidFill>
              </a:rPr>
              <a:t>, because it’s increase resulted in higher liquidus temperature of corium</a:t>
            </a:r>
          </a:p>
        </p:txBody>
      </p:sp>
    </p:spTree>
  </p:cSld>
  <p:clrMapOvr>
    <a:masterClrMapping/>
  </p:clrMapOvr>
  <p:transition advClick="0">
    <p:zoom dir="in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345A8-DC04-4CA2-ACF0-58787235EA13}" type="slidenum">
              <a:rPr lang="en-GB"/>
              <a:pPr/>
              <a:t>13</a:t>
            </a:fld>
            <a:endParaRPr lang="en-GB"/>
          </a:p>
        </p:txBody>
      </p:sp>
      <p:sp>
        <p:nvSpPr>
          <p:cNvPr id="365570" name="Rectangle 2"/>
          <p:cNvSpPr>
            <a:spLocks noGrp="1" noChangeArrowheads="1"/>
          </p:cNvSpPr>
          <p:nvPr>
            <p:ph type="title"/>
          </p:nvPr>
        </p:nvSpPr>
        <p:spPr>
          <a:xfrm>
            <a:off x="393700" y="0"/>
            <a:ext cx="7869238" cy="436563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/>
              <a:t>General procedure of EVAN-1FP test (2)</a:t>
            </a:r>
          </a:p>
        </p:txBody>
      </p:sp>
      <p:graphicFrame>
        <p:nvGraphicFramePr>
          <p:cNvPr id="365572" name="Object 4"/>
          <p:cNvGraphicFramePr>
            <a:graphicFrameLocks noChangeAspect="1"/>
          </p:cNvGraphicFramePr>
          <p:nvPr/>
        </p:nvGraphicFramePr>
        <p:xfrm>
          <a:off x="469900" y="1041400"/>
          <a:ext cx="8458200" cy="431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5578" name="Документ" r:id="rId3" imgW="6618274" imgH="3380288" progId="Word.Document.8">
                  <p:embed/>
                </p:oleObj>
              </mc:Choice>
              <mc:Fallback>
                <p:oleObj name="Документ" r:id="rId3" imgW="6618274" imgH="3380288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12425" b="11552"/>
                      <a:stretch>
                        <a:fillRect/>
                      </a:stretch>
                    </p:blipFill>
                    <p:spPr bwMode="auto">
                      <a:xfrm>
                        <a:off x="469900" y="1041400"/>
                        <a:ext cx="8458200" cy="431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65573" name="Group 5"/>
          <p:cNvGrpSpPr>
            <a:grpSpLocks/>
          </p:cNvGrpSpPr>
          <p:nvPr/>
        </p:nvGrpSpPr>
        <p:grpSpPr bwMode="auto">
          <a:xfrm>
            <a:off x="2303463" y="608013"/>
            <a:ext cx="4413250" cy="366712"/>
            <a:chOff x="1338" y="799"/>
            <a:chExt cx="2780" cy="231"/>
          </a:xfrm>
        </p:grpSpPr>
        <p:sp>
          <p:nvSpPr>
            <p:cNvPr id="365574" name="Text Box 6"/>
            <p:cNvSpPr txBox="1">
              <a:spLocks noChangeArrowheads="1"/>
            </p:cNvSpPr>
            <p:nvPr/>
          </p:nvSpPr>
          <p:spPr bwMode="auto">
            <a:xfrm>
              <a:off x="1338" y="799"/>
              <a:ext cx="278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b="0"/>
                <a:t>Steady-state(  ) and transient (  ) regimes </a:t>
              </a:r>
              <a:endParaRPr lang="ru-RU" b="0"/>
            </a:p>
          </p:txBody>
        </p:sp>
        <p:sp>
          <p:nvSpPr>
            <p:cNvPr id="365575" name="Rectangle 7"/>
            <p:cNvSpPr>
              <a:spLocks noChangeArrowheads="1"/>
            </p:cNvSpPr>
            <p:nvPr/>
          </p:nvSpPr>
          <p:spPr bwMode="auto">
            <a:xfrm>
              <a:off x="2245" y="890"/>
              <a:ext cx="91" cy="91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65576" name="Rectangle 8"/>
            <p:cNvSpPr>
              <a:spLocks noChangeArrowheads="1"/>
            </p:cNvSpPr>
            <p:nvPr/>
          </p:nvSpPr>
          <p:spPr bwMode="auto">
            <a:xfrm>
              <a:off x="3334" y="890"/>
              <a:ext cx="91" cy="91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365577" name="Rectangle 9"/>
          <p:cNvSpPr>
            <a:spLocks noChangeArrowheads="1"/>
          </p:cNvSpPr>
          <p:nvPr/>
        </p:nvSpPr>
        <p:spPr bwMode="auto">
          <a:xfrm>
            <a:off x="430213" y="5505450"/>
            <a:ext cx="8713787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buFont typeface="Wingdings" pitchFamily="2" charset="2"/>
              <a:buChar char="ü"/>
            </a:pPr>
            <a:r>
              <a:rPr lang="en-US" b="0"/>
              <a:t> Aerosols were collected at different melt surface temperatures of C 70 </a:t>
            </a:r>
            <a:br>
              <a:rPr lang="en-US" b="0"/>
            </a:br>
            <a:r>
              <a:rPr lang="en-US" b="0"/>
              <a:t>   and C 100 corium </a:t>
            </a:r>
          </a:p>
          <a:p>
            <a:pPr eaLnBrk="1" hangingPunct="1">
              <a:buFont typeface="Wingdings" pitchFamily="2" charset="2"/>
              <a:buNone/>
            </a:pPr>
            <a:endParaRPr lang="ru-RU" b="0"/>
          </a:p>
        </p:txBody>
      </p:sp>
    </p:spTree>
  </p:cSld>
  <p:clrMapOvr>
    <a:masterClrMapping/>
  </p:clrMapOvr>
  <p:transition advClick="0">
    <p:zoom dir="in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C19D4-AE74-4201-BF98-817C03623093}" type="slidenum">
              <a:rPr lang="en-GB"/>
              <a:pPr/>
              <a:t>14</a:t>
            </a:fld>
            <a:endParaRPr lang="en-GB"/>
          </a:p>
        </p:txBody>
      </p:sp>
      <p:sp>
        <p:nvSpPr>
          <p:cNvPr id="3676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4838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/>
              <a:t>EVAN</a:t>
            </a:r>
            <a:r>
              <a:rPr lang="ru-RU"/>
              <a:t>-1</a:t>
            </a:r>
            <a:r>
              <a:rPr lang="en-US"/>
              <a:t>FP test results (1)</a:t>
            </a:r>
            <a:endParaRPr lang="ru-RU"/>
          </a:p>
        </p:txBody>
      </p:sp>
      <p:pic>
        <p:nvPicPr>
          <p:cNvPr id="3676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" y="1187450"/>
            <a:ext cx="7823200" cy="532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7628" name="Rectangle 12"/>
          <p:cNvSpPr>
            <a:spLocks noChangeArrowheads="1"/>
          </p:cNvSpPr>
          <p:nvPr/>
        </p:nvSpPr>
        <p:spPr bwMode="auto">
          <a:xfrm>
            <a:off x="323850" y="541338"/>
            <a:ext cx="87518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333399"/>
                </a:solidFill>
              </a:rPr>
              <a:t>Pyrometer readings and melt surface temperature during the 1</a:t>
            </a:r>
            <a:r>
              <a:rPr lang="en-US" baseline="30000">
                <a:solidFill>
                  <a:srgbClr val="333399"/>
                </a:solidFill>
              </a:rPr>
              <a:t>st</a:t>
            </a:r>
            <a:r>
              <a:rPr lang="en-US">
                <a:solidFill>
                  <a:srgbClr val="333399"/>
                </a:solidFill>
              </a:rPr>
              <a:t> part of the test</a:t>
            </a:r>
            <a:endParaRPr lang="ru-RU">
              <a:solidFill>
                <a:srgbClr val="333399"/>
              </a:solidFill>
            </a:endParaRPr>
          </a:p>
        </p:txBody>
      </p:sp>
      <p:grpSp>
        <p:nvGrpSpPr>
          <p:cNvPr id="367631" name="Group 15"/>
          <p:cNvGrpSpPr>
            <a:grpSpLocks/>
          </p:cNvGrpSpPr>
          <p:nvPr/>
        </p:nvGrpSpPr>
        <p:grpSpPr bwMode="auto">
          <a:xfrm>
            <a:off x="1814513" y="788988"/>
            <a:ext cx="6646862" cy="4391025"/>
            <a:chOff x="1143" y="497"/>
            <a:chExt cx="4187" cy="2766"/>
          </a:xfrm>
        </p:grpSpPr>
        <p:sp>
          <p:nvSpPr>
            <p:cNvPr id="367621" name="Text Box 5"/>
            <p:cNvSpPr txBox="1">
              <a:spLocks noChangeArrowheads="1"/>
            </p:cNvSpPr>
            <p:nvPr/>
          </p:nvSpPr>
          <p:spPr bwMode="auto">
            <a:xfrm>
              <a:off x="4660" y="935"/>
              <a:ext cx="670" cy="32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400"/>
                <a:t>EVAN-1FP</a:t>
              </a:r>
            </a:p>
            <a:p>
              <a:pPr eaLnBrk="1" hangingPunct="1"/>
              <a:r>
                <a:rPr lang="en-US" sz="1400"/>
                <a:t> (1</a:t>
              </a:r>
              <a:r>
                <a:rPr lang="en-US" sz="1400" baseline="30000"/>
                <a:t>st</a:t>
              </a:r>
              <a:r>
                <a:rPr lang="en-US" sz="1400"/>
                <a:t> part</a:t>
              </a:r>
              <a:r>
                <a:rPr lang="ru-RU" sz="1400"/>
                <a:t>)</a:t>
              </a:r>
              <a:r>
                <a:rPr lang="ru-RU" sz="1400" b="0"/>
                <a:t> </a:t>
              </a:r>
            </a:p>
          </p:txBody>
        </p:sp>
        <p:pic>
          <p:nvPicPr>
            <p:cNvPr id="367622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" y="2184"/>
              <a:ext cx="818" cy="10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7623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5" y="563"/>
              <a:ext cx="974" cy="10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7625" name="Line 9"/>
            <p:cNvSpPr>
              <a:spLocks noChangeShapeType="1"/>
            </p:cNvSpPr>
            <p:nvPr/>
          </p:nvSpPr>
          <p:spPr bwMode="auto">
            <a:xfrm flipV="1">
              <a:off x="1674" y="1872"/>
              <a:ext cx="181" cy="317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67626" name="Line 10"/>
            <p:cNvSpPr>
              <a:spLocks noChangeShapeType="1"/>
            </p:cNvSpPr>
            <p:nvPr/>
          </p:nvSpPr>
          <p:spPr bwMode="auto">
            <a:xfrm>
              <a:off x="2306" y="1141"/>
              <a:ext cx="158" cy="659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pic>
          <p:nvPicPr>
            <p:cNvPr id="367630" name="Picture 1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1" y="497"/>
              <a:ext cx="1023" cy="1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7627" name="Line 11"/>
            <p:cNvSpPr>
              <a:spLocks noChangeShapeType="1"/>
            </p:cNvSpPr>
            <p:nvPr/>
          </p:nvSpPr>
          <p:spPr bwMode="auto">
            <a:xfrm>
              <a:off x="4115" y="1141"/>
              <a:ext cx="166" cy="520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</p:spTree>
  </p:cSld>
  <p:clrMapOvr>
    <a:masterClrMapping/>
  </p:clrMapOvr>
  <p:transition advClick="0">
    <p:zoom dir="in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EB1132-E3CF-4140-B117-16CB3F47D0BF}" type="slidenum">
              <a:rPr lang="en-GB"/>
              <a:pPr/>
              <a:t>15</a:t>
            </a:fld>
            <a:endParaRPr lang="en-GB"/>
          </a:p>
        </p:txBody>
      </p:sp>
      <p:sp>
        <p:nvSpPr>
          <p:cNvPr id="3706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92138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/>
              <a:t>EVAN</a:t>
            </a:r>
            <a:r>
              <a:rPr lang="ru-RU"/>
              <a:t>-1</a:t>
            </a:r>
            <a:r>
              <a:rPr lang="en-US"/>
              <a:t>FP test results (2)</a:t>
            </a:r>
            <a:endParaRPr lang="ru-RU"/>
          </a:p>
        </p:txBody>
      </p:sp>
      <p:sp>
        <p:nvSpPr>
          <p:cNvPr id="370700" name="Rectangle 12"/>
          <p:cNvSpPr>
            <a:spLocks noChangeArrowheads="1"/>
          </p:cNvSpPr>
          <p:nvPr/>
        </p:nvSpPr>
        <p:spPr bwMode="auto">
          <a:xfrm>
            <a:off x="339725" y="490538"/>
            <a:ext cx="88042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333399"/>
                </a:solidFill>
              </a:rPr>
              <a:t>Pyrometer readings and melt surface temperature during the 2</a:t>
            </a:r>
            <a:r>
              <a:rPr lang="en-US" baseline="30000">
                <a:solidFill>
                  <a:srgbClr val="333399"/>
                </a:solidFill>
              </a:rPr>
              <a:t>nd</a:t>
            </a:r>
            <a:r>
              <a:rPr lang="en-US">
                <a:solidFill>
                  <a:srgbClr val="333399"/>
                </a:solidFill>
              </a:rPr>
              <a:t> part of the test</a:t>
            </a:r>
            <a:endParaRPr lang="ru-RU">
              <a:solidFill>
                <a:srgbClr val="333399"/>
              </a:solidFill>
            </a:endParaRPr>
          </a:p>
        </p:txBody>
      </p:sp>
      <p:grpSp>
        <p:nvGrpSpPr>
          <p:cNvPr id="370713" name="Group 25"/>
          <p:cNvGrpSpPr>
            <a:grpSpLocks/>
          </p:cNvGrpSpPr>
          <p:nvPr/>
        </p:nvGrpSpPr>
        <p:grpSpPr bwMode="auto">
          <a:xfrm>
            <a:off x="1009650" y="768350"/>
            <a:ext cx="7832725" cy="5743575"/>
            <a:chOff x="636" y="484"/>
            <a:chExt cx="4934" cy="3618"/>
          </a:xfrm>
        </p:grpSpPr>
        <p:pic>
          <p:nvPicPr>
            <p:cNvPr id="370702" name="Picture 1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" y="805"/>
              <a:ext cx="4934" cy="32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0703" name="Text Box 15"/>
            <p:cNvSpPr txBox="1">
              <a:spLocks noChangeArrowheads="1"/>
            </p:cNvSpPr>
            <p:nvPr/>
          </p:nvSpPr>
          <p:spPr bwMode="auto">
            <a:xfrm>
              <a:off x="4822" y="912"/>
              <a:ext cx="670" cy="32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400"/>
                <a:t>EVAN-1FP</a:t>
              </a:r>
            </a:p>
            <a:p>
              <a:pPr eaLnBrk="1" hangingPunct="1"/>
              <a:r>
                <a:rPr lang="en-US" sz="1400"/>
                <a:t> (2</a:t>
              </a:r>
              <a:r>
                <a:rPr lang="en-US" sz="1400" baseline="30000"/>
                <a:t>nd</a:t>
              </a:r>
              <a:r>
                <a:rPr lang="en-US" sz="1400"/>
                <a:t> part</a:t>
              </a:r>
              <a:r>
                <a:rPr lang="ru-RU" sz="1400"/>
                <a:t>)</a:t>
              </a:r>
              <a:r>
                <a:rPr lang="ru-RU" sz="1400" b="0"/>
                <a:t> </a:t>
              </a:r>
            </a:p>
          </p:txBody>
        </p:sp>
        <p:pic>
          <p:nvPicPr>
            <p:cNvPr id="370705" name="Picture 1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8" y="2113"/>
              <a:ext cx="887" cy="11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0707" name="Line 19"/>
            <p:cNvSpPr>
              <a:spLocks noChangeShapeType="1"/>
            </p:cNvSpPr>
            <p:nvPr/>
          </p:nvSpPr>
          <p:spPr bwMode="auto">
            <a:xfrm flipV="1">
              <a:off x="2637" y="1662"/>
              <a:ext cx="408" cy="504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70708" name="Line 20"/>
            <p:cNvSpPr>
              <a:spLocks noChangeShapeType="1"/>
            </p:cNvSpPr>
            <p:nvPr/>
          </p:nvSpPr>
          <p:spPr bwMode="auto">
            <a:xfrm>
              <a:off x="4324" y="909"/>
              <a:ext cx="346" cy="641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70709" name="Line 21"/>
            <p:cNvSpPr>
              <a:spLocks noChangeShapeType="1"/>
            </p:cNvSpPr>
            <p:nvPr/>
          </p:nvSpPr>
          <p:spPr bwMode="auto">
            <a:xfrm>
              <a:off x="1986" y="944"/>
              <a:ext cx="670" cy="576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pic>
          <p:nvPicPr>
            <p:cNvPr id="370711" name="Picture 2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2" y="524"/>
              <a:ext cx="827" cy="10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70712" name="Picture 2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5" y="484"/>
              <a:ext cx="828" cy="1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ransition advClick="0">
    <p:zoom dir="in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B5624-BF7C-4662-87F5-3471C45FBE4B}" type="slidenum">
              <a:rPr lang="en-GB"/>
              <a:pPr/>
              <a:t>16</a:t>
            </a:fld>
            <a:endParaRPr lang="en-GB"/>
          </a:p>
        </p:txBody>
      </p:sp>
      <p:sp>
        <p:nvSpPr>
          <p:cNvPr id="3717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92138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/>
              <a:t>EVAN</a:t>
            </a:r>
            <a:r>
              <a:rPr lang="ru-RU"/>
              <a:t>-1</a:t>
            </a:r>
            <a:r>
              <a:rPr lang="en-US"/>
              <a:t>FP test results (3)</a:t>
            </a:r>
            <a:endParaRPr lang="ru-RU"/>
          </a:p>
        </p:txBody>
      </p:sp>
      <p:sp>
        <p:nvSpPr>
          <p:cNvPr id="371715" name="Rectangle 3"/>
          <p:cNvSpPr>
            <a:spLocks noChangeArrowheads="1"/>
          </p:cNvSpPr>
          <p:nvPr/>
        </p:nvSpPr>
        <p:spPr bwMode="auto">
          <a:xfrm>
            <a:off x="428625" y="528638"/>
            <a:ext cx="7385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Mass of adsorbed oxygen and evolution of corium oxidation index</a:t>
            </a:r>
            <a:endParaRPr lang="ru-RU" i="1">
              <a:solidFill>
                <a:schemeClr val="accent2"/>
              </a:solidFill>
            </a:endParaRPr>
          </a:p>
        </p:txBody>
      </p:sp>
      <p:grpSp>
        <p:nvGrpSpPr>
          <p:cNvPr id="371734" name="Group 22"/>
          <p:cNvGrpSpPr>
            <a:grpSpLocks/>
          </p:cNvGrpSpPr>
          <p:nvPr/>
        </p:nvGrpSpPr>
        <p:grpSpPr bwMode="auto">
          <a:xfrm>
            <a:off x="179388" y="908050"/>
            <a:ext cx="3641725" cy="3470275"/>
            <a:chOff x="113" y="572"/>
            <a:chExt cx="2294" cy="2186"/>
          </a:xfrm>
        </p:grpSpPr>
        <p:graphicFrame>
          <p:nvGraphicFramePr>
            <p:cNvPr id="371725" name="Object 13"/>
            <p:cNvGraphicFramePr>
              <a:graphicFrameLocks noChangeAspect="1"/>
            </p:cNvGraphicFramePr>
            <p:nvPr/>
          </p:nvGraphicFramePr>
          <p:xfrm>
            <a:off x="113" y="572"/>
            <a:ext cx="2294" cy="21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1737" name="Plot" r:id="rId3" imgW="6649560" imgH="6336000" progId="Grapher.Document">
                    <p:embed/>
                  </p:oleObj>
                </mc:Choice>
                <mc:Fallback>
                  <p:oleObj name="Plot" r:id="rId3" imgW="6649560" imgH="6336000" progId="Grapher.Document">
                    <p:embed/>
                    <p:pic>
                      <p:nvPicPr>
                        <p:cNvPr id="0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3" y="572"/>
                          <a:ext cx="2294" cy="218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71727" name="Text Box 15"/>
            <p:cNvSpPr txBox="1">
              <a:spLocks noChangeArrowheads="1"/>
            </p:cNvSpPr>
            <p:nvPr/>
          </p:nvSpPr>
          <p:spPr bwMode="auto">
            <a:xfrm>
              <a:off x="657" y="754"/>
              <a:ext cx="546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400"/>
                <a:t>Pr1-EV1</a:t>
              </a:r>
              <a:endParaRPr lang="ru-RU" sz="1400"/>
            </a:p>
          </p:txBody>
        </p:sp>
      </p:grpSp>
      <p:grpSp>
        <p:nvGrpSpPr>
          <p:cNvPr id="371735" name="Group 23"/>
          <p:cNvGrpSpPr>
            <a:grpSpLocks/>
          </p:cNvGrpSpPr>
          <p:nvPr/>
        </p:nvGrpSpPr>
        <p:grpSpPr bwMode="auto">
          <a:xfrm>
            <a:off x="4067175" y="941388"/>
            <a:ext cx="2030413" cy="3436937"/>
            <a:chOff x="2562" y="593"/>
            <a:chExt cx="1279" cy="2165"/>
          </a:xfrm>
        </p:grpSpPr>
        <p:graphicFrame>
          <p:nvGraphicFramePr>
            <p:cNvPr id="371726" name="Object 14"/>
            <p:cNvGraphicFramePr>
              <a:graphicFrameLocks noChangeAspect="1"/>
            </p:cNvGraphicFramePr>
            <p:nvPr/>
          </p:nvGraphicFramePr>
          <p:xfrm>
            <a:off x="2562" y="593"/>
            <a:ext cx="1279" cy="21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1738" name="Plot" r:id="rId5" imgW="3687840" imgH="6246360" progId="Grapher.Document">
                    <p:embed/>
                  </p:oleObj>
                </mc:Choice>
                <mc:Fallback>
                  <p:oleObj name="Plot" r:id="rId5" imgW="3687840" imgH="6246360" progId="Grapher.Document">
                    <p:embed/>
                    <p:pic>
                      <p:nvPicPr>
                        <p:cNvPr id="0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62" y="593"/>
                          <a:ext cx="1279" cy="216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71729" name="Text Box 17"/>
            <p:cNvSpPr txBox="1">
              <a:spLocks noChangeArrowheads="1"/>
            </p:cNvSpPr>
            <p:nvPr/>
          </p:nvSpPr>
          <p:spPr bwMode="auto">
            <a:xfrm>
              <a:off x="2789" y="754"/>
              <a:ext cx="427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400"/>
                <a:t>EV1</a:t>
              </a:r>
              <a:r>
                <a:rPr lang="ru-RU" sz="1400"/>
                <a:t>-1</a:t>
              </a:r>
            </a:p>
          </p:txBody>
        </p:sp>
      </p:grpSp>
      <p:grpSp>
        <p:nvGrpSpPr>
          <p:cNvPr id="371736" name="Group 24"/>
          <p:cNvGrpSpPr>
            <a:grpSpLocks/>
          </p:cNvGrpSpPr>
          <p:nvPr/>
        </p:nvGrpSpPr>
        <p:grpSpPr bwMode="auto">
          <a:xfrm>
            <a:off x="6443663" y="906463"/>
            <a:ext cx="2468562" cy="3492500"/>
            <a:chOff x="4059" y="571"/>
            <a:chExt cx="1555" cy="2200"/>
          </a:xfrm>
        </p:grpSpPr>
        <p:graphicFrame>
          <p:nvGraphicFramePr>
            <p:cNvPr id="371728" name="Object 16"/>
            <p:cNvGraphicFramePr>
              <a:graphicFrameLocks noChangeAspect="1"/>
            </p:cNvGraphicFramePr>
            <p:nvPr/>
          </p:nvGraphicFramePr>
          <p:xfrm>
            <a:off x="4059" y="571"/>
            <a:ext cx="1555" cy="2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1739" name="Plot" r:id="rId7" imgW="4477680" imgH="6339600" progId="Grapher.Document">
                    <p:embed/>
                  </p:oleObj>
                </mc:Choice>
                <mc:Fallback>
                  <p:oleObj name="Plot" r:id="rId7" imgW="4477680" imgH="6339600" progId="Grapher.Document">
                    <p:embed/>
                    <p:pic>
                      <p:nvPicPr>
                        <p:cNvPr id="0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59" y="571"/>
                          <a:ext cx="1555" cy="220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71730" name="Text Box 18"/>
            <p:cNvSpPr txBox="1">
              <a:spLocks noChangeArrowheads="1"/>
            </p:cNvSpPr>
            <p:nvPr/>
          </p:nvSpPr>
          <p:spPr bwMode="auto">
            <a:xfrm>
              <a:off x="4241" y="754"/>
              <a:ext cx="427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400"/>
                <a:t>EV1</a:t>
              </a:r>
              <a:r>
                <a:rPr lang="ru-RU" sz="1400"/>
                <a:t>-2</a:t>
              </a:r>
            </a:p>
          </p:txBody>
        </p:sp>
      </p:grpSp>
      <p:sp>
        <p:nvSpPr>
          <p:cNvPr id="371731" name="Text Box 19"/>
          <p:cNvSpPr txBox="1">
            <a:spLocks noChangeArrowheads="1"/>
          </p:cNvSpPr>
          <p:nvPr/>
        </p:nvSpPr>
        <p:spPr bwMode="auto">
          <a:xfrm>
            <a:off x="255588" y="4533900"/>
            <a:ext cx="3816350" cy="7921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/>
            <a:r>
              <a:rPr lang="en-US" sz="1600"/>
              <a:t>Pr1-EV1</a:t>
            </a:r>
          </a:p>
          <a:p>
            <a:pPr algn="ctr" eaLnBrk="1" hangingPunct="1"/>
            <a:r>
              <a:rPr lang="ru-RU" sz="1400" b="0"/>
              <a:t>1</a:t>
            </a:r>
            <a:r>
              <a:rPr lang="en-US" sz="1400" b="0" baseline="30000"/>
              <a:t>st</a:t>
            </a:r>
            <a:r>
              <a:rPr lang="en-US" sz="1400" b="0"/>
              <a:t> phase</a:t>
            </a:r>
            <a:r>
              <a:rPr lang="ru-RU" sz="1400" b="0"/>
              <a:t>:</a:t>
            </a:r>
            <a:r>
              <a:rPr lang="en-US" sz="1400" b="0"/>
              <a:t>  </a:t>
            </a:r>
            <a:r>
              <a:rPr lang="ru-RU" sz="1400" b="0"/>
              <a:t>9.3 </a:t>
            </a:r>
            <a:r>
              <a:rPr lang="en-US" sz="1400" b="0"/>
              <a:t>±</a:t>
            </a:r>
            <a:r>
              <a:rPr lang="ru-RU" sz="1400" b="0"/>
              <a:t>0.3 </a:t>
            </a:r>
            <a:r>
              <a:rPr lang="en-US" sz="1400" b="0"/>
              <a:t>(</a:t>
            </a:r>
            <a:r>
              <a:rPr lang="ru-RU" sz="1400" b="0"/>
              <a:t>О</a:t>
            </a:r>
            <a:r>
              <a:rPr lang="ru-RU" sz="1400" b="0" baseline="-25000"/>
              <a:t>2</a:t>
            </a:r>
            <a:r>
              <a:rPr lang="en-US" sz="1400" b="0" baseline="-25000"/>
              <a:t> </a:t>
            </a:r>
            <a:r>
              <a:rPr lang="en-US" sz="1400" b="0"/>
              <a:t>mg)</a:t>
            </a:r>
            <a:r>
              <a:rPr lang="ru-RU" sz="1400" b="0"/>
              <a:t> /</a:t>
            </a:r>
            <a:r>
              <a:rPr lang="en-US" sz="1400" b="0"/>
              <a:t>s</a:t>
            </a:r>
            <a:endParaRPr lang="ru-RU" sz="1400" b="0"/>
          </a:p>
          <a:p>
            <a:pPr algn="ctr" eaLnBrk="1" hangingPunct="1"/>
            <a:r>
              <a:rPr lang="ru-RU" sz="1400" b="0"/>
              <a:t>2</a:t>
            </a:r>
            <a:r>
              <a:rPr lang="en-US" sz="1400" b="0" baseline="30000"/>
              <a:t>nd</a:t>
            </a:r>
            <a:r>
              <a:rPr lang="en-US" sz="1400" b="0"/>
              <a:t> phase</a:t>
            </a:r>
            <a:r>
              <a:rPr lang="ru-RU" sz="1400" b="0"/>
              <a:t>:</a:t>
            </a:r>
            <a:r>
              <a:rPr lang="en-US" sz="1400" b="0"/>
              <a:t>  </a:t>
            </a:r>
            <a:r>
              <a:rPr lang="ru-RU" sz="1400" b="0"/>
              <a:t>7.3 </a:t>
            </a:r>
            <a:r>
              <a:rPr lang="en-US" sz="1400" b="0"/>
              <a:t>±</a:t>
            </a:r>
            <a:r>
              <a:rPr lang="ru-RU" sz="1400" b="0"/>
              <a:t>0.2 </a:t>
            </a:r>
            <a:r>
              <a:rPr lang="en-US" sz="1400" b="0"/>
              <a:t>(</a:t>
            </a:r>
            <a:r>
              <a:rPr lang="ru-RU" sz="1400" b="0"/>
              <a:t>О</a:t>
            </a:r>
            <a:r>
              <a:rPr lang="ru-RU" sz="1400" b="0" baseline="-25000"/>
              <a:t>2</a:t>
            </a:r>
            <a:r>
              <a:rPr lang="en-US" sz="1400" b="0" baseline="-25000"/>
              <a:t> </a:t>
            </a:r>
            <a:r>
              <a:rPr lang="en-US" sz="1400" b="0"/>
              <a:t>mg)</a:t>
            </a:r>
            <a:r>
              <a:rPr lang="ru-RU" sz="1400" b="0"/>
              <a:t> /</a:t>
            </a:r>
            <a:r>
              <a:rPr lang="en-US" sz="1400" b="0"/>
              <a:t>s</a:t>
            </a:r>
          </a:p>
        </p:txBody>
      </p:sp>
      <p:sp>
        <p:nvSpPr>
          <p:cNvPr id="371732" name="Text Box 20"/>
          <p:cNvSpPr txBox="1">
            <a:spLocks noChangeArrowheads="1"/>
          </p:cNvSpPr>
          <p:nvPr/>
        </p:nvSpPr>
        <p:spPr bwMode="auto">
          <a:xfrm>
            <a:off x="5275263" y="4614863"/>
            <a:ext cx="2232025" cy="7191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/>
            <a:r>
              <a:rPr lang="en-US" sz="1600"/>
              <a:t>EV1</a:t>
            </a:r>
          </a:p>
          <a:p>
            <a:pPr algn="ctr" eaLnBrk="1" hangingPunct="1"/>
            <a:r>
              <a:rPr lang="en-US" sz="1400" b="0"/>
              <a:t>15</a:t>
            </a:r>
            <a:r>
              <a:rPr lang="ru-RU" sz="1400" b="0"/>
              <a:t>.</a:t>
            </a:r>
            <a:r>
              <a:rPr lang="en-US" sz="1400" b="0"/>
              <a:t>0</a:t>
            </a:r>
            <a:r>
              <a:rPr lang="ru-RU" sz="1400" b="0"/>
              <a:t> </a:t>
            </a:r>
            <a:r>
              <a:rPr lang="en-US" sz="1400" b="0"/>
              <a:t>±</a:t>
            </a:r>
            <a:r>
              <a:rPr lang="ru-RU" sz="1400" b="0"/>
              <a:t>0.</a:t>
            </a:r>
            <a:r>
              <a:rPr lang="en-US" sz="1400" b="0"/>
              <a:t>8</a:t>
            </a:r>
            <a:r>
              <a:rPr lang="ru-RU" sz="1400" b="0"/>
              <a:t> </a:t>
            </a:r>
            <a:r>
              <a:rPr lang="en-US" sz="1400" b="0"/>
              <a:t>(</a:t>
            </a:r>
            <a:r>
              <a:rPr lang="ru-RU" sz="1400" b="0"/>
              <a:t>О</a:t>
            </a:r>
            <a:r>
              <a:rPr lang="ru-RU" sz="1400" b="0" baseline="-25000"/>
              <a:t>2</a:t>
            </a:r>
            <a:r>
              <a:rPr lang="en-US" sz="1400" b="0"/>
              <a:t> mg)</a:t>
            </a:r>
            <a:r>
              <a:rPr lang="ru-RU" sz="1400" b="0"/>
              <a:t> /</a:t>
            </a:r>
            <a:r>
              <a:rPr lang="en-US" sz="1400" b="0"/>
              <a:t>s</a:t>
            </a:r>
            <a:endParaRPr lang="ru-RU" sz="1400" b="0"/>
          </a:p>
        </p:txBody>
      </p:sp>
      <p:sp>
        <p:nvSpPr>
          <p:cNvPr id="371733" name="Text Box 21"/>
          <p:cNvSpPr txBox="1">
            <a:spLocks noChangeArrowheads="1"/>
          </p:cNvSpPr>
          <p:nvPr/>
        </p:nvSpPr>
        <p:spPr bwMode="auto">
          <a:xfrm>
            <a:off x="200025" y="5300663"/>
            <a:ext cx="8943975" cy="94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ru-RU" sz="1400"/>
              <a:t> </a:t>
            </a:r>
            <a:r>
              <a:rPr lang="en-US" sz="1400"/>
              <a:t>Different melt oxidation rate in EV1 and Pr1-EV1 due to the change of furnace hydrodynamics </a:t>
            </a:r>
            <a:br>
              <a:rPr lang="en-US" sz="1400"/>
            </a:br>
            <a:r>
              <a:rPr lang="en-US" sz="1400"/>
              <a:t>  (quartz partition installation) </a:t>
            </a:r>
          </a:p>
          <a:p>
            <a:pPr eaLnBrk="1" hangingPunct="1">
              <a:buFontTx/>
              <a:buChar char="•"/>
            </a:pPr>
            <a:r>
              <a:rPr lang="en-US" sz="1400"/>
              <a:t> Different melt oxidation rate in the 1</a:t>
            </a:r>
            <a:r>
              <a:rPr lang="en-US" sz="1400" baseline="30000"/>
              <a:t>st</a:t>
            </a:r>
            <a:r>
              <a:rPr lang="en-US" sz="1400"/>
              <a:t> and the 2</a:t>
            </a:r>
            <a:r>
              <a:rPr lang="en-US" sz="1400" baseline="30000"/>
              <a:t>nd</a:t>
            </a:r>
            <a:r>
              <a:rPr lang="en-US" sz="1400"/>
              <a:t> phase of Pr1-EV1 due to the change of furnace</a:t>
            </a:r>
            <a:br>
              <a:rPr lang="en-US" sz="1400"/>
            </a:br>
            <a:r>
              <a:rPr lang="en-US" sz="1400"/>
              <a:t>  hydrodynamics (pyrometer shaft was moved down in the 2</a:t>
            </a:r>
            <a:r>
              <a:rPr lang="en-US" sz="1400" baseline="30000"/>
              <a:t>nd</a:t>
            </a:r>
            <a:r>
              <a:rPr lang="en-US" sz="1400"/>
              <a:t> phase)</a:t>
            </a:r>
          </a:p>
          <a:p>
            <a:pPr eaLnBrk="1" hangingPunct="1">
              <a:buFontTx/>
              <a:buChar char="•"/>
            </a:pPr>
            <a:r>
              <a:rPr lang="en-US" sz="1400"/>
              <a:t> Kinetics of melt oxidation is controlled by the supply of oxidizer to the pool surface </a:t>
            </a:r>
          </a:p>
          <a:p>
            <a:pPr eaLnBrk="1" hangingPunct="1"/>
            <a:endParaRPr lang="en-US" sz="1400" b="0"/>
          </a:p>
        </p:txBody>
      </p:sp>
    </p:spTree>
  </p:cSld>
  <p:clrMapOvr>
    <a:masterClrMapping/>
  </p:clrMapOvr>
  <p:transition advClick="0">
    <p:zoom dir="in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1638B0-B59D-49CD-8923-9BC151639A92}" type="slidenum">
              <a:rPr lang="en-GB"/>
              <a:pPr/>
              <a:t>17</a:t>
            </a:fld>
            <a:endParaRPr lang="en-GB"/>
          </a:p>
        </p:txBody>
      </p:sp>
      <p:pic>
        <p:nvPicPr>
          <p:cNvPr id="3727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4149725"/>
            <a:ext cx="2462212" cy="270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2739" name="Picture 3" descr="EVAN1%20тигель2"/>
          <p:cNvPicPr>
            <a:picLocks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5" t="16182" r="2492"/>
          <a:stretch>
            <a:fillRect/>
          </a:stretch>
        </p:blipFill>
        <p:spPr>
          <a:xfrm>
            <a:off x="395288" y="836613"/>
            <a:ext cx="2951162" cy="2752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2740" name="Picture 4" descr="DSCN1734"/>
          <p:cNvPicPr>
            <a:picLocks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4" r="24960" b="12173"/>
          <a:stretch>
            <a:fillRect/>
          </a:stretch>
        </p:blipFill>
        <p:spPr>
          <a:xfrm>
            <a:off x="5580063" y="900113"/>
            <a:ext cx="2952750" cy="26273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2741" name="Text Box 5"/>
          <p:cNvSpPr txBox="1">
            <a:spLocks noChangeArrowheads="1"/>
          </p:cNvSpPr>
          <p:nvPr/>
        </p:nvSpPr>
        <p:spPr bwMode="auto">
          <a:xfrm>
            <a:off x="3635375" y="2060575"/>
            <a:ext cx="1584325" cy="5588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sz="1400">
                <a:solidFill>
                  <a:srgbClr val="000000"/>
                </a:solidFill>
                <a:cs typeface="Mangal" pitchFamily="18" charset="0"/>
              </a:rPr>
              <a:t>Ingot surface</a:t>
            </a:r>
            <a:endParaRPr lang="ru-RU" sz="1400"/>
          </a:p>
        </p:txBody>
      </p:sp>
      <p:sp>
        <p:nvSpPr>
          <p:cNvPr id="372742" name="Text Box 6"/>
          <p:cNvSpPr txBox="1">
            <a:spLocks noChangeArrowheads="1"/>
          </p:cNvSpPr>
          <p:nvPr/>
        </p:nvSpPr>
        <p:spPr bwMode="auto">
          <a:xfrm>
            <a:off x="3651250" y="2665413"/>
            <a:ext cx="1568450" cy="93186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sz="1400">
                <a:solidFill>
                  <a:srgbClr val="000000"/>
                </a:solidFill>
                <a:cs typeface="Mangal" pitchFamily="18" charset="0"/>
              </a:rPr>
              <a:t>Aerosol depositions inside the lid and partition</a:t>
            </a:r>
            <a:endParaRPr lang="ru-RU" sz="1400">
              <a:solidFill>
                <a:srgbClr val="000000"/>
              </a:solidFill>
              <a:cs typeface="Mangal" pitchFamily="18" charset="0"/>
            </a:endParaRPr>
          </a:p>
          <a:p>
            <a:pPr eaLnBrk="1" hangingPunct="1"/>
            <a:endParaRPr lang="ru-RU" sz="1400" b="0"/>
          </a:p>
        </p:txBody>
      </p:sp>
      <p:sp>
        <p:nvSpPr>
          <p:cNvPr id="372743" name="Text Box 7"/>
          <p:cNvSpPr txBox="1">
            <a:spLocks noChangeArrowheads="1"/>
          </p:cNvSpPr>
          <p:nvPr/>
        </p:nvSpPr>
        <p:spPr bwMode="auto">
          <a:xfrm>
            <a:off x="3533775" y="1484313"/>
            <a:ext cx="1949450" cy="504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sz="1400"/>
              <a:t>Aerosol depositions on the cold crucible </a:t>
            </a:r>
            <a:endParaRPr lang="ru-RU" sz="1400"/>
          </a:p>
        </p:txBody>
      </p:sp>
      <p:sp>
        <p:nvSpPr>
          <p:cNvPr id="372744" name="Text Box 8"/>
          <p:cNvSpPr txBox="1">
            <a:spLocks noChangeArrowheads="1"/>
          </p:cNvSpPr>
          <p:nvPr/>
        </p:nvSpPr>
        <p:spPr bwMode="auto">
          <a:xfrm>
            <a:off x="3635375" y="908050"/>
            <a:ext cx="1584325" cy="5175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sz="1400"/>
              <a:t>Crust above the melt</a:t>
            </a:r>
            <a:endParaRPr lang="ru-RU" sz="1400"/>
          </a:p>
        </p:txBody>
      </p:sp>
      <p:pic>
        <p:nvPicPr>
          <p:cNvPr id="372745" name="Picture 9"/>
          <p:cNvPicPr>
            <a:picLocks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2500" y="4365625"/>
            <a:ext cx="2601913" cy="20272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2746" name="Rectangle 10"/>
          <p:cNvSpPr>
            <a:spLocks noChangeArrowheads="1"/>
          </p:cNvSpPr>
          <p:nvPr/>
        </p:nvSpPr>
        <p:spPr bwMode="auto">
          <a:xfrm>
            <a:off x="2724150" y="468313"/>
            <a:ext cx="3625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US">
                <a:solidFill>
                  <a:schemeClr val="accent2"/>
                </a:solidFill>
              </a:rPr>
              <a:t>Crucible and ingot after the test</a:t>
            </a:r>
            <a:endParaRPr lang="ru-RU">
              <a:solidFill>
                <a:schemeClr val="accent2"/>
              </a:solidFill>
            </a:endParaRPr>
          </a:p>
        </p:txBody>
      </p:sp>
      <p:sp>
        <p:nvSpPr>
          <p:cNvPr id="372747" name="Rectangle 11"/>
          <p:cNvSpPr>
            <a:spLocks noChangeArrowheads="1"/>
          </p:cNvSpPr>
          <p:nvPr/>
        </p:nvSpPr>
        <p:spPr bwMode="auto">
          <a:xfrm>
            <a:off x="0" y="3733800"/>
            <a:ext cx="8877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1" hangingPunct="1">
              <a:buFont typeface="Wingdings" pitchFamily="2" charset="2"/>
              <a:buNone/>
            </a:pPr>
            <a:r>
              <a:rPr lang="en-US">
                <a:solidFill>
                  <a:schemeClr val="accent2"/>
                </a:solidFill>
              </a:rPr>
              <a:t>Metal inclusion in the oxidic ingot</a:t>
            </a:r>
            <a:endParaRPr lang="ru-RU">
              <a:solidFill>
                <a:schemeClr val="accent2"/>
              </a:solidFill>
            </a:endParaRPr>
          </a:p>
        </p:txBody>
      </p:sp>
      <p:sp>
        <p:nvSpPr>
          <p:cNvPr id="372748" name="Line 12"/>
          <p:cNvSpPr>
            <a:spLocks noChangeShapeType="1"/>
          </p:cNvSpPr>
          <p:nvPr/>
        </p:nvSpPr>
        <p:spPr bwMode="auto">
          <a:xfrm flipH="1">
            <a:off x="2195513" y="1196975"/>
            <a:ext cx="1439862" cy="50323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72749" name="Line 13"/>
          <p:cNvSpPr>
            <a:spLocks noChangeShapeType="1"/>
          </p:cNvSpPr>
          <p:nvPr/>
        </p:nvSpPr>
        <p:spPr bwMode="auto">
          <a:xfrm flipH="1">
            <a:off x="2843213" y="1700213"/>
            <a:ext cx="690562" cy="730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72750" name="Line 14"/>
          <p:cNvSpPr>
            <a:spLocks noChangeShapeType="1"/>
          </p:cNvSpPr>
          <p:nvPr/>
        </p:nvSpPr>
        <p:spPr bwMode="auto">
          <a:xfrm flipH="1" flipV="1">
            <a:off x="1476375" y="2205038"/>
            <a:ext cx="2159000" cy="14446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72751" name="Line 15"/>
          <p:cNvSpPr>
            <a:spLocks noChangeShapeType="1"/>
          </p:cNvSpPr>
          <p:nvPr/>
        </p:nvSpPr>
        <p:spPr bwMode="auto">
          <a:xfrm flipV="1">
            <a:off x="5219700" y="2565400"/>
            <a:ext cx="1081088" cy="6477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72752" name="Line 16"/>
          <p:cNvSpPr>
            <a:spLocks noChangeShapeType="1"/>
          </p:cNvSpPr>
          <p:nvPr/>
        </p:nvSpPr>
        <p:spPr bwMode="auto">
          <a:xfrm flipV="1">
            <a:off x="5219700" y="1989138"/>
            <a:ext cx="1439863" cy="122396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72753" name="Text Box 17"/>
          <p:cNvSpPr txBox="1">
            <a:spLocks noChangeArrowheads="1"/>
          </p:cNvSpPr>
          <p:nvPr/>
        </p:nvSpPr>
        <p:spPr bwMode="auto">
          <a:xfrm>
            <a:off x="6784975" y="48164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endParaRPr lang="ru-RU" b="0"/>
          </a:p>
        </p:txBody>
      </p:sp>
      <p:sp>
        <p:nvSpPr>
          <p:cNvPr id="372754" name="Rectangle 18"/>
          <p:cNvSpPr>
            <a:spLocks noChangeArrowheads="1"/>
          </p:cNvSpPr>
          <p:nvPr/>
        </p:nvSpPr>
        <p:spPr bwMode="auto">
          <a:xfrm>
            <a:off x="6283325" y="4360863"/>
            <a:ext cx="2860675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US" sz="1400" b="0"/>
              <a:t>Mass:</a:t>
            </a:r>
            <a:r>
              <a:rPr lang="ru-RU" sz="1400" b="0"/>
              <a:t> 5.1г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1400" b="0"/>
              <a:t>Composition, mass % (XRF)</a:t>
            </a:r>
            <a:r>
              <a:rPr lang="ru-RU" sz="1400" b="0"/>
              <a:t>: </a:t>
            </a:r>
            <a:r>
              <a:rPr lang="en-US" sz="1400" b="0"/>
              <a:t/>
            </a:r>
            <a:br>
              <a:rPr lang="en-US" sz="1400" b="0"/>
            </a:br>
            <a:r>
              <a:rPr lang="ru-RU" sz="1400" b="0"/>
              <a:t>88.8</a:t>
            </a:r>
            <a:r>
              <a:rPr lang="en-US" sz="1400" b="0"/>
              <a:t> </a:t>
            </a:r>
            <a:r>
              <a:rPr lang="ru-RU" sz="1400" b="0"/>
              <a:t>-</a:t>
            </a:r>
            <a:r>
              <a:rPr lang="en-US" sz="1400" b="0"/>
              <a:t> Ru</a:t>
            </a:r>
            <a:r>
              <a:rPr lang="ru-RU" sz="1400" b="0"/>
              <a:t>; 11.0</a:t>
            </a:r>
            <a:r>
              <a:rPr lang="en-US" sz="1400" b="0"/>
              <a:t> </a:t>
            </a:r>
            <a:r>
              <a:rPr lang="ru-RU" sz="1400" b="0"/>
              <a:t>-</a:t>
            </a:r>
            <a:r>
              <a:rPr lang="en-US" sz="1400" b="0"/>
              <a:t> Mo</a:t>
            </a:r>
            <a:r>
              <a:rPr lang="ru-RU" sz="1400" b="0"/>
              <a:t>; 0.2</a:t>
            </a:r>
            <a:r>
              <a:rPr lang="en-US" sz="1400" b="0"/>
              <a:t> </a:t>
            </a:r>
            <a:r>
              <a:rPr lang="ru-RU" sz="1400" b="0"/>
              <a:t>–</a:t>
            </a:r>
            <a:r>
              <a:rPr lang="en-US" sz="1400" b="0"/>
              <a:t> Zr</a:t>
            </a:r>
          </a:p>
          <a:p>
            <a:pPr eaLnBrk="1" hangingPunct="1">
              <a:buFont typeface="Wingdings" pitchFamily="2" charset="2"/>
              <a:buChar char="ü"/>
            </a:pPr>
            <a:endParaRPr lang="en-US" sz="1400" b="0"/>
          </a:p>
          <a:p>
            <a:pPr eaLnBrk="1" hangingPunct="1">
              <a:buFont typeface="Wingdings" pitchFamily="2" charset="2"/>
              <a:buChar char="ü"/>
            </a:pPr>
            <a:r>
              <a:rPr lang="en-US" sz="1400"/>
              <a:t>Liquid immiscibility</a:t>
            </a:r>
            <a:br>
              <a:rPr lang="en-US" sz="1400"/>
            </a:br>
            <a:r>
              <a:rPr lang="en-US" sz="1400"/>
              <a:t>   indication for the final C 100</a:t>
            </a:r>
            <a:br>
              <a:rPr lang="en-US" sz="1400"/>
            </a:br>
            <a:r>
              <a:rPr lang="en-US" sz="1400"/>
              <a:t>   composition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sz="1400"/>
              <a:t>What was in C 70 and C 85</a:t>
            </a:r>
            <a:br>
              <a:rPr lang="en-US" sz="1400"/>
            </a:br>
            <a:r>
              <a:rPr lang="en-US" sz="1400"/>
              <a:t>   melt?</a:t>
            </a:r>
          </a:p>
          <a:p>
            <a:pPr eaLnBrk="1" hangingPunct="1">
              <a:buFont typeface="Wingdings" pitchFamily="2" charset="2"/>
              <a:buNone/>
            </a:pPr>
            <a:endParaRPr lang="ru-RU" sz="1400"/>
          </a:p>
        </p:txBody>
      </p:sp>
      <p:sp>
        <p:nvSpPr>
          <p:cNvPr id="372755" name="Line 19"/>
          <p:cNvSpPr>
            <a:spLocks noChangeShapeType="1"/>
          </p:cNvSpPr>
          <p:nvPr/>
        </p:nvSpPr>
        <p:spPr bwMode="auto">
          <a:xfrm flipH="1">
            <a:off x="1349375" y="5780088"/>
            <a:ext cx="3095625" cy="6477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72756" name="Text Box 20"/>
          <p:cNvSpPr txBox="1">
            <a:spLocks noChangeArrowheads="1"/>
          </p:cNvSpPr>
          <p:nvPr/>
        </p:nvSpPr>
        <p:spPr bwMode="auto">
          <a:xfrm>
            <a:off x="203200" y="3695700"/>
            <a:ext cx="1584325" cy="36036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sz="1400"/>
              <a:t>Shrinkage pore</a:t>
            </a:r>
            <a:endParaRPr lang="ru-RU" sz="1400"/>
          </a:p>
        </p:txBody>
      </p:sp>
      <p:sp>
        <p:nvSpPr>
          <p:cNvPr id="372757" name="Line 21"/>
          <p:cNvSpPr>
            <a:spLocks noChangeShapeType="1"/>
          </p:cNvSpPr>
          <p:nvPr/>
        </p:nvSpPr>
        <p:spPr bwMode="auto">
          <a:xfrm>
            <a:off x="1116013" y="4076700"/>
            <a:ext cx="576262" cy="79216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72758" name="Line 22"/>
          <p:cNvSpPr>
            <a:spLocks noChangeShapeType="1"/>
          </p:cNvSpPr>
          <p:nvPr/>
        </p:nvSpPr>
        <p:spPr bwMode="auto">
          <a:xfrm>
            <a:off x="3889375" y="6470650"/>
            <a:ext cx="18732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diamond" w="lg" len="med"/>
            <a:tailEnd type="diamond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72759" name="Text Box 23"/>
          <p:cNvSpPr txBox="1">
            <a:spLocks noChangeArrowheads="1"/>
          </p:cNvSpPr>
          <p:nvPr/>
        </p:nvSpPr>
        <p:spPr bwMode="auto">
          <a:xfrm>
            <a:off x="4551363" y="6184900"/>
            <a:ext cx="679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ru-RU" b="0"/>
              <a:t>1 </a:t>
            </a:r>
            <a:r>
              <a:rPr lang="en-US" b="0"/>
              <a:t>cm</a:t>
            </a:r>
            <a:endParaRPr lang="ru-RU" b="0"/>
          </a:p>
        </p:txBody>
      </p:sp>
      <p:sp>
        <p:nvSpPr>
          <p:cNvPr id="372760" name="Rectangle 2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15938"/>
          </a:xfrm>
          <a:noFill/>
          <a:ln/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/>
              <a:t>EVAN</a:t>
            </a:r>
            <a:r>
              <a:rPr lang="ru-RU"/>
              <a:t>-1</a:t>
            </a:r>
            <a:r>
              <a:rPr lang="en-US"/>
              <a:t>FP test results (4)</a:t>
            </a:r>
            <a:endParaRPr lang="ru-RU"/>
          </a:p>
        </p:txBody>
      </p:sp>
    </p:spTree>
  </p:cSld>
  <p:clrMapOvr>
    <a:masterClrMapping/>
  </p:clrMapOvr>
  <p:transition advClick="0">
    <p:zoom dir="in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26978-2EB3-4859-A76E-46883D874236}" type="slidenum">
              <a:rPr lang="en-GB"/>
              <a:pPr/>
              <a:t>18</a:t>
            </a:fld>
            <a:endParaRPr lang="en-GB"/>
          </a:p>
        </p:txBody>
      </p:sp>
      <p:sp>
        <p:nvSpPr>
          <p:cNvPr id="373762" name="Rectangle 2"/>
          <p:cNvSpPr>
            <a:spLocks noGrp="1" noChangeArrowheads="1"/>
          </p:cNvSpPr>
          <p:nvPr>
            <p:ph type="title"/>
          </p:nvPr>
        </p:nvSpPr>
        <p:spPr>
          <a:xfrm>
            <a:off x="1125538" y="0"/>
            <a:ext cx="6867525" cy="407988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/>
              <a:t>EVAN</a:t>
            </a:r>
            <a:r>
              <a:rPr lang="ru-RU"/>
              <a:t>-1</a:t>
            </a:r>
            <a:r>
              <a:rPr lang="en-US"/>
              <a:t>FP test results (5)</a:t>
            </a:r>
            <a:endParaRPr lang="ru-RU" b="0"/>
          </a:p>
        </p:txBody>
      </p:sp>
      <p:graphicFrame>
        <p:nvGraphicFramePr>
          <p:cNvPr id="373763" name="Object 3"/>
          <p:cNvGraphicFramePr>
            <a:graphicFrameLocks noChangeAspect="1"/>
          </p:cNvGraphicFramePr>
          <p:nvPr>
            <p:ph idx="1"/>
          </p:nvPr>
        </p:nvGraphicFramePr>
        <p:xfrm>
          <a:off x="673100" y="879475"/>
          <a:ext cx="7658100" cy="464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767" name="Документ" r:id="rId3" imgW="7377181" imgH="4471900" progId="Word.Document.8">
                  <p:embed/>
                </p:oleObj>
              </mc:Choice>
              <mc:Fallback>
                <p:oleObj name="Документ" r:id="rId3" imgW="7377181" imgH="4471900" progId="Word.Documen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100" y="879475"/>
                        <a:ext cx="7658100" cy="4641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3764" name="Text Box 4"/>
          <p:cNvSpPr txBox="1">
            <a:spLocks noChangeArrowheads="1"/>
          </p:cNvSpPr>
          <p:nvPr/>
        </p:nvSpPr>
        <p:spPr bwMode="auto">
          <a:xfrm>
            <a:off x="498475" y="5592763"/>
            <a:ext cx="8645525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buFont typeface="Wingdings" pitchFamily="2" charset="2"/>
              <a:buChar char="ü"/>
            </a:pPr>
            <a:r>
              <a:rPr lang="en-US" b="0"/>
              <a:t>Mass</a:t>
            </a:r>
            <a:r>
              <a:rPr lang="en-US"/>
              <a:t> </a:t>
            </a:r>
            <a:r>
              <a:rPr lang="en-US" b="0"/>
              <a:t>debalance corresponds to the mass of absorbed oxygen</a:t>
            </a:r>
            <a:endParaRPr lang="ru-RU" b="0"/>
          </a:p>
          <a:p>
            <a:pPr eaLnBrk="1" hangingPunct="1">
              <a:buFont typeface="Wingdings" pitchFamily="2" charset="2"/>
              <a:buChar char="ü"/>
            </a:pPr>
            <a:r>
              <a:rPr lang="en-US" b="0"/>
              <a:t>Element specific debalance does not exceed </a:t>
            </a:r>
            <a:r>
              <a:rPr lang="ru-RU" b="0"/>
              <a:t>1.5</a:t>
            </a:r>
            <a:r>
              <a:rPr lang="en-US" b="0"/>
              <a:t> rel.</a:t>
            </a:r>
            <a:r>
              <a:rPr lang="ru-RU" b="0"/>
              <a:t>%</a:t>
            </a:r>
            <a:r>
              <a:rPr lang="en-US" b="0"/>
              <a:t> for U</a:t>
            </a:r>
            <a:r>
              <a:rPr lang="ru-RU" b="0"/>
              <a:t>, 4.5%</a:t>
            </a:r>
            <a:r>
              <a:rPr lang="en-US" b="0"/>
              <a:t> for Zr,</a:t>
            </a:r>
            <a:r>
              <a:rPr lang="ru-RU" b="0"/>
              <a:t> 4.0% </a:t>
            </a:r>
            <a:r>
              <a:rPr lang="en-US" b="0"/>
              <a:t/>
            </a:r>
            <a:br>
              <a:rPr lang="en-US" b="0"/>
            </a:br>
            <a:r>
              <a:rPr lang="en-US" b="0"/>
              <a:t>  for Sr</a:t>
            </a:r>
            <a:r>
              <a:rPr lang="ru-RU" b="0"/>
              <a:t>, 1.9%</a:t>
            </a:r>
            <a:r>
              <a:rPr lang="en-US" b="0"/>
              <a:t> for Ba</a:t>
            </a:r>
            <a:r>
              <a:rPr lang="ru-RU" b="0"/>
              <a:t>, 3.5%</a:t>
            </a:r>
            <a:r>
              <a:rPr lang="en-US" b="0"/>
              <a:t> for Ce</a:t>
            </a:r>
            <a:r>
              <a:rPr lang="ru-RU" b="0"/>
              <a:t>, 5.9%</a:t>
            </a:r>
            <a:r>
              <a:rPr lang="en-US" b="0"/>
              <a:t> for La</a:t>
            </a:r>
            <a:r>
              <a:rPr lang="ru-RU" b="0"/>
              <a:t>, 0.2%</a:t>
            </a:r>
            <a:r>
              <a:rPr lang="en-US" b="0"/>
              <a:t> for Ru and </a:t>
            </a:r>
            <a:r>
              <a:rPr lang="ru-RU" b="0"/>
              <a:t>0.4%</a:t>
            </a:r>
            <a:r>
              <a:rPr lang="en-US" b="0"/>
              <a:t> for Mo</a:t>
            </a:r>
            <a:r>
              <a:rPr lang="ru-RU" sz="1400" b="0"/>
              <a:t> </a:t>
            </a:r>
          </a:p>
        </p:txBody>
      </p:sp>
      <p:sp>
        <p:nvSpPr>
          <p:cNvPr id="373765" name="Text Box 5"/>
          <p:cNvSpPr txBox="1">
            <a:spLocks noChangeArrowheads="1"/>
          </p:cNvSpPr>
          <p:nvPr/>
        </p:nvSpPr>
        <p:spPr bwMode="auto">
          <a:xfrm>
            <a:off x="430213" y="5313363"/>
            <a:ext cx="87137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ru-RU" sz="1200" b="0"/>
              <a:t>*-</a:t>
            </a:r>
            <a:r>
              <a:rPr lang="en-US" sz="1200" b="0"/>
              <a:t>ZrO</a:t>
            </a:r>
            <a:r>
              <a:rPr lang="en-US" sz="1200" b="0" baseline="-20000"/>
              <a:t>2</a:t>
            </a:r>
            <a:r>
              <a:rPr lang="en-US" sz="1200" b="0"/>
              <a:t> used for Ba and Sr zirconate preparation and for the cold crucible insulation</a:t>
            </a:r>
            <a:endParaRPr lang="ru-RU" sz="1200" b="0"/>
          </a:p>
        </p:txBody>
      </p:sp>
      <p:sp>
        <p:nvSpPr>
          <p:cNvPr id="373766" name="Rectangle 6"/>
          <p:cNvSpPr>
            <a:spLocks noChangeArrowheads="1"/>
          </p:cNvSpPr>
          <p:nvPr/>
        </p:nvSpPr>
        <p:spPr bwMode="auto">
          <a:xfrm>
            <a:off x="3197225" y="515938"/>
            <a:ext cx="2774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Mass balance of corium</a:t>
            </a:r>
            <a:endParaRPr lang="ru-RU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advClick="0">
    <p:zoom dir="in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00EB6-1CAC-4043-82AE-59ACE95B5158}" type="slidenum">
              <a:rPr lang="en-GB"/>
              <a:pPr/>
              <a:t>19</a:t>
            </a:fld>
            <a:endParaRPr lang="en-GB"/>
          </a:p>
        </p:txBody>
      </p:sp>
      <p:sp>
        <p:nvSpPr>
          <p:cNvPr id="3768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25538" y="0"/>
            <a:ext cx="6867525" cy="407988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/>
              <a:t>EVAN</a:t>
            </a:r>
            <a:r>
              <a:rPr lang="ru-RU"/>
              <a:t>-1</a:t>
            </a:r>
            <a:r>
              <a:rPr lang="en-US"/>
              <a:t>FP test results (6)</a:t>
            </a:r>
            <a:endParaRPr lang="ru-RU" b="0"/>
          </a:p>
        </p:txBody>
      </p:sp>
      <p:sp>
        <p:nvSpPr>
          <p:cNvPr id="376838" name="Rectangle 6"/>
          <p:cNvSpPr>
            <a:spLocks noChangeArrowheads="1"/>
          </p:cNvSpPr>
          <p:nvPr/>
        </p:nvSpPr>
        <p:spPr bwMode="auto">
          <a:xfrm>
            <a:off x="606425" y="465138"/>
            <a:ext cx="7816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US">
                <a:solidFill>
                  <a:schemeClr val="accent2"/>
                </a:solidFill>
              </a:rPr>
              <a:t>Composition of aerosol samples in comparison with melt composition</a:t>
            </a:r>
          </a:p>
        </p:txBody>
      </p:sp>
      <p:graphicFrame>
        <p:nvGraphicFramePr>
          <p:cNvPr id="376840" name="Object 8"/>
          <p:cNvGraphicFramePr>
            <a:graphicFrameLocks noChangeAspect="1"/>
          </p:cNvGraphicFramePr>
          <p:nvPr/>
        </p:nvGraphicFramePr>
        <p:xfrm>
          <a:off x="0" y="1308100"/>
          <a:ext cx="8902700" cy="316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6842" name="Документ" r:id="rId3" imgW="9024858" imgH="3203357" progId="Word.Document.8">
                  <p:embed/>
                </p:oleObj>
              </mc:Choice>
              <mc:Fallback>
                <p:oleObj name="Документ" r:id="rId3" imgW="9024858" imgH="3203357" progId="Word.Document.8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6146" b="5363"/>
                      <a:stretch>
                        <a:fillRect/>
                      </a:stretch>
                    </p:blipFill>
                    <p:spPr bwMode="auto">
                      <a:xfrm>
                        <a:off x="0" y="1308100"/>
                        <a:ext cx="8902700" cy="316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6841" name="Text Box 9"/>
          <p:cNvSpPr txBox="1">
            <a:spLocks noChangeArrowheads="1"/>
          </p:cNvSpPr>
          <p:nvPr/>
        </p:nvSpPr>
        <p:spPr bwMode="auto">
          <a:xfrm>
            <a:off x="331788" y="4779963"/>
            <a:ext cx="8424862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573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17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 typeface="Wingdings" pitchFamily="2" charset="2"/>
              <a:buChar char="ü"/>
            </a:pPr>
            <a:r>
              <a:rPr lang="en-US" sz="1600">
                <a:latin typeface="Arial" pitchFamily="34" charset="0"/>
              </a:rPr>
              <a:t>Aerosols are enriched in U and depleted in Zr in comparison to the melt composition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sz="1600">
                <a:latin typeface="Arial" pitchFamily="34" charset="0"/>
              </a:rPr>
              <a:t>Reduction of Sr/Ba and increase of Mo releases following C</a:t>
            </a:r>
            <a:r>
              <a:rPr lang="en-US" sz="1600" baseline="-25000">
                <a:latin typeface="Arial" pitchFamily="34" charset="0"/>
              </a:rPr>
              <a:t>n</a:t>
            </a:r>
            <a:r>
              <a:rPr lang="en-US" sz="1600">
                <a:latin typeface="Arial" pitchFamily="34" charset="0"/>
              </a:rPr>
              <a:t> increase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sz="1600">
                <a:latin typeface="Arial" pitchFamily="34" charset="0"/>
              </a:rPr>
              <a:t>No indication of RuO</a:t>
            </a:r>
            <a:r>
              <a:rPr lang="en-US" sz="1600" baseline="-20000">
                <a:latin typeface="Arial" pitchFamily="34" charset="0"/>
              </a:rPr>
              <a:t>4 </a:t>
            </a:r>
            <a:r>
              <a:rPr lang="en-US" sz="1600">
                <a:latin typeface="Arial" pitchFamily="34" charset="0"/>
              </a:rPr>
              <a:t> release according to results of</a:t>
            </a:r>
            <a:r>
              <a:rPr lang="ru-RU" sz="1600">
                <a:latin typeface="Arial" pitchFamily="34" charset="0"/>
              </a:rPr>
              <a:t> </a:t>
            </a:r>
            <a:r>
              <a:rPr lang="en-US" sz="1600">
                <a:latin typeface="Arial" pitchFamily="34" charset="0"/>
              </a:rPr>
              <a:t>ICP MS of samples taken from the bubblers</a:t>
            </a:r>
            <a:endParaRPr lang="ru-RU" sz="1600">
              <a:latin typeface="Arial" pitchFamily="34" charset="0"/>
            </a:endParaRPr>
          </a:p>
        </p:txBody>
      </p:sp>
    </p:spTree>
  </p:cSld>
  <p:clrMapOvr>
    <a:masterClrMapping/>
  </p:clrMapOvr>
  <p:transition advClick="0">
    <p:zoom dir="in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F79B0-3467-4200-9345-68002A1E123E}" type="slidenum">
              <a:rPr lang="en-GB"/>
              <a:pPr/>
              <a:t>2</a:t>
            </a:fld>
            <a:endParaRPr lang="en-GB"/>
          </a:p>
        </p:txBody>
      </p:sp>
      <p:sp>
        <p:nvSpPr>
          <p:cNvPr id="348162" name="Text Box 2"/>
          <p:cNvSpPr txBox="1">
            <a:spLocks noChangeArrowheads="1"/>
          </p:cNvSpPr>
          <p:nvPr/>
        </p:nvSpPr>
        <p:spPr bwMode="auto">
          <a:xfrm>
            <a:off x="304800" y="625475"/>
            <a:ext cx="8548688" cy="603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>
                <a:solidFill>
                  <a:srgbClr val="000066"/>
                </a:solidFill>
              </a:rPr>
              <a:t>Objectives</a:t>
            </a:r>
          </a:p>
          <a:p>
            <a:pPr eaLnBrk="1" hangingPunct="1"/>
            <a:r>
              <a:rPr lang="en-US">
                <a:solidFill>
                  <a:srgbClr val="000066"/>
                </a:solidFill>
              </a:rPr>
              <a:t>Test matrix</a:t>
            </a:r>
          </a:p>
          <a:p>
            <a:pPr eaLnBrk="1" hangingPunct="1"/>
            <a:r>
              <a:rPr lang="en-US">
                <a:solidFill>
                  <a:srgbClr val="000066"/>
                </a:solidFill>
              </a:rPr>
              <a:t>Methodology of evaporation study and post test analysis</a:t>
            </a:r>
          </a:p>
          <a:p>
            <a:pPr eaLnBrk="1" hangingPunct="1"/>
            <a:r>
              <a:rPr lang="en-US">
                <a:solidFill>
                  <a:srgbClr val="000066"/>
                </a:solidFill>
              </a:rPr>
              <a:t>Installation:</a:t>
            </a:r>
          </a:p>
          <a:p>
            <a:pPr eaLnBrk="1" hangingPunct="1"/>
            <a:r>
              <a:rPr lang="en-US" sz="1600">
                <a:solidFill>
                  <a:srgbClr val="000066"/>
                </a:solidFill>
              </a:rPr>
              <a:t>	</a:t>
            </a:r>
            <a:r>
              <a:rPr lang="en-US" sz="1400">
                <a:solidFill>
                  <a:srgbClr val="000066"/>
                </a:solidFill>
              </a:rPr>
              <a:t>- Induction furnace</a:t>
            </a:r>
          </a:p>
          <a:p>
            <a:pPr eaLnBrk="1" hangingPunct="1"/>
            <a:r>
              <a:rPr lang="en-US" sz="1400">
                <a:solidFill>
                  <a:srgbClr val="000066"/>
                </a:solidFill>
              </a:rPr>
              <a:t> 	- Gas-aerosol sampling system</a:t>
            </a:r>
          </a:p>
          <a:p>
            <a:pPr eaLnBrk="1" hangingPunct="1"/>
            <a:r>
              <a:rPr lang="en-US">
                <a:solidFill>
                  <a:srgbClr val="000066"/>
                </a:solidFill>
              </a:rPr>
              <a:t>EVAN</a:t>
            </a:r>
            <a:r>
              <a:rPr lang="ru-RU">
                <a:solidFill>
                  <a:srgbClr val="000066"/>
                </a:solidFill>
              </a:rPr>
              <a:t>-1</a:t>
            </a:r>
            <a:r>
              <a:rPr lang="en-US">
                <a:solidFill>
                  <a:srgbClr val="000066"/>
                </a:solidFill>
              </a:rPr>
              <a:t>FP test procedure</a:t>
            </a:r>
          </a:p>
          <a:p>
            <a:pPr eaLnBrk="1" hangingPunct="1"/>
            <a:r>
              <a:rPr lang="en-US">
                <a:solidFill>
                  <a:srgbClr val="000066"/>
                </a:solidFill>
              </a:rPr>
              <a:t>EVAN</a:t>
            </a:r>
            <a:r>
              <a:rPr lang="ru-RU">
                <a:solidFill>
                  <a:srgbClr val="000066"/>
                </a:solidFill>
              </a:rPr>
              <a:t>-1</a:t>
            </a:r>
            <a:r>
              <a:rPr lang="en-US">
                <a:solidFill>
                  <a:srgbClr val="000066"/>
                </a:solidFill>
              </a:rPr>
              <a:t>FP test results:</a:t>
            </a:r>
          </a:p>
          <a:p>
            <a:pPr eaLnBrk="1" hangingPunct="1"/>
            <a:r>
              <a:rPr lang="en-US" sz="1600">
                <a:solidFill>
                  <a:srgbClr val="000066"/>
                </a:solidFill>
              </a:rPr>
              <a:t>	</a:t>
            </a:r>
            <a:r>
              <a:rPr lang="ru-RU" sz="1400">
                <a:solidFill>
                  <a:srgbClr val="000066"/>
                </a:solidFill>
              </a:rPr>
              <a:t>-</a:t>
            </a:r>
            <a:r>
              <a:rPr lang="en-US" sz="1400">
                <a:solidFill>
                  <a:srgbClr val="000066"/>
                </a:solidFill>
              </a:rPr>
              <a:t> Pyrometer readings and melt surface temperature during the 1</a:t>
            </a:r>
            <a:r>
              <a:rPr lang="en-US" sz="1400" baseline="30000">
                <a:solidFill>
                  <a:srgbClr val="000066"/>
                </a:solidFill>
              </a:rPr>
              <a:t>st</a:t>
            </a:r>
            <a:r>
              <a:rPr lang="en-US" sz="1400">
                <a:solidFill>
                  <a:srgbClr val="000066"/>
                </a:solidFill>
              </a:rPr>
              <a:t> part of the test</a:t>
            </a:r>
            <a:endParaRPr lang="ru-RU" sz="1400">
              <a:solidFill>
                <a:srgbClr val="000066"/>
              </a:solidFill>
            </a:endParaRPr>
          </a:p>
          <a:p>
            <a:pPr eaLnBrk="1" hangingPunct="1"/>
            <a:r>
              <a:rPr lang="ru-RU" sz="1400">
                <a:solidFill>
                  <a:srgbClr val="000066"/>
                </a:solidFill>
              </a:rPr>
              <a:t>	-</a:t>
            </a:r>
            <a:r>
              <a:rPr lang="en-US" sz="1400">
                <a:solidFill>
                  <a:srgbClr val="000066"/>
                </a:solidFill>
              </a:rPr>
              <a:t> Pyrometer readings and melt surface temperature during the 2</a:t>
            </a:r>
            <a:r>
              <a:rPr lang="en-US" sz="1400" baseline="30000">
                <a:solidFill>
                  <a:srgbClr val="000066"/>
                </a:solidFill>
              </a:rPr>
              <a:t>nd</a:t>
            </a:r>
            <a:r>
              <a:rPr lang="en-US" sz="1400">
                <a:solidFill>
                  <a:srgbClr val="000066"/>
                </a:solidFill>
              </a:rPr>
              <a:t> part of the test</a:t>
            </a:r>
            <a:endParaRPr lang="ru-RU" sz="1400">
              <a:solidFill>
                <a:srgbClr val="000066"/>
              </a:solidFill>
            </a:endParaRPr>
          </a:p>
          <a:p>
            <a:pPr eaLnBrk="1" hangingPunct="1"/>
            <a:r>
              <a:rPr lang="ru-RU" sz="1400">
                <a:solidFill>
                  <a:srgbClr val="000066"/>
                </a:solidFill>
              </a:rPr>
              <a:t>	-</a:t>
            </a:r>
            <a:r>
              <a:rPr lang="en-US" sz="1400">
                <a:solidFill>
                  <a:srgbClr val="000066"/>
                </a:solidFill>
              </a:rPr>
              <a:t> Evolution of corium oxidation index</a:t>
            </a:r>
            <a:endParaRPr lang="ru-RU" sz="1400">
              <a:solidFill>
                <a:srgbClr val="000066"/>
              </a:solidFill>
            </a:endParaRPr>
          </a:p>
          <a:p>
            <a:pPr eaLnBrk="1" hangingPunct="1"/>
            <a:r>
              <a:rPr lang="ru-RU" sz="1400">
                <a:solidFill>
                  <a:srgbClr val="000066"/>
                </a:solidFill>
              </a:rPr>
              <a:t>	-</a:t>
            </a:r>
            <a:r>
              <a:rPr lang="en-US" sz="1400">
                <a:solidFill>
                  <a:srgbClr val="000066"/>
                </a:solidFill>
              </a:rPr>
              <a:t> Crucible and ingot after the test</a:t>
            </a:r>
            <a:endParaRPr lang="ru-RU" sz="1400">
              <a:solidFill>
                <a:srgbClr val="000066"/>
              </a:solidFill>
            </a:endParaRPr>
          </a:p>
          <a:p>
            <a:pPr eaLnBrk="1" hangingPunct="1"/>
            <a:r>
              <a:rPr lang="ru-RU" sz="1400">
                <a:solidFill>
                  <a:srgbClr val="000066"/>
                </a:solidFill>
              </a:rPr>
              <a:t>	-</a:t>
            </a:r>
            <a:r>
              <a:rPr lang="en-US" sz="1400">
                <a:solidFill>
                  <a:srgbClr val="000066"/>
                </a:solidFill>
              </a:rPr>
              <a:t> Mass balance of corium</a:t>
            </a:r>
            <a:endParaRPr lang="ru-RU" sz="1400">
              <a:solidFill>
                <a:srgbClr val="000066"/>
              </a:solidFill>
            </a:endParaRPr>
          </a:p>
          <a:p>
            <a:pPr eaLnBrk="1" hangingPunct="1"/>
            <a:r>
              <a:rPr lang="ru-RU" sz="1400">
                <a:solidFill>
                  <a:srgbClr val="000066"/>
                </a:solidFill>
              </a:rPr>
              <a:t>	-</a:t>
            </a:r>
            <a:r>
              <a:rPr lang="en-US" sz="1400">
                <a:solidFill>
                  <a:srgbClr val="000066"/>
                </a:solidFill>
              </a:rPr>
              <a:t> Composition of aerosol samples in comparison with melt composition</a:t>
            </a:r>
            <a:endParaRPr lang="ru-RU" sz="1400">
              <a:solidFill>
                <a:srgbClr val="000066"/>
              </a:solidFill>
            </a:endParaRPr>
          </a:p>
          <a:p>
            <a:pPr eaLnBrk="1" hangingPunct="1"/>
            <a:r>
              <a:rPr lang="ru-RU" sz="1400">
                <a:solidFill>
                  <a:srgbClr val="000066"/>
                </a:solidFill>
              </a:rPr>
              <a:t>	-</a:t>
            </a:r>
            <a:r>
              <a:rPr lang="en-US" sz="1400">
                <a:solidFill>
                  <a:srgbClr val="000066"/>
                </a:solidFill>
              </a:rPr>
              <a:t> Aerosol transport losses</a:t>
            </a:r>
            <a:endParaRPr lang="ru-RU" sz="1400">
              <a:solidFill>
                <a:srgbClr val="000066"/>
              </a:solidFill>
            </a:endParaRPr>
          </a:p>
          <a:p>
            <a:pPr eaLnBrk="1" hangingPunct="1"/>
            <a:r>
              <a:rPr lang="ru-RU" sz="1400">
                <a:solidFill>
                  <a:srgbClr val="000066"/>
                </a:solidFill>
              </a:rPr>
              <a:t>	-</a:t>
            </a:r>
            <a:r>
              <a:rPr lang="en-US" sz="1400">
                <a:solidFill>
                  <a:srgbClr val="000066"/>
                </a:solidFill>
              </a:rPr>
              <a:t> Aerosol mass release rates </a:t>
            </a:r>
            <a:r>
              <a:rPr lang="ru-RU" sz="1400">
                <a:solidFill>
                  <a:srgbClr val="000066"/>
                </a:solidFill>
              </a:rPr>
              <a:t/>
            </a:r>
            <a:br>
              <a:rPr lang="ru-RU" sz="1400">
                <a:solidFill>
                  <a:srgbClr val="000066"/>
                </a:solidFill>
              </a:rPr>
            </a:br>
            <a:r>
              <a:rPr lang="ru-RU" sz="1400">
                <a:solidFill>
                  <a:srgbClr val="000066"/>
                </a:solidFill>
              </a:rPr>
              <a:t>	- </a:t>
            </a:r>
            <a:r>
              <a:rPr lang="en-US" sz="1400">
                <a:solidFill>
                  <a:srgbClr val="000066"/>
                </a:solidFill>
              </a:rPr>
              <a:t>Element specific release rates</a:t>
            </a:r>
            <a:endParaRPr lang="ru-RU" sz="1400">
              <a:solidFill>
                <a:srgbClr val="000066"/>
              </a:solidFill>
            </a:endParaRPr>
          </a:p>
          <a:p>
            <a:pPr eaLnBrk="1" hangingPunct="1"/>
            <a:r>
              <a:rPr lang="ru-RU" sz="1400">
                <a:solidFill>
                  <a:srgbClr val="000066"/>
                </a:solidFill>
              </a:rPr>
              <a:t>	-</a:t>
            </a:r>
            <a:r>
              <a:rPr lang="en-US" sz="1400">
                <a:solidFill>
                  <a:srgbClr val="000066"/>
                </a:solidFill>
              </a:rPr>
              <a:t> Temperature dependence of release rates at C</a:t>
            </a:r>
            <a:r>
              <a:rPr lang="ru-RU" sz="1400">
                <a:solidFill>
                  <a:srgbClr val="000066"/>
                </a:solidFill>
              </a:rPr>
              <a:t> </a:t>
            </a:r>
            <a:r>
              <a:rPr lang="en-US" sz="1400">
                <a:solidFill>
                  <a:srgbClr val="000066"/>
                </a:solidFill>
              </a:rPr>
              <a:t>70 and C</a:t>
            </a:r>
            <a:r>
              <a:rPr lang="ru-RU" sz="1400">
                <a:solidFill>
                  <a:srgbClr val="000066"/>
                </a:solidFill>
              </a:rPr>
              <a:t> </a:t>
            </a:r>
            <a:r>
              <a:rPr lang="en-US" sz="1400">
                <a:solidFill>
                  <a:srgbClr val="000066"/>
                </a:solidFill>
              </a:rPr>
              <a:t>85</a:t>
            </a:r>
            <a:endParaRPr lang="ru-RU" sz="1400">
              <a:solidFill>
                <a:srgbClr val="000066"/>
              </a:solidFill>
            </a:endParaRPr>
          </a:p>
          <a:p>
            <a:pPr eaLnBrk="1" hangingPunct="1"/>
            <a:r>
              <a:rPr lang="ru-RU" sz="1400">
                <a:solidFill>
                  <a:srgbClr val="000066"/>
                </a:solidFill>
              </a:rPr>
              <a:t>	-</a:t>
            </a:r>
            <a:r>
              <a:rPr lang="en-US" sz="1400">
                <a:solidFill>
                  <a:srgbClr val="000066"/>
                </a:solidFill>
              </a:rPr>
              <a:t> Influence of oxidation index on the release rates </a:t>
            </a:r>
          </a:p>
          <a:p>
            <a:pPr eaLnBrk="1" hangingPunct="1"/>
            <a:r>
              <a:rPr lang="ru-RU" sz="1400">
                <a:solidFill>
                  <a:srgbClr val="000066"/>
                </a:solidFill>
              </a:rPr>
              <a:t>	-</a:t>
            </a:r>
            <a:r>
              <a:rPr lang="en-US" sz="1400">
                <a:solidFill>
                  <a:srgbClr val="000066"/>
                </a:solidFill>
              </a:rPr>
              <a:t> Aerosol phase composition</a:t>
            </a:r>
            <a:endParaRPr lang="ru-RU" sz="1400">
              <a:solidFill>
                <a:srgbClr val="000066"/>
              </a:solidFill>
            </a:endParaRPr>
          </a:p>
          <a:p>
            <a:pPr eaLnBrk="1" hangingPunct="1"/>
            <a:r>
              <a:rPr lang="ru-RU" sz="1400">
                <a:solidFill>
                  <a:srgbClr val="000066"/>
                </a:solidFill>
              </a:rPr>
              <a:t>	-</a:t>
            </a:r>
            <a:r>
              <a:rPr lang="en-US" sz="1400">
                <a:solidFill>
                  <a:srgbClr val="000066"/>
                </a:solidFill>
              </a:rPr>
              <a:t> Aerosol size distribution</a:t>
            </a:r>
            <a:endParaRPr lang="ru-RU" sz="1400">
              <a:solidFill>
                <a:srgbClr val="000066"/>
              </a:solidFill>
            </a:endParaRPr>
          </a:p>
          <a:p>
            <a:pPr eaLnBrk="1" hangingPunct="1"/>
            <a:r>
              <a:rPr lang="ru-RU" sz="1400">
                <a:solidFill>
                  <a:srgbClr val="000066"/>
                </a:solidFill>
              </a:rPr>
              <a:t>	-</a:t>
            </a:r>
            <a:r>
              <a:rPr lang="en-US" sz="1400">
                <a:solidFill>
                  <a:srgbClr val="000066"/>
                </a:solidFill>
              </a:rPr>
              <a:t> Uranium species partial pressure</a:t>
            </a:r>
            <a:endParaRPr lang="ru-RU" sz="1400">
              <a:solidFill>
                <a:srgbClr val="000066"/>
              </a:solidFill>
            </a:endParaRPr>
          </a:p>
          <a:p>
            <a:pPr eaLnBrk="1" hangingPunct="1"/>
            <a:r>
              <a:rPr lang="en-US">
                <a:solidFill>
                  <a:srgbClr val="000066"/>
                </a:solidFill>
              </a:rPr>
              <a:t>Thermodynamic modeling by</a:t>
            </a:r>
            <a:r>
              <a:rPr lang="ru-RU">
                <a:solidFill>
                  <a:srgbClr val="000066"/>
                </a:solidFill>
              </a:rPr>
              <a:t> Gemini2</a:t>
            </a:r>
            <a:r>
              <a:rPr lang="en-US">
                <a:solidFill>
                  <a:srgbClr val="000066"/>
                </a:solidFill>
              </a:rPr>
              <a:t>/</a:t>
            </a:r>
            <a:r>
              <a:rPr lang="ru-RU">
                <a:solidFill>
                  <a:srgbClr val="000066"/>
                </a:solidFill>
              </a:rPr>
              <a:t>NUCLEAiv-07_1</a:t>
            </a:r>
          </a:p>
          <a:p>
            <a:pPr eaLnBrk="1" hangingPunct="1"/>
            <a:r>
              <a:rPr lang="en-US">
                <a:solidFill>
                  <a:srgbClr val="000066"/>
                </a:solidFill>
              </a:rPr>
              <a:t>Conclusions</a:t>
            </a:r>
          </a:p>
          <a:p>
            <a:pPr eaLnBrk="1" hangingPunct="1">
              <a:buFont typeface="Wingdings" pitchFamily="2" charset="2"/>
              <a:buNone/>
            </a:pPr>
            <a:endParaRPr lang="ru-RU">
              <a:solidFill>
                <a:srgbClr val="000066"/>
              </a:solidFill>
            </a:endParaRPr>
          </a:p>
        </p:txBody>
      </p:sp>
      <p:sp>
        <p:nvSpPr>
          <p:cNvPr id="348164" name="Rectangle 4"/>
          <p:cNvSpPr>
            <a:spLocks noGrp="1" noChangeArrowheads="1"/>
          </p:cNvSpPr>
          <p:nvPr>
            <p:ph type="title"/>
          </p:nvPr>
        </p:nvSpPr>
        <p:spPr>
          <a:xfrm>
            <a:off x="735013" y="0"/>
            <a:ext cx="7772400" cy="717550"/>
          </a:xfrm>
          <a:noFill/>
          <a:ln/>
        </p:spPr>
        <p:txBody>
          <a:bodyPr/>
          <a:lstStyle/>
          <a:p>
            <a:r>
              <a:rPr lang="en-US"/>
              <a:t>  </a:t>
            </a:r>
            <a:r>
              <a:rPr lang="en-GB"/>
              <a:t>Contents </a:t>
            </a:r>
          </a:p>
        </p:txBody>
      </p:sp>
    </p:spTree>
  </p:cSld>
  <p:clrMapOvr>
    <a:masterClrMapping/>
  </p:clrMapOvr>
  <p:transition advClick="0">
    <p:zoom dir="in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38F7-24AE-41D6-AB86-0DB83FA2D16B}" type="slidenum">
              <a:rPr lang="en-GB"/>
              <a:pPr/>
              <a:t>20</a:t>
            </a:fld>
            <a:endParaRPr lang="en-GB"/>
          </a:p>
        </p:txBody>
      </p:sp>
      <p:sp>
        <p:nvSpPr>
          <p:cNvPr id="377858" name="Rectangle 2"/>
          <p:cNvSpPr>
            <a:spLocks noGrp="1" noChangeArrowheads="1"/>
          </p:cNvSpPr>
          <p:nvPr>
            <p:ph type="title"/>
          </p:nvPr>
        </p:nvSpPr>
        <p:spPr>
          <a:xfrm>
            <a:off x="1125538" y="0"/>
            <a:ext cx="6867525" cy="407988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/>
              <a:t>EVAN</a:t>
            </a:r>
            <a:r>
              <a:rPr lang="ru-RU"/>
              <a:t>-1</a:t>
            </a:r>
            <a:r>
              <a:rPr lang="en-US"/>
              <a:t>FP test results (7)</a:t>
            </a:r>
            <a:endParaRPr lang="ru-RU" b="0"/>
          </a:p>
        </p:txBody>
      </p:sp>
      <p:sp>
        <p:nvSpPr>
          <p:cNvPr id="377859" name="Rectangle 3"/>
          <p:cNvSpPr>
            <a:spLocks noChangeArrowheads="1"/>
          </p:cNvSpPr>
          <p:nvPr/>
        </p:nvSpPr>
        <p:spPr bwMode="auto">
          <a:xfrm>
            <a:off x="2994025" y="363538"/>
            <a:ext cx="2876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US">
                <a:solidFill>
                  <a:schemeClr val="accent2"/>
                </a:solidFill>
              </a:rPr>
              <a:t>Aerosol transport losses</a:t>
            </a:r>
          </a:p>
        </p:txBody>
      </p:sp>
      <p:sp>
        <p:nvSpPr>
          <p:cNvPr id="377860" name="Text Box 4"/>
          <p:cNvSpPr txBox="1">
            <a:spLocks noChangeArrowheads="1"/>
          </p:cNvSpPr>
          <p:nvPr/>
        </p:nvSpPr>
        <p:spPr bwMode="auto">
          <a:xfrm>
            <a:off x="1116013" y="3357563"/>
            <a:ext cx="6264275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buFont typeface="Wingdings" pitchFamily="2" charset="2"/>
              <a:buChar char="ü"/>
            </a:pPr>
            <a:r>
              <a:rPr lang="en-US" sz="1400" b="0"/>
              <a:t> Total aerosol mass of </a:t>
            </a:r>
            <a:r>
              <a:rPr lang="ru-RU" sz="1400" b="0"/>
              <a:t>64.38</a:t>
            </a:r>
            <a:r>
              <a:rPr lang="en-US" sz="1400" b="0"/>
              <a:t> g</a:t>
            </a:r>
            <a:endParaRPr lang="ru-RU" sz="1400" b="0"/>
          </a:p>
          <a:p>
            <a:pPr eaLnBrk="1" hangingPunct="1">
              <a:buFont typeface="Wingdings" pitchFamily="2" charset="2"/>
              <a:buChar char="ü"/>
            </a:pPr>
            <a:r>
              <a:rPr lang="en-US" sz="1400" b="0"/>
              <a:t> Significant transport losses</a:t>
            </a:r>
            <a:r>
              <a:rPr lang="ru-RU" sz="1400" b="0"/>
              <a:t> </a:t>
            </a:r>
            <a:r>
              <a:rPr lang="ru-RU" sz="1400" b="0">
                <a:sym typeface="Symbol" pitchFamily="18" charset="2"/>
              </a:rPr>
              <a:t></a:t>
            </a:r>
            <a:r>
              <a:rPr lang="ru-RU" sz="1400" b="0"/>
              <a:t>60%</a:t>
            </a:r>
            <a:endParaRPr lang="en-US" sz="1400" b="0"/>
          </a:p>
          <a:p>
            <a:pPr eaLnBrk="1" hangingPunct="1">
              <a:buFont typeface="Wingdings" pitchFamily="2" charset="2"/>
              <a:buChar char="ü"/>
            </a:pPr>
            <a:r>
              <a:rPr lang="en-US" sz="1400" b="0"/>
              <a:t> The transport losses were taken into account by the coefficient: </a:t>
            </a:r>
          </a:p>
          <a:p>
            <a:pPr eaLnBrk="1" hangingPunct="1">
              <a:buFont typeface="Wingdings" pitchFamily="2" charset="2"/>
              <a:buChar char="ü"/>
            </a:pPr>
            <a:endParaRPr lang="en-US" sz="1400" b="0"/>
          </a:p>
          <a:p>
            <a:pPr lvl="4" eaLnBrk="1" hangingPunct="1">
              <a:buFont typeface="Wingdings" pitchFamily="2" charset="2"/>
              <a:buNone/>
            </a:pPr>
            <a:r>
              <a:rPr lang="en-US" sz="1400" b="0"/>
              <a:t>where  m</a:t>
            </a:r>
            <a:r>
              <a:rPr lang="en-US" sz="1400" b="0" baseline="-25000"/>
              <a:t>MAF</a:t>
            </a:r>
            <a:r>
              <a:rPr lang="en-US" sz="1400" b="0"/>
              <a:t>, m</a:t>
            </a:r>
            <a:r>
              <a:rPr lang="en-US" sz="1400" b="0" baseline="-25000"/>
              <a:t>AAF</a:t>
            </a:r>
            <a:r>
              <a:rPr lang="en-US" sz="1400" b="0"/>
              <a:t> and M</a:t>
            </a:r>
            <a:r>
              <a:rPr lang="en-US" sz="1400" b="0" baseline="30000"/>
              <a:t>o</a:t>
            </a:r>
            <a:r>
              <a:rPr lang="el-GR" sz="1400" b="0" baseline="-25000">
                <a:cs typeface="Arial" pitchFamily="34" charset="0"/>
              </a:rPr>
              <a:t>Σ</a:t>
            </a:r>
            <a:r>
              <a:rPr lang="en-US" sz="1400" b="0"/>
              <a:t> are masses of aerosols collected in F1, F2 filters and integral aerosol mass, respectively  </a:t>
            </a:r>
            <a:endParaRPr lang="ru-RU" sz="1400" b="0"/>
          </a:p>
        </p:txBody>
      </p:sp>
      <p:grpSp>
        <p:nvGrpSpPr>
          <p:cNvPr id="377868" name="Group 12"/>
          <p:cNvGrpSpPr>
            <a:grpSpLocks/>
          </p:cNvGrpSpPr>
          <p:nvPr/>
        </p:nvGrpSpPr>
        <p:grpSpPr bwMode="auto">
          <a:xfrm>
            <a:off x="1035050" y="1108075"/>
            <a:ext cx="7658100" cy="2432050"/>
            <a:chOff x="652" y="610"/>
            <a:chExt cx="4824" cy="1532"/>
          </a:xfrm>
        </p:grpSpPr>
        <p:graphicFrame>
          <p:nvGraphicFramePr>
            <p:cNvPr id="377862" name="Object 6"/>
            <p:cNvGraphicFramePr>
              <a:graphicFrameLocks noChangeAspect="1"/>
            </p:cNvGraphicFramePr>
            <p:nvPr/>
          </p:nvGraphicFramePr>
          <p:xfrm>
            <a:off x="652" y="640"/>
            <a:ext cx="3299" cy="14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7869" name="Диаграмма" r:id="rId3" imgW="7096049" imgH="4848149" progId="Excel.Chart.8">
                    <p:embed/>
                  </p:oleObj>
                </mc:Choice>
                <mc:Fallback>
                  <p:oleObj name="Диаграмма" r:id="rId3" imgW="7096049" imgH="4848149" progId="Excel.Chart.8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11163" t="20793" r="10693" b="24263"/>
                        <a:stretch>
                          <a:fillRect/>
                        </a:stretch>
                      </p:blipFill>
                      <p:spPr bwMode="auto">
                        <a:xfrm>
                          <a:off x="652" y="640"/>
                          <a:ext cx="3299" cy="14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77863" name="Text Box 7"/>
            <p:cNvSpPr txBox="1">
              <a:spLocks noChangeArrowheads="1"/>
            </p:cNvSpPr>
            <p:nvPr/>
          </p:nvSpPr>
          <p:spPr bwMode="auto">
            <a:xfrm>
              <a:off x="4001" y="610"/>
              <a:ext cx="1475" cy="15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400" b="0"/>
                <a:t>Main line</a:t>
              </a:r>
              <a:endParaRPr lang="ru-RU" sz="1400" b="0"/>
            </a:p>
            <a:p>
              <a:pPr eaLnBrk="1" hangingPunct="1"/>
              <a:endParaRPr lang="ru-RU" sz="1400" b="0"/>
            </a:p>
            <a:p>
              <a:pPr eaLnBrk="1" hangingPunct="1"/>
              <a:r>
                <a:rPr lang="en-US" sz="1400" b="0"/>
                <a:t>T</a:t>
              </a:r>
              <a:r>
                <a:rPr lang="ru-RU" sz="1400" b="0"/>
                <a:t>hree-way valve</a:t>
              </a:r>
            </a:p>
            <a:p>
              <a:pPr eaLnBrk="1" hangingPunct="1"/>
              <a:endParaRPr lang="ru-RU" sz="1400" b="0"/>
            </a:p>
            <a:p>
              <a:pPr eaLnBrk="1" hangingPunct="1"/>
              <a:r>
                <a:rPr lang="en-US" sz="1400" b="0"/>
                <a:t>F1 filters</a:t>
              </a:r>
            </a:p>
            <a:p>
              <a:pPr eaLnBrk="1" hangingPunct="1"/>
              <a:endParaRPr lang="en-US" sz="1400" b="0"/>
            </a:p>
            <a:p>
              <a:pPr eaLnBrk="1" hangingPunct="1"/>
              <a:r>
                <a:rPr lang="en-US" sz="1400" b="0"/>
                <a:t>F2 filters</a:t>
              </a:r>
            </a:p>
            <a:p>
              <a:pPr eaLnBrk="1" hangingPunct="1"/>
              <a:endParaRPr lang="en-US" sz="1400" b="0"/>
            </a:p>
            <a:p>
              <a:pPr eaLnBrk="1" hangingPunct="1"/>
              <a:r>
                <a:rPr lang="en-US" sz="1400" b="0"/>
                <a:t>Cold crucible</a:t>
              </a:r>
              <a:endParaRPr lang="ru-RU" sz="1400" b="0"/>
            </a:p>
            <a:p>
              <a:pPr eaLnBrk="1" hangingPunct="1"/>
              <a:endParaRPr lang="ru-RU" sz="1400" b="0"/>
            </a:p>
            <a:p>
              <a:pPr eaLnBrk="1" hangingPunct="1"/>
              <a:r>
                <a:rPr lang="en-US" sz="1400" b="0"/>
                <a:t>Quartz  partition and vessel</a:t>
              </a:r>
              <a:endParaRPr lang="ru-RU" sz="1400" b="0"/>
            </a:p>
          </p:txBody>
        </p:sp>
      </p:grpSp>
      <p:sp>
        <p:nvSpPr>
          <p:cNvPr id="377864" name="Rectangle 8"/>
          <p:cNvSpPr>
            <a:spLocks noChangeArrowheads="1"/>
          </p:cNvSpPr>
          <p:nvPr/>
        </p:nvSpPr>
        <p:spPr bwMode="auto">
          <a:xfrm>
            <a:off x="5384800" y="722313"/>
            <a:ext cx="3117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b="0"/>
              <a:t>Aerosol mass (g) collected in</a:t>
            </a:r>
            <a:endParaRPr lang="ru-RU" b="0"/>
          </a:p>
        </p:txBody>
      </p:sp>
      <p:graphicFrame>
        <p:nvGraphicFramePr>
          <p:cNvPr id="377865" name="Object 9"/>
          <p:cNvGraphicFramePr>
            <a:graphicFrameLocks noChangeAspect="1"/>
          </p:cNvGraphicFramePr>
          <p:nvPr/>
        </p:nvGraphicFramePr>
        <p:xfrm>
          <a:off x="827088" y="4076700"/>
          <a:ext cx="2160587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7870" name="Формула" r:id="rId5" imgW="1638300" imgH="457200" progId="Equation.3">
                  <p:embed/>
                </p:oleObj>
              </mc:Choice>
              <mc:Fallback>
                <p:oleObj name="Формула" r:id="rId5" imgW="1638300" imgH="4572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4076700"/>
                        <a:ext cx="2160587" cy="603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7866" name="Text Box 10"/>
          <p:cNvSpPr txBox="1">
            <a:spLocks noChangeArrowheads="1"/>
          </p:cNvSpPr>
          <p:nvPr/>
        </p:nvSpPr>
        <p:spPr bwMode="auto">
          <a:xfrm>
            <a:off x="1258888" y="5084763"/>
            <a:ext cx="7561262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US" sz="1400" b="0"/>
              <a:t>Thus the transport losses were assumed to be proportional to integral aerosol mass.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1400" b="0"/>
              <a:t>Aerosol mass release rates were calculated as: </a:t>
            </a:r>
          </a:p>
          <a:p>
            <a:pPr eaLnBrk="1" hangingPunct="1">
              <a:buFont typeface="Wingdings" pitchFamily="2" charset="2"/>
              <a:buChar char="ü"/>
            </a:pPr>
            <a:endParaRPr lang="en-US" sz="1400" b="0"/>
          </a:p>
          <a:p>
            <a:pPr eaLnBrk="1" hangingPunct="1">
              <a:buFont typeface="Wingdings" pitchFamily="2" charset="2"/>
              <a:buChar char="ü"/>
            </a:pPr>
            <a:endParaRPr lang="en-US" sz="1400" b="0"/>
          </a:p>
          <a:p>
            <a:pPr lvl="4" eaLnBrk="1" hangingPunct="1">
              <a:buFont typeface="Wingdings" pitchFamily="2" charset="2"/>
              <a:buNone/>
            </a:pPr>
            <a:r>
              <a:rPr lang="en-US" sz="1400" b="0"/>
              <a:t>	where </a:t>
            </a:r>
            <a:r>
              <a:rPr lang="ru-RU" sz="1400" b="0">
                <a:solidFill>
                  <a:srgbClr val="000000"/>
                </a:solidFill>
                <a:cs typeface="Times New Roman" pitchFamily="18" charset="0"/>
              </a:rPr>
              <a:t>Δτ</a:t>
            </a:r>
            <a:r>
              <a:rPr lang="ru-RU" sz="1400" b="0" baseline="-30000">
                <a:solidFill>
                  <a:srgbClr val="000000"/>
                </a:solidFill>
                <a:cs typeface="Times New Roman" pitchFamily="18" charset="0"/>
              </a:rPr>
              <a:t>α</a:t>
            </a:r>
            <a:r>
              <a:rPr lang="ru-RU" sz="1400" b="0"/>
              <a:t> </a:t>
            </a:r>
            <a:r>
              <a:rPr lang="en-US" sz="1400" b="0"/>
              <a:t>and S are exposition of a-regime and melt 	surface area</a:t>
            </a:r>
            <a:endParaRPr lang="ru-RU" sz="1400" b="0"/>
          </a:p>
        </p:txBody>
      </p:sp>
      <p:graphicFrame>
        <p:nvGraphicFramePr>
          <p:cNvPr id="377867" name="Object 11"/>
          <p:cNvGraphicFramePr>
            <a:graphicFrameLocks noChangeAspect="1"/>
          </p:cNvGraphicFramePr>
          <p:nvPr/>
        </p:nvGraphicFramePr>
        <p:xfrm>
          <a:off x="468313" y="5805488"/>
          <a:ext cx="3214687" cy="70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7871" name="Формула" r:id="rId7" imgW="2641600" imgH="584200" progId="Equation.3">
                  <p:embed/>
                </p:oleObj>
              </mc:Choice>
              <mc:Fallback>
                <p:oleObj name="Формула" r:id="rId7" imgW="2641600" imgH="5842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5805488"/>
                        <a:ext cx="3214687" cy="708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advClick="0">
    <p:zoom dir="in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87F6C-9F06-4553-8599-E8FC15E7C3B5}" type="slidenum">
              <a:rPr lang="en-GB"/>
              <a:pPr/>
              <a:t>21</a:t>
            </a:fld>
            <a:endParaRPr lang="en-GB"/>
          </a:p>
        </p:txBody>
      </p:sp>
      <p:sp>
        <p:nvSpPr>
          <p:cNvPr id="381954" name="Rectangle 2"/>
          <p:cNvSpPr>
            <a:spLocks noGrp="1" noChangeArrowheads="1"/>
          </p:cNvSpPr>
          <p:nvPr>
            <p:ph type="title"/>
          </p:nvPr>
        </p:nvSpPr>
        <p:spPr>
          <a:xfrm>
            <a:off x="1125538" y="0"/>
            <a:ext cx="6867525" cy="407988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/>
              <a:t>EVAN</a:t>
            </a:r>
            <a:r>
              <a:rPr lang="ru-RU"/>
              <a:t>-1</a:t>
            </a:r>
            <a:r>
              <a:rPr lang="en-US"/>
              <a:t>FP test results (8)</a:t>
            </a:r>
            <a:endParaRPr lang="ru-RU" b="0"/>
          </a:p>
        </p:txBody>
      </p:sp>
      <p:sp>
        <p:nvSpPr>
          <p:cNvPr id="381955" name="Rectangle 3"/>
          <p:cNvSpPr>
            <a:spLocks noChangeArrowheads="1"/>
          </p:cNvSpPr>
          <p:nvPr/>
        </p:nvSpPr>
        <p:spPr bwMode="auto">
          <a:xfrm>
            <a:off x="2892425" y="376238"/>
            <a:ext cx="3206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US">
                <a:solidFill>
                  <a:schemeClr val="accent2"/>
                </a:solidFill>
              </a:rPr>
              <a:t>Aerosol mass release rates </a:t>
            </a:r>
            <a:r>
              <a:rPr lang="ru-RU">
                <a:solidFill>
                  <a:schemeClr val="accent2"/>
                </a:solidFill>
              </a:rPr>
              <a:t/>
            </a:r>
            <a:br>
              <a:rPr lang="ru-RU">
                <a:solidFill>
                  <a:schemeClr val="accent2"/>
                </a:solidFill>
              </a:rPr>
            </a:br>
            <a:endParaRPr lang="ru-RU">
              <a:solidFill>
                <a:schemeClr val="accent2"/>
              </a:solidFill>
            </a:endParaRPr>
          </a:p>
        </p:txBody>
      </p:sp>
      <p:sp>
        <p:nvSpPr>
          <p:cNvPr id="381958" name="Rectangle 6"/>
          <p:cNvSpPr>
            <a:spLocks noChangeArrowheads="1"/>
          </p:cNvSpPr>
          <p:nvPr/>
        </p:nvSpPr>
        <p:spPr bwMode="auto">
          <a:xfrm>
            <a:off x="1255713" y="5889625"/>
            <a:ext cx="6983412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buFont typeface="Wingdings" pitchFamily="2" charset="2"/>
              <a:buChar char="ü"/>
            </a:pPr>
            <a:r>
              <a:rPr lang="en-US" sz="1400"/>
              <a:t>Significant increase of aerosol release rate at elevated temperatures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sz="1400"/>
              <a:t>Influence of oxidation index is suppressed by temperature effect</a:t>
            </a:r>
            <a:endParaRPr lang="ru-RU" sz="1400"/>
          </a:p>
        </p:txBody>
      </p:sp>
      <p:pic>
        <p:nvPicPr>
          <p:cNvPr id="381960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8" y="696913"/>
            <a:ext cx="7437437" cy="520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>
    <p:zoom dir="in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6548A-1973-4B31-A677-ADA4B3DB301F}" type="slidenum">
              <a:rPr lang="en-GB"/>
              <a:pPr/>
              <a:t>22</a:t>
            </a:fld>
            <a:endParaRPr lang="en-GB"/>
          </a:p>
        </p:txBody>
      </p:sp>
      <p:sp>
        <p:nvSpPr>
          <p:cNvPr id="382978" name="Rectangle 2"/>
          <p:cNvSpPr>
            <a:spLocks noGrp="1" noChangeArrowheads="1"/>
          </p:cNvSpPr>
          <p:nvPr>
            <p:ph type="title"/>
          </p:nvPr>
        </p:nvSpPr>
        <p:spPr>
          <a:xfrm>
            <a:off x="1125538" y="0"/>
            <a:ext cx="6867525" cy="407988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/>
              <a:t>EVAN</a:t>
            </a:r>
            <a:r>
              <a:rPr lang="ru-RU"/>
              <a:t>-1</a:t>
            </a:r>
            <a:r>
              <a:rPr lang="en-US"/>
              <a:t>FP test results (9)</a:t>
            </a:r>
            <a:endParaRPr lang="ru-RU" b="0"/>
          </a:p>
        </p:txBody>
      </p:sp>
      <p:sp>
        <p:nvSpPr>
          <p:cNvPr id="382979" name="Rectangle 3"/>
          <p:cNvSpPr>
            <a:spLocks noChangeArrowheads="1"/>
          </p:cNvSpPr>
          <p:nvPr/>
        </p:nvSpPr>
        <p:spPr bwMode="auto">
          <a:xfrm>
            <a:off x="2905125" y="350838"/>
            <a:ext cx="3448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US">
                <a:solidFill>
                  <a:schemeClr val="accent2"/>
                </a:solidFill>
              </a:rPr>
              <a:t>Element specific release rates</a:t>
            </a:r>
            <a:endParaRPr lang="ru-RU">
              <a:solidFill>
                <a:schemeClr val="accent2"/>
              </a:solidFill>
            </a:endParaRPr>
          </a:p>
        </p:txBody>
      </p:sp>
      <p:sp>
        <p:nvSpPr>
          <p:cNvPr id="382982" name="Rectangle 6"/>
          <p:cNvSpPr>
            <a:spLocks noChangeArrowheads="1"/>
          </p:cNvSpPr>
          <p:nvPr/>
        </p:nvSpPr>
        <p:spPr bwMode="auto">
          <a:xfrm>
            <a:off x="4687888" y="4429125"/>
            <a:ext cx="4456112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1" hangingPunct="1">
              <a:buFont typeface="Wingdings" pitchFamily="2" charset="2"/>
              <a:buChar char="ü"/>
            </a:pPr>
            <a:r>
              <a:rPr lang="en-US" sz="1600"/>
              <a:t>Increase of aerosol release rate at</a:t>
            </a:r>
            <a:br>
              <a:rPr lang="en-US" sz="1600"/>
            </a:br>
            <a:r>
              <a:rPr lang="en-US" sz="1600"/>
              <a:t>   elevated temperatures</a:t>
            </a:r>
          </a:p>
          <a:p>
            <a:pPr eaLnBrk="1" hangingPunct="1">
              <a:buFont typeface="Wingdings" pitchFamily="2" charset="2"/>
              <a:buChar char="ü"/>
            </a:pPr>
            <a:endParaRPr lang="en-US" sz="1600"/>
          </a:p>
          <a:p>
            <a:pPr eaLnBrk="1" hangingPunct="1">
              <a:buFont typeface="Wingdings" pitchFamily="2" charset="2"/>
              <a:buChar char="ü"/>
            </a:pPr>
            <a:r>
              <a:rPr lang="en-US" sz="1600"/>
              <a:t>Influence of oxidation index is suppressed</a:t>
            </a:r>
            <a:br>
              <a:rPr lang="en-US" sz="1600"/>
            </a:br>
            <a:r>
              <a:rPr lang="en-US" sz="1600"/>
              <a:t>   by  temperature effect</a:t>
            </a:r>
            <a:endParaRPr lang="ru-RU" sz="1600"/>
          </a:p>
        </p:txBody>
      </p:sp>
      <p:sp>
        <p:nvSpPr>
          <p:cNvPr id="382983" name="Text Box 7"/>
          <p:cNvSpPr txBox="1">
            <a:spLocks noChangeArrowheads="1"/>
          </p:cNvSpPr>
          <p:nvPr/>
        </p:nvSpPr>
        <p:spPr bwMode="auto">
          <a:xfrm>
            <a:off x="1835150" y="549275"/>
            <a:ext cx="1111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/>
              <a:t>Uranium</a:t>
            </a:r>
            <a:endParaRPr lang="ru-RU"/>
          </a:p>
        </p:txBody>
      </p:sp>
      <p:sp>
        <p:nvSpPr>
          <p:cNvPr id="382984" name="Text Box 8"/>
          <p:cNvSpPr txBox="1">
            <a:spLocks noChangeArrowheads="1"/>
          </p:cNvSpPr>
          <p:nvPr/>
        </p:nvSpPr>
        <p:spPr bwMode="auto">
          <a:xfrm>
            <a:off x="6118225" y="654050"/>
            <a:ext cx="1657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/>
              <a:t>Sr, Ba, Mo, Zr</a:t>
            </a:r>
            <a:endParaRPr lang="ru-RU"/>
          </a:p>
        </p:txBody>
      </p:sp>
      <p:sp>
        <p:nvSpPr>
          <p:cNvPr id="382985" name="Text Box 9"/>
          <p:cNvSpPr txBox="1">
            <a:spLocks noChangeArrowheads="1"/>
          </p:cNvSpPr>
          <p:nvPr/>
        </p:nvSpPr>
        <p:spPr bwMode="auto">
          <a:xfrm>
            <a:off x="1776413" y="3551238"/>
            <a:ext cx="1301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/>
              <a:t>La, Ce, Ru</a:t>
            </a:r>
            <a:endParaRPr lang="ru-RU"/>
          </a:p>
        </p:txBody>
      </p:sp>
      <p:pic>
        <p:nvPicPr>
          <p:cNvPr id="382986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3913"/>
            <a:ext cx="4413250" cy="294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2987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0625"/>
            <a:ext cx="4513263" cy="288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2988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987425"/>
            <a:ext cx="4381500" cy="300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>
    <p:zoom dir="in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20E4F7-E408-43CB-A10F-E07026C229D2}" type="slidenum">
              <a:rPr lang="en-GB"/>
              <a:pPr/>
              <a:t>23</a:t>
            </a:fld>
            <a:endParaRPr lang="en-GB"/>
          </a:p>
        </p:txBody>
      </p:sp>
      <p:sp>
        <p:nvSpPr>
          <p:cNvPr id="385026" name="Rectangle 2"/>
          <p:cNvSpPr>
            <a:spLocks noGrp="1" noChangeArrowheads="1"/>
          </p:cNvSpPr>
          <p:nvPr>
            <p:ph type="title"/>
          </p:nvPr>
        </p:nvSpPr>
        <p:spPr>
          <a:xfrm>
            <a:off x="1125538" y="0"/>
            <a:ext cx="6867525" cy="407988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/>
              <a:t>EVAN</a:t>
            </a:r>
            <a:r>
              <a:rPr lang="ru-RU"/>
              <a:t>-1</a:t>
            </a:r>
            <a:r>
              <a:rPr lang="en-US"/>
              <a:t>FP test results (10)</a:t>
            </a:r>
            <a:endParaRPr lang="ru-RU" b="0"/>
          </a:p>
        </p:txBody>
      </p:sp>
      <p:sp>
        <p:nvSpPr>
          <p:cNvPr id="385027" name="Rectangle 3"/>
          <p:cNvSpPr>
            <a:spLocks noChangeArrowheads="1"/>
          </p:cNvSpPr>
          <p:nvPr/>
        </p:nvSpPr>
        <p:spPr bwMode="auto">
          <a:xfrm>
            <a:off x="1177925" y="427038"/>
            <a:ext cx="653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US">
                <a:solidFill>
                  <a:schemeClr val="accent2"/>
                </a:solidFill>
              </a:rPr>
              <a:t>Temperature dependence of release rates at C</a:t>
            </a:r>
            <a:r>
              <a:rPr lang="ru-RU">
                <a:solidFill>
                  <a:schemeClr val="accent2"/>
                </a:solidFill>
              </a:rPr>
              <a:t> </a:t>
            </a:r>
            <a:r>
              <a:rPr lang="en-US">
                <a:solidFill>
                  <a:schemeClr val="accent2"/>
                </a:solidFill>
              </a:rPr>
              <a:t>70 and C</a:t>
            </a:r>
            <a:r>
              <a:rPr lang="ru-RU">
                <a:solidFill>
                  <a:schemeClr val="accent2"/>
                </a:solidFill>
              </a:rPr>
              <a:t> </a:t>
            </a:r>
            <a:r>
              <a:rPr lang="en-US">
                <a:solidFill>
                  <a:schemeClr val="accent2"/>
                </a:solidFill>
              </a:rPr>
              <a:t>85</a:t>
            </a:r>
            <a:endParaRPr lang="ru-RU">
              <a:solidFill>
                <a:schemeClr val="accent2"/>
              </a:solidFill>
            </a:endParaRPr>
          </a:p>
        </p:txBody>
      </p:sp>
      <p:graphicFrame>
        <p:nvGraphicFramePr>
          <p:cNvPr id="385028" name="Object 4"/>
          <p:cNvGraphicFramePr>
            <a:graphicFrameLocks noChangeAspect="1"/>
          </p:cNvGraphicFramePr>
          <p:nvPr/>
        </p:nvGraphicFramePr>
        <p:xfrm>
          <a:off x="4427538" y="704850"/>
          <a:ext cx="4716462" cy="299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036" name="Диаграмма" r:id="rId3" imgW="8924863" imgH="4686181" progId="Excel.Chart.8">
                  <p:embed/>
                </p:oleObj>
              </mc:Choice>
              <mc:Fallback>
                <p:oleObj name="Диаграмма" r:id="rId3" imgW="8924863" imgH="4686181" progId="Excel.Char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538" y="704850"/>
                        <a:ext cx="4716462" cy="2992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5029" name="Object 5"/>
          <p:cNvGraphicFramePr>
            <a:graphicFrameLocks noChangeAspect="1"/>
          </p:cNvGraphicFramePr>
          <p:nvPr/>
        </p:nvGraphicFramePr>
        <p:xfrm>
          <a:off x="0" y="3586163"/>
          <a:ext cx="4608513" cy="295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037" name="Диаграмма" r:id="rId5" imgW="8924863" imgH="4686181" progId="Excel.Chart.8">
                  <p:embed/>
                </p:oleObj>
              </mc:Choice>
              <mc:Fallback>
                <p:oleObj name="Диаграмма" r:id="rId5" imgW="8924863" imgH="4686181" progId="Excel.Chart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586163"/>
                        <a:ext cx="4608513" cy="295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5030" name="Object 6"/>
          <p:cNvGraphicFramePr>
            <a:graphicFrameLocks noChangeAspect="1"/>
          </p:cNvGraphicFramePr>
          <p:nvPr/>
        </p:nvGraphicFramePr>
        <p:xfrm>
          <a:off x="4500563" y="3436938"/>
          <a:ext cx="4643437" cy="3094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038" name="Диаграмма" r:id="rId7" imgW="8924863" imgH="4686181" progId="Excel.Chart.8">
                  <p:embed/>
                </p:oleObj>
              </mc:Choice>
              <mc:Fallback>
                <p:oleObj name="Диаграмма" r:id="rId7" imgW="8924863" imgH="4686181" progId="Excel.Chart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63" y="3436938"/>
                        <a:ext cx="4643437" cy="3094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5031" name="Object 7"/>
          <p:cNvGraphicFramePr>
            <a:graphicFrameLocks noChangeAspect="1"/>
          </p:cNvGraphicFramePr>
          <p:nvPr>
            <p:ph sz="quarter" idx="1"/>
          </p:nvPr>
        </p:nvGraphicFramePr>
        <p:xfrm>
          <a:off x="0" y="704850"/>
          <a:ext cx="4572000" cy="294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039" name="Диаграмма" r:id="rId9" imgW="8924863" imgH="4686181" progId="Excel.Chart.8">
                  <p:embed/>
                </p:oleObj>
              </mc:Choice>
              <mc:Fallback>
                <p:oleObj name="Диаграмма" r:id="rId9" imgW="8924863" imgH="4686181" progId="Excel.Chart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704850"/>
                        <a:ext cx="4572000" cy="2947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5032" name="Text Box 8"/>
          <p:cNvSpPr txBox="1">
            <a:spLocks noChangeArrowheads="1"/>
          </p:cNvSpPr>
          <p:nvPr/>
        </p:nvSpPr>
        <p:spPr bwMode="auto">
          <a:xfrm>
            <a:off x="2843213" y="920750"/>
            <a:ext cx="1111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/>
              <a:t>Uranium</a:t>
            </a:r>
            <a:endParaRPr lang="ru-RU"/>
          </a:p>
        </p:txBody>
      </p:sp>
      <p:sp>
        <p:nvSpPr>
          <p:cNvPr id="385033" name="Text Box 9"/>
          <p:cNvSpPr txBox="1">
            <a:spLocks noChangeArrowheads="1"/>
          </p:cNvSpPr>
          <p:nvPr/>
        </p:nvSpPr>
        <p:spPr bwMode="auto">
          <a:xfrm>
            <a:off x="7596188" y="1857375"/>
            <a:ext cx="1263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/>
              <a:t>Strontium</a:t>
            </a:r>
            <a:endParaRPr lang="ru-RU"/>
          </a:p>
        </p:txBody>
      </p:sp>
      <p:sp>
        <p:nvSpPr>
          <p:cNvPr id="385034" name="Text Box 10"/>
          <p:cNvSpPr txBox="1">
            <a:spLocks noChangeArrowheads="1"/>
          </p:cNvSpPr>
          <p:nvPr/>
        </p:nvSpPr>
        <p:spPr bwMode="auto">
          <a:xfrm>
            <a:off x="3419475" y="4594225"/>
            <a:ext cx="971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/>
              <a:t>Barium</a:t>
            </a:r>
            <a:endParaRPr lang="ru-RU"/>
          </a:p>
        </p:txBody>
      </p:sp>
      <p:sp>
        <p:nvSpPr>
          <p:cNvPr id="385035" name="Text Box 11"/>
          <p:cNvSpPr txBox="1">
            <a:spLocks noChangeArrowheads="1"/>
          </p:cNvSpPr>
          <p:nvPr/>
        </p:nvSpPr>
        <p:spPr bwMode="auto">
          <a:xfrm>
            <a:off x="7308850" y="4521200"/>
            <a:ext cx="159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/>
              <a:t>Molybdenum</a:t>
            </a:r>
            <a:endParaRPr lang="ru-RU"/>
          </a:p>
        </p:txBody>
      </p:sp>
    </p:spTree>
  </p:cSld>
  <p:clrMapOvr>
    <a:masterClrMapping/>
  </p:clrMapOvr>
  <p:transition advClick="0">
    <p:zoom dir="in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F2538-4ED1-4954-942D-F17C02B6E43E}" type="slidenum">
              <a:rPr lang="en-GB"/>
              <a:pPr/>
              <a:t>24</a:t>
            </a:fld>
            <a:endParaRPr lang="en-GB"/>
          </a:p>
        </p:txBody>
      </p:sp>
      <p:sp>
        <p:nvSpPr>
          <p:cNvPr id="384002" name="Rectangle 2"/>
          <p:cNvSpPr>
            <a:spLocks noGrp="1" noChangeArrowheads="1"/>
          </p:cNvSpPr>
          <p:nvPr>
            <p:ph type="title"/>
          </p:nvPr>
        </p:nvSpPr>
        <p:spPr>
          <a:xfrm>
            <a:off x="1125538" y="0"/>
            <a:ext cx="6867525" cy="407988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/>
              <a:t>EVAN</a:t>
            </a:r>
            <a:r>
              <a:rPr lang="ru-RU"/>
              <a:t>-1</a:t>
            </a:r>
            <a:r>
              <a:rPr lang="en-US"/>
              <a:t>FP test results (11)</a:t>
            </a:r>
            <a:endParaRPr lang="ru-RU" b="0"/>
          </a:p>
        </p:txBody>
      </p:sp>
      <p:sp>
        <p:nvSpPr>
          <p:cNvPr id="384003" name="Rectangle 3"/>
          <p:cNvSpPr>
            <a:spLocks noChangeArrowheads="1"/>
          </p:cNvSpPr>
          <p:nvPr/>
        </p:nvSpPr>
        <p:spPr bwMode="auto">
          <a:xfrm>
            <a:off x="1443038" y="401638"/>
            <a:ext cx="65770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US">
                <a:solidFill>
                  <a:schemeClr val="accent2"/>
                </a:solidFill>
              </a:rPr>
              <a:t>Influence of oxidation index on the release rates at  2652</a:t>
            </a:r>
            <a:r>
              <a:rPr lang="en-US" baseline="30000">
                <a:solidFill>
                  <a:schemeClr val="accent2"/>
                </a:solidFill>
              </a:rPr>
              <a:t>o</a:t>
            </a:r>
            <a:r>
              <a:rPr lang="en-US">
                <a:solidFill>
                  <a:schemeClr val="accent2"/>
                </a:solidFill>
              </a:rPr>
              <a:t>C</a:t>
            </a:r>
            <a:endParaRPr lang="ru-RU">
              <a:solidFill>
                <a:schemeClr val="accent2"/>
              </a:solidFill>
            </a:endParaRPr>
          </a:p>
        </p:txBody>
      </p:sp>
      <p:graphicFrame>
        <p:nvGraphicFramePr>
          <p:cNvPr id="384004" name="Object 4"/>
          <p:cNvGraphicFramePr>
            <a:graphicFrameLocks noChangeAspect="1"/>
          </p:cNvGraphicFramePr>
          <p:nvPr>
            <p:ph sz="quarter" idx="1"/>
          </p:nvPr>
        </p:nvGraphicFramePr>
        <p:xfrm>
          <a:off x="0" y="708025"/>
          <a:ext cx="4572000" cy="312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013" name="Диаграмма" r:id="rId3" imgW="8924849" imgH="4686300" progId="Excel.Chart.8">
                  <p:embed/>
                </p:oleObj>
              </mc:Choice>
              <mc:Fallback>
                <p:oleObj name="Диаграмма" r:id="rId3" imgW="8924849" imgH="4686300" progId="Excel.Char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6737" r="2831"/>
                      <a:stretch>
                        <a:fillRect/>
                      </a:stretch>
                    </p:blipFill>
                    <p:spPr bwMode="auto">
                      <a:xfrm>
                        <a:off x="0" y="708025"/>
                        <a:ext cx="4572000" cy="3125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4005" name="Object 5"/>
          <p:cNvGraphicFramePr>
            <a:graphicFrameLocks noChangeAspect="1"/>
          </p:cNvGraphicFramePr>
          <p:nvPr/>
        </p:nvGraphicFramePr>
        <p:xfrm>
          <a:off x="4500563" y="703263"/>
          <a:ext cx="4643437" cy="317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014" name="Диаграмма" r:id="rId5" imgW="8924849" imgH="4686300" progId="Excel.Chart.8">
                  <p:embed/>
                </p:oleObj>
              </mc:Choice>
              <mc:Fallback>
                <p:oleObj name="Диаграмма" r:id="rId5" imgW="8924849" imgH="4686300" progId="Excel.Chart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63" y="703263"/>
                        <a:ext cx="4643437" cy="3171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4006" name="Object 6"/>
          <p:cNvGraphicFramePr>
            <a:graphicFrameLocks noChangeAspect="1"/>
          </p:cNvGraphicFramePr>
          <p:nvPr/>
        </p:nvGraphicFramePr>
        <p:xfrm>
          <a:off x="0" y="3492500"/>
          <a:ext cx="4500563" cy="305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015" name="Диаграмма" r:id="rId7" imgW="8924849" imgH="4686300" progId="Excel.Chart.8">
                  <p:embed/>
                </p:oleObj>
              </mc:Choice>
              <mc:Fallback>
                <p:oleObj name="Диаграмма" r:id="rId7" imgW="8924849" imgH="4686300" progId="Excel.Chart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492500"/>
                        <a:ext cx="4500563" cy="3057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4008" name="Rectangle 8"/>
          <p:cNvSpPr>
            <a:spLocks noChangeArrowheads="1"/>
          </p:cNvSpPr>
          <p:nvPr/>
        </p:nvSpPr>
        <p:spPr bwMode="auto">
          <a:xfrm>
            <a:off x="4697413" y="4786313"/>
            <a:ext cx="4446587" cy="115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buFont typeface="Wingdings" pitchFamily="2" charset="2"/>
              <a:buChar char="ü"/>
            </a:pPr>
            <a:r>
              <a:rPr lang="en-US" sz="1400" b="0"/>
              <a:t> </a:t>
            </a:r>
            <a:r>
              <a:rPr lang="en-US" sz="1400"/>
              <a:t>Significant reduction of U, Zr and FP release</a:t>
            </a:r>
            <a:br>
              <a:rPr lang="en-US" sz="1400"/>
            </a:br>
            <a:r>
              <a:rPr lang="en-US" sz="1400"/>
              <a:t>    rates following corium oxidation (except Mo)</a:t>
            </a:r>
          </a:p>
          <a:p>
            <a:pPr eaLnBrk="1" hangingPunct="1">
              <a:buFont typeface="Wingdings" pitchFamily="2" charset="2"/>
              <a:buChar char="ü"/>
            </a:pPr>
            <a:endParaRPr lang="ru-RU" sz="1400"/>
          </a:p>
          <a:p>
            <a:pPr eaLnBrk="1" hangingPunct="1">
              <a:buFont typeface="Wingdings" pitchFamily="2" charset="2"/>
              <a:buChar char="ü"/>
            </a:pPr>
            <a:r>
              <a:rPr lang="en-US" sz="1400"/>
              <a:t> Ruthenium release rate was not sensitive to</a:t>
            </a:r>
            <a:br>
              <a:rPr lang="en-US" sz="1400"/>
            </a:br>
            <a:r>
              <a:rPr lang="en-US" sz="1400"/>
              <a:t>    melt oxidation index in the range C</a:t>
            </a:r>
            <a:r>
              <a:rPr lang="ru-RU" sz="1400"/>
              <a:t> </a:t>
            </a:r>
            <a:r>
              <a:rPr lang="en-US" sz="1400"/>
              <a:t>70…100</a:t>
            </a:r>
            <a:endParaRPr lang="ru-RU" sz="1400"/>
          </a:p>
        </p:txBody>
      </p:sp>
      <p:sp>
        <p:nvSpPr>
          <p:cNvPr id="384009" name="Text Box 9"/>
          <p:cNvSpPr txBox="1">
            <a:spLocks noChangeArrowheads="1"/>
          </p:cNvSpPr>
          <p:nvPr/>
        </p:nvSpPr>
        <p:spPr bwMode="auto">
          <a:xfrm>
            <a:off x="2484438" y="1484313"/>
            <a:ext cx="1111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/>
              <a:t>Uranium</a:t>
            </a:r>
            <a:endParaRPr lang="ru-RU"/>
          </a:p>
        </p:txBody>
      </p:sp>
      <p:sp>
        <p:nvSpPr>
          <p:cNvPr id="384010" name="Text Box 10"/>
          <p:cNvSpPr txBox="1">
            <a:spLocks noChangeArrowheads="1"/>
          </p:cNvSpPr>
          <p:nvPr/>
        </p:nvSpPr>
        <p:spPr bwMode="auto">
          <a:xfrm>
            <a:off x="7096125" y="1146175"/>
            <a:ext cx="1657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/>
              <a:t>Sr, Ba, La, Ce</a:t>
            </a:r>
            <a:endParaRPr lang="ru-RU"/>
          </a:p>
        </p:txBody>
      </p:sp>
      <p:sp>
        <p:nvSpPr>
          <p:cNvPr id="384011" name="Text Box 11"/>
          <p:cNvSpPr txBox="1">
            <a:spLocks noChangeArrowheads="1"/>
          </p:cNvSpPr>
          <p:nvPr/>
        </p:nvSpPr>
        <p:spPr bwMode="auto">
          <a:xfrm>
            <a:off x="1835150" y="3860800"/>
            <a:ext cx="946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/>
              <a:t>Ru, Mo</a:t>
            </a:r>
            <a:endParaRPr lang="ru-RU"/>
          </a:p>
        </p:txBody>
      </p:sp>
    </p:spTree>
  </p:cSld>
  <p:clrMapOvr>
    <a:masterClrMapping/>
  </p:clrMapOvr>
  <p:transition advClick="0">
    <p:zoom dir="in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D75B1-B23B-4C31-A2D0-A4F32E69E5DC}" type="slidenum">
              <a:rPr lang="en-GB"/>
              <a:pPr/>
              <a:t>25</a:t>
            </a:fld>
            <a:endParaRPr lang="en-GB"/>
          </a:p>
        </p:txBody>
      </p:sp>
      <p:sp>
        <p:nvSpPr>
          <p:cNvPr id="396354" name="Rectangle 66"/>
          <p:cNvSpPr>
            <a:spLocks noChangeArrowheads="1"/>
          </p:cNvSpPr>
          <p:nvPr/>
        </p:nvSpPr>
        <p:spPr bwMode="auto">
          <a:xfrm>
            <a:off x="0" y="393700"/>
            <a:ext cx="9144000" cy="5359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96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125538" y="0"/>
            <a:ext cx="6867525" cy="407988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/>
              <a:t>EVAN</a:t>
            </a:r>
            <a:r>
              <a:rPr lang="ru-RU"/>
              <a:t>-1</a:t>
            </a:r>
            <a:r>
              <a:rPr lang="en-US"/>
              <a:t>FP test results (12)</a:t>
            </a:r>
            <a:endParaRPr lang="ru-RU" b="0"/>
          </a:p>
        </p:txBody>
      </p:sp>
      <p:grpSp>
        <p:nvGrpSpPr>
          <p:cNvPr id="396292" name="Group 4"/>
          <p:cNvGrpSpPr>
            <a:grpSpLocks/>
          </p:cNvGrpSpPr>
          <p:nvPr/>
        </p:nvGrpSpPr>
        <p:grpSpPr bwMode="auto">
          <a:xfrm>
            <a:off x="388938" y="0"/>
            <a:ext cx="8755062" cy="5400675"/>
            <a:chOff x="0" y="119"/>
            <a:chExt cx="5515" cy="3402"/>
          </a:xfrm>
        </p:grpSpPr>
        <p:grpSp>
          <p:nvGrpSpPr>
            <p:cNvPr id="396293" name="Group 5"/>
            <p:cNvGrpSpPr>
              <a:grpSpLocks/>
            </p:cNvGrpSpPr>
            <p:nvPr/>
          </p:nvGrpSpPr>
          <p:grpSpPr bwMode="auto">
            <a:xfrm>
              <a:off x="379" y="119"/>
              <a:ext cx="5136" cy="3402"/>
              <a:chOff x="379" y="119"/>
              <a:chExt cx="5136" cy="3402"/>
            </a:xfrm>
          </p:grpSpPr>
          <p:sp>
            <p:nvSpPr>
              <p:cNvPr id="396294" name="Freeform 6" descr="Голубая тисненая бумага"/>
              <p:cNvSpPr>
                <a:spLocks/>
              </p:cNvSpPr>
              <p:nvPr/>
            </p:nvSpPr>
            <p:spPr bwMode="auto">
              <a:xfrm>
                <a:off x="4195" y="618"/>
                <a:ext cx="908" cy="862"/>
              </a:xfrm>
              <a:custGeom>
                <a:avLst/>
                <a:gdLst>
                  <a:gd name="T0" fmla="*/ 0 w 908"/>
                  <a:gd name="T1" fmla="*/ 499 h 862"/>
                  <a:gd name="T2" fmla="*/ 908 w 908"/>
                  <a:gd name="T3" fmla="*/ 0 h 862"/>
                  <a:gd name="T4" fmla="*/ 862 w 908"/>
                  <a:gd name="T5" fmla="*/ 862 h 862"/>
                  <a:gd name="T6" fmla="*/ 0 w 908"/>
                  <a:gd name="T7" fmla="*/ 680 h 862"/>
                  <a:gd name="T8" fmla="*/ 0 w 908"/>
                  <a:gd name="T9" fmla="*/ 499 h 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8" h="862">
                    <a:moveTo>
                      <a:pt x="0" y="499"/>
                    </a:moveTo>
                    <a:lnTo>
                      <a:pt x="908" y="0"/>
                    </a:lnTo>
                    <a:lnTo>
                      <a:pt x="862" y="862"/>
                    </a:lnTo>
                    <a:lnTo>
                      <a:pt x="0" y="680"/>
                    </a:lnTo>
                    <a:lnTo>
                      <a:pt x="0" y="499"/>
                    </a:lnTo>
                    <a:close/>
                  </a:path>
                </a:pathLst>
              </a:custGeom>
              <a:blipFill dpi="0" rotWithShape="1">
                <a:blip r:embed="rId3">
                  <a:alphaModFix amt="26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6295" name="Freeform 7" descr="Голубая тисненая бумага"/>
              <p:cNvSpPr>
                <a:spLocks/>
              </p:cNvSpPr>
              <p:nvPr/>
            </p:nvSpPr>
            <p:spPr bwMode="auto">
              <a:xfrm>
                <a:off x="4195" y="2069"/>
                <a:ext cx="862" cy="953"/>
              </a:xfrm>
              <a:custGeom>
                <a:avLst/>
                <a:gdLst>
                  <a:gd name="T0" fmla="*/ 0 w 862"/>
                  <a:gd name="T1" fmla="*/ 409 h 953"/>
                  <a:gd name="T2" fmla="*/ 862 w 862"/>
                  <a:gd name="T3" fmla="*/ 0 h 953"/>
                  <a:gd name="T4" fmla="*/ 862 w 862"/>
                  <a:gd name="T5" fmla="*/ 953 h 953"/>
                  <a:gd name="T6" fmla="*/ 0 w 862"/>
                  <a:gd name="T7" fmla="*/ 635 h 953"/>
                  <a:gd name="T8" fmla="*/ 0 w 862"/>
                  <a:gd name="T9" fmla="*/ 409 h 9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2" h="953">
                    <a:moveTo>
                      <a:pt x="0" y="409"/>
                    </a:moveTo>
                    <a:lnTo>
                      <a:pt x="862" y="0"/>
                    </a:lnTo>
                    <a:lnTo>
                      <a:pt x="862" y="953"/>
                    </a:lnTo>
                    <a:lnTo>
                      <a:pt x="0" y="635"/>
                    </a:lnTo>
                    <a:lnTo>
                      <a:pt x="0" y="409"/>
                    </a:lnTo>
                    <a:close/>
                  </a:path>
                </a:pathLst>
              </a:custGeom>
              <a:blipFill dpi="0" rotWithShape="1">
                <a:blip r:embed="rId3">
                  <a:alphaModFix amt="2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6296" name="Freeform 8" descr="Полотно"/>
              <p:cNvSpPr>
                <a:spLocks/>
              </p:cNvSpPr>
              <p:nvPr/>
            </p:nvSpPr>
            <p:spPr bwMode="auto">
              <a:xfrm>
                <a:off x="4195" y="2931"/>
                <a:ext cx="862" cy="590"/>
              </a:xfrm>
              <a:custGeom>
                <a:avLst/>
                <a:gdLst>
                  <a:gd name="T0" fmla="*/ 0 w 862"/>
                  <a:gd name="T1" fmla="*/ 0 h 590"/>
                  <a:gd name="T2" fmla="*/ 862 w 862"/>
                  <a:gd name="T3" fmla="*/ 136 h 590"/>
                  <a:gd name="T4" fmla="*/ 862 w 862"/>
                  <a:gd name="T5" fmla="*/ 590 h 590"/>
                  <a:gd name="T6" fmla="*/ 0 w 862"/>
                  <a:gd name="T7" fmla="*/ 0 h 5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62" h="590">
                    <a:moveTo>
                      <a:pt x="0" y="0"/>
                    </a:moveTo>
                    <a:lnTo>
                      <a:pt x="862" y="136"/>
                    </a:lnTo>
                    <a:lnTo>
                      <a:pt x="862" y="590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1">
                <a:blip r:embed="rId4">
                  <a:alphaModFix amt="2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6297" name="Text Box 9"/>
              <p:cNvSpPr txBox="1">
                <a:spLocks noChangeArrowheads="1"/>
              </p:cNvSpPr>
              <p:nvPr/>
            </p:nvSpPr>
            <p:spPr bwMode="auto">
              <a:xfrm>
                <a:off x="3878" y="663"/>
                <a:ext cx="30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1400"/>
                  <a:t>#F1</a:t>
                </a:r>
                <a:endParaRPr lang="ru-RU" sz="1400"/>
              </a:p>
            </p:txBody>
          </p:sp>
          <p:sp>
            <p:nvSpPr>
              <p:cNvPr id="396298" name="Text Box 10"/>
              <p:cNvSpPr txBox="1">
                <a:spLocks noChangeArrowheads="1"/>
              </p:cNvSpPr>
              <p:nvPr/>
            </p:nvSpPr>
            <p:spPr bwMode="auto">
              <a:xfrm>
                <a:off x="4694" y="3158"/>
                <a:ext cx="321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ru-RU" sz="1400"/>
                  <a:t>С70</a:t>
                </a:r>
              </a:p>
            </p:txBody>
          </p:sp>
          <p:sp>
            <p:nvSpPr>
              <p:cNvPr id="396299" name="Text Box 11"/>
              <p:cNvSpPr txBox="1">
                <a:spLocks noChangeArrowheads="1"/>
              </p:cNvSpPr>
              <p:nvPr/>
            </p:nvSpPr>
            <p:spPr bwMode="auto">
              <a:xfrm>
                <a:off x="4740" y="1706"/>
                <a:ext cx="321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ru-RU" sz="1400"/>
                  <a:t>С85</a:t>
                </a:r>
              </a:p>
            </p:txBody>
          </p:sp>
          <p:sp>
            <p:nvSpPr>
              <p:cNvPr id="396300" name="Text Box 12"/>
              <p:cNvSpPr txBox="1">
                <a:spLocks noChangeArrowheads="1"/>
              </p:cNvSpPr>
              <p:nvPr/>
            </p:nvSpPr>
            <p:spPr bwMode="auto">
              <a:xfrm>
                <a:off x="4649" y="418"/>
                <a:ext cx="383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ru-RU" sz="1400"/>
                  <a:t>С100</a:t>
                </a:r>
              </a:p>
            </p:txBody>
          </p:sp>
          <p:grpSp>
            <p:nvGrpSpPr>
              <p:cNvPr id="396301" name="Group 13"/>
              <p:cNvGrpSpPr>
                <a:grpSpLocks/>
              </p:cNvGrpSpPr>
              <p:nvPr/>
            </p:nvGrpSpPr>
            <p:grpSpPr bwMode="auto">
              <a:xfrm>
                <a:off x="5057" y="119"/>
                <a:ext cx="454" cy="454"/>
                <a:chOff x="612" y="1652"/>
                <a:chExt cx="680" cy="680"/>
              </a:xfrm>
            </p:grpSpPr>
            <p:graphicFrame>
              <p:nvGraphicFramePr>
                <p:cNvPr id="396302" name="Object 14"/>
                <p:cNvGraphicFramePr>
                  <a:graphicFrameLocks noChangeAspect="1"/>
                </p:cNvGraphicFramePr>
                <p:nvPr/>
              </p:nvGraphicFramePr>
              <p:xfrm>
                <a:off x="612" y="1661"/>
                <a:ext cx="676" cy="668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96356" name="Image" r:id="rId5" imgW="1072807" imgH="1060527" progId="Photoshop.Image.8">
                        <p:embed/>
                      </p:oleObj>
                    </mc:Choice>
                    <mc:Fallback>
                      <p:oleObj name="Image" r:id="rId5" imgW="1072807" imgH="1060527" progId="Photoshop.Image.8">
                        <p:embed/>
                        <p:pic>
                          <p:nvPicPr>
                            <p:cNvPr id="0" name="Object 1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12" y="1661"/>
                              <a:ext cx="676" cy="66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396303" name="Rectangle 15"/>
                <p:cNvSpPr>
                  <a:spLocks noChangeArrowheads="1"/>
                </p:cNvSpPr>
                <p:nvPr/>
              </p:nvSpPr>
              <p:spPr bwMode="auto">
                <a:xfrm>
                  <a:off x="612" y="1652"/>
                  <a:ext cx="680" cy="680"/>
                </a:xfrm>
                <a:prstGeom prst="rect">
                  <a:avLst/>
                </a:prstGeom>
                <a:solidFill>
                  <a:schemeClr val="accent1">
                    <a:alpha val="0"/>
                  </a:schemeClr>
                </a:solidFill>
                <a:ln w="28575">
                  <a:solidFill>
                    <a:srgbClr val="8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sp>
            <p:nvSpPr>
              <p:cNvPr id="396304" name="Text Box 16"/>
              <p:cNvSpPr txBox="1">
                <a:spLocks noChangeArrowheads="1"/>
              </p:cNvSpPr>
              <p:nvPr/>
            </p:nvSpPr>
            <p:spPr bwMode="auto">
              <a:xfrm>
                <a:off x="4513" y="981"/>
                <a:ext cx="544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ru-RU" sz="1400"/>
                  <a:t>С85-100</a:t>
                </a:r>
              </a:p>
            </p:txBody>
          </p:sp>
          <p:sp>
            <p:nvSpPr>
              <p:cNvPr id="396305" name="Text Box 17"/>
              <p:cNvSpPr txBox="1">
                <a:spLocks noChangeArrowheads="1"/>
              </p:cNvSpPr>
              <p:nvPr/>
            </p:nvSpPr>
            <p:spPr bwMode="auto">
              <a:xfrm>
                <a:off x="4558" y="2478"/>
                <a:ext cx="48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ru-RU" sz="1400"/>
                  <a:t>С70-85</a:t>
                </a:r>
              </a:p>
            </p:txBody>
          </p:sp>
          <p:sp>
            <p:nvSpPr>
              <p:cNvPr id="396306" name="Text Box 18"/>
              <p:cNvSpPr txBox="1">
                <a:spLocks noChangeArrowheads="1"/>
              </p:cNvSpPr>
              <p:nvPr/>
            </p:nvSpPr>
            <p:spPr bwMode="auto">
              <a:xfrm>
                <a:off x="3969" y="2568"/>
                <a:ext cx="240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ru-RU" sz="1400"/>
                  <a:t>18</a:t>
                </a:r>
              </a:p>
            </p:txBody>
          </p:sp>
          <p:sp>
            <p:nvSpPr>
              <p:cNvPr id="396307" name="Text Box 19"/>
              <p:cNvSpPr txBox="1">
                <a:spLocks noChangeArrowheads="1"/>
              </p:cNvSpPr>
              <p:nvPr/>
            </p:nvSpPr>
            <p:spPr bwMode="auto">
              <a:xfrm>
                <a:off x="3969" y="2387"/>
                <a:ext cx="240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ru-RU" sz="1400"/>
                  <a:t>21</a:t>
                </a:r>
              </a:p>
            </p:txBody>
          </p:sp>
          <p:sp>
            <p:nvSpPr>
              <p:cNvPr id="396308" name="Text Box 20"/>
              <p:cNvSpPr txBox="1">
                <a:spLocks noChangeArrowheads="1"/>
              </p:cNvSpPr>
              <p:nvPr/>
            </p:nvSpPr>
            <p:spPr bwMode="auto">
              <a:xfrm>
                <a:off x="3969" y="1207"/>
                <a:ext cx="240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ru-RU" sz="1400"/>
                  <a:t>50</a:t>
                </a:r>
              </a:p>
            </p:txBody>
          </p:sp>
          <p:sp>
            <p:nvSpPr>
              <p:cNvPr id="396309" name="Text Box 21"/>
              <p:cNvSpPr txBox="1">
                <a:spLocks noChangeArrowheads="1"/>
              </p:cNvSpPr>
              <p:nvPr/>
            </p:nvSpPr>
            <p:spPr bwMode="auto">
              <a:xfrm>
                <a:off x="3969" y="1071"/>
                <a:ext cx="240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ru-RU" sz="1400"/>
                  <a:t>56</a:t>
                </a:r>
              </a:p>
            </p:txBody>
          </p:sp>
          <p:sp>
            <p:nvSpPr>
              <p:cNvPr id="396310" name="Text Box 22"/>
              <p:cNvSpPr txBox="1">
                <a:spLocks noChangeArrowheads="1"/>
              </p:cNvSpPr>
              <p:nvPr/>
            </p:nvSpPr>
            <p:spPr bwMode="auto">
              <a:xfrm>
                <a:off x="3969" y="890"/>
                <a:ext cx="240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ru-RU" sz="1400"/>
                  <a:t>62</a:t>
                </a:r>
              </a:p>
            </p:txBody>
          </p:sp>
          <p:sp>
            <p:nvSpPr>
              <p:cNvPr id="396311" name="Text Box 23"/>
              <p:cNvSpPr txBox="1">
                <a:spLocks noChangeArrowheads="1"/>
              </p:cNvSpPr>
              <p:nvPr/>
            </p:nvSpPr>
            <p:spPr bwMode="auto">
              <a:xfrm>
                <a:off x="3969" y="1616"/>
                <a:ext cx="240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ru-RU" sz="1400"/>
                  <a:t>40</a:t>
                </a:r>
              </a:p>
            </p:txBody>
          </p:sp>
          <p:sp>
            <p:nvSpPr>
              <p:cNvPr id="396312" name="Text Box 24"/>
              <p:cNvSpPr txBox="1">
                <a:spLocks noChangeArrowheads="1"/>
              </p:cNvSpPr>
              <p:nvPr/>
            </p:nvSpPr>
            <p:spPr bwMode="auto">
              <a:xfrm>
                <a:off x="3969" y="1979"/>
                <a:ext cx="240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ru-RU" sz="1400"/>
                  <a:t>35</a:t>
                </a:r>
              </a:p>
            </p:txBody>
          </p:sp>
          <p:sp>
            <p:nvSpPr>
              <p:cNvPr id="396313" name="Text Box 25"/>
              <p:cNvSpPr txBox="1">
                <a:spLocks noChangeArrowheads="1"/>
              </p:cNvSpPr>
              <p:nvPr/>
            </p:nvSpPr>
            <p:spPr bwMode="auto">
              <a:xfrm>
                <a:off x="3969" y="2251"/>
                <a:ext cx="240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ru-RU" sz="1400"/>
                  <a:t>24</a:t>
                </a:r>
              </a:p>
            </p:txBody>
          </p:sp>
          <p:sp>
            <p:nvSpPr>
              <p:cNvPr id="396314" name="Text Box 26"/>
              <p:cNvSpPr txBox="1">
                <a:spLocks noChangeArrowheads="1"/>
              </p:cNvSpPr>
              <p:nvPr/>
            </p:nvSpPr>
            <p:spPr bwMode="auto">
              <a:xfrm>
                <a:off x="4014" y="2840"/>
                <a:ext cx="178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ru-RU" sz="1400"/>
                  <a:t>9</a:t>
                </a:r>
              </a:p>
            </p:txBody>
          </p:sp>
          <p:sp>
            <p:nvSpPr>
              <p:cNvPr id="396315" name="Text Box 27"/>
              <p:cNvSpPr txBox="1">
                <a:spLocks noChangeArrowheads="1"/>
              </p:cNvSpPr>
              <p:nvPr/>
            </p:nvSpPr>
            <p:spPr bwMode="auto">
              <a:xfrm>
                <a:off x="379" y="3039"/>
                <a:ext cx="240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ru-RU" sz="1400" b="0"/>
                  <a:t>30</a:t>
                </a:r>
              </a:p>
            </p:txBody>
          </p:sp>
          <p:sp>
            <p:nvSpPr>
              <p:cNvPr id="396316" name="Text Box 28"/>
              <p:cNvSpPr txBox="1">
                <a:spLocks noChangeArrowheads="1"/>
              </p:cNvSpPr>
              <p:nvPr/>
            </p:nvSpPr>
            <p:spPr bwMode="auto">
              <a:xfrm>
                <a:off x="756" y="3042"/>
                <a:ext cx="240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ru-RU" sz="1400" b="0"/>
                  <a:t>35</a:t>
                </a:r>
              </a:p>
            </p:txBody>
          </p:sp>
          <p:sp>
            <p:nvSpPr>
              <p:cNvPr id="396317" name="Text Box 29"/>
              <p:cNvSpPr txBox="1">
                <a:spLocks noChangeArrowheads="1"/>
              </p:cNvSpPr>
              <p:nvPr/>
            </p:nvSpPr>
            <p:spPr bwMode="auto">
              <a:xfrm>
                <a:off x="1142" y="3037"/>
                <a:ext cx="240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ru-RU" sz="1400" b="0"/>
                  <a:t>40</a:t>
                </a:r>
              </a:p>
            </p:txBody>
          </p:sp>
          <p:sp>
            <p:nvSpPr>
              <p:cNvPr id="396318" name="Text Box 30"/>
              <p:cNvSpPr txBox="1">
                <a:spLocks noChangeArrowheads="1"/>
              </p:cNvSpPr>
              <p:nvPr/>
            </p:nvSpPr>
            <p:spPr bwMode="auto">
              <a:xfrm>
                <a:off x="1530" y="3047"/>
                <a:ext cx="240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ru-RU" sz="1400" b="0"/>
                  <a:t>45</a:t>
                </a:r>
              </a:p>
            </p:txBody>
          </p:sp>
          <p:sp>
            <p:nvSpPr>
              <p:cNvPr id="396319" name="Text Box 31"/>
              <p:cNvSpPr txBox="1">
                <a:spLocks noChangeArrowheads="1"/>
              </p:cNvSpPr>
              <p:nvPr/>
            </p:nvSpPr>
            <p:spPr bwMode="auto">
              <a:xfrm>
                <a:off x="1920" y="3049"/>
                <a:ext cx="240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ru-RU" sz="1400" b="0"/>
                  <a:t>50</a:t>
                </a:r>
              </a:p>
            </p:txBody>
          </p:sp>
          <p:sp>
            <p:nvSpPr>
              <p:cNvPr id="396320" name="Text Box 32"/>
              <p:cNvSpPr txBox="1">
                <a:spLocks noChangeArrowheads="1"/>
              </p:cNvSpPr>
              <p:nvPr/>
            </p:nvSpPr>
            <p:spPr bwMode="auto">
              <a:xfrm>
                <a:off x="2300" y="3045"/>
                <a:ext cx="240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ru-RU" sz="1400" b="0"/>
                  <a:t>55</a:t>
                </a:r>
              </a:p>
            </p:txBody>
          </p:sp>
          <p:sp>
            <p:nvSpPr>
              <p:cNvPr id="396321" name="Text Box 33"/>
              <p:cNvSpPr txBox="1">
                <a:spLocks noChangeArrowheads="1"/>
              </p:cNvSpPr>
              <p:nvPr/>
            </p:nvSpPr>
            <p:spPr bwMode="auto">
              <a:xfrm>
                <a:off x="2685" y="3051"/>
                <a:ext cx="240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ru-RU" sz="1400" b="0"/>
                  <a:t>60</a:t>
                </a:r>
              </a:p>
            </p:txBody>
          </p:sp>
          <p:sp>
            <p:nvSpPr>
              <p:cNvPr id="396322" name="Text Box 34"/>
              <p:cNvSpPr txBox="1">
                <a:spLocks noChangeArrowheads="1"/>
              </p:cNvSpPr>
              <p:nvPr/>
            </p:nvSpPr>
            <p:spPr bwMode="auto">
              <a:xfrm>
                <a:off x="3070" y="3037"/>
                <a:ext cx="240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ru-RU" sz="1400" b="0"/>
                  <a:t>65</a:t>
                </a:r>
              </a:p>
            </p:txBody>
          </p:sp>
          <p:sp>
            <p:nvSpPr>
              <p:cNvPr id="396323" name="Text Box 35"/>
              <p:cNvSpPr txBox="1">
                <a:spLocks noChangeArrowheads="1"/>
              </p:cNvSpPr>
              <p:nvPr/>
            </p:nvSpPr>
            <p:spPr bwMode="auto">
              <a:xfrm>
                <a:off x="3454" y="3037"/>
                <a:ext cx="240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ru-RU" sz="1400" b="0"/>
                  <a:t>70</a:t>
                </a:r>
              </a:p>
            </p:txBody>
          </p:sp>
          <p:sp>
            <p:nvSpPr>
              <p:cNvPr id="396324" name="Text Box 36"/>
              <p:cNvSpPr txBox="1">
                <a:spLocks noChangeArrowheads="1"/>
              </p:cNvSpPr>
              <p:nvPr/>
            </p:nvSpPr>
            <p:spPr bwMode="auto">
              <a:xfrm>
                <a:off x="3841" y="3043"/>
                <a:ext cx="240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ru-RU" sz="1400" b="0"/>
                  <a:t>75</a:t>
                </a:r>
              </a:p>
            </p:txBody>
          </p:sp>
          <p:sp>
            <p:nvSpPr>
              <p:cNvPr id="396325" name="Freeform 37" descr="Полотно"/>
              <p:cNvSpPr>
                <a:spLocks/>
              </p:cNvSpPr>
              <p:nvPr/>
            </p:nvSpPr>
            <p:spPr bwMode="auto">
              <a:xfrm>
                <a:off x="4195" y="119"/>
                <a:ext cx="862" cy="862"/>
              </a:xfrm>
              <a:custGeom>
                <a:avLst/>
                <a:gdLst>
                  <a:gd name="T0" fmla="*/ 0 w 862"/>
                  <a:gd name="T1" fmla="*/ 862 h 862"/>
                  <a:gd name="T2" fmla="*/ 862 w 862"/>
                  <a:gd name="T3" fmla="*/ 0 h 862"/>
                  <a:gd name="T4" fmla="*/ 862 w 862"/>
                  <a:gd name="T5" fmla="*/ 453 h 862"/>
                  <a:gd name="T6" fmla="*/ 0 w 862"/>
                  <a:gd name="T7" fmla="*/ 862 h 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62" h="862">
                    <a:moveTo>
                      <a:pt x="0" y="862"/>
                    </a:moveTo>
                    <a:lnTo>
                      <a:pt x="862" y="0"/>
                    </a:lnTo>
                    <a:lnTo>
                      <a:pt x="862" y="453"/>
                    </a:lnTo>
                    <a:lnTo>
                      <a:pt x="0" y="862"/>
                    </a:lnTo>
                    <a:close/>
                  </a:path>
                </a:pathLst>
              </a:custGeom>
              <a:blipFill dpi="0" rotWithShape="1">
                <a:blip r:embed="rId4">
                  <a:alphaModFix amt="2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396326" name="Group 38"/>
              <p:cNvGrpSpPr>
                <a:grpSpLocks/>
              </p:cNvGrpSpPr>
              <p:nvPr/>
            </p:nvGrpSpPr>
            <p:grpSpPr bwMode="auto">
              <a:xfrm>
                <a:off x="5057" y="640"/>
                <a:ext cx="457" cy="834"/>
                <a:chOff x="5057" y="640"/>
                <a:chExt cx="457" cy="834"/>
              </a:xfrm>
            </p:grpSpPr>
            <p:grpSp>
              <p:nvGrpSpPr>
                <p:cNvPr id="396327" name="Group 39"/>
                <p:cNvGrpSpPr>
                  <a:grpSpLocks/>
                </p:cNvGrpSpPr>
                <p:nvPr/>
              </p:nvGrpSpPr>
              <p:grpSpPr bwMode="auto">
                <a:xfrm>
                  <a:off x="5057" y="1071"/>
                  <a:ext cx="442" cy="403"/>
                  <a:chOff x="3061" y="2659"/>
                  <a:chExt cx="681" cy="680"/>
                </a:xfrm>
              </p:grpSpPr>
              <p:graphicFrame>
                <p:nvGraphicFramePr>
                  <p:cNvPr id="396328" name="Object 40"/>
                  <p:cNvGraphicFramePr>
                    <a:graphicFrameLocks noChangeAspect="1"/>
                  </p:cNvGraphicFramePr>
                  <p:nvPr/>
                </p:nvGraphicFramePr>
                <p:xfrm>
                  <a:off x="3061" y="2659"/>
                  <a:ext cx="681" cy="669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396357" name="Image" r:id="rId7" imgW="1194515" imgH="1133666" progId="Photoshop.Image.8">
                          <p:embed/>
                        </p:oleObj>
                      </mc:Choice>
                      <mc:Fallback>
                        <p:oleObj name="Image" r:id="rId7" imgW="1194515" imgH="1133666" progId="Photoshop.Image.8">
                          <p:embed/>
                          <p:pic>
                            <p:nvPicPr>
                              <p:cNvPr id="0" name="Object 40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8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061" y="2659"/>
                                <a:ext cx="681" cy="669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chemeClr val="accent1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sp>
                <p:nvSpPr>
                  <p:cNvPr id="396329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3061" y="2659"/>
                    <a:ext cx="681" cy="680"/>
                  </a:xfrm>
                  <a:prstGeom prst="rect">
                    <a:avLst/>
                  </a:prstGeom>
                  <a:solidFill>
                    <a:schemeClr val="accent1">
                      <a:alpha val="0"/>
                    </a:schemeClr>
                  </a:solidFill>
                  <a:ln w="28575">
                    <a:solidFill>
                      <a:srgbClr val="8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396330" name="Group 42"/>
                <p:cNvGrpSpPr>
                  <a:grpSpLocks/>
                </p:cNvGrpSpPr>
                <p:nvPr/>
              </p:nvGrpSpPr>
              <p:grpSpPr bwMode="auto">
                <a:xfrm>
                  <a:off x="5060" y="640"/>
                  <a:ext cx="454" cy="429"/>
                  <a:chOff x="5057" y="1050"/>
                  <a:chExt cx="454" cy="429"/>
                </a:xfrm>
              </p:grpSpPr>
              <p:graphicFrame>
                <p:nvGraphicFramePr>
                  <p:cNvPr id="396331" name="Object 43"/>
                  <p:cNvGraphicFramePr>
                    <a:graphicFrameLocks noChangeAspect="1"/>
                  </p:cNvGraphicFramePr>
                  <p:nvPr/>
                </p:nvGraphicFramePr>
                <p:xfrm>
                  <a:off x="5057" y="1050"/>
                  <a:ext cx="454" cy="422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396358" name="Image" r:id="rId9" imgW="1109192" imgH="1133666" progId="Photoshop.Image.8">
                          <p:embed/>
                        </p:oleObj>
                      </mc:Choice>
                      <mc:Fallback>
                        <p:oleObj name="Image" r:id="rId9" imgW="1109192" imgH="1133666" progId="Photoshop.Image.8">
                          <p:embed/>
                          <p:pic>
                            <p:nvPicPr>
                              <p:cNvPr id="0" name="Object 43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0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5057" y="1050"/>
                                <a:ext cx="454" cy="422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chemeClr val="accent1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sp>
                <p:nvSpPr>
                  <p:cNvPr id="396332" name="Rectangle 44"/>
                  <p:cNvSpPr>
                    <a:spLocks noChangeArrowheads="1"/>
                  </p:cNvSpPr>
                  <p:nvPr/>
                </p:nvSpPr>
                <p:spPr bwMode="auto">
                  <a:xfrm>
                    <a:off x="5057" y="1050"/>
                    <a:ext cx="442" cy="429"/>
                  </a:xfrm>
                  <a:prstGeom prst="rect">
                    <a:avLst/>
                  </a:prstGeom>
                  <a:solidFill>
                    <a:schemeClr val="accent1">
                      <a:alpha val="0"/>
                    </a:schemeClr>
                  </a:solidFill>
                  <a:ln w="28575">
                    <a:solidFill>
                      <a:srgbClr val="8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</p:grpSp>
          </p:grpSp>
          <p:sp>
            <p:nvSpPr>
              <p:cNvPr id="396333" name="Freeform 45" descr="Полотно"/>
              <p:cNvSpPr>
                <a:spLocks/>
              </p:cNvSpPr>
              <p:nvPr/>
            </p:nvSpPr>
            <p:spPr bwMode="auto">
              <a:xfrm>
                <a:off x="4195" y="1570"/>
                <a:ext cx="862" cy="771"/>
              </a:xfrm>
              <a:custGeom>
                <a:avLst/>
                <a:gdLst>
                  <a:gd name="T0" fmla="*/ 0 w 862"/>
                  <a:gd name="T1" fmla="*/ 136 h 771"/>
                  <a:gd name="T2" fmla="*/ 862 w 862"/>
                  <a:gd name="T3" fmla="*/ 0 h 771"/>
                  <a:gd name="T4" fmla="*/ 862 w 862"/>
                  <a:gd name="T5" fmla="*/ 454 h 771"/>
                  <a:gd name="T6" fmla="*/ 0 w 862"/>
                  <a:gd name="T7" fmla="*/ 771 h 771"/>
                  <a:gd name="T8" fmla="*/ 0 w 862"/>
                  <a:gd name="T9" fmla="*/ 136 h 7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2" h="771">
                    <a:moveTo>
                      <a:pt x="0" y="136"/>
                    </a:moveTo>
                    <a:lnTo>
                      <a:pt x="862" y="0"/>
                    </a:lnTo>
                    <a:lnTo>
                      <a:pt x="862" y="454"/>
                    </a:lnTo>
                    <a:lnTo>
                      <a:pt x="0" y="771"/>
                    </a:lnTo>
                    <a:lnTo>
                      <a:pt x="0" y="136"/>
                    </a:lnTo>
                    <a:close/>
                  </a:path>
                </a:pathLst>
              </a:custGeom>
              <a:blipFill dpi="0" rotWithShape="1">
                <a:blip r:embed="rId4">
                  <a:alphaModFix amt="2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396334" name="Group 46"/>
              <p:cNvGrpSpPr>
                <a:grpSpLocks/>
              </p:cNvGrpSpPr>
              <p:nvPr/>
            </p:nvGrpSpPr>
            <p:grpSpPr bwMode="auto">
              <a:xfrm>
                <a:off x="5057" y="1570"/>
                <a:ext cx="453" cy="453"/>
                <a:chOff x="1218" y="2804"/>
                <a:chExt cx="683" cy="726"/>
              </a:xfrm>
            </p:grpSpPr>
            <p:graphicFrame>
              <p:nvGraphicFramePr>
                <p:cNvPr id="396335" name="Object 47"/>
                <p:cNvGraphicFramePr>
                  <a:graphicFrameLocks noChangeAspect="1"/>
                </p:cNvGraphicFramePr>
                <p:nvPr/>
              </p:nvGraphicFramePr>
              <p:xfrm>
                <a:off x="1218" y="2817"/>
                <a:ext cx="683" cy="70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96359" name="Image" r:id="rId11" imgW="1084998" imgH="1121381" progId="Photoshop.Image.8">
                        <p:embed/>
                      </p:oleObj>
                    </mc:Choice>
                    <mc:Fallback>
                      <p:oleObj name="Image" r:id="rId11" imgW="1084998" imgH="1121381" progId="Photoshop.Image.8">
                        <p:embed/>
                        <p:pic>
                          <p:nvPicPr>
                            <p:cNvPr id="0" name="Object 4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218" y="2817"/>
                              <a:ext cx="683" cy="70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396336" name="Rectangle 48"/>
                <p:cNvSpPr>
                  <a:spLocks noChangeArrowheads="1"/>
                </p:cNvSpPr>
                <p:nvPr/>
              </p:nvSpPr>
              <p:spPr bwMode="auto">
                <a:xfrm>
                  <a:off x="1220" y="2804"/>
                  <a:ext cx="680" cy="726"/>
                </a:xfrm>
                <a:prstGeom prst="rect">
                  <a:avLst/>
                </a:prstGeom>
                <a:solidFill>
                  <a:schemeClr val="accent1">
                    <a:alpha val="0"/>
                  </a:schemeClr>
                </a:solidFill>
                <a:ln w="28575">
                  <a:solidFill>
                    <a:srgbClr val="8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grpSp>
            <p:nvGrpSpPr>
              <p:cNvPr id="396337" name="Group 49"/>
              <p:cNvGrpSpPr>
                <a:grpSpLocks/>
              </p:cNvGrpSpPr>
              <p:nvPr/>
            </p:nvGrpSpPr>
            <p:grpSpPr bwMode="auto">
              <a:xfrm>
                <a:off x="5055" y="2093"/>
                <a:ext cx="460" cy="908"/>
                <a:chOff x="5103" y="2069"/>
                <a:chExt cx="460" cy="908"/>
              </a:xfrm>
            </p:grpSpPr>
            <p:graphicFrame>
              <p:nvGraphicFramePr>
                <p:cNvPr id="396338" name="Object 50"/>
                <p:cNvGraphicFramePr>
                  <a:graphicFrameLocks noChangeAspect="1"/>
                </p:cNvGraphicFramePr>
                <p:nvPr/>
              </p:nvGraphicFramePr>
              <p:xfrm>
                <a:off x="5103" y="2523"/>
                <a:ext cx="449" cy="438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96360" name="Image" r:id="rId13" imgW="1255672" imgH="1206704" progId="Photoshop.Image.8">
                        <p:embed/>
                      </p:oleObj>
                    </mc:Choice>
                    <mc:Fallback>
                      <p:oleObj name="Image" r:id="rId13" imgW="1255672" imgH="1206704" progId="Photoshop.Image.8">
                        <p:embed/>
                        <p:pic>
                          <p:nvPicPr>
                            <p:cNvPr id="0" name="Object 5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03" y="2523"/>
                              <a:ext cx="449" cy="43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6339" name="Object 51"/>
                <p:cNvGraphicFramePr>
                  <a:graphicFrameLocks noChangeAspect="1"/>
                </p:cNvGraphicFramePr>
                <p:nvPr/>
              </p:nvGraphicFramePr>
              <p:xfrm>
                <a:off x="5105" y="2069"/>
                <a:ext cx="451" cy="458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96361" name="Image" r:id="rId15" imgW="1145856" imgH="1145856" progId="Photoshop.Image.8">
                        <p:embed/>
                      </p:oleObj>
                    </mc:Choice>
                    <mc:Fallback>
                      <p:oleObj name="Image" r:id="rId15" imgW="1145856" imgH="1145856" progId="Photoshop.Image.8">
                        <p:embed/>
                        <p:pic>
                          <p:nvPicPr>
                            <p:cNvPr id="0" name="Object 5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05" y="2069"/>
                              <a:ext cx="451" cy="45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396340" name="Rectangle 52"/>
                <p:cNvSpPr>
                  <a:spLocks noChangeArrowheads="1"/>
                </p:cNvSpPr>
                <p:nvPr/>
              </p:nvSpPr>
              <p:spPr bwMode="auto">
                <a:xfrm rot="5400000">
                  <a:off x="5103" y="2523"/>
                  <a:ext cx="454" cy="453"/>
                </a:xfrm>
                <a:prstGeom prst="rect">
                  <a:avLst/>
                </a:prstGeom>
                <a:solidFill>
                  <a:schemeClr val="accent1">
                    <a:alpha val="0"/>
                  </a:schemeClr>
                </a:solidFill>
                <a:ln w="28575">
                  <a:solidFill>
                    <a:srgbClr val="8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96341" name="Rectangle 53"/>
                <p:cNvSpPr>
                  <a:spLocks noChangeArrowheads="1"/>
                </p:cNvSpPr>
                <p:nvPr/>
              </p:nvSpPr>
              <p:spPr bwMode="auto">
                <a:xfrm rot="5400000">
                  <a:off x="5106" y="2066"/>
                  <a:ext cx="454" cy="460"/>
                </a:xfrm>
                <a:prstGeom prst="rect">
                  <a:avLst/>
                </a:prstGeom>
                <a:solidFill>
                  <a:schemeClr val="accent1">
                    <a:alpha val="0"/>
                  </a:schemeClr>
                </a:solidFill>
                <a:ln w="28575">
                  <a:solidFill>
                    <a:srgbClr val="8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grpSp>
            <p:nvGrpSpPr>
              <p:cNvPr id="396342" name="Group 54"/>
              <p:cNvGrpSpPr>
                <a:grpSpLocks/>
              </p:cNvGrpSpPr>
              <p:nvPr/>
            </p:nvGrpSpPr>
            <p:grpSpPr bwMode="auto">
              <a:xfrm>
                <a:off x="5057" y="3067"/>
                <a:ext cx="454" cy="454"/>
                <a:chOff x="1882" y="1525"/>
                <a:chExt cx="691" cy="699"/>
              </a:xfrm>
            </p:grpSpPr>
            <p:graphicFrame>
              <p:nvGraphicFramePr>
                <p:cNvPr id="396343" name="Object 55"/>
                <p:cNvGraphicFramePr>
                  <a:graphicFrameLocks noChangeAspect="1"/>
                </p:cNvGraphicFramePr>
                <p:nvPr/>
              </p:nvGraphicFramePr>
              <p:xfrm>
                <a:off x="1882" y="1525"/>
                <a:ext cx="691" cy="699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96362" name="Image" r:id="rId17" imgW="1097282" imgH="1109192" progId="Photoshop.Image.8">
                        <p:embed/>
                      </p:oleObj>
                    </mc:Choice>
                    <mc:Fallback>
                      <p:oleObj name="Image" r:id="rId17" imgW="1097282" imgH="1109192" progId="Photoshop.Image.8">
                        <p:embed/>
                        <p:pic>
                          <p:nvPicPr>
                            <p:cNvPr id="0" name="Object 5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82" y="1525"/>
                              <a:ext cx="691" cy="699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396344" name="Rectangle 56"/>
                <p:cNvSpPr>
                  <a:spLocks noChangeArrowheads="1"/>
                </p:cNvSpPr>
                <p:nvPr/>
              </p:nvSpPr>
              <p:spPr bwMode="auto">
                <a:xfrm>
                  <a:off x="1882" y="1525"/>
                  <a:ext cx="680" cy="680"/>
                </a:xfrm>
                <a:prstGeom prst="rect">
                  <a:avLst/>
                </a:prstGeom>
                <a:solidFill>
                  <a:schemeClr val="accent1">
                    <a:alpha val="0"/>
                  </a:schemeClr>
                </a:solidFill>
                <a:ln w="28575">
                  <a:solidFill>
                    <a:srgbClr val="8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</p:grpSp>
        <p:graphicFrame>
          <p:nvGraphicFramePr>
            <p:cNvPr id="396345" name="Object 57"/>
            <p:cNvGraphicFramePr>
              <a:graphicFrameLocks noChangeAspect="1"/>
            </p:cNvGraphicFramePr>
            <p:nvPr/>
          </p:nvGraphicFramePr>
          <p:xfrm>
            <a:off x="0" y="663"/>
            <a:ext cx="3969" cy="24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6363" name="Рисунок" r:id="rId19" imgW="9219314" imgH="5806199" progId="Word.Picture.8">
                    <p:embed/>
                  </p:oleObj>
                </mc:Choice>
                <mc:Fallback>
                  <p:oleObj name="Рисунок" r:id="rId19" imgW="9219314" imgH="5806199" progId="Word.Picture.8">
                    <p:embed/>
                    <p:pic>
                      <p:nvPicPr>
                        <p:cNvPr id="0" name="Object 5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r="2745" b="11650"/>
                        <a:stretch>
                          <a:fillRect/>
                        </a:stretch>
                      </p:blipFill>
                      <p:spPr bwMode="auto">
                        <a:xfrm>
                          <a:off x="0" y="663"/>
                          <a:ext cx="3969" cy="240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96346" name="Rectangle 58"/>
          <p:cNvSpPr>
            <a:spLocks noChangeArrowheads="1"/>
          </p:cNvSpPr>
          <p:nvPr/>
        </p:nvSpPr>
        <p:spPr bwMode="auto">
          <a:xfrm>
            <a:off x="2994025" y="401638"/>
            <a:ext cx="3181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US">
                <a:solidFill>
                  <a:schemeClr val="accent2"/>
                </a:solidFill>
              </a:rPr>
              <a:t>Aerosol phase composition</a:t>
            </a:r>
          </a:p>
        </p:txBody>
      </p:sp>
      <p:grpSp>
        <p:nvGrpSpPr>
          <p:cNvPr id="396347" name="Group 59"/>
          <p:cNvGrpSpPr>
            <a:grpSpLocks/>
          </p:cNvGrpSpPr>
          <p:nvPr/>
        </p:nvGrpSpPr>
        <p:grpSpPr bwMode="auto">
          <a:xfrm>
            <a:off x="241300" y="4891088"/>
            <a:ext cx="6965950" cy="774700"/>
            <a:chOff x="80" y="3225"/>
            <a:chExt cx="4388" cy="488"/>
          </a:xfrm>
        </p:grpSpPr>
        <p:sp>
          <p:nvSpPr>
            <p:cNvPr id="396348" name="Text Box 60"/>
            <p:cNvSpPr txBox="1">
              <a:spLocks noChangeArrowheads="1"/>
            </p:cNvSpPr>
            <p:nvPr/>
          </p:nvSpPr>
          <p:spPr bwMode="auto">
            <a:xfrm>
              <a:off x="201" y="3225"/>
              <a:ext cx="4267" cy="4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lnSpc>
                  <a:spcPct val="80000"/>
                </a:lnSpc>
              </a:pPr>
              <a:r>
                <a:rPr lang="en-US" sz="1400"/>
                <a:t>			</a:t>
              </a:r>
              <a:r>
                <a:rPr lang="ru-RU" sz="1600"/>
                <a:t>2</a:t>
              </a:r>
              <a:r>
                <a:rPr lang="el-GR" sz="1600">
                  <a:cs typeface="Arial" pitchFamily="34" charset="0"/>
                </a:rPr>
                <a:t>Θ</a:t>
              </a:r>
            </a:p>
            <a:p>
              <a:pPr eaLnBrk="1" hangingPunct="1"/>
              <a:r>
                <a:rPr lang="en-US" sz="1400"/>
                <a:t>UO</a:t>
              </a:r>
              <a:r>
                <a:rPr lang="en-US" sz="1400" baseline="-20000"/>
                <a:t>2</a:t>
              </a:r>
              <a:r>
                <a:rPr lang="en-US" sz="1400"/>
                <a:t>(</a:t>
              </a:r>
              <a:r>
                <a:rPr lang="en-US" sz="1000"/>
                <a:t>ASTM:</a:t>
              </a:r>
              <a:r>
                <a:rPr lang="en-US" b="0"/>
                <a:t> </a:t>
              </a:r>
              <a:r>
                <a:rPr lang="en-US" sz="1000"/>
                <a:t>73-1715</a:t>
              </a:r>
              <a:r>
                <a:rPr lang="en-US" sz="1400"/>
                <a:t>)        UO</a:t>
              </a:r>
              <a:r>
                <a:rPr lang="en-US" sz="1400" baseline="-20000"/>
                <a:t>2</a:t>
              </a:r>
              <a:r>
                <a:rPr lang="en-US" sz="1400"/>
                <a:t>(</a:t>
              </a:r>
              <a:r>
                <a:rPr lang="en-US" sz="1000"/>
                <a:t>ASTM:13-225</a:t>
              </a:r>
              <a:r>
                <a:rPr lang="en-US" sz="1400"/>
                <a:t>)        UO</a:t>
              </a:r>
              <a:r>
                <a:rPr lang="en-US" sz="1400" baseline="-20000"/>
                <a:t>3</a:t>
              </a:r>
              <a:r>
                <a:rPr lang="en-US" sz="1400"/>
                <a:t>(</a:t>
              </a:r>
              <a:r>
                <a:rPr lang="en-US" sz="1000"/>
                <a:t>ASTM:31-1416</a:t>
              </a:r>
              <a:r>
                <a:rPr lang="en-US" sz="1400"/>
                <a:t>)          U</a:t>
              </a:r>
              <a:r>
                <a:rPr lang="en-US" sz="1400" baseline="-20000"/>
                <a:t>3</a:t>
              </a:r>
              <a:r>
                <a:rPr lang="en-US" sz="1400"/>
                <a:t>O</a:t>
              </a:r>
              <a:r>
                <a:rPr lang="en-US" sz="1400" baseline="-20000"/>
                <a:t>8</a:t>
              </a:r>
              <a:r>
                <a:rPr lang="en-US" sz="1400"/>
                <a:t>(</a:t>
              </a:r>
              <a:r>
                <a:rPr lang="en-US" sz="1000"/>
                <a:t>ASTM:31-1425</a:t>
              </a:r>
              <a:r>
                <a:rPr lang="en-US" sz="1400"/>
                <a:t>) </a:t>
              </a:r>
            </a:p>
            <a:p>
              <a:pPr eaLnBrk="1" hangingPunct="1"/>
              <a:r>
                <a:rPr lang="en-US" sz="1400"/>
                <a:t>SrUO</a:t>
              </a:r>
              <a:r>
                <a:rPr lang="en-US" sz="1400" baseline="-20000"/>
                <a:t>4</a:t>
              </a:r>
              <a:r>
                <a:rPr lang="en-US" sz="1400"/>
                <a:t>(</a:t>
              </a:r>
              <a:r>
                <a:rPr lang="en-US" sz="1000"/>
                <a:t>ASTM: 75-1946</a:t>
              </a:r>
              <a:r>
                <a:rPr lang="en-US" sz="1400"/>
                <a:t>)</a:t>
              </a:r>
              <a:endParaRPr lang="ru-RU" sz="1400" b="0"/>
            </a:p>
          </p:txBody>
        </p:sp>
        <p:sp>
          <p:nvSpPr>
            <p:cNvPr id="396349" name="Oval 61"/>
            <p:cNvSpPr>
              <a:spLocks noChangeArrowheads="1"/>
            </p:cNvSpPr>
            <p:nvPr/>
          </p:nvSpPr>
          <p:spPr bwMode="auto">
            <a:xfrm>
              <a:off x="80" y="3369"/>
              <a:ext cx="136" cy="136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96350" name="Rectangle 62"/>
            <p:cNvSpPr>
              <a:spLocks noChangeArrowheads="1"/>
            </p:cNvSpPr>
            <p:nvPr/>
          </p:nvSpPr>
          <p:spPr bwMode="auto">
            <a:xfrm>
              <a:off x="1247" y="3430"/>
              <a:ext cx="112" cy="11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96351" name="Freeform 63"/>
            <p:cNvSpPr>
              <a:spLocks/>
            </p:cNvSpPr>
            <p:nvPr/>
          </p:nvSpPr>
          <p:spPr bwMode="auto">
            <a:xfrm>
              <a:off x="113" y="3566"/>
              <a:ext cx="136" cy="136"/>
            </a:xfrm>
            <a:custGeom>
              <a:avLst/>
              <a:gdLst>
                <a:gd name="T0" fmla="*/ 0 w 454"/>
                <a:gd name="T1" fmla="*/ 318 h 318"/>
                <a:gd name="T2" fmla="*/ 227 w 454"/>
                <a:gd name="T3" fmla="*/ 0 h 318"/>
                <a:gd name="T4" fmla="*/ 454 w 454"/>
                <a:gd name="T5" fmla="*/ 318 h 318"/>
                <a:gd name="T6" fmla="*/ 0 w 454"/>
                <a:gd name="T7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4" h="318">
                  <a:moveTo>
                    <a:pt x="0" y="318"/>
                  </a:moveTo>
                  <a:lnTo>
                    <a:pt x="227" y="0"/>
                  </a:lnTo>
                  <a:lnTo>
                    <a:pt x="454" y="318"/>
                  </a:lnTo>
                  <a:lnTo>
                    <a:pt x="0" y="318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6352" name="Freeform 64"/>
            <p:cNvSpPr>
              <a:spLocks/>
            </p:cNvSpPr>
            <p:nvPr/>
          </p:nvSpPr>
          <p:spPr bwMode="auto">
            <a:xfrm rot="10800000">
              <a:off x="2245" y="3430"/>
              <a:ext cx="138" cy="135"/>
            </a:xfrm>
            <a:custGeom>
              <a:avLst/>
              <a:gdLst>
                <a:gd name="T0" fmla="*/ 0 w 454"/>
                <a:gd name="T1" fmla="*/ 318 h 318"/>
                <a:gd name="T2" fmla="*/ 227 w 454"/>
                <a:gd name="T3" fmla="*/ 0 h 318"/>
                <a:gd name="T4" fmla="*/ 454 w 454"/>
                <a:gd name="T5" fmla="*/ 318 h 318"/>
                <a:gd name="T6" fmla="*/ 0 w 454"/>
                <a:gd name="T7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4" h="318">
                  <a:moveTo>
                    <a:pt x="0" y="318"/>
                  </a:moveTo>
                  <a:lnTo>
                    <a:pt x="227" y="0"/>
                  </a:lnTo>
                  <a:lnTo>
                    <a:pt x="454" y="318"/>
                  </a:lnTo>
                  <a:lnTo>
                    <a:pt x="0" y="318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6353" name="Rectangle 65"/>
            <p:cNvSpPr>
              <a:spLocks noChangeArrowheads="1"/>
            </p:cNvSpPr>
            <p:nvPr/>
          </p:nvSpPr>
          <p:spPr bwMode="auto">
            <a:xfrm rot="2630381">
              <a:off x="3334" y="3430"/>
              <a:ext cx="133" cy="12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396355" name="Rectangle 67"/>
          <p:cNvSpPr>
            <a:spLocks noChangeArrowheads="1"/>
          </p:cNvSpPr>
          <p:nvPr/>
        </p:nvSpPr>
        <p:spPr bwMode="auto">
          <a:xfrm>
            <a:off x="0" y="5830888"/>
            <a:ext cx="91440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1" hangingPunct="1">
              <a:buFont typeface="Wingdings" pitchFamily="2" charset="2"/>
              <a:buChar char="ü"/>
              <a:tabLst>
                <a:tab pos="457200" algn="l"/>
              </a:tabLst>
            </a:pPr>
            <a:r>
              <a:rPr lang="en-US" sz="1400"/>
              <a:t>Phases identified by XRD:	</a:t>
            </a:r>
            <a:r>
              <a:rPr lang="en-US" sz="1400" b="0"/>
              <a:t> </a:t>
            </a:r>
            <a:r>
              <a:rPr lang="en-US" sz="1400"/>
              <a:t>- UO</a:t>
            </a:r>
            <a:r>
              <a:rPr lang="ru-RU" sz="1400" baseline="-20000"/>
              <a:t>2</a:t>
            </a:r>
            <a:r>
              <a:rPr lang="en-US" sz="1400" baseline="-20000"/>
              <a:t> </a:t>
            </a:r>
            <a:r>
              <a:rPr lang="en-US" sz="1400"/>
              <a:t>- based solid solution in the aerosols released in inert conditions</a:t>
            </a:r>
          </a:p>
          <a:p>
            <a:pPr eaLnBrk="1" hangingPunct="1">
              <a:buFont typeface="Wingdings" pitchFamily="2" charset="2"/>
              <a:buNone/>
              <a:tabLst>
                <a:tab pos="457200" algn="l"/>
              </a:tabLst>
            </a:pPr>
            <a:r>
              <a:rPr lang="en-US" sz="1400"/>
              <a:t>				- UO</a:t>
            </a:r>
            <a:r>
              <a:rPr lang="ru-RU" sz="1400" baseline="-20000"/>
              <a:t>3</a:t>
            </a:r>
            <a:r>
              <a:rPr lang="ru-RU" sz="1400"/>
              <a:t>, </a:t>
            </a:r>
            <a:r>
              <a:rPr lang="en-US" sz="1400"/>
              <a:t>U</a:t>
            </a:r>
            <a:r>
              <a:rPr lang="ru-RU" sz="1400" baseline="-20000"/>
              <a:t>3</a:t>
            </a:r>
            <a:r>
              <a:rPr lang="en-US" sz="1400"/>
              <a:t>O</a:t>
            </a:r>
            <a:r>
              <a:rPr lang="ru-RU" sz="1400" baseline="-20000"/>
              <a:t>8</a:t>
            </a:r>
            <a:r>
              <a:rPr lang="en-US" sz="1400"/>
              <a:t>,</a:t>
            </a:r>
            <a:r>
              <a:rPr lang="ru-RU" sz="1400"/>
              <a:t> </a:t>
            </a:r>
            <a:r>
              <a:rPr lang="en-US" sz="1400"/>
              <a:t>UO</a:t>
            </a:r>
            <a:r>
              <a:rPr lang="ru-RU" sz="1400" baseline="-20000"/>
              <a:t>2</a:t>
            </a:r>
            <a:r>
              <a:rPr lang="en-US" sz="1400"/>
              <a:t> and SrUO</a:t>
            </a:r>
            <a:r>
              <a:rPr lang="ru-RU" sz="1400" baseline="-20000"/>
              <a:t>4</a:t>
            </a:r>
            <a:r>
              <a:rPr lang="en-US" sz="1400"/>
              <a:t> phases (the last two in small quantities) in 				   the aerosols released in oxidizing condition</a:t>
            </a:r>
            <a:endParaRPr lang="ru-RU" sz="1400" b="0"/>
          </a:p>
        </p:txBody>
      </p:sp>
    </p:spTree>
  </p:cSld>
  <p:clrMapOvr>
    <a:masterClrMapping/>
  </p:clrMapOvr>
  <p:transition advClick="0">
    <p:zoom dir="in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9C35A6-EFE4-4436-BEBA-3D261FD48F67}" type="slidenum">
              <a:rPr lang="en-GB"/>
              <a:pPr/>
              <a:t>26</a:t>
            </a:fld>
            <a:endParaRPr lang="en-GB"/>
          </a:p>
        </p:txBody>
      </p:sp>
      <p:grpSp>
        <p:nvGrpSpPr>
          <p:cNvPr id="388098" name="Group 2"/>
          <p:cNvGrpSpPr>
            <a:grpSpLocks/>
          </p:cNvGrpSpPr>
          <p:nvPr/>
        </p:nvGrpSpPr>
        <p:grpSpPr bwMode="auto">
          <a:xfrm>
            <a:off x="4757738" y="1052513"/>
            <a:ext cx="2952750" cy="4897437"/>
            <a:chOff x="3061" y="724"/>
            <a:chExt cx="1769" cy="2980"/>
          </a:xfrm>
        </p:grpSpPr>
        <p:graphicFrame>
          <p:nvGraphicFramePr>
            <p:cNvPr id="388099" name="Object 3"/>
            <p:cNvGraphicFramePr>
              <a:graphicFrameLocks noChangeAspect="1"/>
            </p:cNvGraphicFramePr>
            <p:nvPr/>
          </p:nvGraphicFramePr>
          <p:xfrm>
            <a:off x="3061" y="724"/>
            <a:ext cx="1769" cy="15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8116" name="Диаграмма" r:id="rId3" imgW="5000671" imgH="4238589" progId="Excel.Chart.8">
                    <p:embed/>
                  </p:oleObj>
                </mc:Choice>
                <mc:Fallback>
                  <p:oleObj name="Диаграмма" r:id="rId3" imgW="5000671" imgH="4238589" progId="Excel.Chart.8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61" y="724"/>
                          <a:ext cx="1769" cy="153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88100" name="Object 4"/>
            <p:cNvGraphicFramePr>
              <a:graphicFrameLocks noChangeAspect="1"/>
            </p:cNvGraphicFramePr>
            <p:nvPr/>
          </p:nvGraphicFramePr>
          <p:xfrm>
            <a:off x="3061" y="2205"/>
            <a:ext cx="1769" cy="14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8117" name="Диаграмма" r:id="rId5" imgW="5000671" imgH="4238589" progId="Excel.Chart.8">
                    <p:embed/>
                  </p:oleObj>
                </mc:Choice>
                <mc:Fallback>
                  <p:oleObj name="Диаграмма" r:id="rId5" imgW="5000671" imgH="4238589" progId="Excel.Chart.8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61" y="2205"/>
                          <a:ext cx="1769" cy="149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388101" name="Object 5"/>
          <p:cNvGraphicFramePr>
            <a:graphicFrameLocks noChangeAspect="1"/>
          </p:cNvGraphicFramePr>
          <p:nvPr/>
        </p:nvGraphicFramePr>
        <p:xfrm>
          <a:off x="76200" y="976313"/>
          <a:ext cx="3059113" cy="259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8118" name="Диаграмма" r:id="rId7" imgW="4991242" imgH="4229161" progId="Excel.Chart.8">
                  <p:embed/>
                </p:oleObj>
              </mc:Choice>
              <mc:Fallback>
                <p:oleObj name="Диаграмма" r:id="rId7" imgW="4991242" imgH="4229161" progId="Excel.Chart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976313"/>
                        <a:ext cx="3059113" cy="259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8102" name="Object 6"/>
          <p:cNvGraphicFramePr>
            <a:graphicFrameLocks noChangeAspect="1"/>
          </p:cNvGraphicFramePr>
          <p:nvPr/>
        </p:nvGraphicFramePr>
        <p:xfrm>
          <a:off x="76200" y="3489325"/>
          <a:ext cx="3059113" cy="2592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8119" name="Диаграмма" r:id="rId9" imgW="5000671" imgH="4238589" progId="Excel.Chart.8">
                  <p:embed/>
                </p:oleObj>
              </mc:Choice>
              <mc:Fallback>
                <p:oleObj name="Диаграмма" r:id="rId9" imgW="5000671" imgH="4238589" progId="Excel.Chart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3489325"/>
                        <a:ext cx="3059113" cy="2592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88103" name="Group 7"/>
          <p:cNvGrpSpPr>
            <a:grpSpLocks/>
          </p:cNvGrpSpPr>
          <p:nvPr/>
        </p:nvGrpSpPr>
        <p:grpSpPr bwMode="auto">
          <a:xfrm>
            <a:off x="3276600" y="1916113"/>
            <a:ext cx="1292225" cy="3116262"/>
            <a:chOff x="2154" y="709"/>
            <a:chExt cx="814" cy="1963"/>
          </a:xfrm>
        </p:grpSpPr>
        <p:sp>
          <p:nvSpPr>
            <p:cNvPr id="388104" name="AutoShape 8"/>
            <p:cNvSpPr>
              <a:spLocks/>
            </p:cNvSpPr>
            <p:nvPr/>
          </p:nvSpPr>
          <p:spPr bwMode="auto">
            <a:xfrm>
              <a:off x="2154" y="709"/>
              <a:ext cx="814" cy="635"/>
            </a:xfrm>
            <a:prstGeom prst="borderCallout1">
              <a:avLst>
                <a:gd name="adj1" fmla="val 11338"/>
                <a:gd name="adj2" fmla="val -5898"/>
                <a:gd name="adj3" fmla="val 61417"/>
                <a:gd name="adj4" fmla="val -39926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/>
              <a:r>
                <a:rPr lang="en-US" sz="1400" b="0"/>
                <a:t>F1 </a:t>
              </a:r>
              <a:r>
                <a:rPr lang="ru-RU" sz="1400" b="0"/>
                <a:t>№</a:t>
              </a:r>
              <a:r>
                <a:rPr lang="en-US" sz="1400" b="0"/>
                <a:t>5 </a:t>
              </a:r>
            </a:p>
            <a:p>
              <a:pPr algn="ctr" eaLnBrk="1" hangingPunct="1"/>
              <a:r>
                <a:rPr lang="en-US" sz="1400" b="0"/>
                <a:t>(I regime), T</a:t>
              </a:r>
              <a:r>
                <a:rPr lang="en-US" sz="1400" b="0" baseline="-20000"/>
                <a:t>melt</a:t>
              </a:r>
              <a:r>
                <a:rPr lang="en-US" sz="1400" b="0"/>
                <a:t>=2595</a:t>
              </a:r>
              <a:r>
                <a:rPr lang="en-US" sz="1400" b="0">
                  <a:sym typeface="Symbol" pitchFamily="18" charset="2"/>
                </a:rPr>
                <a:t>C, C</a:t>
              </a:r>
              <a:r>
                <a:rPr lang="ru-RU" sz="1400" b="0">
                  <a:sym typeface="Symbol" pitchFamily="18" charset="2"/>
                </a:rPr>
                <a:t> </a:t>
              </a:r>
              <a:r>
                <a:rPr lang="en-US" sz="1400" b="0">
                  <a:sym typeface="Symbol" pitchFamily="18" charset="2"/>
                </a:rPr>
                <a:t>70</a:t>
              </a:r>
            </a:p>
            <a:p>
              <a:pPr algn="ctr" eaLnBrk="1" hangingPunct="1"/>
              <a:endParaRPr lang="ru-RU" sz="1400" b="0">
                <a:sym typeface="Symbol" pitchFamily="18" charset="2"/>
              </a:endParaRPr>
            </a:p>
          </p:txBody>
        </p:sp>
        <p:sp>
          <p:nvSpPr>
            <p:cNvPr id="388105" name="AutoShape 9"/>
            <p:cNvSpPr>
              <a:spLocks/>
            </p:cNvSpPr>
            <p:nvPr/>
          </p:nvSpPr>
          <p:spPr bwMode="auto">
            <a:xfrm>
              <a:off x="2154" y="2037"/>
              <a:ext cx="814" cy="635"/>
            </a:xfrm>
            <a:prstGeom prst="borderCallout1">
              <a:avLst>
                <a:gd name="adj1" fmla="val 11338"/>
                <a:gd name="adj2" fmla="val -5898"/>
                <a:gd name="adj3" fmla="val 61417"/>
                <a:gd name="adj4" fmla="val -39926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/>
              <a:r>
                <a:rPr lang="en-US" sz="1400" b="0"/>
                <a:t>F1</a:t>
              </a:r>
              <a:r>
                <a:rPr lang="ru-RU" sz="1400" b="0"/>
                <a:t> №</a:t>
              </a:r>
              <a:r>
                <a:rPr lang="en-US" sz="1400" b="0"/>
                <a:t>9</a:t>
              </a:r>
            </a:p>
            <a:p>
              <a:pPr algn="ctr" eaLnBrk="1" hangingPunct="1"/>
              <a:r>
                <a:rPr lang="en-US" sz="1400" b="0"/>
                <a:t>(II regime), T</a:t>
              </a:r>
              <a:r>
                <a:rPr lang="en-US" sz="1400" b="0" baseline="-20000"/>
                <a:t>melt</a:t>
              </a:r>
              <a:r>
                <a:rPr lang="en-US" sz="1400" b="0"/>
                <a:t>=2535</a:t>
              </a:r>
              <a:r>
                <a:rPr lang="en-US" sz="1400" b="0">
                  <a:sym typeface="Symbol" pitchFamily="18" charset="2"/>
                </a:rPr>
                <a:t>C, C</a:t>
              </a:r>
              <a:r>
                <a:rPr lang="ru-RU" sz="1400" b="0">
                  <a:sym typeface="Symbol" pitchFamily="18" charset="2"/>
                </a:rPr>
                <a:t> </a:t>
              </a:r>
              <a:r>
                <a:rPr lang="en-US" sz="1400" b="0">
                  <a:sym typeface="Symbol" pitchFamily="18" charset="2"/>
                </a:rPr>
                <a:t>70</a:t>
              </a:r>
            </a:p>
            <a:p>
              <a:pPr algn="ctr" eaLnBrk="1" hangingPunct="1"/>
              <a:endParaRPr lang="ru-RU" sz="1400" b="0">
                <a:sym typeface="Symbol" pitchFamily="18" charset="2"/>
              </a:endParaRPr>
            </a:p>
          </p:txBody>
        </p:sp>
      </p:grpSp>
      <p:grpSp>
        <p:nvGrpSpPr>
          <p:cNvPr id="388106" name="Group 10"/>
          <p:cNvGrpSpPr>
            <a:grpSpLocks/>
          </p:cNvGrpSpPr>
          <p:nvPr/>
        </p:nvGrpSpPr>
        <p:grpSpPr bwMode="auto">
          <a:xfrm>
            <a:off x="7769225" y="1989138"/>
            <a:ext cx="1292225" cy="3141662"/>
            <a:chOff x="4876" y="663"/>
            <a:chExt cx="814" cy="1979"/>
          </a:xfrm>
        </p:grpSpPr>
        <p:sp>
          <p:nvSpPr>
            <p:cNvPr id="388107" name="AutoShape 11"/>
            <p:cNvSpPr>
              <a:spLocks/>
            </p:cNvSpPr>
            <p:nvPr/>
          </p:nvSpPr>
          <p:spPr bwMode="auto">
            <a:xfrm>
              <a:off x="4876" y="663"/>
              <a:ext cx="814" cy="635"/>
            </a:xfrm>
            <a:prstGeom prst="borderCallout1">
              <a:avLst>
                <a:gd name="adj1" fmla="val 11338"/>
                <a:gd name="adj2" fmla="val -5898"/>
                <a:gd name="adj3" fmla="val 61417"/>
                <a:gd name="adj4" fmla="val -39926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/>
              <a:r>
                <a:rPr lang="en-US" sz="1400" b="0"/>
                <a:t>F1</a:t>
              </a:r>
              <a:r>
                <a:rPr lang="ru-RU" sz="1400" b="0"/>
                <a:t> №</a:t>
              </a:r>
              <a:r>
                <a:rPr lang="en-US" sz="1400" b="0"/>
                <a:t>9</a:t>
              </a:r>
            </a:p>
            <a:p>
              <a:pPr algn="ctr" eaLnBrk="1" hangingPunct="1"/>
              <a:r>
                <a:rPr lang="en-US" sz="1400" b="0"/>
                <a:t>(II regime), T</a:t>
              </a:r>
              <a:r>
                <a:rPr lang="en-US" sz="1400" b="0" baseline="-20000"/>
                <a:t>melt</a:t>
              </a:r>
              <a:r>
                <a:rPr lang="en-US" sz="1400" b="0"/>
                <a:t>=2535</a:t>
              </a:r>
              <a:r>
                <a:rPr lang="en-US" sz="1400" b="0">
                  <a:sym typeface="Symbol" pitchFamily="18" charset="2"/>
                </a:rPr>
                <a:t>C, C</a:t>
              </a:r>
              <a:r>
                <a:rPr lang="ru-RU" sz="1400" b="0">
                  <a:sym typeface="Symbol" pitchFamily="18" charset="2"/>
                </a:rPr>
                <a:t> </a:t>
              </a:r>
              <a:r>
                <a:rPr lang="en-US" sz="1400" b="0">
                  <a:sym typeface="Symbol" pitchFamily="18" charset="2"/>
                </a:rPr>
                <a:t>70</a:t>
              </a:r>
              <a:endParaRPr lang="ru-RU" sz="1400" b="0">
                <a:sym typeface="Symbol" pitchFamily="18" charset="2"/>
              </a:endParaRPr>
            </a:p>
          </p:txBody>
        </p:sp>
        <p:sp>
          <p:nvSpPr>
            <p:cNvPr id="388108" name="AutoShape 12"/>
            <p:cNvSpPr>
              <a:spLocks/>
            </p:cNvSpPr>
            <p:nvPr/>
          </p:nvSpPr>
          <p:spPr bwMode="auto">
            <a:xfrm>
              <a:off x="4876" y="2007"/>
              <a:ext cx="814" cy="635"/>
            </a:xfrm>
            <a:prstGeom prst="borderCallout1">
              <a:avLst>
                <a:gd name="adj1" fmla="val 11338"/>
                <a:gd name="adj2" fmla="val -5898"/>
                <a:gd name="adj3" fmla="val 61417"/>
                <a:gd name="adj4" fmla="val -39926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/>
              <a:r>
                <a:rPr lang="en-US" sz="1400" b="0"/>
                <a:t>F1</a:t>
              </a:r>
              <a:r>
                <a:rPr lang="ru-RU" sz="1400" b="0"/>
                <a:t> №</a:t>
              </a:r>
              <a:r>
                <a:rPr lang="en-US" sz="1400" b="0"/>
                <a:t>64</a:t>
              </a:r>
            </a:p>
            <a:p>
              <a:pPr algn="ctr" eaLnBrk="1" hangingPunct="1"/>
              <a:r>
                <a:rPr lang="en-US" sz="1400" b="0"/>
                <a:t>(VIII regime), T</a:t>
              </a:r>
              <a:r>
                <a:rPr lang="en-US" sz="1400" b="0" baseline="-20000"/>
                <a:t>melt</a:t>
              </a:r>
              <a:r>
                <a:rPr lang="en-US" sz="1400" b="0"/>
                <a:t>=2652</a:t>
              </a:r>
              <a:r>
                <a:rPr lang="en-US" sz="1400" b="0">
                  <a:sym typeface="Symbol" pitchFamily="18" charset="2"/>
                </a:rPr>
                <a:t>C, C</a:t>
              </a:r>
              <a:r>
                <a:rPr lang="ru-RU" sz="1400" b="0">
                  <a:sym typeface="Symbol" pitchFamily="18" charset="2"/>
                </a:rPr>
                <a:t> </a:t>
              </a:r>
              <a:r>
                <a:rPr lang="en-US" sz="1400" b="0">
                  <a:sym typeface="Symbol" pitchFamily="18" charset="2"/>
                </a:rPr>
                <a:t>100</a:t>
              </a:r>
            </a:p>
          </p:txBody>
        </p:sp>
      </p:grpSp>
      <p:sp>
        <p:nvSpPr>
          <p:cNvPr id="388109" name="Rectangle 13"/>
          <p:cNvSpPr>
            <a:spLocks noChangeArrowheads="1"/>
          </p:cNvSpPr>
          <p:nvPr/>
        </p:nvSpPr>
        <p:spPr bwMode="auto">
          <a:xfrm>
            <a:off x="6064250" y="0"/>
            <a:ext cx="285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US">
                <a:solidFill>
                  <a:schemeClr val="accent2"/>
                </a:solidFill>
              </a:rPr>
              <a:t>Aerosol size distribution</a:t>
            </a:r>
            <a:endParaRPr lang="en-US">
              <a:solidFill>
                <a:schemeClr val="accent2"/>
              </a:solidFill>
              <a:cs typeface="Arial" pitchFamily="34" charset="0"/>
            </a:endParaRPr>
          </a:p>
        </p:txBody>
      </p:sp>
      <p:sp>
        <p:nvSpPr>
          <p:cNvPr id="388110" name="Rectangle 14"/>
          <p:cNvSpPr>
            <a:spLocks noChangeArrowheads="1"/>
          </p:cNvSpPr>
          <p:nvPr/>
        </p:nvSpPr>
        <p:spPr bwMode="auto">
          <a:xfrm>
            <a:off x="214313" y="450850"/>
            <a:ext cx="87137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 eaLnBrk="1" hangingPunct="1">
              <a:buFont typeface="Wingdings" pitchFamily="2" charset="2"/>
              <a:buChar char="ü"/>
            </a:pPr>
            <a:r>
              <a:rPr lang="en-US" sz="1600"/>
              <a:t>4 main ranges of aerosol sizes:</a:t>
            </a:r>
            <a:r>
              <a:rPr lang="ru-RU" sz="1600"/>
              <a:t> </a:t>
            </a:r>
            <a:r>
              <a:rPr lang="en-US" sz="1600"/>
              <a:t>&lt;</a:t>
            </a:r>
            <a:r>
              <a:rPr lang="ru-RU" sz="1600"/>
              <a:t>1 </a:t>
            </a:r>
            <a:r>
              <a:rPr lang="en-US" sz="1600">
                <a:cs typeface="Arial" pitchFamily="34" charset="0"/>
              </a:rPr>
              <a:t>µm</a:t>
            </a:r>
            <a:r>
              <a:rPr lang="ru-RU" sz="1600"/>
              <a:t>, 1.59-3.63  </a:t>
            </a:r>
            <a:r>
              <a:rPr lang="en-US" sz="1600">
                <a:cs typeface="Arial" pitchFamily="34" charset="0"/>
              </a:rPr>
              <a:t>µm</a:t>
            </a:r>
            <a:r>
              <a:rPr lang="ru-RU" sz="1600"/>
              <a:t>, 3.63-5.49  </a:t>
            </a:r>
            <a:r>
              <a:rPr lang="en-US" sz="1600">
                <a:cs typeface="Arial" pitchFamily="34" charset="0"/>
              </a:rPr>
              <a:t>µm</a:t>
            </a:r>
            <a:r>
              <a:rPr lang="ru-RU" sz="1600"/>
              <a:t>, 9.54-12.6  </a:t>
            </a:r>
            <a:r>
              <a:rPr lang="en-US" sz="1600">
                <a:cs typeface="Arial" pitchFamily="34" charset="0"/>
              </a:rPr>
              <a:t>µm</a:t>
            </a:r>
            <a:endParaRPr lang="ru-RU" sz="1600">
              <a:cs typeface="Arial" pitchFamily="34" charset="0"/>
            </a:endParaRPr>
          </a:p>
        </p:txBody>
      </p:sp>
      <p:sp>
        <p:nvSpPr>
          <p:cNvPr id="388111" name="Rectangle 15"/>
          <p:cNvSpPr>
            <a:spLocks noChangeArrowheads="1"/>
          </p:cNvSpPr>
          <p:nvPr/>
        </p:nvSpPr>
        <p:spPr bwMode="auto">
          <a:xfrm>
            <a:off x="539750" y="735013"/>
            <a:ext cx="206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US" sz="1600">
                <a:solidFill>
                  <a:srgbClr val="993300"/>
                </a:solidFill>
              </a:rPr>
              <a:t>Temperature effect</a:t>
            </a:r>
            <a:r>
              <a:rPr lang="ru-RU" sz="1400">
                <a:solidFill>
                  <a:srgbClr val="993300"/>
                </a:solidFill>
              </a:rPr>
              <a:t> </a:t>
            </a:r>
          </a:p>
        </p:txBody>
      </p:sp>
      <p:sp>
        <p:nvSpPr>
          <p:cNvPr id="388112" name="Rectangle 16"/>
          <p:cNvSpPr>
            <a:spLocks noChangeArrowheads="1"/>
          </p:cNvSpPr>
          <p:nvPr/>
        </p:nvSpPr>
        <p:spPr bwMode="auto">
          <a:xfrm>
            <a:off x="4787900" y="747713"/>
            <a:ext cx="33131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 eaLnBrk="1" hangingPunct="1">
              <a:buFont typeface="Wingdings" pitchFamily="2" charset="2"/>
              <a:buNone/>
            </a:pPr>
            <a:r>
              <a:rPr lang="en-US" sz="1600">
                <a:solidFill>
                  <a:srgbClr val="993300"/>
                </a:solidFill>
              </a:rPr>
              <a:t>Influence of oxidation index</a:t>
            </a:r>
            <a:endParaRPr lang="ru-RU" sz="1600">
              <a:solidFill>
                <a:srgbClr val="993300"/>
              </a:solidFill>
            </a:endParaRPr>
          </a:p>
        </p:txBody>
      </p:sp>
      <p:sp>
        <p:nvSpPr>
          <p:cNvPr id="388113" name="Rectangle 17"/>
          <p:cNvSpPr>
            <a:spLocks noChangeArrowheads="1"/>
          </p:cNvSpPr>
          <p:nvPr/>
        </p:nvSpPr>
        <p:spPr bwMode="auto">
          <a:xfrm>
            <a:off x="0" y="6053138"/>
            <a:ext cx="45370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1" hangingPunct="1">
              <a:buFont typeface="Wingdings" pitchFamily="2" charset="2"/>
              <a:buChar char="ü"/>
            </a:pPr>
            <a:r>
              <a:rPr lang="en-US" sz="1400"/>
              <a:t>Increase of fine particle fraction and reduction of</a:t>
            </a:r>
            <a:br>
              <a:rPr lang="en-US" sz="1400"/>
            </a:br>
            <a:r>
              <a:rPr lang="en-US" sz="1400"/>
              <a:t>   agglomerate fraction with temperature increase</a:t>
            </a:r>
            <a:endParaRPr lang="ru-RU" sz="1400"/>
          </a:p>
        </p:txBody>
      </p:sp>
      <p:sp>
        <p:nvSpPr>
          <p:cNvPr id="388114" name="Rectangle 18"/>
          <p:cNvSpPr>
            <a:spLocks noChangeArrowheads="1"/>
          </p:cNvSpPr>
          <p:nvPr/>
        </p:nvSpPr>
        <p:spPr bwMode="auto">
          <a:xfrm>
            <a:off x="4724400" y="6015038"/>
            <a:ext cx="412591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1" hangingPunct="1">
              <a:buFont typeface="Wingdings" pitchFamily="2" charset="2"/>
              <a:buChar char="ü"/>
            </a:pPr>
            <a:r>
              <a:rPr lang="en-US" sz="1400"/>
              <a:t>Increase of agglomerate fraction (</a:t>
            </a:r>
            <a:r>
              <a:rPr lang="ru-RU" sz="1400"/>
              <a:t>9.54-</a:t>
            </a:r>
            <a:r>
              <a:rPr lang="en-US" sz="1400"/>
              <a:t/>
            </a:r>
            <a:br>
              <a:rPr lang="en-US" sz="1400"/>
            </a:br>
            <a:r>
              <a:rPr lang="en-US" sz="1400"/>
              <a:t>  </a:t>
            </a:r>
            <a:r>
              <a:rPr lang="ru-RU" sz="1400"/>
              <a:t>12.6  µm</a:t>
            </a:r>
            <a:r>
              <a:rPr lang="en-US" sz="1400"/>
              <a:t>) after melt oxidation</a:t>
            </a:r>
            <a:r>
              <a:rPr lang="ru-RU" sz="1400" b="0"/>
              <a:t> </a:t>
            </a:r>
          </a:p>
        </p:txBody>
      </p:sp>
      <p:sp>
        <p:nvSpPr>
          <p:cNvPr id="388115" name="Rectangle 19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867525" cy="407988"/>
          </a:xfrm>
          <a:noFill/>
          <a:ln/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/>
              <a:t>EVAN</a:t>
            </a:r>
            <a:r>
              <a:rPr lang="ru-RU"/>
              <a:t>-1</a:t>
            </a:r>
            <a:r>
              <a:rPr lang="en-US"/>
              <a:t>FP test results (13)</a:t>
            </a:r>
            <a:endParaRPr lang="ru-RU"/>
          </a:p>
        </p:txBody>
      </p:sp>
    </p:spTree>
  </p:cSld>
  <p:clrMapOvr>
    <a:masterClrMapping/>
  </p:clrMapOvr>
  <p:transition advClick="0">
    <p:zoom dir="in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DD6BD5-05AC-421D-90CD-5C8ABEC46A53}" type="slidenum">
              <a:rPr lang="en-GB"/>
              <a:pPr/>
              <a:t>27</a:t>
            </a:fld>
            <a:endParaRPr lang="en-GB"/>
          </a:p>
        </p:txBody>
      </p:sp>
      <p:sp>
        <p:nvSpPr>
          <p:cNvPr id="389122" name="Rectangle 2"/>
          <p:cNvSpPr>
            <a:spLocks noChangeArrowheads="1"/>
          </p:cNvSpPr>
          <p:nvPr/>
        </p:nvSpPr>
        <p:spPr bwMode="auto">
          <a:xfrm>
            <a:off x="3043238" y="993775"/>
            <a:ext cx="2457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US"/>
              <a:t>Effect of atmosphere</a:t>
            </a:r>
            <a:endParaRPr lang="ru-RU"/>
          </a:p>
        </p:txBody>
      </p:sp>
      <p:sp>
        <p:nvSpPr>
          <p:cNvPr id="389123" name="Rectangle 3"/>
          <p:cNvSpPr>
            <a:spLocks noChangeArrowheads="1"/>
          </p:cNvSpPr>
          <p:nvPr/>
        </p:nvSpPr>
        <p:spPr bwMode="auto">
          <a:xfrm>
            <a:off x="468313" y="5467350"/>
            <a:ext cx="8164512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1" hangingPunct="1">
              <a:buFont typeface="Wingdings" pitchFamily="2" charset="2"/>
              <a:buChar char="ü"/>
            </a:pPr>
            <a:r>
              <a:rPr lang="en-US" sz="1600"/>
              <a:t> Significant increase of fine aerosol fraction in oxidizing atmosphere</a:t>
            </a:r>
          </a:p>
          <a:p>
            <a:pPr eaLnBrk="1" hangingPunct="1">
              <a:buFont typeface="Wingdings" pitchFamily="2" charset="2"/>
              <a:buChar char="ü"/>
            </a:pPr>
            <a:endParaRPr lang="en-US" sz="1600"/>
          </a:p>
          <a:p>
            <a:pPr eaLnBrk="1" hangingPunct="1">
              <a:buFont typeface="Wingdings" pitchFamily="2" charset="2"/>
              <a:buChar char="ü"/>
            </a:pPr>
            <a:r>
              <a:rPr lang="en-US" sz="1600"/>
              <a:t>  Practically no agglomeration</a:t>
            </a:r>
            <a:r>
              <a:rPr lang="ru-RU" sz="1600"/>
              <a:t> </a:t>
            </a:r>
            <a:r>
              <a:rPr lang="en-US" sz="1600"/>
              <a:t>of particles</a:t>
            </a:r>
            <a:r>
              <a:rPr lang="ru-RU" sz="1600"/>
              <a:t> </a:t>
            </a:r>
            <a:r>
              <a:rPr lang="en-US" sz="1600"/>
              <a:t>in oxidizing atmosphere </a:t>
            </a:r>
            <a:endParaRPr lang="ru-RU" sz="1600"/>
          </a:p>
        </p:txBody>
      </p:sp>
      <p:sp>
        <p:nvSpPr>
          <p:cNvPr id="389124" name="Rectangle 4"/>
          <p:cNvSpPr>
            <a:spLocks noChangeArrowheads="1"/>
          </p:cNvSpPr>
          <p:nvPr/>
        </p:nvSpPr>
        <p:spPr bwMode="auto">
          <a:xfrm>
            <a:off x="2690813" y="531813"/>
            <a:ext cx="31448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US" sz="2000">
                <a:solidFill>
                  <a:schemeClr val="accent2"/>
                </a:solidFill>
              </a:rPr>
              <a:t>Aerosol size distribution</a:t>
            </a:r>
            <a:endParaRPr lang="ru-RU" sz="2000">
              <a:solidFill>
                <a:schemeClr val="accent2"/>
              </a:solidFill>
            </a:endParaRPr>
          </a:p>
        </p:txBody>
      </p:sp>
      <p:sp>
        <p:nvSpPr>
          <p:cNvPr id="389125" name="Rectangle 5"/>
          <p:cNvSpPr>
            <a:spLocks noChangeArrowheads="1"/>
          </p:cNvSpPr>
          <p:nvPr/>
        </p:nvSpPr>
        <p:spPr bwMode="auto">
          <a:xfrm>
            <a:off x="890588" y="1412875"/>
            <a:ext cx="28082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b="0"/>
              <a:t>F1</a:t>
            </a:r>
            <a:r>
              <a:rPr lang="ru-RU" b="0"/>
              <a:t> </a:t>
            </a:r>
            <a:r>
              <a:rPr lang="en-US" b="0"/>
              <a:t>#35 (V regime),</a:t>
            </a:r>
            <a:r>
              <a:rPr lang="en-US" b="0">
                <a:sym typeface="Symbol" pitchFamily="18" charset="2"/>
              </a:rPr>
              <a:t> Ar</a:t>
            </a:r>
            <a:endParaRPr lang="ru-RU" b="0">
              <a:sym typeface="Symbol" pitchFamily="18" charset="2"/>
            </a:endParaRPr>
          </a:p>
        </p:txBody>
      </p:sp>
      <p:sp>
        <p:nvSpPr>
          <p:cNvPr id="389126" name="Rectangle 6"/>
          <p:cNvSpPr>
            <a:spLocks noChangeArrowheads="1"/>
          </p:cNvSpPr>
          <p:nvPr/>
        </p:nvSpPr>
        <p:spPr bwMode="auto">
          <a:xfrm>
            <a:off x="5283200" y="1412875"/>
            <a:ext cx="30972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b="0"/>
              <a:t>F1</a:t>
            </a:r>
            <a:r>
              <a:rPr lang="ru-RU" b="0"/>
              <a:t> </a:t>
            </a:r>
            <a:r>
              <a:rPr lang="en-US" b="0"/>
              <a:t>#50 (VII regime), </a:t>
            </a:r>
            <a:r>
              <a:rPr lang="en-US" b="0">
                <a:sym typeface="Symbol" pitchFamily="18" charset="2"/>
              </a:rPr>
              <a:t> Ar/O</a:t>
            </a:r>
            <a:r>
              <a:rPr lang="en-US" b="0" baseline="-25000">
                <a:sym typeface="Symbol" pitchFamily="18" charset="2"/>
              </a:rPr>
              <a:t>2</a:t>
            </a:r>
          </a:p>
        </p:txBody>
      </p:sp>
      <p:graphicFrame>
        <p:nvGraphicFramePr>
          <p:cNvPr id="389127" name="Object 7"/>
          <p:cNvGraphicFramePr>
            <a:graphicFrameLocks noChangeAspect="1"/>
          </p:cNvGraphicFramePr>
          <p:nvPr>
            <p:ph sz="half" idx="1"/>
          </p:nvPr>
        </p:nvGraphicFramePr>
        <p:xfrm>
          <a:off x="0" y="1757363"/>
          <a:ext cx="4321175" cy="3662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30" name="Диаграмма" r:id="rId3" imgW="5000671" imgH="4238589" progId="Excel.Chart.8">
                  <p:embed/>
                </p:oleObj>
              </mc:Choice>
              <mc:Fallback>
                <p:oleObj name="Диаграмма" r:id="rId3" imgW="5000671" imgH="4238589" progId="Excel.Chart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757363"/>
                        <a:ext cx="4321175" cy="3662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28" name="Object 8"/>
          <p:cNvGraphicFramePr>
            <a:graphicFrameLocks noChangeAspect="1"/>
          </p:cNvGraphicFramePr>
          <p:nvPr>
            <p:ph sz="half" idx="2"/>
          </p:nvPr>
        </p:nvGraphicFramePr>
        <p:xfrm>
          <a:off x="4478338" y="1768475"/>
          <a:ext cx="4500562" cy="3630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31" name="Диаграмма" r:id="rId5" imgW="5000671" imgH="4238589" progId="Excel.Chart.8">
                  <p:embed/>
                </p:oleObj>
              </mc:Choice>
              <mc:Fallback>
                <p:oleObj name="Диаграмма" r:id="rId5" imgW="5000671" imgH="4238589" progId="Excel.Chart.8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8338" y="1768475"/>
                        <a:ext cx="4500562" cy="3630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29" name="Rectangle 9"/>
          <p:cNvSpPr>
            <a:spLocks noGrp="1" noChangeArrowheads="1"/>
          </p:cNvSpPr>
          <p:nvPr>
            <p:ph type="title"/>
          </p:nvPr>
        </p:nvSpPr>
        <p:spPr>
          <a:xfrm>
            <a:off x="711200" y="0"/>
            <a:ext cx="6867525" cy="407988"/>
          </a:xfrm>
          <a:noFill/>
          <a:ln/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/>
              <a:t>EVAN</a:t>
            </a:r>
            <a:r>
              <a:rPr lang="ru-RU"/>
              <a:t>-1</a:t>
            </a:r>
            <a:r>
              <a:rPr lang="en-US"/>
              <a:t>FP test results (14)</a:t>
            </a:r>
            <a:endParaRPr lang="ru-RU"/>
          </a:p>
        </p:txBody>
      </p:sp>
    </p:spTree>
  </p:cSld>
  <p:clrMapOvr>
    <a:masterClrMapping/>
  </p:clrMapOvr>
  <p:transition advClick="0">
    <p:zoom dir="in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41A4A-9E55-47CE-A9BE-0D7EE513FCA9}" type="slidenum">
              <a:rPr lang="en-GB"/>
              <a:pPr/>
              <a:t>28</a:t>
            </a:fld>
            <a:endParaRPr lang="en-GB"/>
          </a:p>
        </p:txBody>
      </p:sp>
      <p:sp>
        <p:nvSpPr>
          <p:cNvPr id="390146" name="Rectangle 2"/>
          <p:cNvSpPr>
            <a:spLocks noChangeArrowheads="1"/>
          </p:cNvSpPr>
          <p:nvPr/>
        </p:nvSpPr>
        <p:spPr bwMode="auto">
          <a:xfrm>
            <a:off x="0" y="18621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390147" name="Rectangle 3"/>
          <p:cNvSpPr>
            <a:spLocks noChangeArrowheads="1"/>
          </p:cNvSpPr>
          <p:nvPr/>
        </p:nvSpPr>
        <p:spPr bwMode="auto">
          <a:xfrm>
            <a:off x="0" y="18811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390149" name="Rectangle 5"/>
          <p:cNvSpPr>
            <a:spLocks noChangeArrowheads="1"/>
          </p:cNvSpPr>
          <p:nvPr/>
        </p:nvSpPr>
        <p:spPr bwMode="auto">
          <a:xfrm>
            <a:off x="531813" y="493713"/>
            <a:ext cx="7334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US">
                <a:solidFill>
                  <a:srgbClr val="000066"/>
                </a:solidFill>
              </a:rPr>
              <a:t>Integral partial pressure</a:t>
            </a:r>
            <a:r>
              <a:rPr lang="en-US"/>
              <a:t> of u</a:t>
            </a:r>
            <a:r>
              <a:rPr lang="en-US">
                <a:solidFill>
                  <a:srgbClr val="000066"/>
                </a:solidFill>
              </a:rPr>
              <a:t>ranium species determined by HT MS</a:t>
            </a:r>
            <a:endParaRPr lang="ru-RU">
              <a:solidFill>
                <a:srgbClr val="000066"/>
              </a:solidFill>
            </a:endParaRPr>
          </a:p>
        </p:txBody>
      </p:sp>
      <p:sp>
        <p:nvSpPr>
          <p:cNvPr id="390150" name="Rectangle 6"/>
          <p:cNvSpPr>
            <a:spLocks noChangeArrowheads="1"/>
          </p:cNvSpPr>
          <p:nvPr/>
        </p:nvSpPr>
        <p:spPr bwMode="auto">
          <a:xfrm>
            <a:off x="230188" y="5865813"/>
            <a:ext cx="8748712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Char char="ü"/>
            </a:pPr>
            <a:r>
              <a:rPr lang="en-US" sz="1400"/>
              <a:t> </a:t>
            </a:r>
            <a:r>
              <a:rPr lang="en-US" sz="1600"/>
              <a:t>About the same effect of C</a:t>
            </a:r>
            <a:r>
              <a:rPr lang="en-US" sz="1600" baseline="-25000"/>
              <a:t>n</a:t>
            </a:r>
            <a:r>
              <a:rPr lang="en-US" sz="1600"/>
              <a:t> in vacuum: higher values of integral partial pressures </a:t>
            </a:r>
            <a:br>
              <a:rPr lang="en-US" sz="1600"/>
            </a:br>
            <a:r>
              <a:rPr lang="en-US" sz="1600"/>
              <a:t>   of U at smaller  C</a:t>
            </a:r>
            <a:r>
              <a:rPr lang="en-US" sz="1600" baseline="-25000"/>
              <a:t>n</a:t>
            </a:r>
            <a:endParaRPr lang="ru-RU" sz="1600" baseline="-25000"/>
          </a:p>
        </p:txBody>
      </p:sp>
      <p:sp>
        <p:nvSpPr>
          <p:cNvPr id="390152" name="Rectangle 8"/>
          <p:cNvSpPr>
            <a:spLocks noChangeArrowheads="1"/>
          </p:cNvSpPr>
          <p:nvPr/>
        </p:nvSpPr>
        <p:spPr bwMode="auto">
          <a:xfrm>
            <a:off x="0" y="5000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390154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772400" cy="639763"/>
          </a:xfrm>
          <a:noFill/>
          <a:ln/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/>
              <a:t>EVAN</a:t>
            </a:r>
            <a:r>
              <a:rPr lang="ru-RU"/>
              <a:t>-1</a:t>
            </a:r>
            <a:r>
              <a:rPr lang="en-US"/>
              <a:t>FP test results (15)</a:t>
            </a:r>
            <a:endParaRPr lang="ru-RU"/>
          </a:p>
        </p:txBody>
      </p:sp>
      <p:sp>
        <p:nvSpPr>
          <p:cNvPr id="390155" name="Rectangle 11"/>
          <p:cNvSpPr>
            <a:spLocks noChangeArrowheads="1"/>
          </p:cNvSpPr>
          <p:nvPr/>
        </p:nvSpPr>
        <p:spPr bwMode="auto">
          <a:xfrm>
            <a:off x="4979988" y="1316038"/>
            <a:ext cx="4164012" cy="398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1" hangingPunct="1"/>
            <a:r>
              <a:rPr lang="en-US" sz="1600"/>
              <a:t>Conditions of HT MS of corium samples</a:t>
            </a:r>
            <a:r>
              <a:rPr lang="ru-RU" sz="1600"/>
              <a:t>:</a:t>
            </a:r>
            <a:endParaRPr lang="en-US" sz="1600"/>
          </a:p>
          <a:p>
            <a:pPr eaLnBrk="1" hangingPunct="1"/>
            <a:endParaRPr lang="en-US" sz="1600"/>
          </a:p>
          <a:p>
            <a:pPr>
              <a:buFontTx/>
              <a:buChar char="-"/>
            </a:pPr>
            <a:r>
              <a:rPr lang="en-US" sz="1400" b="0"/>
              <a:t> Sample mass		</a:t>
            </a:r>
            <a:r>
              <a:rPr lang="en-US" sz="1400" b="0">
                <a:sym typeface="Symbol" pitchFamily="18" charset="2"/>
              </a:rPr>
              <a:t> 20</a:t>
            </a:r>
            <a:r>
              <a:rPr lang="en-US" sz="1400" b="0"/>
              <a:t> mg</a:t>
            </a:r>
          </a:p>
          <a:p>
            <a:pPr>
              <a:buFontTx/>
              <a:buChar char="-"/>
            </a:pPr>
            <a:endParaRPr lang="en-US" sz="1400" b="0"/>
          </a:p>
          <a:p>
            <a:pPr>
              <a:buFontTx/>
              <a:buChar char="-"/>
            </a:pPr>
            <a:r>
              <a:rPr lang="en-US" sz="1400" b="0"/>
              <a:t> Error of sample weighting	</a:t>
            </a:r>
            <a:r>
              <a:rPr lang="ru-RU" sz="1400" b="0"/>
              <a:t>±0.1 </a:t>
            </a:r>
            <a:r>
              <a:rPr lang="en-US" sz="1400" b="0"/>
              <a:t>mg</a:t>
            </a:r>
          </a:p>
          <a:p>
            <a:pPr>
              <a:buFontTx/>
              <a:buChar char="-"/>
            </a:pPr>
            <a:endParaRPr lang="ru-RU" sz="1400" b="0"/>
          </a:p>
          <a:p>
            <a:pPr>
              <a:buFontTx/>
              <a:buChar char="-"/>
            </a:pPr>
            <a:r>
              <a:rPr lang="en-US" sz="1400" b="0"/>
              <a:t> Reference sample for </a:t>
            </a:r>
          </a:p>
          <a:p>
            <a:r>
              <a:rPr lang="en-US" sz="1400" b="0"/>
              <a:t>  pressure calibration		gold</a:t>
            </a:r>
          </a:p>
          <a:p>
            <a:endParaRPr lang="ru-RU" sz="1400" b="0"/>
          </a:p>
          <a:p>
            <a:pPr>
              <a:buFontTx/>
              <a:buChar char="-"/>
            </a:pPr>
            <a:r>
              <a:rPr lang="en-US" sz="1400" b="0"/>
              <a:t> High vacuum</a:t>
            </a:r>
          </a:p>
          <a:p>
            <a:pPr>
              <a:buFontTx/>
              <a:buChar char="-"/>
            </a:pPr>
            <a:endParaRPr lang="ru-RU" sz="1400" b="0"/>
          </a:p>
          <a:p>
            <a:pPr>
              <a:buFontTx/>
              <a:buChar char="-"/>
            </a:pPr>
            <a:r>
              <a:rPr lang="en-US" sz="1400" b="0"/>
              <a:t> Integral pressure of </a:t>
            </a:r>
          </a:p>
          <a:p>
            <a:r>
              <a:rPr lang="en-US" sz="1400" b="0"/>
              <a:t>  all species 		less than</a:t>
            </a:r>
            <a:r>
              <a:rPr lang="ru-RU" sz="1400" b="0"/>
              <a:t> 13 </a:t>
            </a:r>
            <a:r>
              <a:rPr lang="en-US" sz="1400" b="0"/>
              <a:t>Pa</a:t>
            </a:r>
          </a:p>
          <a:p>
            <a:endParaRPr lang="ru-RU" sz="1400" b="0"/>
          </a:p>
          <a:p>
            <a:r>
              <a:rPr lang="ru-RU" sz="1400" b="0"/>
              <a:t>-</a:t>
            </a:r>
            <a:r>
              <a:rPr lang="en-US" sz="1400" b="0"/>
              <a:t> Exposition at every temperature  </a:t>
            </a:r>
            <a:r>
              <a:rPr lang="ru-RU" sz="1400" b="0"/>
              <a:t> 60 </a:t>
            </a:r>
            <a:r>
              <a:rPr lang="en-US" sz="1400" b="0"/>
              <a:t>min</a:t>
            </a:r>
            <a:endParaRPr lang="ru-RU" sz="1400" b="0"/>
          </a:p>
          <a:p>
            <a:endParaRPr lang="ru-RU" sz="1400" b="0"/>
          </a:p>
          <a:p>
            <a:pPr eaLnBrk="1" hangingPunct="1"/>
            <a:endParaRPr lang="ru-RU" sz="1400" b="0" i="1" u="sng"/>
          </a:p>
          <a:p>
            <a:pPr eaLnBrk="1" hangingPunct="1"/>
            <a:endParaRPr lang="ru-RU" sz="1400" b="0">
              <a:solidFill>
                <a:schemeClr val="accent2"/>
              </a:solidFill>
            </a:endParaRPr>
          </a:p>
        </p:txBody>
      </p:sp>
      <p:graphicFrame>
        <p:nvGraphicFramePr>
          <p:cNvPr id="390793" name="Object 649"/>
          <p:cNvGraphicFramePr>
            <a:graphicFrameLocks noChangeAspect="1"/>
          </p:cNvGraphicFramePr>
          <p:nvPr/>
        </p:nvGraphicFramePr>
        <p:xfrm>
          <a:off x="207963" y="1035050"/>
          <a:ext cx="4733925" cy="4735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794" name="Plot" r:id="rId3" imgW="6461280" imgH="6464880" progId="Grapher.Document">
                  <p:embed/>
                </p:oleObj>
              </mc:Choice>
              <mc:Fallback>
                <p:oleObj name="Plot" r:id="rId3" imgW="6461280" imgH="6464880" progId="Grapher.Document">
                  <p:embed/>
                  <p:pic>
                    <p:nvPicPr>
                      <p:cNvPr id="0" name="Object 6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963" y="1035050"/>
                        <a:ext cx="4733925" cy="47355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advClick="0">
    <p:zoom dir="in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C2FBA-A353-4A64-B137-34F8C49590AA}" type="slidenum">
              <a:rPr lang="en-GB"/>
              <a:pPr/>
              <a:t>29</a:t>
            </a:fld>
            <a:endParaRPr lang="en-GB"/>
          </a:p>
        </p:txBody>
      </p:sp>
      <p:sp>
        <p:nvSpPr>
          <p:cNvPr id="394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61988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2400">
                <a:solidFill>
                  <a:srgbClr val="000099"/>
                </a:solidFill>
              </a:rPr>
              <a:t>Thermodynamic modeling by</a:t>
            </a:r>
            <a:r>
              <a:rPr lang="ru-RU" sz="2400">
                <a:solidFill>
                  <a:srgbClr val="000099"/>
                </a:solidFill>
              </a:rPr>
              <a:t> Gemini2</a:t>
            </a:r>
            <a:r>
              <a:rPr lang="en-US" sz="2400">
                <a:solidFill>
                  <a:srgbClr val="000099"/>
                </a:solidFill>
              </a:rPr>
              <a:t>/</a:t>
            </a:r>
            <a:r>
              <a:rPr lang="ru-RU" sz="2400">
                <a:solidFill>
                  <a:srgbClr val="000099"/>
                </a:solidFill>
              </a:rPr>
              <a:t>NUCLEAiv-07_1 </a:t>
            </a:r>
            <a:r>
              <a:rPr lang="en-US" sz="2400">
                <a:solidFill>
                  <a:srgbClr val="000099"/>
                </a:solidFill>
              </a:rPr>
              <a:t>(1)</a:t>
            </a:r>
            <a:endParaRPr lang="ru-RU" sz="2400">
              <a:solidFill>
                <a:srgbClr val="000099"/>
              </a:solidFill>
            </a:endParaRPr>
          </a:p>
        </p:txBody>
      </p:sp>
      <p:graphicFrame>
        <p:nvGraphicFramePr>
          <p:cNvPr id="394247" name="Object 7"/>
          <p:cNvGraphicFramePr>
            <a:graphicFrameLocks noChangeAspect="1"/>
          </p:cNvGraphicFramePr>
          <p:nvPr/>
        </p:nvGraphicFramePr>
        <p:xfrm>
          <a:off x="646113" y="687388"/>
          <a:ext cx="7158037" cy="4656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4251" name="Диаграмма" r:id="rId3" imgW="8943987" imgH="5819719" progId="Excel.Chart.8">
                  <p:embed/>
                </p:oleObj>
              </mc:Choice>
              <mc:Fallback>
                <p:oleObj name="Диаграмма" r:id="rId3" imgW="8943987" imgH="5819719" progId="Excel.Chart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113" y="687388"/>
                        <a:ext cx="7158037" cy="4656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4248" name="Rectangle 8"/>
          <p:cNvSpPr>
            <a:spLocks noChangeArrowheads="1"/>
          </p:cNvSpPr>
          <p:nvPr/>
        </p:nvSpPr>
        <p:spPr bwMode="auto">
          <a:xfrm>
            <a:off x="1501775" y="604838"/>
            <a:ext cx="5962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Comparison of release data of the I regime of the test</a:t>
            </a:r>
            <a:endParaRPr lang="ru-RU">
              <a:solidFill>
                <a:schemeClr val="accent2"/>
              </a:solidFill>
            </a:endParaRPr>
          </a:p>
        </p:txBody>
      </p:sp>
      <p:sp>
        <p:nvSpPr>
          <p:cNvPr id="394249" name="Rectangle 9"/>
          <p:cNvSpPr>
            <a:spLocks noChangeArrowheads="1"/>
          </p:cNvSpPr>
          <p:nvPr/>
        </p:nvSpPr>
        <p:spPr bwMode="auto">
          <a:xfrm>
            <a:off x="0" y="5278438"/>
            <a:ext cx="91440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US" sz="1400" b="0"/>
              <a:t> Volume of gas to be in local equilibrium with the melt was determine from oxidation régimes (as the volume of</a:t>
            </a:r>
            <a:br>
              <a:rPr lang="en-US" sz="1400" b="0"/>
            </a:br>
            <a:r>
              <a:rPr lang="en-US" sz="1400" b="0"/>
              <a:t> gas, from which all oxygen was absorbed)</a:t>
            </a:r>
          </a:p>
          <a:p>
            <a:pPr eaLnBrk="1" hangingPunct="1">
              <a:buFont typeface="Wingdings" pitchFamily="2" charset="2"/>
              <a:buNone/>
            </a:pPr>
            <a:endParaRPr lang="en-US" sz="1400" b="0"/>
          </a:p>
          <a:p>
            <a:pPr eaLnBrk="1" hangingPunct="1">
              <a:buFont typeface="Wingdings" pitchFamily="2" charset="2"/>
              <a:buChar char="ü"/>
            </a:pPr>
            <a:r>
              <a:rPr lang="en-US" sz="1600"/>
              <a:t>Reasonable agreement in U, Zr, Ba releases, but discrepancy in Ru (liquid immiscibility?)</a:t>
            </a:r>
            <a:br>
              <a:rPr lang="en-US" sz="1600"/>
            </a:br>
            <a:r>
              <a:rPr lang="en-US" sz="1600"/>
              <a:t>   and Sr (salting-out?)</a:t>
            </a:r>
            <a:endParaRPr lang="en-US" sz="1200"/>
          </a:p>
        </p:txBody>
      </p:sp>
      <p:sp>
        <p:nvSpPr>
          <p:cNvPr id="394250" name="Rectangle 10"/>
          <p:cNvSpPr>
            <a:spLocks noChangeArrowheads="1"/>
          </p:cNvSpPr>
          <p:nvPr/>
        </p:nvSpPr>
        <p:spPr bwMode="auto">
          <a:xfrm>
            <a:off x="5186363" y="1176338"/>
            <a:ext cx="21828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b="0"/>
              <a:t> T</a:t>
            </a:r>
            <a:r>
              <a:rPr lang="en-US" b="0" baseline="-25000"/>
              <a:t>melt</a:t>
            </a:r>
            <a:r>
              <a:rPr lang="en-US" b="0"/>
              <a:t>=2595</a:t>
            </a:r>
            <a:r>
              <a:rPr lang="en-US" b="0">
                <a:sym typeface="Symbol" pitchFamily="18" charset="2"/>
              </a:rPr>
              <a:t>C, C</a:t>
            </a:r>
            <a:r>
              <a:rPr lang="ru-RU" b="0">
                <a:sym typeface="Symbol" pitchFamily="18" charset="2"/>
              </a:rPr>
              <a:t> </a:t>
            </a:r>
            <a:r>
              <a:rPr lang="en-US" b="0">
                <a:sym typeface="Symbol" pitchFamily="18" charset="2"/>
              </a:rPr>
              <a:t>70</a:t>
            </a:r>
          </a:p>
        </p:txBody>
      </p:sp>
    </p:spTree>
  </p:cSld>
  <p:clrMapOvr>
    <a:masterClrMapping/>
  </p:clrMapOvr>
  <p:transition advClick="0">
    <p:zoom dir="in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4FE58D-F06F-403E-BA25-77CF64C60160}" type="slidenum">
              <a:rPr lang="en-GB"/>
              <a:pPr/>
              <a:t>3</a:t>
            </a:fld>
            <a:endParaRPr lang="en-GB"/>
          </a:p>
        </p:txBody>
      </p:sp>
      <p:sp>
        <p:nvSpPr>
          <p:cNvPr id="349187" name="Text Box 3"/>
          <p:cNvSpPr txBox="1">
            <a:spLocks noChangeArrowheads="1"/>
          </p:cNvSpPr>
          <p:nvPr/>
        </p:nvSpPr>
        <p:spPr bwMode="auto">
          <a:xfrm>
            <a:off x="455613" y="1336675"/>
            <a:ext cx="84978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2000" b="0"/>
              <a:t>Determination of release rates of FP and corium components at different melt surface temperatures and corium oxidation indexes C</a:t>
            </a:r>
            <a:r>
              <a:rPr lang="en-US" sz="2000" b="0" baseline="-25000"/>
              <a:t>n</a:t>
            </a:r>
            <a:endParaRPr lang="ru-RU" sz="2000" b="0" baseline="-25000"/>
          </a:p>
        </p:txBody>
      </p:sp>
      <p:sp>
        <p:nvSpPr>
          <p:cNvPr id="349188" name="Rectangle 4"/>
          <p:cNvSpPr>
            <a:spLocks noChangeArrowheads="1"/>
          </p:cNvSpPr>
          <p:nvPr/>
        </p:nvSpPr>
        <p:spPr bwMode="auto">
          <a:xfrm>
            <a:off x="280988" y="2614613"/>
            <a:ext cx="7978775" cy="240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indent="539750" eaLnBrk="1" hangingPunct="1">
              <a:buFont typeface="Wingdings" pitchFamily="2" charset="2"/>
              <a:buChar char="ü"/>
            </a:pPr>
            <a:r>
              <a:rPr lang="en-US" sz="2000" b="0" i="1"/>
              <a:t>FP simulants: Ba, Sr, Ce, La, Mo, Ru</a:t>
            </a:r>
          </a:p>
          <a:p>
            <a:pPr indent="539750" eaLnBrk="1" hangingPunct="1">
              <a:buFont typeface="Wingdings" pitchFamily="2" charset="2"/>
              <a:buChar char="ü"/>
            </a:pPr>
            <a:endParaRPr lang="en-US" sz="2000" b="0" i="1"/>
          </a:p>
          <a:p>
            <a:pPr indent="539750" eaLnBrk="1" hangingPunct="1">
              <a:buFont typeface="Wingdings" pitchFamily="2" charset="2"/>
              <a:buChar char="ü"/>
            </a:pPr>
            <a:r>
              <a:rPr lang="en-US" sz="2000" b="0" i="1"/>
              <a:t>Corium components: U, Zr</a:t>
            </a:r>
          </a:p>
          <a:p>
            <a:pPr indent="539750" eaLnBrk="1" hangingPunct="1">
              <a:buFont typeface="Wingdings" pitchFamily="2" charset="2"/>
              <a:buChar char="ü"/>
            </a:pPr>
            <a:endParaRPr lang="en-US" sz="2000" b="0" i="1"/>
          </a:p>
          <a:p>
            <a:pPr indent="539750" eaLnBrk="1" hangingPunct="1">
              <a:lnSpc>
                <a:spcPct val="120000"/>
              </a:lnSpc>
              <a:buFont typeface="Wingdings" pitchFamily="2" charset="2"/>
              <a:buChar char="ü"/>
            </a:pPr>
            <a:r>
              <a:rPr lang="ru-RU" sz="2000" b="0" i="1"/>
              <a:t>С</a:t>
            </a:r>
            <a:r>
              <a:rPr lang="da-DK" sz="2000" b="0" i="1" baseline="-25000"/>
              <a:t>n</a:t>
            </a:r>
            <a:r>
              <a:rPr lang="da-DK" sz="2000" b="0" i="1"/>
              <a:t>=100(M</a:t>
            </a:r>
            <a:r>
              <a:rPr lang="da-DK" sz="2000" b="0" i="1" baseline="-25000"/>
              <a:t>Zr,</a:t>
            </a:r>
            <a:r>
              <a:rPr lang="en-US" sz="2000" b="0" i="1" baseline="-25000">
                <a:sym typeface="Symbol" pitchFamily="18" charset="2"/>
              </a:rPr>
              <a:t> </a:t>
            </a:r>
            <a:r>
              <a:rPr lang="da-DK" sz="2000" b="0" i="1"/>
              <a:t>- M</a:t>
            </a:r>
            <a:r>
              <a:rPr lang="da-DK" sz="2000" b="0" i="1" baseline="-25000">
                <a:sym typeface="Symbol" pitchFamily="18" charset="2"/>
              </a:rPr>
              <a:t>Zr,met</a:t>
            </a:r>
            <a:r>
              <a:rPr lang="da-DK" sz="2000" b="0" i="1">
                <a:sym typeface="Symbol" pitchFamily="18" charset="2"/>
              </a:rPr>
              <a:t>)/ M</a:t>
            </a:r>
            <a:r>
              <a:rPr lang="da-DK" sz="2000" b="0" i="1" baseline="-25000">
                <a:sym typeface="Symbol" pitchFamily="18" charset="2"/>
              </a:rPr>
              <a:t>Zr,</a:t>
            </a:r>
            <a:r>
              <a:rPr lang="en-US" sz="2000" b="0" i="1" baseline="-25000">
                <a:sym typeface="Symbol" pitchFamily="18" charset="2"/>
              </a:rPr>
              <a:t></a:t>
            </a:r>
            <a:r>
              <a:rPr lang="da-DK" sz="2000" b="0" i="1"/>
              <a:t>  % </a:t>
            </a:r>
            <a:r>
              <a:rPr lang="en-US" sz="2000" b="0" i="1">
                <a:sym typeface="Symbol" pitchFamily="18" charset="2"/>
              </a:rPr>
              <a:t/>
            </a:r>
            <a:br>
              <a:rPr lang="en-US" sz="2000" b="0" i="1">
                <a:sym typeface="Symbol" pitchFamily="18" charset="2"/>
              </a:rPr>
            </a:br>
            <a:r>
              <a:rPr lang="ru-RU" sz="2000" b="0" i="1">
                <a:sym typeface="Symbol" pitchFamily="18" charset="2"/>
              </a:rPr>
              <a:t> </a:t>
            </a:r>
            <a:r>
              <a:rPr lang="en-US" sz="2000" b="0" i="1">
                <a:sym typeface="Symbol" pitchFamily="18" charset="2"/>
              </a:rPr>
              <a:t>       M</a:t>
            </a:r>
            <a:r>
              <a:rPr lang="en-US" sz="2000" b="0" i="1" baseline="-25000">
                <a:sym typeface="Symbol" pitchFamily="18" charset="2"/>
              </a:rPr>
              <a:t>Zr</a:t>
            </a:r>
            <a:r>
              <a:rPr lang="ru-RU" sz="2000" b="0" i="1" baseline="-25000">
                <a:sym typeface="Symbol" pitchFamily="18" charset="2"/>
              </a:rPr>
              <a:t>,</a:t>
            </a:r>
            <a:r>
              <a:rPr lang="en-US" sz="2000" b="0" i="1" baseline="-25000">
                <a:sym typeface="Symbol" pitchFamily="18" charset="2"/>
              </a:rPr>
              <a:t></a:t>
            </a:r>
            <a:r>
              <a:rPr lang="ru-RU" sz="2000" b="0" i="1"/>
              <a:t> –</a:t>
            </a:r>
            <a:r>
              <a:rPr lang="en-US" sz="2000" b="0" i="1"/>
              <a:t> integral mass of </a:t>
            </a:r>
            <a:r>
              <a:rPr lang="en-US" sz="2000" b="0" i="1">
                <a:sym typeface="Symbol" pitchFamily="18" charset="2"/>
              </a:rPr>
              <a:t>Zr in oxidized and free form</a:t>
            </a:r>
            <a:r>
              <a:rPr lang="ru-RU" sz="2000" b="0" i="1">
                <a:sym typeface="Symbol" pitchFamily="18" charset="2"/>
              </a:rPr>
              <a:t>; </a:t>
            </a:r>
            <a:endParaRPr lang="en-US" sz="2000" b="0" i="1">
              <a:sym typeface="Symbol" pitchFamily="18" charset="2"/>
            </a:endParaRPr>
          </a:p>
          <a:p>
            <a:pPr indent="539750"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sz="2000" b="0" i="1">
                <a:sym typeface="Symbol" pitchFamily="18" charset="2"/>
              </a:rPr>
              <a:t>M</a:t>
            </a:r>
            <a:r>
              <a:rPr lang="en-US" sz="2000" b="0" i="1" baseline="-25000">
                <a:sym typeface="Symbol" pitchFamily="18" charset="2"/>
              </a:rPr>
              <a:t>Zr</a:t>
            </a:r>
            <a:r>
              <a:rPr lang="ru-RU" sz="2000" b="0" i="1" baseline="-25000">
                <a:sym typeface="Symbol" pitchFamily="18" charset="2"/>
              </a:rPr>
              <a:t>,</a:t>
            </a:r>
            <a:r>
              <a:rPr lang="en-US" sz="2000" b="0" i="1" baseline="-25000">
                <a:sym typeface="Symbol" pitchFamily="18" charset="2"/>
              </a:rPr>
              <a:t>met</a:t>
            </a:r>
            <a:r>
              <a:rPr lang="ru-RU" sz="2000" b="0" i="1">
                <a:sym typeface="Symbol" pitchFamily="18" charset="2"/>
              </a:rPr>
              <a:t> –</a:t>
            </a:r>
            <a:r>
              <a:rPr lang="en-US" sz="2000" b="0" i="1">
                <a:sym typeface="Symbol" pitchFamily="18" charset="2"/>
              </a:rPr>
              <a:t> mass of Zr-free</a:t>
            </a:r>
            <a:endParaRPr lang="ru-RU" sz="2000" b="0" i="1">
              <a:sym typeface="Symbol" pitchFamily="18" charset="2"/>
            </a:endParaRPr>
          </a:p>
        </p:txBody>
      </p:sp>
      <p:sp>
        <p:nvSpPr>
          <p:cNvPr id="349189" name="Rectangle 5"/>
          <p:cNvSpPr>
            <a:spLocks noGrp="1" noChangeArrowheads="1"/>
          </p:cNvSpPr>
          <p:nvPr>
            <p:ph type="title"/>
          </p:nvPr>
        </p:nvSpPr>
        <p:spPr>
          <a:xfrm>
            <a:off x="735013" y="0"/>
            <a:ext cx="7772400" cy="717550"/>
          </a:xfrm>
          <a:noFill/>
          <a:ln/>
        </p:spPr>
        <p:txBody>
          <a:bodyPr/>
          <a:lstStyle/>
          <a:p>
            <a:r>
              <a:rPr lang="en-US"/>
              <a:t> Objectives</a:t>
            </a:r>
            <a:r>
              <a:rPr lang="en-GB"/>
              <a:t> </a:t>
            </a:r>
          </a:p>
        </p:txBody>
      </p:sp>
    </p:spTree>
  </p:cSld>
  <p:clrMapOvr>
    <a:masterClrMapping/>
  </p:clrMapOvr>
  <p:transition advClick="0">
    <p:zoom dir="in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EA4A3A-B151-40EE-9CB8-7A79448731B1}" type="slidenum">
              <a:rPr lang="en-GB"/>
              <a:pPr/>
              <a:t>30</a:t>
            </a:fld>
            <a:endParaRPr lang="en-GB"/>
          </a:p>
        </p:txBody>
      </p:sp>
      <p:sp>
        <p:nvSpPr>
          <p:cNvPr id="399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61988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2400">
                <a:solidFill>
                  <a:srgbClr val="000099"/>
                </a:solidFill>
              </a:rPr>
              <a:t>Thermodynamic modeling by</a:t>
            </a:r>
            <a:r>
              <a:rPr lang="ru-RU" sz="2400">
                <a:solidFill>
                  <a:srgbClr val="000099"/>
                </a:solidFill>
              </a:rPr>
              <a:t> Gemini2</a:t>
            </a:r>
            <a:r>
              <a:rPr lang="en-US" sz="2400">
                <a:solidFill>
                  <a:srgbClr val="000099"/>
                </a:solidFill>
              </a:rPr>
              <a:t>/</a:t>
            </a:r>
            <a:r>
              <a:rPr lang="ru-RU" sz="2400">
                <a:solidFill>
                  <a:srgbClr val="000099"/>
                </a:solidFill>
              </a:rPr>
              <a:t>NUCLEAiv-07_1 </a:t>
            </a:r>
            <a:r>
              <a:rPr lang="en-US" sz="2400">
                <a:solidFill>
                  <a:srgbClr val="000099"/>
                </a:solidFill>
              </a:rPr>
              <a:t>(2)</a:t>
            </a:r>
            <a:endParaRPr lang="ru-RU" sz="2400">
              <a:solidFill>
                <a:srgbClr val="000099"/>
              </a:solidFill>
            </a:endParaRPr>
          </a:p>
        </p:txBody>
      </p:sp>
      <p:sp>
        <p:nvSpPr>
          <p:cNvPr id="399364" name="Rectangle 4"/>
          <p:cNvSpPr>
            <a:spLocks noChangeArrowheads="1"/>
          </p:cNvSpPr>
          <p:nvPr/>
        </p:nvSpPr>
        <p:spPr bwMode="auto">
          <a:xfrm>
            <a:off x="1552575" y="503238"/>
            <a:ext cx="5835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Evolution of phase composition versus temperature</a:t>
            </a:r>
            <a:endParaRPr lang="ru-RU">
              <a:solidFill>
                <a:schemeClr val="accent2"/>
              </a:solidFill>
            </a:endParaRPr>
          </a:p>
        </p:txBody>
      </p:sp>
      <p:graphicFrame>
        <p:nvGraphicFramePr>
          <p:cNvPr id="399366" name="Object 6"/>
          <p:cNvGraphicFramePr>
            <a:graphicFrameLocks noChangeAspect="1"/>
          </p:cNvGraphicFramePr>
          <p:nvPr>
            <p:ph idx="1"/>
          </p:nvPr>
        </p:nvGraphicFramePr>
        <p:xfrm>
          <a:off x="1465263" y="901700"/>
          <a:ext cx="5929312" cy="4852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371" name="Диаграмма" r:id="rId3" imgW="7924959" imgH="6486674" progId="Excel.Chart.8">
                  <p:embed/>
                </p:oleObj>
              </mc:Choice>
              <mc:Fallback>
                <p:oleObj name="Диаграмма" r:id="rId3" imgW="7924959" imgH="6486674" progId="Excel.Chart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5263" y="901700"/>
                        <a:ext cx="5929312" cy="4852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368" name="Rectangle 8"/>
          <p:cNvSpPr>
            <a:spLocks noChangeArrowheads="1"/>
          </p:cNvSpPr>
          <p:nvPr/>
        </p:nvSpPr>
        <p:spPr bwMode="auto">
          <a:xfrm>
            <a:off x="273050" y="5827713"/>
            <a:ext cx="88709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1" hangingPunct="1">
              <a:buFont typeface="Wingdings" pitchFamily="2" charset="2"/>
              <a:buChar char="ü"/>
            </a:pPr>
            <a:r>
              <a:rPr lang="en-US" sz="1600"/>
              <a:t>No miscibility gap at</a:t>
            </a:r>
            <a:r>
              <a:rPr lang="ru-RU" sz="1600"/>
              <a:t> 2850-2950 К. </a:t>
            </a:r>
            <a:r>
              <a:rPr lang="en-US" sz="1600"/>
              <a:t>Solid HCP Ru-containing phase forms during</a:t>
            </a:r>
            <a:br>
              <a:rPr lang="en-US" sz="1600"/>
            </a:br>
            <a:r>
              <a:rPr lang="en-US" sz="1600"/>
              <a:t>   crystallization of the last remaining liquid.</a:t>
            </a:r>
            <a:r>
              <a:rPr lang="en-US" sz="1400" b="0"/>
              <a:t>  </a:t>
            </a:r>
            <a:r>
              <a:rPr lang="en-US" sz="1600"/>
              <a:t>Contradiction with metal inclusion location </a:t>
            </a:r>
            <a:endParaRPr lang="ru-RU" sz="1600"/>
          </a:p>
        </p:txBody>
      </p:sp>
      <p:sp>
        <p:nvSpPr>
          <p:cNvPr id="399370" name="Text Box 10"/>
          <p:cNvSpPr txBox="1">
            <a:spLocks noChangeArrowheads="1"/>
          </p:cNvSpPr>
          <p:nvPr/>
        </p:nvSpPr>
        <p:spPr bwMode="auto">
          <a:xfrm>
            <a:off x="4772025" y="1065213"/>
            <a:ext cx="2216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800">
                <a:latin typeface="Arial" pitchFamily="34" charset="0"/>
              </a:rPr>
              <a:t>Final C 100 corium</a:t>
            </a:r>
            <a:endParaRPr lang="ru-RU" sz="1800">
              <a:latin typeface="Arial" pitchFamily="34" charset="0"/>
            </a:endParaRPr>
          </a:p>
        </p:txBody>
      </p:sp>
    </p:spTree>
  </p:cSld>
  <p:clrMapOvr>
    <a:masterClrMapping/>
  </p:clrMapOvr>
  <p:transition advClick="0">
    <p:zoom dir="in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84ED60-7FF6-446D-A8AF-D51842A3584A}" type="slidenum">
              <a:rPr lang="en-GB"/>
              <a:pPr/>
              <a:t>31</a:t>
            </a:fld>
            <a:endParaRPr lang="en-GB"/>
          </a:p>
        </p:txBody>
      </p:sp>
      <p:sp>
        <p:nvSpPr>
          <p:cNvPr id="406530" name="Rectangle 2"/>
          <p:cNvSpPr>
            <a:spLocks noGrp="1" noChangeArrowheads="1"/>
          </p:cNvSpPr>
          <p:nvPr>
            <p:ph type="title"/>
          </p:nvPr>
        </p:nvSpPr>
        <p:spPr>
          <a:xfrm>
            <a:off x="322263" y="231775"/>
            <a:ext cx="3325812" cy="576263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/>
              <a:t>Conclusions (1)</a:t>
            </a:r>
            <a:endParaRPr lang="ru-RU"/>
          </a:p>
        </p:txBody>
      </p:sp>
      <p:sp>
        <p:nvSpPr>
          <p:cNvPr id="406531" name="Rectangle 3"/>
          <p:cNvSpPr>
            <a:spLocks noChangeArrowheads="1"/>
          </p:cNvSpPr>
          <p:nvPr/>
        </p:nvSpPr>
        <p:spPr bwMode="auto">
          <a:xfrm>
            <a:off x="260350" y="1114425"/>
            <a:ext cx="8705850" cy="454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1" hangingPunct="1">
              <a:spcBef>
                <a:spcPct val="20000"/>
              </a:spcBef>
              <a:tabLst>
                <a:tab pos="457200" algn="l"/>
              </a:tabLst>
            </a:pPr>
            <a:r>
              <a:rPr lang="en-US" sz="2000" b="0" u="sng"/>
              <a:t>The following qualitative effects have been detected</a:t>
            </a:r>
            <a:r>
              <a:rPr lang="ru-RU" sz="2000" b="0" u="sng"/>
              <a:t>:</a:t>
            </a:r>
            <a:endParaRPr lang="en-US" sz="2000" b="0" u="sng"/>
          </a:p>
          <a:p>
            <a:pPr eaLnBrk="1" hangingPunct="1">
              <a:spcBef>
                <a:spcPct val="20000"/>
              </a:spcBef>
              <a:buFont typeface="Wingdings" pitchFamily="2" charset="2"/>
              <a:buChar char="ü"/>
              <a:tabLst>
                <a:tab pos="457200" algn="l"/>
              </a:tabLst>
            </a:pPr>
            <a:r>
              <a:rPr lang="en-US" sz="2000" b="0"/>
              <a:t>Decrease of the evaporation rate of melt components and fission</a:t>
            </a:r>
            <a:br>
              <a:rPr lang="en-US" sz="2000" b="0"/>
            </a:br>
            <a:r>
              <a:rPr lang="en-US" sz="2000" b="0"/>
              <a:t>   products, excluding molybdenum, after the increase of the corium</a:t>
            </a:r>
            <a:br>
              <a:rPr lang="en-US" sz="2000" b="0"/>
            </a:br>
            <a:r>
              <a:rPr lang="en-US" sz="2000" b="0"/>
              <a:t>   oxidation index.</a:t>
            </a:r>
            <a:r>
              <a:rPr lang="ru-RU" sz="2000" b="0"/>
              <a:t> </a:t>
            </a:r>
            <a:r>
              <a:rPr lang="en-US" sz="2000" b="0"/>
              <a:t>Therefore, melt oxidation in the catcher has in general</a:t>
            </a:r>
            <a:br>
              <a:rPr lang="en-US" sz="2000" b="0"/>
            </a:br>
            <a:r>
              <a:rPr lang="en-US" sz="2000" b="0"/>
              <a:t>   a positive influence on the radiation situation in the containment</a:t>
            </a:r>
          </a:p>
          <a:p>
            <a:pPr eaLnBrk="1" hangingPunct="1">
              <a:spcBef>
                <a:spcPct val="20000"/>
              </a:spcBef>
              <a:buFont typeface="Wingdings" pitchFamily="2" charset="2"/>
              <a:buChar char="ü"/>
              <a:tabLst>
                <a:tab pos="457200" algn="l"/>
              </a:tabLst>
            </a:pPr>
            <a:r>
              <a:rPr lang="en-US" sz="2000" b="0"/>
              <a:t>Strong adhesion of the chemically prototypic corium aerosols, especially</a:t>
            </a:r>
            <a:br>
              <a:rPr lang="en-US" sz="2000" b="0"/>
            </a:br>
            <a:r>
              <a:rPr lang="en-US" sz="2000" b="0"/>
              <a:t>   to cold metallic surfaces. This also reduces the release of aerosols into</a:t>
            </a:r>
            <a:br>
              <a:rPr lang="en-US" sz="2000" b="0"/>
            </a:br>
            <a:r>
              <a:rPr lang="en-US" sz="2000" b="0"/>
              <a:t>   atmosphere of the containment, but may influence efficiency of such </a:t>
            </a:r>
            <a:br>
              <a:rPr lang="en-US" sz="2000" b="0"/>
            </a:br>
            <a:r>
              <a:rPr lang="en-US" sz="2000" b="0"/>
              <a:t>   safety systems as SPOT GO/PG (Passive Heat Removal System from</a:t>
            </a:r>
            <a:br>
              <a:rPr lang="en-US" sz="2000" b="0"/>
            </a:br>
            <a:r>
              <a:rPr lang="en-US" sz="2000" b="0"/>
              <a:t>   Containment/Steam Generator), hydrogen catalytic recombiners, etc.</a:t>
            </a:r>
            <a:r>
              <a:rPr lang="ru-RU" sz="2000" b="0"/>
              <a:t> </a:t>
            </a:r>
            <a:endParaRPr lang="en-US" sz="2000" b="0"/>
          </a:p>
          <a:p>
            <a:pPr eaLnBrk="1" hangingPunct="1">
              <a:spcBef>
                <a:spcPct val="20000"/>
              </a:spcBef>
              <a:buFont typeface="Wingdings" pitchFamily="2" charset="2"/>
              <a:buChar char="ü"/>
              <a:tabLst>
                <a:tab pos="457200" algn="l"/>
              </a:tabLst>
            </a:pPr>
            <a:r>
              <a:rPr lang="en-US" sz="2000" b="0"/>
              <a:t>Kinetics of melt oxidation is controlled by the supply of oxidizer to the pool</a:t>
            </a:r>
            <a:br>
              <a:rPr lang="en-US" sz="2000" b="0"/>
            </a:br>
            <a:r>
              <a:rPr lang="en-US" sz="2000" b="0"/>
              <a:t>   surface, i.e., depends on characteristics of the steam-gas mixture natural</a:t>
            </a:r>
            <a:br>
              <a:rPr lang="en-US" sz="2000" b="0"/>
            </a:br>
            <a:r>
              <a:rPr lang="en-US" sz="2000" b="0"/>
              <a:t>   convection in the reactor at the in-vessel stage of a severe accident, or in</a:t>
            </a:r>
            <a:br>
              <a:rPr lang="en-US" sz="2000" b="0"/>
            </a:br>
            <a:r>
              <a:rPr lang="en-US" sz="2000" b="0"/>
              <a:t>   the reactor pit at the ex-vessel stage</a:t>
            </a:r>
            <a:endParaRPr lang="ru-RU" sz="2000" b="0"/>
          </a:p>
        </p:txBody>
      </p:sp>
    </p:spTree>
  </p:cSld>
  <p:clrMapOvr>
    <a:masterClrMapping/>
  </p:clrMapOvr>
  <p:transition advClick="0">
    <p:zoom dir="in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91ADF-D254-4DE1-B1F4-E21EE938F30B}" type="slidenum">
              <a:rPr lang="en-GB"/>
              <a:pPr/>
              <a:t>32</a:t>
            </a:fld>
            <a:endParaRPr lang="en-GB"/>
          </a:p>
        </p:txBody>
      </p:sp>
      <p:sp>
        <p:nvSpPr>
          <p:cNvPr id="407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69888" y="268288"/>
            <a:ext cx="3529012" cy="576262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/>
              <a:t>Conclusions</a:t>
            </a:r>
            <a:r>
              <a:rPr lang="ru-RU"/>
              <a:t> (2)</a:t>
            </a:r>
          </a:p>
        </p:txBody>
      </p:sp>
      <p:sp>
        <p:nvSpPr>
          <p:cNvPr id="407555" name="Rectangle 3"/>
          <p:cNvSpPr>
            <a:spLocks noChangeArrowheads="1"/>
          </p:cNvSpPr>
          <p:nvPr/>
        </p:nvSpPr>
        <p:spPr bwMode="auto">
          <a:xfrm>
            <a:off x="336550" y="1400175"/>
            <a:ext cx="8628063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1" hangingPunct="1">
              <a:tabLst>
                <a:tab pos="457200" algn="l"/>
              </a:tabLst>
            </a:pPr>
            <a:r>
              <a:rPr lang="en-US" sz="2000" b="0" u="sng"/>
              <a:t>Qualitative effects</a:t>
            </a:r>
            <a:r>
              <a:rPr lang="ru-RU" sz="2000" b="0" u="sng"/>
              <a:t> (2):</a:t>
            </a:r>
            <a:endParaRPr lang="ru-RU" sz="2000" b="0"/>
          </a:p>
          <a:p>
            <a:pPr eaLnBrk="1" hangingPunct="1">
              <a:tabLst>
                <a:tab pos="457200" algn="l"/>
              </a:tabLst>
            </a:pPr>
            <a:endParaRPr lang="ru-RU" sz="2000" b="0"/>
          </a:p>
          <a:p>
            <a:pPr eaLnBrk="1" hangingPunct="1">
              <a:buFont typeface="Wingdings" pitchFamily="2" charset="2"/>
              <a:buChar char="ü"/>
              <a:tabLst>
                <a:tab pos="457200" algn="l"/>
              </a:tabLst>
            </a:pPr>
            <a:r>
              <a:rPr lang="en-US" sz="2000" b="0"/>
              <a:t>The submicron particles fraction in the release is noticeable. Their inertia</a:t>
            </a:r>
            <a:br>
              <a:rPr lang="en-US" sz="2000" b="0"/>
            </a:br>
            <a:r>
              <a:rPr lang="en-US" sz="2000" b="0"/>
              <a:t>   and gravitational deposition are weak. This fraction keeps increasing</a:t>
            </a:r>
            <a:br>
              <a:rPr lang="en-US" sz="2000" b="0"/>
            </a:br>
            <a:r>
              <a:rPr lang="en-US" sz="2000" b="0"/>
              <a:t>   during the melt surface oxidation. Characteristics of the aerosol release</a:t>
            </a:r>
            <a:br>
              <a:rPr lang="en-US" sz="2000" b="0"/>
            </a:br>
            <a:r>
              <a:rPr lang="en-US" sz="2000" b="0"/>
              <a:t>   during melt oxidation at its interaction with sacrificial material have not</a:t>
            </a:r>
            <a:br>
              <a:rPr lang="en-US" sz="2000" b="0"/>
            </a:br>
            <a:r>
              <a:rPr lang="en-US" sz="2000" b="0"/>
              <a:t>   been determined yet </a:t>
            </a:r>
          </a:p>
          <a:p>
            <a:pPr eaLnBrk="1" hangingPunct="1">
              <a:buFont typeface="Wingdings" pitchFamily="2" charset="2"/>
              <a:buChar char="ü"/>
              <a:tabLst>
                <a:tab pos="457200" algn="l"/>
              </a:tabLst>
            </a:pPr>
            <a:endParaRPr lang="ru-RU" sz="2000" b="0"/>
          </a:p>
          <a:p>
            <a:pPr eaLnBrk="1" hangingPunct="1">
              <a:buFont typeface="Wingdings" pitchFamily="2" charset="2"/>
              <a:buChar char="ü"/>
              <a:tabLst>
                <a:tab pos="457200" algn="l"/>
              </a:tabLst>
            </a:pPr>
            <a:r>
              <a:rPr lang="en-US" sz="2000" b="0"/>
              <a:t>There exists evidence that ruthenium and a part of molybdenum, which</a:t>
            </a:r>
            <a:br>
              <a:rPr lang="en-US" sz="2000" b="0"/>
            </a:br>
            <a:r>
              <a:rPr lang="en-US" sz="2000" b="0"/>
              <a:t>   concentrate in the metallic melt, stratify in molten corium C 100</a:t>
            </a:r>
            <a:r>
              <a:rPr lang="ru-RU" sz="2000" b="0"/>
              <a:t>. </a:t>
            </a:r>
            <a:r>
              <a:rPr lang="en-US" sz="2000" b="0"/>
              <a:t>Under</a:t>
            </a:r>
            <a:br>
              <a:rPr lang="en-US" sz="2000" b="0"/>
            </a:br>
            <a:r>
              <a:rPr lang="en-US" sz="2000" b="0"/>
              <a:t>   conditions of the test, no release of gaseous RuO</a:t>
            </a:r>
            <a:r>
              <a:rPr lang="ru-RU" sz="2000" b="0" baseline="-25000"/>
              <a:t>4</a:t>
            </a:r>
            <a:r>
              <a:rPr lang="ru-RU" sz="2000" b="0"/>
              <a:t> </a:t>
            </a:r>
            <a:r>
              <a:rPr lang="en-US" sz="2000" b="0"/>
              <a:t>was measured until</a:t>
            </a:r>
            <a:br>
              <a:rPr lang="en-US" sz="2000" b="0"/>
            </a:br>
            <a:r>
              <a:rPr lang="en-US" sz="2000" b="0"/>
              <a:t>   free zirconium in the melt has oxidized completely</a:t>
            </a:r>
            <a:endParaRPr lang="ru-RU" sz="2000" b="0"/>
          </a:p>
        </p:txBody>
      </p:sp>
    </p:spTree>
  </p:cSld>
  <p:clrMapOvr>
    <a:masterClrMapping/>
  </p:clrMapOvr>
  <p:transition advClick="0">
    <p:zoom dir="in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90B35-F77D-4B79-B6DF-E53CAB0DE98A}" type="slidenum">
              <a:rPr lang="en-GB"/>
              <a:pPr/>
              <a:t>33</a:t>
            </a:fld>
            <a:endParaRPr lang="en-GB"/>
          </a:p>
        </p:txBody>
      </p:sp>
      <p:sp>
        <p:nvSpPr>
          <p:cNvPr id="408578" name="Rectangle 2"/>
          <p:cNvSpPr>
            <a:spLocks noGrp="1" noChangeArrowheads="1"/>
          </p:cNvSpPr>
          <p:nvPr>
            <p:ph type="title"/>
          </p:nvPr>
        </p:nvSpPr>
        <p:spPr>
          <a:xfrm>
            <a:off x="306388" y="171450"/>
            <a:ext cx="3240087" cy="576263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/>
              <a:t>Conclusions (3)</a:t>
            </a:r>
            <a:endParaRPr lang="ru-RU"/>
          </a:p>
        </p:txBody>
      </p:sp>
      <p:sp>
        <p:nvSpPr>
          <p:cNvPr id="408579" name="Rectangle 3"/>
          <p:cNvSpPr>
            <a:spLocks noChangeArrowheads="1"/>
          </p:cNvSpPr>
          <p:nvPr/>
        </p:nvSpPr>
        <p:spPr bwMode="auto">
          <a:xfrm>
            <a:off x="160338" y="1311275"/>
            <a:ext cx="8628062" cy="435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tabLst>
                <a:tab pos="457200" algn="l"/>
              </a:tabLst>
            </a:pPr>
            <a:r>
              <a:rPr lang="en-US" sz="2000" b="0" u="sng">
                <a:solidFill>
                  <a:srgbClr val="000000"/>
                </a:solidFill>
              </a:rPr>
              <a:t>The obtained quantitative results</a:t>
            </a:r>
            <a:r>
              <a:rPr lang="ru-RU" sz="2000" b="0">
                <a:solidFill>
                  <a:srgbClr val="000000"/>
                </a:solidFill>
              </a:rPr>
              <a:t> </a:t>
            </a:r>
            <a:r>
              <a:rPr lang="en-US" sz="2000" b="0">
                <a:solidFill>
                  <a:srgbClr val="000000"/>
                </a:solidFill>
              </a:rPr>
              <a:t>can be used for the development and verification of models and codes which describe the release of FP during a severe accident.</a:t>
            </a:r>
            <a:r>
              <a:rPr lang="ru-RU" sz="2000" b="0">
                <a:solidFill>
                  <a:srgbClr val="000000"/>
                </a:solidFill>
              </a:rPr>
              <a:t> </a:t>
            </a:r>
            <a:endParaRPr lang="en-US" sz="2000" b="0">
              <a:solidFill>
                <a:srgbClr val="000000"/>
              </a:solidFill>
            </a:endParaRPr>
          </a:p>
          <a:p>
            <a:pPr>
              <a:tabLst>
                <a:tab pos="457200" algn="l"/>
              </a:tabLst>
            </a:pPr>
            <a:endParaRPr lang="en-US" sz="2000" b="0">
              <a:solidFill>
                <a:srgbClr val="000000"/>
              </a:solidFill>
            </a:endParaRPr>
          </a:p>
          <a:p>
            <a:pPr>
              <a:tabLst>
                <a:tab pos="457200" algn="l"/>
              </a:tabLst>
            </a:pPr>
            <a:r>
              <a:rPr lang="en-US" sz="2000" b="0">
                <a:solidFill>
                  <a:srgbClr val="000000"/>
                </a:solidFill>
              </a:rPr>
              <a:t>These results include</a:t>
            </a:r>
            <a:r>
              <a:rPr lang="ru-RU" sz="2000" b="0">
                <a:solidFill>
                  <a:srgbClr val="000000"/>
                </a:solidFill>
              </a:rPr>
              <a:t>:  </a:t>
            </a:r>
          </a:p>
          <a:p>
            <a:pPr>
              <a:buFont typeface="Wingdings" pitchFamily="2" charset="2"/>
              <a:buChar char="ü"/>
              <a:tabLst>
                <a:tab pos="457200" algn="l"/>
              </a:tabLst>
            </a:pPr>
            <a:r>
              <a:rPr lang="en-US" sz="2000" b="0">
                <a:solidFill>
                  <a:srgbClr val="000000"/>
                </a:solidFill>
              </a:rPr>
              <a:t>Correlations of the element release rates with the melt temperature and</a:t>
            </a:r>
            <a:br>
              <a:rPr lang="en-US" sz="2000" b="0">
                <a:solidFill>
                  <a:srgbClr val="000000"/>
                </a:solidFill>
              </a:rPr>
            </a:br>
            <a:r>
              <a:rPr lang="en-US" sz="2000" b="0">
                <a:solidFill>
                  <a:srgbClr val="000000"/>
                </a:solidFill>
              </a:rPr>
              <a:t> oxidation index</a:t>
            </a:r>
            <a:endParaRPr lang="ru-RU" sz="2000" b="0">
              <a:solidFill>
                <a:srgbClr val="000000"/>
              </a:solidFill>
            </a:endParaRPr>
          </a:p>
          <a:p>
            <a:pPr>
              <a:buFont typeface="Wingdings" pitchFamily="2" charset="2"/>
              <a:buChar char="ü"/>
              <a:tabLst>
                <a:tab pos="457200" algn="l"/>
              </a:tabLst>
            </a:pPr>
            <a:r>
              <a:rPr lang="en-US" sz="2000" b="0">
                <a:solidFill>
                  <a:srgbClr val="000000"/>
                </a:solidFill>
              </a:rPr>
              <a:t>Aerosols chemical and phase composition</a:t>
            </a:r>
            <a:endParaRPr lang="ru-RU" sz="2000" b="0">
              <a:solidFill>
                <a:srgbClr val="000000"/>
              </a:solidFill>
            </a:endParaRPr>
          </a:p>
          <a:p>
            <a:pPr>
              <a:buFont typeface="Wingdings" pitchFamily="2" charset="2"/>
              <a:buChar char="ü"/>
              <a:tabLst>
                <a:tab pos="457200" algn="l"/>
              </a:tabLst>
            </a:pPr>
            <a:r>
              <a:rPr lang="en-US" sz="2000" b="0">
                <a:solidFill>
                  <a:srgbClr val="000000"/>
                </a:solidFill>
              </a:rPr>
              <a:t>Dispersion and masses of aerosols collected along the facility duct at</a:t>
            </a:r>
            <a:br>
              <a:rPr lang="en-US" sz="2000" b="0">
                <a:solidFill>
                  <a:srgbClr val="000000"/>
                </a:solidFill>
              </a:rPr>
            </a:br>
            <a:r>
              <a:rPr lang="en-US" sz="2000" b="0">
                <a:solidFill>
                  <a:srgbClr val="000000"/>
                </a:solidFill>
              </a:rPr>
              <a:t>   different distances from the release source</a:t>
            </a:r>
          </a:p>
          <a:p>
            <a:pPr>
              <a:buFont typeface="Wingdings" pitchFamily="2" charset="2"/>
              <a:buChar char="ü"/>
              <a:tabLst>
                <a:tab pos="457200" algn="l"/>
              </a:tabLst>
            </a:pPr>
            <a:endParaRPr lang="en-US" sz="2000" b="0">
              <a:solidFill>
                <a:srgbClr val="000000"/>
              </a:solidFill>
            </a:endParaRPr>
          </a:p>
          <a:p>
            <a:pPr>
              <a:tabLst>
                <a:tab pos="457200" algn="l"/>
              </a:tabLst>
            </a:pPr>
            <a:r>
              <a:rPr lang="en-US" sz="2000" b="0">
                <a:solidFill>
                  <a:srgbClr val="000000"/>
                </a:solidFill>
              </a:rPr>
              <a:t>For verification use of the data, the report offers the facility’s design and geometry, in particular, of its gas-aerosol duct, as well as characteristics of the gas-aerosol flow</a:t>
            </a:r>
            <a:endParaRPr lang="ru-RU" sz="2000" b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zoom dir="in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D5ABD-8B04-4D33-9DBF-ED52EF045EFE}" type="slidenum">
              <a:rPr lang="en-GB"/>
              <a:pPr/>
              <a:t>4</a:t>
            </a:fld>
            <a:endParaRPr lang="en-GB"/>
          </a:p>
        </p:txBody>
      </p:sp>
      <p:sp>
        <p:nvSpPr>
          <p:cNvPr id="352260" name="Rectangle 4"/>
          <p:cNvSpPr>
            <a:spLocks noGrp="1" noChangeArrowheads="1"/>
          </p:cNvSpPr>
          <p:nvPr>
            <p:ph type="title"/>
          </p:nvPr>
        </p:nvSpPr>
        <p:spPr>
          <a:xfrm>
            <a:off x="728663" y="0"/>
            <a:ext cx="7772400" cy="639763"/>
          </a:xfrm>
          <a:noFill/>
          <a:ln/>
        </p:spPr>
        <p:txBody>
          <a:bodyPr/>
          <a:lstStyle/>
          <a:p>
            <a:r>
              <a:rPr lang="en-US"/>
              <a:t> Test matrix</a:t>
            </a:r>
            <a:r>
              <a:rPr lang="en-GB"/>
              <a:t> </a:t>
            </a:r>
          </a:p>
        </p:txBody>
      </p:sp>
      <p:graphicFrame>
        <p:nvGraphicFramePr>
          <p:cNvPr id="352261" name="Object 5"/>
          <p:cNvGraphicFramePr>
            <a:graphicFrameLocks noChangeAspect="1"/>
          </p:cNvGraphicFramePr>
          <p:nvPr>
            <p:ph idx="1"/>
          </p:nvPr>
        </p:nvGraphicFramePr>
        <p:xfrm>
          <a:off x="596900" y="512763"/>
          <a:ext cx="8051800" cy="444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2264" name="Документ" r:id="rId3" imgW="7470153" imgH="4127104" progId="Word.Document.8">
                  <p:embed/>
                </p:oleObj>
              </mc:Choice>
              <mc:Fallback>
                <p:oleObj name="Документ" r:id="rId3" imgW="7470153" imgH="4127104" progId="Word.Document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900" y="512763"/>
                        <a:ext cx="8051800" cy="4448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2263" name="Text Box 7"/>
          <p:cNvSpPr txBox="1">
            <a:spLocks noChangeArrowheads="1"/>
          </p:cNvSpPr>
          <p:nvPr/>
        </p:nvSpPr>
        <p:spPr bwMode="auto">
          <a:xfrm>
            <a:off x="411163" y="4738688"/>
            <a:ext cx="8280400" cy="15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buFont typeface="Wingdings" pitchFamily="2" charset="2"/>
              <a:buChar char="ü"/>
            </a:pPr>
            <a:r>
              <a:rPr lang="en-US" sz="1600" i="1"/>
              <a:t>Pr</a:t>
            </a:r>
            <a:r>
              <a:rPr lang="ru-RU" sz="1600" i="1"/>
              <a:t>1-</a:t>
            </a:r>
            <a:r>
              <a:rPr lang="en-US" sz="1600" i="1"/>
              <a:t>EV</a:t>
            </a:r>
            <a:r>
              <a:rPr lang="ru-RU" sz="1600" i="1"/>
              <a:t>1</a:t>
            </a:r>
            <a:r>
              <a:rPr lang="en-US" sz="1600" i="1"/>
              <a:t>: pretest carried out for facility functional check and determination of melt</a:t>
            </a:r>
            <a:br>
              <a:rPr lang="en-US" sz="1600" i="1"/>
            </a:br>
            <a:r>
              <a:rPr lang="en-US" sz="1600" i="1"/>
              <a:t>   oxidation rate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sz="1600" i="1"/>
              <a:t>Pr2</a:t>
            </a:r>
            <a:r>
              <a:rPr lang="ru-RU" sz="1600" i="1"/>
              <a:t>-</a:t>
            </a:r>
            <a:r>
              <a:rPr lang="en-US" sz="1600" i="1"/>
              <a:t>EV1: pretest carried out for preparation of the crucible charge of high density</a:t>
            </a:r>
            <a:br>
              <a:rPr lang="en-US" sz="1600" i="1"/>
            </a:br>
            <a:r>
              <a:rPr lang="en-US" sz="1600" i="1"/>
              <a:t> </a:t>
            </a:r>
            <a:r>
              <a:rPr lang="ru-RU" sz="1600" i="1"/>
              <a:t> (</a:t>
            </a:r>
            <a:r>
              <a:rPr lang="en-US" sz="1600" i="1"/>
              <a:t>m=1390 g</a:t>
            </a:r>
            <a:r>
              <a:rPr lang="ru-RU" sz="1600" i="1"/>
              <a:t>, grading</a:t>
            </a:r>
            <a:r>
              <a:rPr lang="en-US" sz="1600" i="1"/>
              <a:t> </a:t>
            </a:r>
            <a:r>
              <a:rPr lang="ru-RU" sz="1600" i="1"/>
              <a:t>200-300</a:t>
            </a:r>
            <a:r>
              <a:rPr lang="en-US" sz="1600" i="1"/>
              <a:t> </a:t>
            </a:r>
            <a:r>
              <a:rPr lang="en-US" sz="1600" i="1">
                <a:cs typeface="Arial" pitchFamily="34" charset="0"/>
              </a:rPr>
              <a:t>µm</a:t>
            </a:r>
            <a:r>
              <a:rPr lang="ru-RU" sz="1600" i="1"/>
              <a:t>)</a:t>
            </a:r>
            <a:endParaRPr lang="en-US" sz="1600" i="1"/>
          </a:p>
          <a:p>
            <a:pPr eaLnBrk="1" hangingPunct="1">
              <a:buFont typeface="Wingdings" pitchFamily="2" charset="2"/>
              <a:buChar char="ü"/>
            </a:pPr>
            <a:r>
              <a:rPr lang="en-US" sz="1600" i="1"/>
              <a:t>EVAN-1FP: main test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sz="1600" i="1"/>
              <a:t> BaO and SrO were added in the form of their zirconates </a:t>
            </a:r>
            <a:endParaRPr lang="ru-RU" sz="1600" i="1"/>
          </a:p>
        </p:txBody>
      </p:sp>
    </p:spTree>
  </p:cSld>
  <p:clrMapOvr>
    <a:masterClrMapping/>
  </p:clrMapOvr>
  <p:transition advClick="0">
    <p:zoom dir="in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7891AF-0E39-4C29-B9E8-5BF7844F5FD9}" type="slidenum">
              <a:rPr lang="en-GB"/>
              <a:pPr/>
              <a:t>5</a:t>
            </a:fld>
            <a:endParaRPr lang="en-GB"/>
          </a:p>
        </p:txBody>
      </p:sp>
      <p:sp>
        <p:nvSpPr>
          <p:cNvPr id="351234" name="Rectangle 2"/>
          <p:cNvSpPr>
            <a:spLocks noGrp="1" noChangeArrowheads="1"/>
          </p:cNvSpPr>
          <p:nvPr>
            <p:ph type="title"/>
          </p:nvPr>
        </p:nvSpPr>
        <p:spPr>
          <a:xfrm>
            <a:off x="1508125" y="0"/>
            <a:ext cx="6065838" cy="601663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/>
              <a:t>Method of evaporation study</a:t>
            </a:r>
            <a:endParaRPr lang="ru-RU"/>
          </a:p>
        </p:txBody>
      </p:sp>
      <p:sp>
        <p:nvSpPr>
          <p:cNvPr id="351235" name="Rectangle 3"/>
          <p:cNvSpPr>
            <a:spLocks noChangeArrowheads="1"/>
          </p:cNvSpPr>
          <p:nvPr/>
        </p:nvSpPr>
        <p:spPr bwMode="auto">
          <a:xfrm>
            <a:off x="255588" y="909638"/>
            <a:ext cx="829945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000" b="0"/>
              <a:t>Mass transfer (dynamic) method: </a:t>
            </a:r>
            <a:r>
              <a:rPr lang="en-US" sz="2000" b="0">
                <a:solidFill>
                  <a:srgbClr val="333399"/>
                </a:solidFill>
              </a:rPr>
              <a:t>saturation of carrier gas by the vapour </a:t>
            </a:r>
            <a:br>
              <a:rPr lang="en-US" sz="2000" b="0">
                <a:solidFill>
                  <a:srgbClr val="333399"/>
                </a:solidFill>
              </a:rPr>
            </a:br>
            <a:r>
              <a:rPr lang="en-US" sz="2000" b="0">
                <a:solidFill>
                  <a:srgbClr val="333399"/>
                </a:solidFill>
              </a:rPr>
              <a:t>of the studied substance at constant temperature and gas flow rate</a:t>
            </a:r>
          </a:p>
          <a:p>
            <a:pPr eaLnBrk="1" hangingPunct="1"/>
            <a:endParaRPr lang="en-US" sz="2000" b="0">
              <a:solidFill>
                <a:srgbClr val="333399"/>
              </a:solidFill>
            </a:endParaRPr>
          </a:p>
          <a:p>
            <a:pPr eaLnBrk="1" hangingPunct="1"/>
            <a:endParaRPr lang="ru-RU" sz="2000" b="0"/>
          </a:p>
        </p:txBody>
      </p:sp>
      <p:sp>
        <p:nvSpPr>
          <p:cNvPr id="351236" name="Rectangle 4"/>
          <p:cNvSpPr>
            <a:spLocks noChangeArrowheads="1"/>
          </p:cNvSpPr>
          <p:nvPr/>
        </p:nvSpPr>
        <p:spPr bwMode="auto">
          <a:xfrm>
            <a:off x="3708400" y="2565400"/>
            <a:ext cx="1295400" cy="2016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51237" name="Rectangle 5"/>
          <p:cNvSpPr>
            <a:spLocks noChangeArrowheads="1"/>
          </p:cNvSpPr>
          <p:nvPr/>
        </p:nvSpPr>
        <p:spPr bwMode="auto">
          <a:xfrm>
            <a:off x="3708400" y="3573463"/>
            <a:ext cx="1295400" cy="10080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51238" name="Line 6"/>
          <p:cNvSpPr>
            <a:spLocks noChangeShapeType="1"/>
          </p:cNvSpPr>
          <p:nvPr/>
        </p:nvSpPr>
        <p:spPr bwMode="auto">
          <a:xfrm flipH="1">
            <a:off x="5003800" y="2925763"/>
            <a:ext cx="720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51239" name="Line 7"/>
          <p:cNvSpPr>
            <a:spLocks noChangeShapeType="1"/>
          </p:cNvSpPr>
          <p:nvPr/>
        </p:nvSpPr>
        <p:spPr bwMode="auto">
          <a:xfrm flipH="1">
            <a:off x="3132138" y="2854325"/>
            <a:ext cx="5762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51240" name="Text Box 8"/>
          <p:cNvSpPr txBox="1">
            <a:spLocks noChangeArrowheads="1"/>
          </p:cNvSpPr>
          <p:nvPr/>
        </p:nvSpPr>
        <p:spPr bwMode="auto">
          <a:xfrm>
            <a:off x="5135563" y="2459038"/>
            <a:ext cx="1555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b="0"/>
              <a:t>Carrier gas in</a:t>
            </a:r>
            <a:endParaRPr lang="ru-RU" b="0"/>
          </a:p>
        </p:txBody>
      </p:sp>
      <p:sp>
        <p:nvSpPr>
          <p:cNvPr id="351241" name="Text Box 9"/>
          <p:cNvSpPr txBox="1">
            <a:spLocks noChangeArrowheads="1"/>
          </p:cNvSpPr>
          <p:nvPr/>
        </p:nvSpPr>
        <p:spPr bwMode="auto">
          <a:xfrm>
            <a:off x="984250" y="2438400"/>
            <a:ext cx="2609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b="0"/>
              <a:t>Gas\aerosol mixture out</a:t>
            </a:r>
            <a:endParaRPr lang="ru-RU" b="0"/>
          </a:p>
        </p:txBody>
      </p:sp>
      <p:sp>
        <p:nvSpPr>
          <p:cNvPr id="351242" name="Text Box 10"/>
          <p:cNvSpPr txBox="1">
            <a:spLocks noChangeArrowheads="1"/>
          </p:cNvSpPr>
          <p:nvPr/>
        </p:nvSpPr>
        <p:spPr bwMode="auto">
          <a:xfrm>
            <a:off x="3779838" y="3716338"/>
            <a:ext cx="12969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b="0"/>
              <a:t>Substance</a:t>
            </a:r>
          </a:p>
          <a:p>
            <a:pPr eaLnBrk="1" hangingPunct="1"/>
            <a:r>
              <a:rPr lang="en-US" b="0"/>
              <a:t>T const </a:t>
            </a:r>
            <a:endParaRPr lang="ru-RU" b="0"/>
          </a:p>
        </p:txBody>
      </p:sp>
      <p:sp>
        <p:nvSpPr>
          <p:cNvPr id="351243" name="Text Box 11"/>
          <p:cNvSpPr txBox="1">
            <a:spLocks noChangeArrowheads="1"/>
          </p:cNvSpPr>
          <p:nvPr/>
        </p:nvSpPr>
        <p:spPr bwMode="auto">
          <a:xfrm>
            <a:off x="3648075" y="2032000"/>
            <a:ext cx="1441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b="0"/>
              <a:t>Flow reactor</a:t>
            </a:r>
            <a:endParaRPr lang="ru-RU" b="0"/>
          </a:p>
        </p:txBody>
      </p:sp>
      <p:sp>
        <p:nvSpPr>
          <p:cNvPr id="351244" name="Text Box 12"/>
          <p:cNvSpPr txBox="1">
            <a:spLocks noChangeArrowheads="1"/>
          </p:cNvSpPr>
          <p:nvPr/>
        </p:nvSpPr>
        <p:spPr bwMode="auto">
          <a:xfrm>
            <a:off x="1281113" y="4856163"/>
            <a:ext cx="6983412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b="0" i="1"/>
              <a:t>Methods of transferred mass determination:</a:t>
            </a:r>
          </a:p>
          <a:p>
            <a:pPr eaLnBrk="1" hangingPunct="1">
              <a:buFontTx/>
              <a:buChar char="-"/>
            </a:pPr>
            <a:r>
              <a:rPr lang="en-US" b="0" i="1"/>
              <a:t> Weighting</a:t>
            </a:r>
          </a:p>
          <a:p>
            <a:pPr eaLnBrk="1" hangingPunct="1">
              <a:buFontTx/>
              <a:buChar char="-"/>
            </a:pPr>
            <a:r>
              <a:rPr lang="en-US" b="0" i="1"/>
              <a:t> Radiotraces</a:t>
            </a:r>
          </a:p>
          <a:p>
            <a:pPr eaLnBrk="1" hangingPunct="1">
              <a:buFontTx/>
              <a:buChar char="-"/>
            </a:pPr>
            <a:r>
              <a:rPr lang="en-US" b="0" i="1"/>
              <a:t> Chemical analysis of solid depositions</a:t>
            </a:r>
          </a:p>
          <a:p>
            <a:pPr eaLnBrk="1" hangingPunct="1">
              <a:buFontTx/>
              <a:buChar char="-"/>
            </a:pPr>
            <a:r>
              <a:rPr lang="en-US" b="0" i="1"/>
              <a:t> …</a:t>
            </a:r>
            <a:endParaRPr lang="ru-RU" b="0" i="1"/>
          </a:p>
        </p:txBody>
      </p:sp>
      <p:sp>
        <p:nvSpPr>
          <p:cNvPr id="351245" name="Rectangle 13"/>
          <p:cNvSpPr>
            <a:spLocks noChangeArrowheads="1"/>
          </p:cNvSpPr>
          <p:nvPr/>
        </p:nvSpPr>
        <p:spPr bwMode="auto">
          <a:xfrm>
            <a:off x="3708400" y="2565400"/>
            <a:ext cx="1295400" cy="100806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CFCA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  <p:transition advClick="0">
    <p:zoom dir="in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8D14D-6F11-414C-B72D-0DCAEF2E8DF8}" type="slidenum">
              <a:rPr lang="en-GB"/>
              <a:pPr/>
              <a:t>6</a:t>
            </a:fld>
            <a:endParaRPr lang="en-GB"/>
          </a:p>
        </p:txBody>
      </p:sp>
      <p:sp>
        <p:nvSpPr>
          <p:cNvPr id="354306" name="Rectangle 2"/>
          <p:cNvSpPr>
            <a:spLocks noGrp="1" noChangeArrowheads="1"/>
          </p:cNvSpPr>
          <p:nvPr>
            <p:ph type="title"/>
          </p:nvPr>
        </p:nvSpPr>
        <p:spPr>
          <a:xfrm>
            <a:off x="757238" y="0"/>
            <a:ext cx="7588250" cy="588963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/>
              <a:t> Methods of post test study of samples (1)</a:t>
            </a:r>
            <a:endParaRPr lang="ru-RU" i="1"/>
          </a:p>
        </p:txBody>
      </p:sp>
      <p:graphicFrame>
        <p:nvGraphicFramePr>
          <p:cNvPr id="354307" name="Object 3"/>
          <p:cNvGraphicFramePr>
            <a:graphicFrameLocks noChangeAspect="1"/>
          </p:cNvGraphicFramePr>
          <p:nvPr>
            <p:ph sz="half" idx="1"/>
          </p:nvPr>
        </p:nvGraphicFramePr>
        <p:xfrm>
          <a:off x="0" y="2436813"/>
          <a:ext cx="4562475" cy="232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4314" name="Image" r:id="rId3" imgW="4211988" imgH="2075341" progId="Photoshop.Image.8">
                  <p:embed/>
                </p:oleObj>
              </mc:Choice>
              <mc:Fallback>
                <p:oleObj name="Image" r:id="rId3" imgW="4211988" imgH="2075341" progId="Photoshop.Image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348" r="3696"/>
                      <a:stretch>
                        <a:fillRect/>
                      </a:stretch>
                    </p:blipFill>
                    <p:spPr bwMode="auto">
                      <a:xfrm>
                        <a:off x="0" y="2436813"/>
                        <a:ext cx="4562475" cy="2324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4308" name="Object 4"/>
          <p:cNvGraphicFramePr>
            <a:graphicFrameLocks noChangeAspect="1"/>
          </p:cNvGraphicFramePr>
          <p:nvPr>
            <p:ph sz="quarter" idx="2"/>
          </p:nvPr>
        </p:nvGraphicFramePr>
        <p:xfrm>
          <a:off x="4259263" y="912813"/>
          <a:ext cx="4537075" cy="2430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4315" name="Image" r:id="rId5" imgW="4148336" imgH="2090932" progId="Photoshop.Image.8">
                  <p:embed/>
                </p:oleObj>
              </mc:Choice>
              <mc:Fallback>
                <p:oleObj name="Image" r:id="rId5" imgW="4148336" imgH="2090932" progId="Photoshop.Imag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9085"/>
                      <a:stretch>
                        <a:fillRect/>
                      </a:stretch>
                    </p:blipFill>
                    <p:spPr bwMode="auto">
                      <a:xfrm>
                        <a:off x="4259263" y="912813"/>
                        <a:ext cx="4537075" cy="2430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4309" name="Text Box 5"/>
          <p:cNvSpPr txBox="1">
            <a:spLocks noChangeArrowheads="1"/>
          </p:cNvSpPr>
          <p:nvPr/>
        </p:nvSpPr>
        <p:spPr bwMode="auto">
          <a:xfrm>
            <a:off x="5638800" y="1938338"/>
            <a:ext cx="172085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400"/>
              <a:t>XRF, EDX</a:t>
            </a:r>
            <a:r>
              <a:rPr lang="ru-RU" sz="1400"/>
              <a:t>,</a:t>
            </a:r>
            <a:r>
              <a:rPr lang="en-US" sz="1400"/>
              <a:t/>
            </a:r>
            <a:br>
              <a:rPr lang="en-US" sz="1400"/>
            </a:br>
            <a:r>
              <a:rPr lang="en-US" sz="1400"/>
              <a:t>Chemical analysis</a:t>
            </a:r>
          </a:p>
          <a:p>
            <a:pPr eaLnBrk="1" hangingPunct="1"/>
            <a:r>
              <a:rPr lang="en-US" sz="1400"/>
              <a:t>(U</a:t>
            </a:r>
            <a:r>
              <a:rPr lang="en-US" sz="1400" baseline="30000"/>
              <a:t>+4</a:t>
            </a:r>
            <a:r>
              <a:rPr lang="en-US" sz="1400"/>
              <a:t>, U</a:t>
            </a:r>
            <a:r>
              <a:rPr lang="en-US" sz="1400" baseline="30000"/>
              <a:t>+6</a:t>
            </a:r>
            <a:r>
              <a:rPr lang="en-US" sz="1400"/>
              <a:t> and</a:t>
            </a:r>
            <a:r>
              <a:rPr lang="ru-RU" sz="1400"/>
              <a:t> </a:t>
            </a:r>
            <a:r>
              <a:rPr lang="en-US" sz="1400"/>
              <a:t>Zr</a:t>
            </a:r>
            <a:r>
              <a:rPr lang="en-US" sz="1400" baseline="-20000"/>
              <a:t>free</a:t>
            </a:r>
            <a:r>
              <a:rPr lang="en-US" sz="1400"/>
              <a:t>)</a:t>
            </a:r>
          </a:p>
          <a:p>
            <a:pPr eaLnBrk="1" hangingPunct="1"/>
            <a:endParaRPr lang="ru-RU" sz="1400"/>
          </a:p>
        </p:txBody>
      </p:sp>
      <p:sp>
        <p:nvSpPr>
          <p:cNvPr id="354310" name="Text Box 6"/>
          <p:cNvSpPr txBox="1">
            <a:spLocks noChangeArrowheads="1"/>
          </p:cNvSpPr>
          <p:nvPr/>
        </p:nvSpPr>
        <p:spPr bwMode="auto">
          <a:xfrm>
            <a:off x="1390650" y="3548063"/>
            <a:ext cx="1858963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1400"/>
              <a:t>ICP MS </a:t>
            </a:r>
          </a:p>
          <a:p>
            <a:pPr eaLnBrk="1" hangingPunct="1"/>
            <a:endParaRPr lang="en-US" sz="1400"/>
          </a:p>
          <a:p>
            <a:pPr eaLnBrk="1" hangingPunct="1"/>
            <a:endParaRPr lang="ru-RU" sz="1400"/>
          </a:p>
        </p:txBody>
      </p:sp>
      <p:sp>
        <p:nvSpPr>
          <p:cNvPr id="354311" name="Text Box 7"/>
          <p:cNvSpPr txBox="1">
            <a:spLocks noChangeArrowheads="1"/>
          </p:cNvSpPr>
          <p:nvPr/>
        </p:nvSpPr>
        <p:spPr bwMode="auto">
          <a:xfrm>
            <a:off x="2463800" y="53213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endParaRPr lang="ru-RU" b="0"/>
          </a:p>
        </p:txBody>
      </p:sp>
      <p:sp>
        <p:nvSpPr>
          <p:cNvPr id="354312" name="Text Box 8"/>
          <p:cNvSpPr txBox="1">
            <a:spLocks noChangeArrowheads="1"/>
          </p:cNvSpPr>
          <p:nvPr/>
        </p:nvSpPr>
        <p:spPr bwMode="auto">
          <a:xfrm>
            <a:off x="2378075" y="4906963"/>
            <a:ext cx="4616450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573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17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 i="1">
                <a:latin typeface="Arial" pitchFamily="34" charset="0"/>
              </a:rPr>
              <a:t>Errors of measurements (rel. %):</a:t>
            </a:r>
            <a:endParaRPr lang="ru-RU" sz="1600" i="1">
              <a:latin typeface="Arial" pitchFamily="34" charset="0"/>
            </a:endParaRPr>
          </a:p>
          <a:p>
            <a:pPr eaLnBrk="1" hangingPunct="1"/>
            <a:r>
              <a:rPr lang="en-US" sz="1600" i="1">
                <a:solidFill>
                  <a:schemeClr val="accent2"/>
                </a:solidFill>
                <a:latin typeface="Arial" pitchFamily="34" charset="0"/>
              </a:rPr>
              <a:t>XRF</a:t>
            </a:r>
            <a:r>
              <a:rPr lang="ru-RU" sz="1600" i="1">
                <a:solidFill>
                  <a:schemeClr val="accent2"/>
                </a:solidFill>
                <a:latin typeface="Arial" pitchFamily="34" charset="0"/>
              </a:rPr>
              <a:t> </a:t>
            </a:r>
            <a:r>
              <a:rPr lang="en-US" sz="1600" i="1">
                <a:solidFill>
                  <a:schemeClr val="accent2"/>
                </a:solidFill>
                <a:latin typeface="Arial" pitchFamily="34" charset="0"/>
              </a:rPr>
              <a:t>- 5%</a:t>
            </a:r>
          </a:p>
          <a:p>
            <a:pPr eaLnBrk="1" hangingPunct="1"/>
            <a:r>
              <a:rPr lang="en-US" sz="1600" i="1">
                <a:latin typeface="Arial" pitchFamily="34" charset="0"/>
              </a:rPr>
              <a:t>ChA</a:t>
            </a:r>
            <a:r>
              <a:rPr lang="ru-RU" sz="1600" i="1">
                <a:latin typeface="Arial" pitchFamily="34" charset="0"/>
              </a:rPr>
              <a:t> </a:t>
            </a:r>
            <a:r>
              <a:rPr lang="en-US" sz="1600" i="1">
                <a:latin typeface="Arial" pitchFamily="34" charset="0"/>
              </a:rPr>
              <a:t>- 5%</a:t>
            </a:r>
          </a:p>
          <a:p>
            <a:pPr eaLnBrk="1" hangingPunct="1"/>
            <a:r>
              <a:rPr lang="en-US" sz="1600" i="1">
                <a:solidFill>
                  <a:schemeClr val="accent2"/>
                </a:solidFill>
                <a:latin typeface="Arial" pitchFamily="34" charset="0"/>
              </a:rPr>
              <a:t>ICP MS</a:t>
            </a:r>
            <a:r>
              <a:rPr lang="ru-RU" sz="1600" i="1">
                <a:solidFill>
                  <a:schemeClr val="accent2"/>
                </a:solidFill>
                <a:latin typeface="Arial" pitchFamily="34" charset="0"/>
              </a:rPr>
              <a:t> </a:t>
            </a:r>
            <a:r>
              <a:rPr lang="en-US" sz="1600" i="1">
                <a:solidFill>
                  <a:schemeClr val="accent2"/>
                </a:solidFill>
                <a:latin typeface="Arial" pitchFamily="34" charset="0"/>
              </a:rPr>
              <a:t>-10%(Sr, Ba) and 50% (Ce, La, Ru, Mo)</a:t>
            </a:r>
          </a:p>
          <a:p>
            <a:pPr eaLnBrk="1" hangingPunct="1"/>
            <a:r>
              <a:rPr lang="en-US" sz="1600" i="1">
                <a:latin typeface="Arial" pitchFamily="34" charset="0"/>
              </a:rPr>
              <a:t>EDX</a:t>
            </a:r>
            <a:r>
              <a:rPr lang="ru-RU" sz="1600" i="1">
                <a:latin typeface="Arial" pitchFamily="34" charset="0"/>
              </a:rPr>
              <a:t> -</a:t>
            </a:r>
            <a:r>
              <a:rPr lang="en-US" sz="1600" i="1">
                <a:latin typeface="Arial" pitchFamily="34" charset="0"/>
              </a:rPr>
              <a:t> </a:t>
            </a:r>
            <a:r>
              <a:rPr lang="ru-RU" sz="1600" i="1">
                <a:latin typeface="Arial" pitchFamily="34" charset="0"/>
              </a:rPr>
              <a:t>3-</a:t>
            </a:r>
            <a:r>
              <a:rPr lang="en-US" sz="1600" i="1">
                <a:latin typeface="Arial" pitchFamily="34" charset="0"/>
              </a:rPr>
              <a:t> </a:t>
            </a:r>
            <a:r>
              <a:rPr lang="ru-RU" sz="1600" i="1">
                <a:latin typeface="Arial" pitchFamily="34" charset="0"/>
              </a:rPr>
              <a:t>5</a:t>
            </a:r>
            <a:r>
              <a:rPr lang="en-US" sz="1600" i="1">
                <a:latin typeface="Arial" pitchFamily="34" charset="0"/>
              </a:rPr>
              <a:t> </a:t>
            </a:r>
            <a:r>
              <a:rPr lang="ru-RU" sz="1600" i="1">
                <a:latin typeface="Arial" pitchFamily="34" charset="0"/>
              </a:rPr>
              <a:t>%</a:t>
            </a:r>
          </a:p>
        </p:txBody>
      </p:sp>
      <p:sp>
        <p:nvSpPr>
          <p:cNvPr id="354313" name="Rectangle 9"/>
          <p:cNvSpPr>
            <a:spLocks noChangeArrowheads="1"/>
          </p:cNvSpPr>
          <p:nvPr/>
        </p:nvSpPr>
        <p:spPr bwMode="auto">
          <a:xfrm>
            <a:off x="1730375" y="492125"/>
            <a:ext cx="526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Analysis of solid depositions and corium ingot</a:t>
            </a:r>
            <a:endParaRPr lang="ru-RU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advClick="0">
    <p:zoom dir="in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16925C-07D3-4DB9-A2CA-DC7DC45E3629}" type="slidenum">
              <a:rPr lang="en-GB"/>
              <a:pPr/>
              <a:t>7</a:t>
            </a:fld>
            <a:endParaRPr lang="en-GB"/>
          </a:p>
        </p:txBody>
      </p:sp>
      <p:sp>
        <p:nvSpPr>
          <p:cNvPr id="3553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937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/>
              <a:t> Methods of post test study of samples (2)</a:t>
            </a:r>
          </a:p>
        </p:txBody>
      </p:sp>
      <p:sp>
        <p:nvSpPr>
          <p:cNvPr id="355332" name="Text Box 4"/>
          <p:cNvSpPr txBox="1">
            <a:spLocks noChangeArrowheads="1"/>
          </p:cNvSpPr>
          <p:nvPr/>
        </p:nvSpPr>
        <p:spPr bwMode="auto">
          <a:xfrm>
            <a:off x="809625" y="493713"/>
            <a:ext cx="741045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000" b="0"/>
              <a:t>XRD			 	→ 	phase composition </a:t>
            </a:r>
          </a:p>
          <a:p>
            <a:pPr eaLnBrk="1" hangingPunct="1"/>
            <a:r>
              <a:rPr lang="en-US" sz="2000" b="0"/>
              <a:t>					(qualitative)</a:t>
            </a:r>
          </a:p>
          <a:p>
            <a:pPr eaLnBrk="1" hangingPunct="1"/>
            <a:r>
              <a:rPr lang="en-US" sz="2000" b="0"/>
              <a:t>Small angle light scattering 	</a:t>
            </a:r>
            <a:r>
              <a:rPr lang="en-US" sz="2000" b="0">
                <a:cs typeface="Arial" pitchFamily="34" charset="0"/>
              </a:rPr>
              <a:t>→ 	</a:t>
            </a:r>
            <a:r>
              <a:rPr lang="en-US" sz="2000" b="0"/>
              <a:t>aerosol size distribution</a:t>
            </a:r>
          </a:p>
          <a:p>
            <a:pPr eaLnBrk="1" hangingPunct="1"/>
            <a:r>
              <a:rPr lang="en-US" sz="2000" b="0"/>
              <a:t>					 </a:t>
            </a:r>
            <a:r>
              <a:rPr lang="en-US" b="0"/>
              <a:t>(Error: 2 rel. %) </a:t>
            </a:r>
            <a:endParaRPr lang="en-US" sz="2000" b="0"/>
          </a:p>
          <a:p>
            <a:pPr eaLnBrk="1" hangingPunct="1"/>
            <a:endParaRPr lang="en-US" sz="2000" b="0"/>
          </a:p>
        </p:txBody>
      </p:sp>
      <p:sp>
        <p:nvSpPr>
          <p:cNvPr id="355333" name="Rectangle 5"/>
          <p:cNvSpPr>
            <a:spLocks noChangeArrowheads="1"/>
          </p:cNvSpPr>
          <p:nvPr/>
        </p:nvSpPr>
        <p:spPr bwMode="auto">
          <a:xfrm>
            <a:off x="827088" y="1989138"/>
            <a:ext cx="3289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000"/>
              <a:t>MICROSIZER-201A setup </a:t>
            </a:r>
          </a:p>
        </p:txBody>
      </p:sp>
      <p:sp>
        <p:nvSpPr>
          <p:cNvPr id="355334" name="Rectangle 6"/>
          <p:cNvSpPr>
            <a:spLocks noChangeArrowheads="1"/>
          </p:cNvSpPr>
          <p:nvPr/>
        </p:nvSpPr>
        <p:spPr bwMode="auto">
          <a:xfrm>
            <a:off x="5119688" y="4416425"/>
            <a:ext cx="4010025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US" sz="1500"/>
              <a:t>Range of detectable aerosols: </a:t>
            </a:r>
            <a:r>
              <a:rPr lang="en-US" sz="1500">
                <a:solidFill>
                  <a:srgbClr val="333399"/>
                </a:solidFill>
              </a:rPr>
              <a:t>0.2-300 µm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1500"/>
              <a:t>Laser wave length:	                  </a:t>
            </a:r>
            <a:r>
              <a:rPr lang="en-US" sz="1500">
                <a:solidFill>
                  <a:srgbClr val="333399"/>
                </a:solidFill>
              </a:rPr>
              <a:t>0.63 µm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1500"/>
              <a:t>Detector:                          </a:t>
            </a:r>
            <a:r>
              <a:rPr lang="en-US" sz="1500">
                <a:solidFill>
                  <a:srgbClr val="333399"/>
                </a:solidFill>
              </a:rPr>
              <a:t>diode target array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1500"/>
              <a:t>Registration channels:	</a:t>
            </a:r>
            <a:r>
              <a:rPr lang="en-US" sz="1500">
                <a:solidFill>
                  <a:srgbClr val="333399"/>
                </a:solidFill>
              </a:rPr>
              <a:t>38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1500"/>
              <a:t>Sample preparation:</a:t>
            </a:r>
            <a:r>
              <a:rPr lang="en-US" sz="1500">
                <a:solidFill>
                  <a:srgbClr val="333399"/>
                </a:solidFill>
              </a:rPr>
              <a:t> ultrasonic dispersion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1500"/>
              <a:t>Dispersion cell volume:	</a:t>
            </a:r>
            <a:r>
              <a:rPr lang="en-US" sz="1500">
                <a:solidFill>
                  <a:srgbClr val="333399"/>
                </a:solidFill>
              </a:rPr>
              <a:t>150-1000 ml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1500"/>
              <a:t>Ultrasonic frequency:	</a:t>
            </a:r>
            <a:r>
              <a:rPr lang="en-US" sz="1500">
                <a:solidFill>
                  <a:srgbClr val="333399"/>
                </a:solidFill>
              </a:rPr>
              <a:t>50 kHz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1500"/>
              <a:t>Power of ultrasonic pulser:     </a:t>
            </a:r>
            <a:r>
              <a:rPr lang="en-US" sz="1500">
                <a:solidFill>
                  <a:srgbClr val="333399"/>
                </a:solidFill>
              </a:rPr>
              <a:t>up to 200 W</a:t>
            </a:r>
          </a:p>
        </p:txBody>
      </p:sp>
      <p:sp>
        <p:nvSpPr>
          <p:cNvPr id="355336" name="AutoShape 8"/>
          <p:cNvSpPr>
            <a:spLocks noChangeAspect="1" noChangeArrowheads="1"/>
          </p:cNvSpPr>
          <p:nvPr/>
        </p:nvSpPr>
        <p:spPr bwMode="auto">
          <a:xfrm>
            <a:off x="0" y="2565400"/>
            <a:ext cx="5148263" cy="389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355464" name="Group 136"/>
          <p:cNvGrpSpPr>
            <a:grpSpLocks/>
          </p:cNvGrpSpPr>
          <p:nvPr/>
        </p:nvGrpSpPr>
        <p:grpSpPr bwMode="auto">
          <a:xfrm>
            <a:off x="20638" y="2616200"/>
            <a:ext cx="4978400" cy="3690938"/>
            <a:chOff x="13" y="1648"/>
            <a:chExt cx="3136" cy="2325"/>
          </a:xfrm>
        </p:grpSpPr>
        <p:sp>
          <p:nvSpPr>
            <p:cNvPr id="355331" name="Text Box 3"/>
            <p:cNvSpPr txBox="1">
              <a:spLocks noChangeArrowheads="1"/>
            </p:cNvSpPr>
            <p:nvPr/>
          </p:nvSpPr>
          <p:spPr bwMode="auto">
            <a:xfrm>
              <a:off x="1552" y="3352"/>
              <a:ext cx="1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endParaRPr lang="en-US" b="0"/>
            </a:p>
          </p:txBody>
        </p:sp>
        <p:sp>
          <p:nvSpPr>
            <p:cNvPr id="355337" name="Rectangle 9"/>
            <p:cNvSpPr>
              <a:spLocks noChangeArrowheads="1"/>
            </p:cNvSpPr>
            <p:nvPr/>
          </p:nvSpPr>
          <p:spPr bwMode="auto">
            <a:xfrm>
              <a:off x="32" y="1767"/>
              <a:ext cx="29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300" b="0">
                  <a:solidFill>
                    <a:srgbClr val="000000"/>
                  </a:solidFill>
                </a:rPr>
                <a:t> </a:t>
              </a:r>
              <a:endParaRPr lang="en-US" b="0"/>
            </a:p>
          </p:txBody>
        </p:sp>
        <p:sp>
          <p:nvSpPr>
            <p:cNvPr id="355338" name="Rectangle 10"/>
            <p:cNvSpPr>
              <a:spLocks noChangeArrowheads="1"/>
            </p:cNvSpPr>
            <p:nvPr/>
          </p:nvSpPr>
          <p:spPr bwMode="auto">
            <a:xfrm>
              <a:off x="40" y="2291"/>
              <a:ext cx="474" cy="209"/>
            </a:xfrm>
            <a:prstGeom prst="rect">
              <a:avLst/>
            </a:prstGeom>
            <a:noFill/>
            <a:ln w="9525">
              <a:solidFill>
                <a:srgbClr val="73737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339" name="Rectangle 11"/>
            <p:cNvSpPr>
              <a:spLocks noChangeArrowheads="1"/>
            </p:cNvSpPr>
            <p:nvPr/>
          </p:nvSpPr>
          <p:spPr bwMode="auto">
            <a:xfrm>
              <a:off x="514" y="2354"/>
              <a:ext cx="199" cy="83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340" name="Line 12"/>
            <p:cNvSpPr>
              <a:spLocks noChangeShapeType="1"/>
            </p:cNvSpPr>
            <p:nvPr/>
          </p:nvSpPr>
          <p:spPr bwMode="auto">
            <a:xfrm>
              <a:off x="514" y="2395"/>
              <a:ext cx="1549" cy="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341" name="Line 13"/>
            <p:cNvSpPr>
              <a:spLocks noChangeShapeType="1"/>
            </p:cNvSpPr>
            <p:nvPr/>
          </p:nvSpPr>
          <p:spPr bwMode="auto">
            <a:xfrm>
              <a:off x="713" y="2354"/>
              <a:ext cx="1350" cy="4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342" name="Line 14"/>
            <p:cNvSpPr>
              <a:spLocks noChangeShapeType="1"/>
            </p:cNvSpPr>
            <p:nvPr/>
          </p:nvSpPr>
          <p:spPr bwMode="auto">
            <a:xfrm flipV="1">
              <a:off x="713" y="2395"/>
              <a:ext cx="1350" cy="4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343" name="Freeform 15"/>
            <p:cNvSpPr>
              <a:spLocks/>
            </p:cNvSpPr>
            <p:nvPr/>
          </p:nvSpPr>
          <p:spPr bwMode="auto">
            <a:xfrm>
              <a:off x="673" y="2247"/>
              <a:ext cx="80" cy="295"/>
            </a:xfrm>
            <a:custGeom>
              <a:avLst/>
              <a:gdLst>
                <a:gd name="T0" fmla="*/ 109 w 232"/>
                <a:gd name="T1" fmla="*/ 0 h 853"/>
                <a:gd name="T2" fmla="*/ 99 w 232"/>
                <a:gd name="T3" fmla="*/ 6 h 853"/>
                <a:gd name="T4" fmla="*/ 87 w 232"/>
                <a:gd name="T5" fmla="*/ 13 h 853"/>
                <a:gd name="T6" fmla="*/ 77 w 232"/>
                <a:gd name="T7" fmla="*/ 26 h 853"/>
                <a:gd name="T8" fmla="*/ 65 w 232"/>
                <a:gd name="T9" fmla="*/ 41 h 853"/>
                <a:gd name="T10" fmla="*/ 55 w 232"/>
                <a:gd name="T11" fmla="*/ 62 h 853"/>
                <a:gd name="T12" fmla="*/ 46 w 232"/>
                <a:gd name="T13" fmla="*/ 85 h 853"/>
                <a:gd name="T14" fmla="*/ 38 w 232"/>
                <a:gd name="T15" fmla="*/ 111 h 853"/>
                <a:gd name="T16" fmla="*/ 31 w 232"/>
                <a:gd name="T17" fmla="*/ 139 h 853"/>
                <a:gd name="T18" fmla="*/ 19 w 232"/>
                <a:gd name="T19" fmla="*/ 187 h 853"/>
                <a:gd name="T20" fmla="*/ 9 w 232"/>
                <a:gd name="T21" fmla="*/ 259 h 853"/>
                <a:gd name="T22" fmla="*/ 2 w 232"/>
                <a:gd name="T23" fmla="*/ 341 h 853"/>
                <a:gd name="T24" fmla="*/ 0 w 232"/>
                <a:gd name="T25" fmla="*/ 426 h 853"/>
                <a:gd name="T26" fmla="*/ 2 w 232"/>
                <a:gd name="T27" fmla="*/ 513 h 853"/>
                <a:gd name="T28" fmla="*/ 9 w 232"/>
                <a:gd name="T29" fmla="*/ 592 h 853"/>
                <a:gd name="T30" fmla="*/ 19 w 232"/>
                <a:gd name="T31" fmla="*/ 664 h 853"/>
                <a:gd name="T32" fmla="*/ 31 w 232"/>
                <a:gd name="T33" fmla="*/ 712 h 853"/>
                <a:gd name="T34" fmla="*/ 38 w 232"/>
                <a:gd name="T35" fmla="*/ 741 h 853"/>
                <a:gd name="T36" fmla="*/ 46 w 232"/>
                <a:gd name="T37" fmla="*/ 769 h 853"/>
                <a:gd name="T38" fmla="*/ 55 w 232"/>
                <a:gd name="T39" fmla="*/ 792 h 853"/>
                <a:gd name="T40" fmla="*/ 65 w 232"/>
                <a:gd name="T41" fmla="*/ 810 h 853"/>
                <a:gd name="T42" fmla="*/ 77 w 232"/>
                <a:gd name="T43" fmla="*/ 828 h 853"/>
                <a:gd name="T44" fmla="*/ 87 w 232"/>
                <a:gd name="T45" fmla="*/ 838 h 853"/>
                <a:gd name="T46" fmla="*/ 99 w 232"/>
                <a:gd name="T47" fmla="*/ 848 h 853"/>
                <a:gd name="T48" fmla="*/ 109 w 232"/>
                <a:gd name="T49" fmla="*/ 851 h 853"/>
                <a:gd name="T50" fmla="*/ 121 w 232"/>
                <a:gd name="T51" fmla="*/ 851 h 853"/>
                <a:gd name="T52" fmla="*/ 133 w 232"/>
                <a:gd name="T53" fmla="*/ 848 h 853"/>
                <a:gd name="T54" fmla="*/ 145 w 232"/>
                <a:gd name="T55" fmla="*/ 838 h 853"/>
                <a:gd name="T56" fmla="*/ 155 w 232"/>
                <a:gd name="T57" fmla="*/ 828 h 853"/>
                <a:gd name="T58" fmla="*/ 167 w 232"/>
                <a:gd name="T59" fmla="*/ 810 h 853"/>
                <a:gd name="T60" fmla="*/ 176 w 232"/>
                <a:gd name="T61" fmla="*/ 792 h 853"/>
                <a:gd name="T62" fmla="*/ 184 w 232"/>
                <a:gd name="T63" fmla="*/ 769 h 853"/>
                <a:gd name="T64" fmla="*/ 193 w 232"/>
                <a:gd name="T65" fmla="*/ 741 h 853"/>
                <a:gd name="T66" fmla="*/ 201 w 232"/>
                <a:gd name="T67" fmla="*/ 712 h 853"/>
                <a:gd name="T68" fmla="*/ 210 w 232"/>
                <a:gd name="T69" fmla="*/ 664 h 853"/>
                <a:gd name="T70" fmla="*/ 222 w 232"/>
                <a:gd name="T71" fmla="*/ 592 h 853"/>
                <a:gd name="T72" fmla="*/ 230 w 232"/>
                <a:gd name="T73" fmla="*/ 513 h 853"/>
                <a:gd name="T74" fmla="*/ 232 w 232"/>
                <a:gd name="T75" fmla="*/ 426 h 853"/>
                <a:gd name="T76" fmla="*/ 230 w 232"/>
                <a:gd name="T77" fmla="*/ 341 h 853"/>
                <a:gd name="T78" fmla="*/ 222 w 232"/>
                <a:gd name="T79" fmla="*/ 259 h 853"/>
                <a:gd name="T80" fmla="*/ 210 w 232"/>
                <a:gd name="T81" fmla="*/ 187 h 853"/>
                <a:gd name="T82" fmla="*/ 201 w 232"/>
                <a:gd name="T83" fmla="*/ 139 h 853"/>
                <a:gd name="T84" fmla="*/ 193 w 232"/>
                <a:gd name="T85" fmla="*/ 111 h 853"/>
                <a:gd name="T86" fmla="*/ 184 w 232"/>
                <a:gd name="T87" fmla="*/ 85 h 853"/>
                <a:gd name="T88" fmla="*/ 176 w 232"/>
                <a:gd name="T89" fmla="*/ 62 h 853"/>
                <a:gd name="T90" fmla="*/ 167 w 232"/>
                <a:gd name="T91" fmla="*/ 41 h 853"/>
                <a:gd name="T92" fmla="*/ 155 w 232"/>
                <a:gd name="T93" fmla="*/ 26 h 853"/>
                <a:gd name="T94" fmla="*/ 145 w 232"/>
                <a:gd name="T95" fmla="*/ 13 h 853"/>
                <a:gd name="T96" fmla="*/ 133 w 232"/>
                <a:gd name="T97" fmla="*/ 6 h 853"/>
                <a:gd name="T98" fmla="*/ 121 w 232"/>
                <a:gd name="T99" fmla="*/ 0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32" h="853">
                  <a:moveTo>
                    <a:pt x="116" y="0"/>
                  </a:moveTo>
                  <a:lnTo>
                    <a:pt x="109" y="0"/>
                  </a:lnTo>
                  <a:lnTo>
                    <a:pt x="104" y="3"/>
                  </a:lnTo>
                  <a:lnTo>
                    <a:pt x="99" y="6"/>
                  </a:lnTo>
                  <a:lnTo>
                    <a:pt x="92" y="8"/>
                  </a:lnTo>
                  <a:lnTo>
                    <a:pt x="87" y="13"/>
                  </a:lnTo>
                  <a:lnTo>
                    <a:pt x="82" y="18"/>
                  </a:lnTo>
                  <a:lnTo>
                    <a:pt x="77" y="26"/>
                  </a:lnTo>
                  <a:lnTo>
                    <a:pt x="70" y="34"/>
                  </a:lnTo>
                  <a:lnTo>
                    <a:pt x="65" y="41"/>
                  </a:lnTo>
                  <a:lnTo>
                    <a:pt x="60" y="52"/>
                  </a:lnTo>
                  <a:lnTo>
                    <a:pt x="55" y="62"/>
                  </a:lnTo>
                  <a:lnTo>
                    <a:pt x="51" y="72"/>
                  </a:lnTo>
                  <a:lnTo>
                    <a:pt x="46" y="85"/>
                  </a:lnTo>
                  <a:lnTo>
                    <a:pt x="43" y="98"/>
                  </a:lnTo>
                  <a:lnTo>
                    <a:pt x="38" y="111"/>
                  </a:lnTo>
                  <a:lnTo>
                    <a:pt x="34" y="123"/>
                  </a:lnTo>
                  <a:lnTo>
                    <a:pt x="31" y="139"/>
                  </a:lnTo>
                  <a:lnTo>
                    <a:pt x="26" y="154"/>
                  </a:lnTo>
                  <a:lnTo>
                    <a:pt x="19" y="187"/>
                  </a:lnTo>
                  <a:lnTo>
                    <a:pt x="14" y="223"/>
                  </a:lnTo>
                  <a:lnTo>
                    <a:pt x="9" y="259"/>
                  </a:lnTo>
                  <a:lnTo>
                    <a:pt x="5" y="300"/>
                  </a:lnTo>
                  <a:lnTo>
                    <a:pt x="2" y="341"/>
                  </a:lnTo>
                  <a:lnTo>
                    <a:pt x="0" y="382"/>
                  </a:lnTo>
                  <a:lnTo>
                    <a:pt x="0" y="426"/>
                  </a:lnTo>
                  <a:lnTo>
                    <a:pt x="0" y="469"/>
                  </a:lnTo>
                  <a:lnTo>
                    <a:pt x="2" y="513"/>
                  </a:lnTo>
                  <a:lnTo>
                    <a:pt x="5" y="554"/>
                  </a:lnTo>
                  <a:lnTo>
                    <a:pt x="9" y="592"/>
                  </a:lnTo>
                  <a:lnTo>
                    <a:pt x="14" y="630"/>
                  </a:lnTo>
                  <a:lnTo>
                    <a:pt x="19" y="664"/>
                  </a:lnTo>
                  <a:lnTo>
                    <a:pt x="26" y="697"/>
                  </a:lnTo>
                  <a:lnTo>
                    <a:pt x="31" y="712"/>
                  </a:lnTo>
                  <a:lnTo>
                    <a:pt x="34" y="728"/>
                  </a:lnTo>
                  <a:lnTo>
                    <a:pt x="38" y="741"/>
                  </a:lnTo>
                  <a:lnTo>
                    <a:pt x="43" y="756"/>
                  </a:lnTo>
                  <a:lnTo>
                    <a:pt x="46" y="769"/>
                  </a:lnTo>
                  <a:lnTo>
                    <a:pt x="51" y="779"/>
                  </a:lnTo>
                  <a:lnTo>
                    <a:pt x="55" y="792"/>
                  </a:lnTo>
                  <a:lnTo>
                    <a:pt x="60" y="802"/>
                  </a:lnTo>
                  <a:lnTo>
                    <a:pt x="65" y="810"/>
                  </a:lnTo>
                  <a:lnTo>
                    <a:pt x="70" y="820"/>
                  </a:lnTo>
                  <a:lnTo>
                    <a:pt x="77" y="828"/>
                  </a:lnTo>
                  <a:lnTo>
                    <a:pt x="82" y="833"/>
                  </a:lnTo>
                  <a:lnTo>
                    <a:pt x="87" y="838"/>
                  </a:lnTo>
                  <a:lnTo>
                    <a:pt x="92" y="843"/>
                  </a:lnTo>
                  <a:lnTo>
                    <a:pt x="99" y="848"/>
                  </a:lnTo>
                  <a:lnTo>
                    <a:pt x="104" y="851"/>
                  </a:lnTo>
                  <a:lnTo>
                    <a:pt x="109" y="851"/>
                  </a:lnTo>
                  <a:lnTo>
                    <a:pt x="116" y="853"/>
                  </a:lnTo>
                  <a:lnTo>
                    <a:pt x="121" y="851"/>
                  </a:lnTo>
                  <a:lnTo>
                    <a:pt x="128" y="851"/>
                  </a:lnTo>
                  <a:lnTo>
                    <a:pt x="133" y="848"/>
                  </a:lnTo>
                  <a:lnTo>
                    <a:pt x="140" y="843"/>
                  </a:lnTo>
                  <a:lnTo>
                    <a:pt x="145" y="838"/>
                  </a:lnTo>
                  <a:lnTo>
                    <a:pt x="150" y="833"/>
                  </a:lnTo>
                  <a:lnTo>
                    <a:pt x="155" y="828"/>
                  </a:lnTo>
                  <a:lnTo>
                    <a:pt x="160" y="820"/>
                  </a:lnTo>
                  <a:lnTo>
                    <a:pt x="167" y="810"/>
                  </a:lnTo>
                  <a:lnTo>
                    <a:pt x="172" y="802"/>
                  </a:lnTo>
                  <a:lnTo>
                    <a:pt x="176" y="792"/>
                  </a:lnTo>
                  <a:lnTo>
                    <a:pt x="181" y="779"/>
                  </a:lnTo>
                  <a:lnTo>
                    <a:pt x="184" y="769"/>
                  </a:lnTo>
                  <a:lnTo>
                    <a:pt x="189" y="756"/>
                  </a:lnTo>
                  <a:lnTo>
                    <a:pt x="193" y="741"/>
                  </a:lnTo>
                  <a:lnTo>
                    <a:pt x="198" y="728"/>
                  </a:lnTo>
                  <a:lnTo>
                    <a:pt x="201" y="712"/>
                  </a:lnTo>
                  <a:lnTo>
                    <a:pt x="206" y="697"/>
                  </a:lnTo>
                  <a:lnTo>
                    <a:pt x="210" y="664"/>
                  </a:lnTo>
                  <a:lnTo>
                    <a:pt x="218" y="630"/>
                  </a:lnTo>
                  <a:lnTo>
                    <a:pt x="222" y="592"/>
                  </a:lnTo>
                  <a:lnTo>
                    <a:pt x="225" y="554"/>
                  </a:lnTo>
                  <a:lnTo>
                    <a:pt x="230" y="513"/>
                  </a:lnTo>
                  <a:lnTo>
                    <a:pt x="230" y="469"/>
                  </a:lnTo>
                  <a:lnTo>
                    <a:pt x="232" y="426"/>
                  </a:lnTo>
                  <a:lnTo>
                    <a:pt x="230" y="382"/>
                  </a:lnTo>
                  <a:lnTo>
                    <a:pt x="230" y="341"/>
                  </a:lnTo>
                  <a:lnTo>
                    <a:pt x="225" y="300"/>
                  </a:lnTo>
                  <a:lnTo>
                    <a:pt x="222" y="259"/>
                  </a:lnTo>
                  <a:lnTo>
                    <a:pt x="218" y="223"/>
                  </a:lnTo>
                  <a:lnTo>
                    <a:pt x="210" y="187"/>
                  </a:lnTo>
                  <a:lnTo>
                    <a:pt x="206" y="154"/>
                  </a:lnTo>
                  <a:lnTo>
                    <a:pt x="201" y="139"/>
                  </a:lnTo>
                  <a:lnTo>
                    <a:pt x="198" y="123"/>
                  </a:lnTo>
                  <a:lnTo>
                    <a:pt x="193" y="111"/>
                  </a:lnTo>
                  <a:lnTo>
                    <a:pt x="189" y="98"/>
                  </a:lnTo>
                  <a:lnTo>
                    <a:pt x="184" y="85"/>
                  </a:lnTo>
                  <a:lnTo>
                    <a:pt x="181" y="72"/>
                  </a:lnTo>
                  <a:lnTo>
                    <a:pt x="176" y="62"/>
                  </a:lnTo>
                  <a:lnTo>
                    <a:pt x="172" y="52"/>
                  </a:lnTo>
                  <a:lnTo>
                    <a:pt x="167" y="41"/>
                  </a:lnTo>
                  <a:lnTo>
                    <a:pt x="160" y="34"/>
                  </a:lnTo>
                  <a:lnTo>
                    <a:pt x="155" y="26"/>
                  </a:lnTo>
                  <a:lnTo>
                    <a:pt x="150" y="18"/>
                  </a:lnTo>
                  <a:lnTo>
                    <a:pt x="145" y="13"/>
                  </a:lnTo>
                  <a:lnTo>
                    <a:pt x="140" y="8"/>
                  </a:lnTo>
                  <a:lnTo>
                    <a:pt x="133" y="6"/>
                  </a:lnTo>
                  <a:lnTo>
                    <a:pt x="128" y="3"/>
                  </a:lnTo>
                  <a:lnTo>
                    <a:pt x="121" y="0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344" name="Freeform 16"/>
            <p:cNvSpPr>
              <a:spLocks/>
            </p:cNvSpPr>
            <p:nvPr/>
          </p:nvSpPr>
          <p:spPr bwMode="auto">
            <a:xfrm>
              <a:off x="673" y="2247"/>
              <a:ext cx="80" cy="295"/>
            </a:xfrm>
            <a:custGeom>
              <a:avLst/>
              <a:gdLst>
                <a:gd name="T0" fmla="*/ 109 w 232"/>
                <a:gd name="T1" fmla="*/ 0 h 853"/>
                <a:gd name="T2" fmla="*/ 99 w 232"/>
                <a:gd name="T3" fmla="*/ 6 h 853"/>
                <a:gd name="T4" fmla="*/ 87 w 232"/>
                <a:gd name="T5" fmla="*/ 13 h 853"/>
                <a:gd name="T6" fmla="*/ 77 w 232"/>
                <a:gd name="T7" fmla="*/ 26 h 853"/>
                <a:gd name="T8" fmla="*/ 65 w 232"/>
                <a:gd name="T9" fmla="*/ 41 h 853"/>
                <a:gd name="T10" fmla="*/ 55 w 232"/>
                <a:gd name="T11" fmla="*/ 62 h 853"/>
                <a:gd name="T12" fmla="*/ 46 w 232"/>
                <a:gd name="T13" fmla="*/ 85 h 853"/>
                <a:gd name="T14" fmla="*/ 38 w 232"/>
                <a:gd name="T15" fmla="*/ 111 h 853"/>
                <a:gd name="T16" fmla="*/ 31 w 232"/>
                <a:gd name="T17" fmla="*/ 139 h 853"/>
                <a:gd name="T18" fmla="*/ 19 w 232"/>
                <a:gd name="T19" fmla="*/ 187 h 853"/>
                <a:gd name="T20" fmla="*/ 9 w 232"/>
                <a:gd name="T21" fmla="*/ 259 h 853"/>
                <a:gd name="T22" fmla="*/ 2 w 232"/>
                <a:gd name="T23" fmla="*/ 341 h 853"/>
                <a:gd name="T24" fmla="*/ 0 w 232"/>
                <a:gd name="T25" fmla="*/ 426 h 853"/>
                <a:gd name="T26" fmla="*/ 2 w 232"/>
                <a:gd name="T27" fmla="*/ 513 h 853"/>
                <a:gd name="T28" fmla="*/ 9 w 232"/>
                <a:gd name="T29" fmla="*/ 592 h 853"/>
                <a:gd name="T30" fmla="*/ 19 w 232"/>
                <a:gd name="T31" fmla="*/ 664 h 853"/>
                <a:gd name="T32" fmla="*/ 31 w 232"/>
                <a:gd name="T33" fmla="*/ 712 h 853"/>
                <a:gd name="T34" fmla="*/ 38 w 232"/>
                <a:gd name="T35" fmla="*/ 741 h 853"/>
                <a:gd name="T36" fmla="*/ 46 w 232"/>
                <a:gd name="T37" fmla="*/ 769 h 853"/>
                <a:gd name="T38" fmla="*/ 55 w 232"/>
                <a:gd name="T39" fmla="*/ 792 h 853"/>
                <a:gd name="T40" fmla="*/ 65 w 232"/>
                <a:gd name="T41" fmla="*/ 810 h 853"/>
                <a:gd name="T42" fmla="*/ 77 w 232"/>
                <a:gd name="T43" fmla="*/ 828 h 853"/>
                <a:gd name="T44" fmla="*/ 87 w 232"/>
                <a:gd name="T45" fmla="*/ 838 h 853"/>
                <a:gd name="T46" fmla="*/ 99 w 232"/>
                <a:gd name="T47" fmla="*/ 848 h 853"/>
                <a:gd name="T48" fmla="*/ 109 w 232"/>
                <a:gd name="T49" fmla="*/ 851 h 853"/>
                <a:gd name="T50" fmla="*/ 121 w 232"/>
                <a:gd name="T51" fmla="*/ 851 h 853"/>
                <a:gd name="T52" fmla="*/ 133 w 232"/>
                <a:gd name="T53" fmla="*/ 848 h 853"/>
                <a:gd name="T54" fmla="*/ 145 w 232"/>
                <a:gd name="T55" fmla="*/ 838 h 853"/>
                <a:gd name="T56" fmla="*/ 155 w 232"/>
                <a:gd name="T57" fmla="*/ 828 h 853"/>
                <a:gd name="T58" fmla="*/ 167 w 232"/>
                <a:gd name="T59" fmla="*/ 810 h 853"/>
                <a:gd name="T60" fmla="*/ 176 w 232"/>
                <a:gd name="T61" fmla="*/ 792 h 853"/>
                <a:gd name="T62" fmla="*/ 184 w 232"/>
                <a:gd name="T63" fmla="*/ 769 h 853"/>
                <a:gd name="T64" fmla="*/ 193 w 232"/>
                <a:gd name="T65" fmla="*/ 741 h 853"/>
                <a:gd name="T66" fmla="*/ 201 w 232"/>
                <a:gd name="T67" fmla="*/ 712 h 853"/>
                <a:gd name="T68" fmla="*/ 210 w 232"/>
                <a:gd name="T69" fmla="*/ 664 h 853"/>
                <a:gd name="T70" fmla="*/ 222 w 232"/>
                <a:gd name="T71" fmla="*/ 592 h 853"/>
                <a:gd name="T72" fmla="*/ 230 w 232"/>
                <a:gd name="T73" fmla="*/ 513 h 853"/>
                <a:gd name="T74" fmla="*/ 232 w 232"/>
                <a:gd name="T75" fmla="*/ 426 h 853"/>
                <a:gd name="T76" fmla="*/ 230 w 232"/>
                <a:gd name="T77" fmla="*/ 341 h 853"/>
                <a:gd name="T78" fmla="*/ 222 w 232"/>
                <a:gd name="T79" fmla="*/ 259 h 853"/>
                <a:gd name="T80" fmla="*/ 210 w 232"/>
                <a:gd name="T81" fmla="*/ 187 h 853"/>
                <a:gd name="T82" fmla="*/ 201 w 232"/>
                <a:gd name="T83" fmla="*/ 139 h 853"/>
                <a:gd name="T84" fmla="*/ 193 w 232"/>
                <a:gd name="T85" fmla="*/ 111 h 853"/>
                <a:gd name="T86" fmla="*/ 184 w 232"/>
                <a:gd name="T87" fmla="*/ 85 h 853"/>
                <a:gd name="T88" fmla="*/ 176 w 232"/>
                <a:gd name="T89" fmla="*/ 62 h 853"/>
                <a:gd name="T90" fmla="*/ 167 w 232"/>
                <a:gd name="T91" fmla="*/ 41 h 853"/>
                <a:gd name="T92" fmla="*/ 155 w 232"/>
                <a:gd name="T93" fmla="*/ 26 h 853"/>
                <a:gd name="T94" fmla="*/ 145 w 232"/>
                <a:gd name="T95" fmla="*/ 13 h 853"/>
                <a:gd name="T96" fmla="*/ 133 w 232"/>
                <a:gd name="T97" fmla="*/ 6 h 853"/>
                <a:gd name="T98" fmla="*/ 121 w 232"/>
                <a:gd name="T99" fmla="*/ 0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32" h="853">
                  <a:moveTo>
                    <a:pt x="116" y="0"/>
                  </a:moveTo>
                  <a:lnTo>
                    <a:pt x="109" y="0"/>
                  </a:lnTo>
                  <a:lnTo>
                    <a:pt x="104" y="3"/>
                  </a:lnTo>
                  <a:lnTo>
                    <a:pt x="99" y="6"/>
                  </a:lnTo>
                  <a:lnTo>
                    <a:pt x="92" y="8"/>
                  </a:lnTo>
                  <a:lnTo>
                    <a:pt x="87" y="13"/>
                  </a:lnTo>
                  <a:lnTo>
                    <a:pt x="82" y="18"/>
                  </a:lnTo>
                  <a:lnTo>
                    <a:pt x="77" y="26"/>
                  </a:lnTo>
                  <a:lnTo>
                    <a:pt x="70" y="34"/>
                  </a:lnTo>
                  <a:lnTo>
                    <a:pt x="65" y="41"/>
                  </a:lnTo>
                  <a:lnTo>
                    <a:pt x="60" y="52"/>
                  </a:lnTo>
                  <a:lnTo>
                    <a:pt x="55" y="62"/>
                  </a:lnTo>
                  <a:lnTo>
                    <a:pt x="51" y="72"/>
                  </a:lnTo>
                  <a:lnTo>
                    <a:pt x="46" y="85"/>
                  </a:lnTo>
                  <a:lnTo>
                    <a:pt x="43" y="98"/>
                  </a:lnTo>
                  <a:lnTo>
                    <a:pt x="38" y="111"/>
                  </a:lnTo>
                  <a:lnTo>
                    <a:pt x="34" y="123"/>
                  </a:lnTo>
                  <a:lnTo>
                    <a:pt x="31" y="139"/>
                  </a:lnTo>
                  <a:lnTo>
                    <a:pt x="26" y="154"/>
                  </a:lnTo>
                  <a:lnTo>
                    <a:pt x="19" y="187"/>
                  </a:lnTo>
                  <a:lnTo>
                    <a:pt x="14" y="223"/>
                  </a:lnTo>
                  <a:lnTo>
                    <a:pt x="9" y="259"/>
                  </a:lnTo>
                  <a:lnTo>
                    <a:pt x="5" y="300"/>
                  </a:lnTo>
                  <a:lnTo>
                    <a:pt x="2" y="341"/>
                  </a:lnTo>
                  <a:lnTo>
                    <a:pt x="0" y="382"/>
                  </a:lnTo>
                  <a:lnTo>
                    <a:pt x="0" y="426"/>
                  </a:lnTo>
                  <a:lnTo>
                    <a:pt x="0" y="469"/>
                  </a:lnTo>
                  <a:lnTo>
                    <a:pt x="2" y="513"/>
                  </a:lnTo>
                  <a:lnTo>
                    <a:pt x="5" y="554"/>
                  </a:lnTo>
                  <a:lnTo>
                    <a:pt x="9" y="592"/>
                  </a:lnTo>
                  <a:lnTo>
                    <a:pt x="14" y="630"/>
                  </a:lnTo>
                  <a:lnTo>
                    <a:pt x="19" y="664"/>
                  </a:lnTo>
                  <a:lnTo>
                    <a:pt x="26" y="697"/>
                  </a:lnTo>
                  <a:lnTo>
                    <a:pt x="31" y="712"/>
                  </a:lnTo>
                  <a:lnTo>
                    <a:pt x="34" y="728"/>
                  </a:lnTo>
                  <a:lnTo>
                    <a:pt x="38" y="741"/>
                  </a:lnTo>
                  <a:lnTo>
                    <a:pt x="43" y="756"/>
                  </a:lnTo>
                  <a:lnTo>
                    <a:pt x="46" y="769"/>
                  </a:lnTo>
                  <a:lnTo>
                    <a:pt x="51" y="779"/>
                  </a:lnTo>
                  <a:lnTo>
                    <a:pt x="55" y="792"/>
                  </a:lnTo>
                  <a:lnTo>
                    <a:pt x="60" y="802"/>
                  </a:lnTo>
                  <a:lnTo>
                    <a:pt x="65" y="810"/>
                  </a:lnTo>
                  <a:lnTo>
                    <a:pt x="70" y="820"/>
                  </a:lnTo>
                  <a:lnTo>
                    <a:pt x="77" y="828"/>
                  </a:lnTo>
                  <a:lnTo>
                    <a:pt x="82" y="833"/>
                  </a:lnTo>
                  <a:lnTo>
                    <a:pt x="87" y="838"/>
                  </a:lnTo>
                  <a:lnTo>
                    <a:pt x="92" y="843"/>
                  </a:lnTo>
                  <a:lnTo>
                    <a:pt x="99" y="848"/>
                  </a:lnTo>
                  <a:lnTo>
                    <a:pt x="104" y="851"/>
                  </a:lnTo>
                  <a:lnTo>
                    <a:pt x="109" y="851"/>
                  </a:lnTo>
                  <a:lnTo>
                    <a:pt x="116" y="853"/>
                  </a:lnTo>
                  <a:lnTo>
                    <a:pt x="121" y="851"/>
                  </a:lnTo>
                  <a:lnTo>
                    <a:pt x="128" y="851"/>
                  </a:lnTo>
                  <a:lnTo>
                    <a:pt x="133" y="848"/>
                  </a:lnTo>
                  <a:lnTo>
                    <a:pt x="140" y="843"/>
                  </a:lnTo>
                  <a:lnTo>
                    <a:pt x="145" y="838"/>
                  </a:lnTo>
                  <a:lnTo>
                    <a:pt x="150" y="833"/>
                  </a:lnTo>
                  <a:lnTo>
                    <a:pt x="155" y="828"/>
                  </a:lnTo>
                  <a:lnTo>
                    <a:pt x="160" y="820"/>
                  </a:lnTo>
                  <a:lnTo>
                    <a:pt x="167" y="810"/>
                  </a:lnTo>
                  <a:lnTo>
                    <a:pt x="172" y="802"/>
                  </a:lnTo>
                  <a:lnTo>
                    <a:pt x="176" y="792"/>
                  </a:lnTo>
                  <a:lnTo>
                    <a:pt x="181" y="779"/>
                  </a:lnTo>
                  <a:lnTo>
                    <a:pt x="184" y="769"/>
                  </a:lnTo>
                  <a:lnTo>
                    <a:pt x="189" y="756"/>
                  </a:lnTo>
                  <a:lnTo>
                    <a:pt x="193" y="741"/>
                  </a:lnTo>
                  <a:lnTo>
                    <a:pt x="198" y="728"/>
                  </a:lnTo>
                  <a:lnTo>
                    <a:pt x="201" y="712"/>
                  </a:lnTo>
                  <a:lnTo>
                    <a:pt x="206" y="697"/>
                  </a:lnTo>
                  <a:lnTo>
                    <a:pt x="210" y="664"/>
                  </a:lnTo>
                  <a:lnTo>
                    <a:pt x="218" y="630"/>
                  </a:lnTo>
                  <a:lnTo>
                    <a:pt x="222" y="592"/>
                  </a:lnTo>
                  <a:lnTo>
                    <a:pt x="225" y="554"/>
                  </a:lnTo>
                  <a:lnTo>
                    <a:pt x="230" y="513"/>
                  </a:lnTo>
                  <a:lnTo>
                    <a:pt x="230" y="469"/>
                  </a:lnTo>
                  <a:lnTo>
                    <a:pt x="232" y="426"/>
                  </a:lnTo>
                  <a:lnTo>
                    <a:pt x="230" y="382"/>
                  </a:lnTo>
                  <a:lnTo>
                    <a:pt x="230" y="341"/>
                  </a:lnTo>
                  <a:lnTo>
                    <a:pt x="225" y="300"/>
                  </a:lnTo>
                  <a:lnTo>
                    <a:pt x="222" y="259"/>
                  </a:lnTo>
                  <a:lnTo>
                    <a:pt x="218" y="223"/>
                  </a:lnTo>
                  <a:lnTo>
                    <a:pt x="210" y="187"/>
                  </a:lnTo>
                  <a:lnTo>
                    <a:pt x="206" y="154"/>
                  </a:lnTo>
                  <a:lnTo>
                    <a:pt x="201" y="139"/>
                  </a:lnTo>
                  <a:lnTo>
                    <a:pt x="198" y="123"/>
                  </a:lnTo>
                  <a:lnTo>
                    <a:pt x="193" y="111"/>
                  </a:lnTo>
                  <a:lnTo>
                    <a:pt x="189" y="98"/>
                  </a:lnTo>
                  <a:lnTo>
                    <a:pt x="184" y="85"/>
                  </a:lnTo>
                  <a:lnTo>
                    <a:pt x="181" y="72"/>
                  </a:lnTo>
                  <a:lnTo>
                    <a:pt x="176" y="62"/>
                  </a:lnTo>
                  <a:lnTo>
                    <a:pt x="172" y="52"/>
                  </a:lnTo>
                  <a:lnTo>
                    <a:pt x="167" y="41"/>
                  </a:lnTo>
                  <a:lnTo>
                    <a:pt x="160" y="34"/>
                  </a:lnTo>
                  <a:lnTo>
                    <a:pt x="155" y="26"/>
                  </a:lnTo>
                  <a:lnTo>
                    <a:pt x="150" y="18"/>
                  </a:lnTo>
                  <a:lnTo>
                    <a:pt x="145" y="13"/>
                  </a:lnTo>
                  <a:lnTo>
                    <a:pt x="140" y="8"/>
                  </a:lnTo>
                  <a:lnTo>
                    <a:pt x="133" y="6"/>
                  </a:lnTo>
                  <a:lnTo>
                    <a:pt x="128" y="3"/>
                  </a:lnTo>
                  <a:lnTo>
                    <a:pt x="121" y="0"/>
                  </a:lnTo>
                  <a:lnTo>
                    <a:pt x="116" y="0"/>
                  </a:lnTo>
                </a:path>
              </a:pathLst>
            </a:custGeom>
            <a:noFill/>
            <a:ln w="9525">
              <a:solidFill>
                <a:srgbClr val="73737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345" name="Rectangle 17"/>
            <p:cNvSpPr>
              <a:spLocks noChangeArrowheads="1"/>
            </p:cNvSpPr>
            <p:nvPr/>
          </p:nvSpPr>
          <p:spPr bwMode="auto">
            <a:xfrm>
              <a:off x="2063" y="1994"/>
              <a:ext cx="59" cy="79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346" name="Rectangle 18"/>
            <p:cNvSpPr>
              <a:spLocks noChangeArrowheads="1"/>
            </p:cNvSpPr>
            <p:nvPr/>
          </p:nvSpPr>
          <p:spPr bwMode="auto">
            <a:xfrm>
              <a:off x="2063" y="1994"/>
              <a:ext cx="59" cy="798"/>
            </a:xfrm>
            <a:prstGeom prst="rect">
              <a:avLst/>
            </a:prstGeom>
            <a:noFill/>
            <a:ln w="9525">
              <a:solidFill>
                <a:srgbClr val="73737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347" name="Rectangle 19"/>
            <p:cNvSpPr>
              <a:spLocks noChangeArrowheads="1"/>
            </p:cNvSpPr>
            <p:nvPr/>
          </p:nvSpPr>
          <p:spPr bwMode="auto">
            <a:xfrm>
              <a:off x="852" y="2099"/>
              <a:ext cx="159" cy="609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348" name="Rectangle 20"/>
            <p:cNvSpPr>
              <a:spLocks noChangeArrowheads="1"/>
            </p:cNvSpPr>
            <p:nvPr/>
          </p:nvSpPr>
          <p:spPr bwMode="auto">
            <a:xfrm>
              <a:off x="852" y="2099"/>
              <a:ext cx="159" cy="609"/>
            </a:xfrm>
            <a:prstGeom prst="rect">
              <a:avLst/>
            </a:prstGeom>
            <a:noFill/>
            <a:ln w="9525">
              <a:solidFill>
                <a:srgbClr val="73737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349" name="Rectangle 21"/>
            <p:cNvSpPr>
              <a:spLocks noChangeArrowheads="1"/>
            </p:cNvSpPr>
            <p:nvPr/>
          </p:nvSpPr>
          <p:spPr bwMode="auto">
            <a:xfrm>
              <a:off x="911" y="2713"/>
              <a:ext cx="40" cy="988"/>
            </a:xfrm>
            <a:prstGeom prst="rect">
              <a:avLst/>
            </a:prstGeom>
            <a:noFill/>
            <a:ln w="9525">
              <a:solidFill>
                <a:srgbClr val="73737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350" name="Rectangle 22"/>
            <p:cNvSpPr>
              <a:spLocks noChangeArrowheads="1"/>
            </p:cNvSpPr>
            <p:nvPr/>
          </p:nvSpPr>
          <p:spPr bwMode="auto">
            <a:xfrm>
              <a:off x="1090" y="1994"/>
              <a:ext cx="40" cy="1701"/>
            </a:xfrm>
            <a:prstGeom prst="rect">
              <a:avLst/>
            </a:prstGeom>
            <a:noFill/>
            <a:ln w="9525">
              <a:solidFill>
                <a:srgbClr val="73737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351" name="Rectangle 23"/>
            <p:cNvSpPr>
              <a:spLocks noChangeArrowheads="1"/>
            </p:cNvSpPr>
            <p:nvPr/>
          </p:nvSpPr>
          <p:spPr bwMode="auto">
            <a:xfrm>
              <a:off x="911" y="1994"/>
              <a:ext cx="219" cy="42"/>
            </a:xfrm>
            <a:prstGeom prst="rect">
              <a:avLst/>
            </a:prstGeom>
            <a:noFill/>
            <a:ln w="9525">
              <a:solidFill>
                <a:srgbClr val="73737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352" name="Rectangle 24"/>
            <p:cNvSpPr>
              <a:spLocks noChangeArrowheads="1"/>
            </p:cNvSpPr>
            <p:nvPr/>
          </p:nvSpPr>
          <p:spPr bwMode="auto">
            <a:xfrm>
              <a:off x="911" y="1994"/>
              <a:ext cx="40" cy="105"/>
            </a:xfrm>
            <a:prstGeom prst="rect">
              <a:avLst/>
            </a:prstGeom>
            <a:noFill/>
            <a:ln w="9525">
              <a:solidFill>
                <a:srgbClr val="73737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353" name="Freeform 25"/>
            <p:cNvSpPr>
              <a:spLocks/>
            </p:cNvSpPr>
            <p:nvPr/>
          </p:nvSpPr>
          <p:spPr bwMode="auto">
            <a:xfrm>
              <a:off x="793" y="2971"/>
              <a:ext cx="79" cy="105"/>
            </a:xfrm>
            <a:custGeom>
              <a:avLst/>
              <a:gdLst>
                <a:gd name="T0" fmla="*/ 0 w 230"/>
                <a:gd name="T1" fmla="*/ 305 h 305"/>
                <a:gd name="T2" fmla="*/ 114 w 230"/>
                <a:gd name="T3" fmla="*/ 0 h 305"/>
                <a:gd name="T4" fmla="*/ 230 w 230"/>
                <a:gd name="T5" fmla="*/ 305 h 305"/>
                <a:gd name="T6" fmla="*/ 0 w 230"/>
                <a:gd name="T7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0" h="305">
                  <a:moveTo>
                    <a:pt x="0" y="305"/>
                  </a:moveTo>
                  <a:lnTo>
                    <a:pt x="114" y="0"/>
                  </a:lnTo>
                  <a:lnTo>
                    <a:pt x="230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354" name="Freeform 26"/>
            <p:cNvSpPr>
              <a:spLocks/>
            </p:cNvSpPr>
            <p:nvPr/>
          </p:nvSpPr>
          <p:spPr bwMode="auto">
            <a:xfrm>
              <a:off x="793" y="2971"/>
              <a:ext cx="79" cy="105"/>
            </a:xfrm>
            <a:custGeom>
              <a:avLst/>
              <a:gdLst>
                <a:gd name="T0" fmla="*/ 0 w 230"/>
                <a:gd name="T1" fmla="*/ 305 h 305"/>
                <a:gd name="T2" fmla="*/ 114 w 230"/>
                <a:gd name="T3" fmla="*/ 0 h 305"/>
                <a:gd name="T4" fmla="*/ 230 w 230"/>
                <a:gd name="T5" fmla="*/ 305 h 305"/>
                <a:gd name="T6" fmla="*/ 0 w 230"/>
                <a:gd name="T7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0" h="305">
                  <a:moveTo>
                    <a:pt x="0" y="305"/>
                  </a:moveTo>
                  <a:lnTo>
                    <a:pt x="114" y="0"/>
                  </a:lnTo>
                  <a:lnTo>
                    <a:pt x="230" y="305"/>
                  </a:lnTo>
                  <a:lnTo>
                    <a:pt x="0" y="305"/>
                  </a:lnTo>
                  <a:close/>
                </a:path>
              </a:pathLst>
            </a:custGeom>
            <a:noFill/>
            <a:ln w="9525">
              <a:solidFill>
                <a:srgbClr val="73737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355" name="Rectangle 27"/>
            <p:cNvSpPr>
              <a:spLocks noChangeArrowheads="1"/>
            </p:cNvSpPr>
            <p:nvPr/>
          </p:nvSpPr>
          <p:spPr bwMode="auto">
            <a:xfrm>
              <a:off x="812" y="3078"/>
              <a:ext cx="40" cy="12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356" name="Rectangle 28"/>
            <p:cNvSpPr>
              <a:spLocks noChangeArrowheads="1"/>
            </p:cNvSpPr>
            <p:nvPr/>
          </p:nvSpPr>
          <p:spPr bwMode="auto">
            <a:xfrm>
              <a:off x="812" y="3078"/>
              <a:ext cx="40" cy="126"/>
            </a:xfrm>
            <a:prstGeom prst="rect">
              <a:avLst/>
            </a:prstGeom>
            <a:noFill/>
            <a:ln w="9525">
              <a:solidFill>
                <a:srgbClr val="73737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357" name="Freeform 29"/>
            <p:cNvSpPr>
              <a:spLocks/>
            </p:cNvSpPr>
            <p:nvPr/>
          </p:nvSpPr>
          <p:spPr bwMode="auto">
            <a:xfrm>
              <a:off x="2381" y="2014"/>
              <a:ext cx="100" cy="84"/>
            </a:xfrm>
            <a:custGeom>
              <a:avLst/>
              <a:gdLst>
                <a:gd name="T0" fmla="*/ 0 w 289"/>
                <a:gd name="T1" fmla="*/ 0 h 244"/>
                <a:gd name="T2" fmla="*/ 289 w 289"/>
                <a:gd name="T3" fmla="*/ 123 h 244"/>
                <a:gd name="T4" fmla="*/ 0 w 289"/>
                <a:gd name="T5" fmla="*/ 244 h 244"/>
                <a:gd name="T6" fmla="*/ 0 w 289"/>
                <a:gd name="T7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9" h="244">
                  <a:moveTo>
                    <a:pt x="0" y="0"/>
                  </a:moveTo>
                  <a:lnTo>
                    <a:pt x="289" y="123"/>
                  </a:lnTo>
                  <a:lnTo>
                    <a:pt x="0" y="24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rgbClr val="73737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358" name="Rectangle 30"/>
            <p:cNvSpPr>
              <a:spLocks noChangeArrowheads="1"/>
            </p:cNvSpPr>
            <p:nvPr/>
          </p:nvSpPr>
          <p:spPr bwMode="auto">
            <a:xfrm>
              <a:off x="2481" y="1951"/>
              <a:ext cx="565" cy="189"/>
            </a:xfrm>
            <a:prstGeom prst="rect">
              <a:avLst/>
            </a:prstGeom>
            <a:noFill/>
            <a:ln w="9525">
              <a:solidFill>
                <a:srgbClr val="73737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359" name="Line 31"/>
            <p:cNvSpPr>
              <a:spLocks noChangeShapeType="1"/>
            </p:cNvSpPr>
            <p:nvPr/>
          </p:nvSpPr>
          <p:spPr bwMode="auto">
            <a:xfrm>
              <a:off x="2122" y="2057"/>
              <a:ext cx="259" cy="1"/>
            </a:xfrm>
            <a:prstGeom prst="line">
              <a:avLst/>
            </a:prstGeom>
            <a:noFill/>
            <a:ln w="9525">
              <a:solidFill>
                <a:srgbClr val="73737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360" name="Rectangle 32"/>
            <p:cNvSpPr>
              <a:spLocks noChangeArrowheads="1"/>
            </p:cNvSpPr>
            <p:nvPr/>
          </p:nvSpPr>
          <p:spPr bwMode="auto">
            <a:xfrm>
              <a:off x="773" y="3592"/>
              <a:ext cx="437" cy="274"/>
            </a:xfrm>
            <a:prstGeom prst="rect">
              <a:avLst/>
            </a:prstGeom>
            <a:noFill/>
            <a:ln w="9525">
              <a:solidFill>
                <a:srgbClr val="73737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361" name="Rectangle 33"/>
            <p:cNvSpPr>
              <a:spLocks noChangeArrowheads="1"/>
            </p:cNvSpPr>
            <p:nvPr/>
          </p:nvSpPr>
          <p:spPr bwMode="auto">
            <a:xfrm>
              <a:off x="713" y="3869"/>
              <a:ext cx="556" cy="84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362" name="Rectangle 34"/>
            <p:cNvSpPr>
              <a:spLocks noChangeArrowheads="1"/>
            </p:cNvSpPr>
            <p:nvPr/>
          </p:nvSpPr>
          <p:spPr bwMode="auto">
            <a:xfrm>
              <a:off x="713" y="3869"/>
              <a:ext cx="556" cy="84"/>
            </a:xfrm>
            <a:prstGeom prst="rect">
              <a:avLst/>
            </a:prstGeom>
            <a:noFill/>
            <a:ln w="9525">
              <a:solidFill>
                <a:srgbClr val="73737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363" name="Line 35"/>
            <p:cNvSpPr>
              <a:spLocks noChangeShapeType="1"/>
            </p:cNvSpPr>
            <p:nvPr/>
          </p:nvSpPr>
          <p:spPr bwMode="auto">
            <a:xfrm flipV="1">
              <a:off x="773" y="3506"/>
              <a:ext cx="0" cy="84"/>
            </a:xfrm>
            <a:prstGeom prst="line">
              <a:avLst/>
            </a:prstGeom>
            <a:noFill/>
            <a:ln w="9525">
              <a:solidFill>
                <a:srgbClr val="73737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364" name="Line 36"/>
            <p:cNvSpPr>
              <a:spLocks noChangeShapeType="1"/>
            </p:cNvSpPr>
            <p:nvPr/>
          </p:nvSpPr>
          <p:spPr bwMode="auto">
            <a:xfrm flipV="1">
              <a:off x="1210" y="3506"/>
              <a:ext cx="0" cy="84"/>
            </a:xfrm>
            <a:prstGeom prst="line">
              <a:avLst/>
            </a:prstGeom>
            <a:noFill/>
            <a:ln w="9525">
              <a:solidFill>
                <a:srgbClr val="73737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365" name="Rectangle 37"/>
            <p:cNvSpPr>
              <a:spLocks noChangeArrowheads="1"/>
            </p:cNvSpPr>
            <p:nvPr/>
          </p:nvSpPr>
          <p:spPr bwMode="auto">
            <a:xfrm>
              <a:off x="1825" y="3783"/>
              <a:ext cx="1032" cy="190"/>
            </a:xfrm>
            <a:prstGeom prst="rect">
              <a:avLst/>
            </a:prstGeom>
            <a:noFill/>
            <a:ln w="9525">
              <a:solidFill>
                <a:srgbClr val="73737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366" name="Rectangle 38"/>
            <p:cNvSpPr>
              <a:spLocks noChangeArrowheads="1"/>
            </p:cNvSpPr>
            <p:nvPr/>
          </p:nvSpPr>
          <p:spPr bwMode="auto">
            <a:xfrm>
              <a:off x="1825" y="2907"/>
              <a:ext cx="1032" cy="798"/>
            </a:xfrm>
            <a:prstGeom prst="rect">
              <a:avLst/>
            </a:prstGeom>
            <a:noFill/>
            <a:ln w="9525">
              <a:solidFill>
                <a:srgbClr val="73737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367" name="Rectangle 39"/>
            <p:cNvSpPr>
              <a:spLocks noChangeArrowheads="1"/>
            </p:cNvSpPr>
            <p:nvPr/>
          </p:nvSpPr>
          <p:spPr bwMode="auto">
            <a:xfrm>
              <a:off x="1864" y="2948"/>
              <a:ext cx="954" cy="715"/>
            </a:xfrm>
            <a:prstGeom prst="rect">
              <a:avLst/>
            </a:prstGeom>
            <a:noFill/>
            <a:ln w="9525">
              <a:solidFill>
                <a:srgbClr val="73737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368" name="Rectangle 40"/>
            <p:cNvSpPr>
              <a:spLocks noChangeArrowheads="1"/>
            </p:cNvSpPr>
            <p:nvPr/>
          </p:nvSpPr>
          <p:spPr bwMode="auto">
            <a:xfrm>
              <a:off x="2163" y="3719"/>
              <a:ext cx="338" cy="64"/>
            </a:xfrm>
            <a:prstGeom prst="rect">
              <a:avLst/>
            </a:prstGeom>
            <a:noFill/>
            <a:ln w="9525">
              <a:solidFill>
                <a:srgbClr val="73737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369" name="Rectangle 41"/>
            <p:cNvSpPr>
              <a:spLocks noChangeArrowheads="1"/>
            </p:cNvSpPr>
            <p:nvPr/>
          </p:nvSpPr>
          <p:spPr bwMode="auto">
            <a:xfrm>
              <a:off x="2222" y="2992"/>
              <a:ext cx="517" cy="630"/>
            </a:xfrm>
            <a:prstGeom prst="rect">
              <a:avLst/>
            </a:prstGeom>
            <a:noFill/>
            <a:ln w="9525">
              <a:solidFill>
                <a:srgbClr val="73737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370" name="Rectangle 42"/>
            <p:cNvSpPr>
              <a:spLocks noChangeArrowheads="1"/>
            </p:cNvSpPr>
            <p:nvPr/>
          </p:nvSpPr>
          <p:spPr bwMode="auto">
            <a:xfrm>
              <a:off x="2281" y="3570"/>
              <a:ext cx="20" cy="63"/>
            </a:xfrm>
            <a:prstGeom prst="rect">
              <a:avLst/>
            </a:prstGeom>
            <a:solidFill>
              <a:srgbClr val="595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371" name="Rectangle 43"/>
            <p:cNvSpPr>
              <a:spLocks noChangeArrowheads="1"/>
            </p:cNvSpPr>
            <p:nvPr/>
          </p:nvSpPr>
          <p:spPr bwMode="auto">
            <a:xfrm>
              <a:off x="2281" y="3570"/>
              <a:ext cx="20" cy="63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372" name="Rectangle 44"/>
            <p:cNvSpPr>
              <a:spLocks noChangeArrowheads="1"/>
            </p:cNvSpPr>
            <p:nvPr/>
          </p:nvSpPr>
          <p:spPr bwMode="auto">
            <a:xfrm>
              <a:off x="2301" y="3528"/>
              <a:ext cx="21" cy="105"/>
            </a:xfrm>
            <a:prstGeom prst="rect">
              <a:avLst/>
            </a:prstGeom>
            <a:solidFill>
              <a:srgbClr val="595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373" name="Rectangle 45"/>
            <p:cNvSpPr>
              <a:spLocks noChangeArrowheads="1"/>
            </p:cNvSpPr>
            <p:nvPr/>
          </p:nvSpPr>
          <p:spPr bwMode="auto">
            <a:xfrm>
              <a:off x="2301" y="3528"/>
              <a:ext cx="21" cy="105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374" name="Rectangle 46"/>
            <p:cNvSpPr>
              <a:spLocks noChangeArrowheads="1"/>
            </p:cNvSpPr>
            <p:nvPr/>
          </p:nvSpPr>
          <p:spPr bwMode="auto">
            <a:xfrm>
              <a:off x="2322" y="3484"/>
              <a:ext cx="20" cy="148"/>
            </a:xfrm>
            <a:prstGeom prst="rect">
              <a:avLst/>
            </a:prstGeom>
            <a:solidFill>
              <a:srgbClr val="595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375" name="Rectangle 47"/>
            <p:cNvSpPr>
              <a:spLocks noChangeArrowheads="1"/>
            </p:cNvSpPr>
            <p:nvPr/>
          </p:nvSpPr>
          <p:spPr bwMode="auto">
            <a:xfrm>
              <a:off x="2322" y="3484"/>
              <a:ext cx="20" cy="148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376" name="Rectangle 48"/>
            <p:cNvSpPr>
              <a:spLocks noChangeArrowheads="1"/>
            </p:cNvSpPr>
            <p:nvPr/>
          </p:nvSpPr>
          <p:spPr bwMode="auto">
            <a:xfrm>
              <a:off x="2341" y="3441"/>
              <a:ext cx="20" cy="189"/>
            </a:xfrm>
            <a:prstGeom prst="rect">
              <a:avLst/>
            </a:prstGeom>
            <a:solidFill>
              <a:srgbClr val="595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377" name="Rectangle 49"/>
            <p:cNvSpPr>
              <a:spLocks noChangeArrowheads="1"/>
            </p:cNvSpPr>
            <p:nvPr/>
          </p:nvSpPr>
          <p:spPr bwMode="auto">
            <a:xfrm>
              <a:off x="2341" y="3441"/>
              <a:ext cx="20" cy="189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378" name="Rectangle 50"/>
            <p:cNvSpPr>
              <a:spLocks noChangeArrowheads="1"/>
            </p:cNvSpPr>
            <p:nvPr/>
          </p:nvSpPr>
          <p:spPr bwMode="auto">
            <a:xfrm>
              <a:off x="2361" y="3377"/>
              <a:ext cx="20" cy="253"/>
            </a:xfrm>
            <a:prstGeom prst="rect">
              <a:avLst/>
            </a:prstGeom>
            <a:solidFill>
              <a:srgbClr val="595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379" name="Rectangle 51"/>
            <p:cNvSpPr>
              <a:spLocks noChangeArrowheads="1"/>
            </p:cNvSpPr>
            <p:nvPr/>
          </p:nvSpPr>
          <p:spPr bwMode="auto">
            <a:xfrm>
              <a:off x="2361" y="3377"/>
              <a:ext cx="20" cy="253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380" name="Rectangle 52"/>
            <p:cNvSpPr>
              <a:spLocks noChangeArrowheads="1"/>
            </p:cNvSpPr>
            <p:nvPr/>
          </p:nvSpPr>
          <p:spPr bwMode="auto">
            <a:xfrm>
              <a:off x="2381" y="3292"/>
              <a:ext cx="20" cy="337"/>
            </a:xfrm>
            <a:prstGeom prst="rect">
              <a:avLst/>
            </a:prstGeom>
            <a:solidFill>
              <a:srgbClr val="595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381" name="Rectangle 53"/>
            <p:cNvSpPr>
              <a:spLocks noChangeArrowheads="1"/>
            </p:cNvSpPr>
            <p:nvPr/>
          </p:nvSpPr>
          <p:spPr bwMode="auto">
            <a:xfrm>
              <a:off x="2381" y="3292"/>
              <a:ext cx="20" cy="337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382" name="Rectangle 54"/>
            <p:cNvSpPr>
              <a:spLocks noChangeArrowheads="1"/>
            </p:cNvSpPr>
            <p:nvPr/>
          </p:nvSpPr>
          <p:spPr bwMode="auto">
            <a:xfrm>
              <a:off x="2401" y="3227"/>
              <a:ext cx="20" cy="399"/>
            </a:xfrm>
            <a:prstGeom prst="rect">
              <a:avLst/>
            </a:prstGeom>
            <a:solidFill>
              <a:srgbClr val="595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383" name="Rectangle 55"/>
            <p:cNvSpPr>
              <a:spLocks noChangeArrowheads="1"/>
            </p:cNvSpPr>
            <p:nvPr/>
          </p:nvSpPr>
          <p:spPr bwMode="auto">
            <a:xfrm>
              <a:off x="2401" y="3227"/>
              <a:ext cx="20" cy="399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384" name="Rectangle 56"/>
            <p:cNvSpPr>
              <a:spLocks noChangeArrowheads="1"/>
            </p:cNvSpPr>
            <p:nvPr/>
          </p:nvSpPr>
          <p:spPr bwMode="auto">
            <a:xfrm>
              <a:off x="2420" y="3141"/>
              <a:ext cx="20" cy="484"/>
            </a:xfrm>
            <a:prstGeom prst="rect">
              <a:avLst/>
            </a:prstGeom>
            <a:solidFill>
              <a:srgbClr val="595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385" name="Rectangle 57"/>
            <p:cNvSpPr>
              <a:spLocks noChangeArrowheads="1"/>
            </p:cNvSpPr>
            <p:nvPr/>
          </p:nvSpPr>
          <p:spPr bwMode="auto">
            <a:xfrm>
              <a:off x="2420" y="3141"/>
              <a:ext cx="20" cy="484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386" name="Rectangle 58"/>
            <p:cNvSpPr>
              <a:spLocks noChangeArrowheads="1"/>
            </p:cNvSpPr>
            <p:nvPr/>
          </p:nvSpPr>
          <p:spPr bwMode="auto">
            <a:xfrm>
              <a:off x="2440" y="3099"/>
              <a:ext cx="20" cy="525"/>
            </a:xfrm>
            <a:prstGeom prst="rect">
              <a:avLst/>
            </a:prstGeom>
            <a:solidFill>
              <a:srgbClr val="595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387" name="Rectangle 59"/>
            <p:cNvSpPr>
              <a:spLocks noChangeArrowheads="1"/>
            </p:cNvSpPr>
            <p:nvPr/>
          </p:nvSpPr>
          <p:spPr bwMode="auto">
            <a:xfrm>
              <a:off x="2440" y="3099"/>
              <a:ext cx="20" cy="525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388" name="Rectangle 60"/>
            <p:cNvSpPr>
              <a:spLocks noChangeArrowheads="1"/>
            </p:cNvSpPr>
            <p:nvPr/>
          </p:nvSpPr>
          <p:spPr bwMode="auto">
            <a:xfrm>
              <a:off x="2460" y="3057"/>
              <a:ext cx="21" cy="567"/>
            </a:xfrm>
            <a:prstGeom prst="rect">
              <a:avLst/>
            </a:prstGeom>
            <a:solidFill>
              <a:srgbClr val="595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389" name="Rectangle 61"/>
            <p:cNvSpPr>
              <a:spLocks noChangeArrowheads="1"/>
            </p:cNvSpPr>
            <p:nvPr/>
          </p:nvSpPr>
          <p:spPr bwMode="auto">
            <a:xfrm>
              <a:off x="2460" y="3057"/>
              <a:ext cx="21" cy="567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390" name="Rectangle 62"/>
            <p:cNvSpPr>
              <a:spLocks noChangeArrowheads="1"/>
            </p:cNvSpPr>
            <p:nvPr/>
          </p:nvSpPr>
          <p:spPr bwMode="auto">
            <a:xfrm>
              <a:off x="2481" y="3035"/>
              <a:ext cx="20" cy="588"/>
            </a:xfrm>
            <a:prstGeom prst="rect">
              <a:avLst/>
            </a:prstGeom>
            <a:solidFill>
              <a:srgbClr val="595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391" name="Rectangle 63"/>
            <p:cNvSpPr>
              <a:spLocks noChangeArrowheads="1"/>
            </p:cNvSpPr>
            <p:nvPr/>
          </p:nvSpPr>
          <p:spPr bwMode="auto">
            <a:xfrm>
              <a:off x="2481" y="3035"/>
              <a:ext cx="20" cy="588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392" name="Rectangle 64"/>
            <p:cNvSpPr>
              <a:spLocks noChangeArrowheads="1"/>
            </p:cNvSpPr>
            <p:nvPr/>
          </p:nvSpPr>
          <p:spPr bwMode="auto">
            <a:xfrm>
              <a:off x="2500" y="3078"/>
              <a:ext cx="20" cy="546"/>
            </a:xfrm>
            <a:prstGeom prst="rect">
              <a:avLst/>
            </a:prstGeom>
            <a:solidFill>
              <a:srgbClr val="595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393" name="Rectangle 65"/>
            <p:cNvSpPr>
              <a:spLocks noChangeArrowheads="1"/>
            </p:cNvSpPr>
            <p:nvPr/>
          </p:nvSpPr>
          <p:spPr bwMode="auto">
            <a:xfrm>
              <a:off x="2500" y="3078"/>
              <a:ext cx="20" cy="546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394" name="Rectangle 66"/>
            <p:cNvSpPr>
              <a:spLocks noChangeArrowheads="1"/>
            </p:cNvSpPr>
            <p:nvPr/>
          </p:nvSpPr>
          <p:spPr bwMode="auto">
            <a:xfrm>
              <a:off x="2520" y="3120"/>
              <a:ext cx="20" cy="504"/>
            </a:xfrm>
            <a:prstGeom prst="rect">
              <a:avLst/>
            </a:prstGeom>
            <a:solidFill>
              <a:srgbClr val="595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395" name="Rectangle 67"/>
            <p:cNvSpPr>
              <a:spLocks noChangeArrowheads="1"/>
            </p:cNvSpPr>
            <p:nvPr/>
          </p:nvSpPr>
          <p:spPr bwMode="auto">
            <a:xfrm>
              <a:off x="2520" y="3120"/>
              <a:ext cx="20" cy="504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396" name="Rectangle 68"/>
            <p:cNvSpPr>
              <a:spLocks noChangeArrowheads="1"/>
            </p:cNvSpPr>
            <p:nvPr/>
          </p:nvSpPr>
          <p:spPr bwMode="auto">
            <a:xfrm>
              <a:off x="2540" y="3164"/>
              <a:ext cx="20" cy="462"/>
            </a:xfrm>
            <a:prstGeom prst="rect">
              <a:avLst/>
            </a:prstGeom>
            <a:solidFill>
              <a:srgbClr val="595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397" name="Rectangle 69"/>
            <p:cNvSpPr>
              <a:spLocks noChangeArrowheads="1"/>
            </p:cNvSpPr>
            <p:nvPr/>
          </p:nvSpPr>
          <p:spPr bwMode="auto">
            <a:xfrm>
              <a:off x="2540" y="3164"/>
              <a:ext cx="20" cy="462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398" name="Rectangle 70"/>
            <p:cNvSpPr>
              <a:spLocks noChangeArrowheads="1"/>
            </p:cNvSpPr>
            <p:nvPr/>
          </p:nvSpPr>
          <p:spPr bwMode="auto">
            <a:xfrm>
              <a:off x="2560" y="3227"/>
              <a:ext cx="20" cy="399"/>
            </a:xfrm>
            <a:prstGeom prst="rect">
              <a:avLst/>
            </a:prstGeom>
            <a:solidFill>
              <a:srgbClr val="595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399" name="Rectangle 71"/>
            <p:cNvSpPr>
              <a:spLocks noChangeArrowheads="1"/>
            </p:cNvSpPr>
            <p:nvPr/>
          </p:nvSpPr>
          <p:spPr bwMode="auto">
            <a:xfrm>
              <a:off x="2560" y="3227"/>
              <a:ext cx="20" cy="399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400" name="Rectangle 72"/>
            <p:cNvSpPr>
              <a:spLocks noChangeArrowheads="1"/>
            </p:cNvSpPr>
            <p:nvPr/>
          </p:nvSpPr>
          <p:spPr bwMode="auto">
            <a:xfrm>
              <a:off x="2579" y="3314"/>
              <a:ext cx="20" cy="315"/>
            </a:xfrm>
            <a:prstGeom prst="rect">
              <a:avLst/>
            </a:prstGeom>
            <a:solidFill>
              <a:srgbClr val="595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401" name="Rectangle 73"/>
            <p:cNvSpPr>
              <a:spLocks noChangeArrowheads="1"/>
            </p:cNvSpPr>
            <p:nvPr/>
          </p:nvSpPr>
          <p:spPr bwMode="auto">
            <a:xfrm>
              <a:off x="2579" y="3314"/>
              <a:ext cx="20" cy="315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402" name="Rectangle 74"/>
            <p:cNvSpPr>
              <a:spLocks noChangeArrowheads="1"/>
            </p:cNvSpPr>
            <p:nvPr/>
          </p:nvSpPr>
          <p:spPr bwMode="auto">
            <a:xfrm>
              <a:off x="2599" y="3377"/>
              <a:ext cx="20" cy="253"/>
            </a:xfrm>
            <a:prstGeom prst="rect">
              <a:avLst/>
            </a:prstGeom>
            <a:solidFill>
              <a:srgbClr val="595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403" name="Rectangle 75"/>
            <p:cNvSpPr>
              <a:spLocks noChangeArrowheads="1"/>
            </p:cNvSpPr>
            <p:nvPr/>
          </p:nvSpPr>
          <p:spPr bwMode="auto">
            <a:xfrm>
              <a:off x="2599" y="3377"/>
              <a:ext cx="20" cy="253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404" name="Rectangle 76"/>
            <p:cNvSpPr>
              <a:spLocks noChangeArrowheads="1"/>
            </p:cNvSpPr>
            <p:nvPr/>
          </p:nvSpPr>
          <p:spPr bwMode="auto">
            <a:xfrm>
              <a:off x="2619" y="3441"/>
              <a:ext cx="20" cy="189"/>
            </a:xfrm>
            <a:prstGeom prst="rect">
              <a:avLst/>
            </a:prstGeom>
            <a:solidFill>
              <a:srgbClr val="595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405" name="Rectangle 77"/>
            <p:cNvSpPr>
              <a:spLocks noChangeArrowheads="1"/>
            </p:cNvSpPr>
            <p:nvPr/>
          </p:nvSpPr>
          <p:spPr bwMode="auto">
            <a:xfrm>
              <a:off x="2619" y="3441"/>
              <a:ext cx="20" cy="189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406" name="Rectangle 78"/>
            <p:cNvSpPr>
              <a:spLocks noChangeArrowheads="1"/>
            </p:cNvSpPr>
            <p:nvPr/>
          </p:nvSpPr>
          <p:spPr bwMode="auto">
            <a:xfrm>
              <a:off x="2639" y="3528"/>
              <a:ext cx="20" cy="105"/>
            </a:xfrm>
            <a:prstGeom prst="rect">
              <a:avLst/>
            </a:prstGeom>
            <a:solidFill>
              <a:srgbClr val="595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407" name="Rectangle 79"/>
            <p:cNvSpPr>
              <a:spLocks noChangeArrowheads="1"/>
            </p:cNvSpPr>
            <p:nvPr/>
          </p:nvSpPr>
          <p:spPr bwMode="auto">
            <a:xfrm>
              <a:off x="2639" y="3528"/>
              <a:ext cx="20" cy="105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408" name="Rectangle 80"/>
            <p:cNvSpPr>
              <a:spLocks noChangeArrowheads="1"/>
            </p:cNvSpPr>
            <p:nvPr/>
          </p:nvSpPr>
          <p:spPr bwMode="auto">
            <a:xfrm>
              <a:off x="2658" y="3592"/>
              <a:ext cx="20" cy="43"/>
            </a:xfrm>
            <a:prstGeom prst="rect">
              <a:avLst/>
            </a:prstGeom>
            <a:solidFill>
              <a:srgbClr val="595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409" name="Rectangle 81"/>
            <p:cNvSpPr>
              <a:spLocks noChangeArrowheads="1"/>
            </p:cNvSpPr>
            <p:nvPr/>
          </p:nvSpPr>
          <p:spPr bwMode="auto">
            <a:xfrm>
              <a:off x="2658" y="3592"/>
              <a:ext cx="20" cy="43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410" name="Rectangle 82"/>
            <p:cNvSpPr>
              <a:spLocks noChangeArrowheads="1"/>
            </p:cNvSpPr>
            <p:nvPr/>
          </p:nvSpPr>
          <p:spPr bwMode="auto">
            <a:xfrm>
              <a:off x="2261" y="3613"/>
              <a:ext cx="20" cy="22"/>
            </a:xfrm>
            <a:prstGeom prst="rect">
              <a:avLst/>
            </a:prstGeom>
            <a:solidFill>
              <a:srgbClr val="595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411" name="Rectangle 83"/>
            <p:cNvSpPr>
              <a:spLocks noChangeArrowheads="1"/>
            </p:cNvSpPr>
            <p:nvPr/>
          </p:nvSpPr>
          <p:spPr bwMode="auto">
            <a:xfrm>
              <a:off x="2261" y="3613"/>
              <a:ext cx="20" cy="22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412" name="Freeform 84"/>
            <p:cNvSpPr>
              <a:spLocks/>
            </p:cNvSpPr>
            <p:nvPr/>
          </p:nvSpPr>
          <p:spPr bwMode="auto">
            <a:xfrm>
              <a:off x="2857" y="3848"/>
              <a:ext cx="127" cy="68"/>
            </a:xfrm>
            <a:custGeom>
              <a:avLst/>
              <a:gdLst>
                <a:gd name="T0" fmla="*/ 366 w 366"/>
                <a:gd name="T1" fmla="*/ 197 h 197"/>
                <a:gd name="T2" fmla="*/ 0 w 366"/>
                <a:gd name="T3" fmla="*/ 97 h 197"/>
                <a:gd name="T4" fmla="*/ 366 w 366"/>
                <a:gd name="T5" fmla="*/ 0 h 197"/>
                <a:gd name="T6" fmla="*/ 366 w 366"/>
                <a:gd name="T7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6" h="197">
                  <a:moveTo>
                    <a:pt x="366" y="197"/>
                  </a:moveTo>
                  <a:lnTo>
                    <a:pt x="0" y="97"/>
                  </a:lnTo>
                  <a:lnTo>
                    <a:pt x="366" y="0"/>
                  </a:lnTo>
                  <a:lnTo>
                    <a:pt x="366" y="197"/>
                  </a:lnTo>
                  <a:close/>
                </a:path>
              </a:pathLst>
            </a:custGeom>
            <a:noFill/>
            <a:ln w="9525">
              <a:solidFill>
                <a:srgbClr val="73737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413" name="Rectangle 85"/>
            <p:cNvSpPr>
              <a:spLocks noChangeArrowheads="1"/>
            </p:cNvSpPr>
            <p:nvPr/>
          </p:nvSpPr>
          <p:spPr bwMode="auto">
            <a:xfrm>
              <a:off x="2678" y="3613"/>
              <a:ext cx="20" cy="22"/>
            </a:xfrm>
            <a:prstGeom prst="rect">
              <a:avLst/>
            </a:prstGeom>
            <a:solidFill>
              <a:srgbClr val="595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414" name="Rectangle 86"/>
            <p:cNvSpPr>
              <a:spLocks noChangeArrowheads="1"/>
            </p:cNvSpPr>
            <p:nvPr/>
          </p:nvSpPr>
          <p:spPr bwMode="auto">
            <a:xfrm>
              <a:off x="2678" y="3613"/>
              <a:ext cx="20" cy="22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415" name="Line 87"/>
            <p:cNvSpPr>
              <a:spLocks noChangeShapeType="1"/>
            </p:cNvSpPr>
            <p:nvPr/>
          </p:nvSpPr>
          <p:spPr bwMode="auto">
            <a:xfrm flipV="1">
              <a:off x="931" y="2035"/>
              <a:ext cx="1132" cy="35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416" name="Line 88"/>
            <p:cNvSpPr>
              <a:spLocks noChangeShapeType="1"/>
            </p:cNvSpPr>
            <p:nvPr/>
          </p:nvSpPr>
          <p:spPr bwMode="auto">
            <a:xfrm>
              <a:off x="931" y="2395"/>
              <a:ext cx="1132" cy="35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417" name="Line 89"/>
            <p:cNvSpPr>
              <a:spLocks noChangeShapeType="1"/>
            </p:cNvSpPr>
            <p:nvPr/>
          </p:nvSpPr>
          <p:spPr bwMode="auto">
            <a:xfrm flipV="1">
              <a:off x="931" y="2120"/>
              <a:ext cx="1132" cy="27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418" name="Line 90"/>
            <p:cNvSpPr>
              <a:spLocks noChangeShapeType="1"/>
            </p:cNvSpPr>
            <p:nvPr/>
          </p:nvSpPr>
          <p:spPr bwMode="auto">
            <a:xfrm>
              <a:off x="931" y="2395"/>
              <a:ext cx="1132" cy="27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419" name="Line 91"/>
            <p:cNvSpPr>
              <a:spLocks noChangeShapeType="1"/>
            </p:cNvSpPr>
            <p:nvPr/>
          </p:nvSpPr>
          <p:spPr bwMode="auto">
            <a:xfrm flipV="1">
              <a:off x="931" y="2205"/>
              <a:ext cx="1132" cy="189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420" name="Line 92"/>
            <p:cNvSpPr>
              <a:spLocks noChangeShapeType="1"/>
            </p:cNvSpPr>
            <p:nvPr/>
          </p:nvSpPr>
          <p:spPr bwMode="auto">
            <a:xfrm>
              <a:off x="931" y="2395"/>
              <a:ext cx="1132" cy="189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421" name="Line 93"/>
            <p:cNvSpPr>
              <a:spLocks noChangeShapeType="1"/>
            </p:cNvSpPr>
            <p:nvPr/>
          </p:nvSpPr>
          <p:spPr bwMode="auto">
            <a:xfrm flipV="1">
              <a:off x="926" y="2283"/>
              <a:ext cx="1132" cy="10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422" name="Line 94"/>
            <p:cNvSpPr>
              <a:spLocks noChangeShapeType="1"/>
            </p:cNvSpPr>
            <p:nvPr/>
          </p:nvSpPr>
          <p:spPr bwMode="auto">
            <a:xfrm>
              <a:off x="931" y="2395"/>
              <a:ext cx="1132" cy="10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423" name="Freeform 95"/>
            <p:cNvSpPr>
              <a:spLocks/>
            </p:cNvSpPr>
            <p:nvPr/>
          </p:nvSpPr>
          <p:spPr bwMode="auto">
            <a:xfrm>
              <a:off x="1170" y="3120"/>
              <a:ext cx="79" cy="105"/>
            </a:xfrm>
            <a:custGeom>
              <a:avLst/>
              <a:gdLst>
                <a:gd name="T0" fmla="*/ 230 w 230"/>
                <a:gd name="T1" fmla="*/ 0 h 305"/>
                <a:gd name="T2" fmla="*/ 113 w 230"/>
                <a:gd name="T3" fmla="*/ 305 h 305"/>
                <a:gd name="T4" fmla="*/ 0 w 230"/>
                <a:gd name="T5" fmla="*/ 0 h 305"/>
                <a:gd name="T6" fmla="*/ 230 w 230"/>
                <a:gd name="T7" fmla="*/ 0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0" h="305">
                  <a:moveTo>
                    <a:pt x="230" y="0"/>
                  </a:moveTo>
                  <a:lnTo>
                    <a:pt x="113" y="305"/>
                  </a:lnTo>
                  <a:lnTo>
                    <a:pt x="0" y="0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424" name="Freeform 96"/>
            <p:cNvSpPr>
              <a:spLocks/>
            </p:cNvSpPr>
            <p:nvPr/>
          </p:nvSpPr>
          <p:spPr bwMode="auto">
            <a:xfrm>
              <a:off x="1170" y="3120"/>
              <a:ext cx="79" cy="105"/>
            </a:xfrm>
            <a:custGeom>
              <a:avLst/>
              <a:gdLst>
                <a:gd name="T0" fmla="*/ 230 w 230"/>
                <a:gd name="T1" fmla="*/ 0 h 305"/>
                <a:gd name="T2" fmla="*/ 113 w 230"/>
                <a:gd name="T3" fmla="*/ 305 h 305"/>
                <a:gd name="T4" fmla="*/ 0 w 230"/>
                <a:gd name="T5" fmla="*/ 0 h 305"/>
                <a:gd name="T6" fmla="*/ 230 w 230"/>
                <a:gd name="T7" fmla="*/ 0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0" h="305">
                  <a:moveTo>
                    <a:pt x="230" y="0"/>
                  </a:moveTo>
                  <a:lnTo>
                    <a:pt x="113" y="305"/>
                  </a:lnTo>
                  <a:lnTo>
                    <a:pt x="0" y="0"/>
                  </a:lnTo>
                  <a:lnTo>
                    <a:pt x="230" y="0"/>
                  </a:lnTo>
                  <a:close/>
                </a:path>
              </a:pathLst>
            </a:custGeom>
            <a:noFill/>
            <a:ln w="9525">
              <a:solidFill>
                <a:srgbClr val="73737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425" name="Rectangle 97"/>
            <p:cNvSpPr>
              <a:spLocks noChangeArrowheads="1"/>
            </p:cNvSpPr>
            <p:nvPr/>
          </p:nvSpPr>
          <p:spPr bwMode="auto">
            <a:xfrm>
              <a:off x="1190" y="2992"/>
              <a:ext cx="40" cy="12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426" name="Rectangle 98"/>
            <p:cNvSpPr>
              <a:spLocks noChangeArrowheads="1"/>
            </p:cNvSpPr>
            <p:nvPr/>
          </p:nvSpPr>
          <p:spPr bwMode="auto">
            <a:xfrm>
              <a:off x="1190" y="2992"/>
              <a:ext cx="40" cy="126"/>
            </a:xfrm>
            <a:prstGeom prst="rect">
              <a:avLst/>
            </a:prstGeom>
            <a:noFill/>
            <a:ln w="9525">
              <a:solidFill>
                <a:srgbClr val="73737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427" name="Freeform 99"/>
            <p:cNvSpPr>
              <a:spLocks/>
            </p:cNvSpPr>
            <p:nvPr/>
          </p:nvSpPr>
          <p:spPr bwMode="auto">
            <a:xfrm>
              <a:off x="892" y="3805"/>
              <a:ext cx="119" cy="43"/>
            </a:xfrm>
            <a:custGeom>
              <a:avLst/>
              <a:gdLst>
                <a:gd name="T0" fmla="*/ 155 w 344"/>
                <a:gd name="T1" fmla="*/ 0 h 123"/>
                <a:gd name="T2" fmla="*/ 121 w 344"/>
                <a:gd name="T3" fmla="*/ 2 h 123"/>
                <a:gd name="T4" fmla="*/ 90 w 344"/>
                <a:gd name="T5" fmla="*/ 7 h 123"/>
                <a:gd name="T6" fmla="*/ 63 w 344"/>
                <a:gd name="T7" fmla="*/ 15 h 123"/>
                <a:gd name="T8" fmla="*/ 39 w 344"/>
                <a:gd name="T9" fmla="*/ 23 h 123"/>
                <a:gd name="T10" fmla="*/ 19 w 344"/>
                <a:gd name="T11" fmla="*/ 33 h 123"/>
                <a:gd name="T12" fmla="*/ 7 w 344"/>
                <a:gd name="T13" fmla="*/ 43 h 123"/>
                <a:gd name="T14" fmla="*/ 0 w 344"/>
                <a:gd name="T15" fmla="*/ 56 h 123"/>
                <a:gd name="T16" fmla="*/ 0 w 344"/>
                <a:gd name="T17" fmla="*/ 69 h 123"/>
                <a:gd name="T18" fmla="*/ 7 w 344"/>
                <a:gd name="T19" fmla="*/ 79 h 123"/>
                <a:gd name="T20" fmla="*/ 19 w 344"/>
                <a:gd name="T21" fmla="*/ 92 h 123"/>
                <a:gd name="T22" fmla="*/ 39 w 344"/>
                <a:gd name="T23" fmla="*/ 100 h 123"/>
                <a:gd name="T24" fmla="*/ 63 w 344"/>
                <a:gd name="T25" fmla="*/ 110 h 123"/>
                <a:gd name="T26" fmla="*/ 90 w 344"/>
                <a:gd name="T27" fmla="*/ 115 h 123"/>
                <a:gd name="T28" fmla="*/ 121 w 344"/>
                <a:gd name="T29" fmla="*/ 120 h 123"/>
                <a:gd name="T30" fmla="*/ 155 w 344"/>
                <a:gd name="T31" fmla="*/ 123 h 123"/>
                <a:gd name="T32" fmla="*/ 189 w 344"/>
                <a:gd name="T33" fmla="*/ 123 h 123"/>
                <a:gd name="T34" fmla="*/ 223 w 344"/>
                <a:gd name="T35" fmla="*/ 120 h 123"/>
                <a:gd name="T36" fmla="*/ 254 w 344"/>
                <a:gd name="T37" fmla="*/ 115 h 123"/>
                <a:gd name="T38" fmla="*/ 281 w 344"/>
                <a:gd name="T39" fmla="*/ 110 h 123"/>
                <a:gd name="T40" fmla="*/ 305 w 344"/>
                <a:gd name="T41" fmla="*/ 100 h 123"/>
                <a:gd name="T42" fmla="*/ 324 w 344"/>
                <a:gd name="T43" fmla="*/ 92 h 123"/>
                <a:gd name="T44" fmla="*/ 336 w 344"/>
                <a:gd name="T45" fmla="*/ 79 h 123"/>
                <a:gd name="T46" fmla="*/ 344 w 344"/>
                <a:gd name="T47" fmla="*/ 69 h 123"/>
                <a:gd name="T48" fmla="*/ 344 w 344"/>
                <a:gd name="T49" fmla="*/ 56 h 123"/>
                <a:gd name="T50" fmla="*/ 336 w 344"/>
                <a:gd name="T51" fmla="*/ 43 h 123"/>
                <a:gd name="T52" fmla="*/ 324 w 344"/>
                <a:gd name="T53" fmla="*/ 33 h 123"/>
                <a:gd name="T54" fmla="*/ 305 w 344"/>
                <a:gd name="T55" fmla="*/ 23 h 123"/>
                <a:gd name="T56" fmla="*/ 281 w 344"/>
                <a:gd name="T57" fmla="*/ 15 h 123"/>
                <a:gd name="T58" fmla="*/ 254 w 344"/>
                <a:gd name="T59" fmla="*/ 7 h 123"/>
                <a:gd name="T60" fmla="*/ 223 w 344"/>
                <a:gd name="T61" fmla="*/ 2 h 123"/>
                <a:gd name="T62" fmla="*/ 189 w 344"/>
                <a:gd name="T6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4" h="123">
                  <a:moveTo>
                    <a:pt x="172" y="0"/>
                  </a:moveTo>
                  <a:lnTo>
                    <a:pt x="155" y="0"/>
                  </a:lnTo>
                  <a:lnTo>
                    <a:pt x="138" y="2"/>
                  </a:lnTo>
                  <a:lnTo>
                    <a:pt x="121" y="2"/>
                  </a:lnTo>
                  <a:lnTo>
                    <a:pt x="104" y="5"/>
                  </a:lnTo>
                  <a:lnTo>
                    <a:pt x="90" y="7"/>
                  </a:lnTo>
                  <a:lnTo>
                    <a:pt x="75" y="10"/>
                  </a:lnTo>
                  <a:lnTo>
                    <a:pt x="63" y="15"/>
                  </a:lnTo>
                  <a:lnTo>
                    <a:pt x="48" y="18"/>
                  </a:lnTo>
                  <a:lnTo>
                    <a:pt x="39" y="23"/>
                  </a:lnTo>
                  <a:lnTo>
                    <a:pt x="29" y="28"/>
                  </a:lnTo>
                  <a:lnTo>
                    <a:pt x="19" y="33"/>
                  </a:lnTo>
                  <a:lnTo>
                    <a:pt x="12" y="38"/>
                  </a:lnTo>
                  <a:lnTo>
                    <a:pt x="7" y="43"/>
                  </a:lnTo>
                  <a:lnTo>
                    <a:pt x="2" y="48"/>
                  </a:lnTo>
                  <a:lnTo>
                    <a:pt x="0" y="56"/>
                  </a:lnTo>
                  <a:lnTo>
                    <a:pt x="0" y="61"/>
                  </a:lnTo>
                  <a:lnTo>
                    <a:pt x="0" y="69"/>
                  </a:lnTo>
                  <a:lnTo>
                    <a:pt x="2" y="74"/>
                  </a:lnTo>
                  <a:lnTo>
                    <a:pt x="7" y="79"/>
                  </a:lnTo>
                  <a:lnTo>
                    <a:pt x="12" y="84"/>
                  </a:lnTo>
                  <a:lnTo>
                    <a:pt x="19" y="92"/>
                  </a:lnTo>
                  <a:lnTo>
                    <a:pt x="29" y="97"/>
                  </a:lnTo>
                  <a:lnTo>
                    <a:pt x="39" y="100"/>
                  </a:lnTo>
                  <a:lnTo>
                    <a:pt x="48" y="105"/>
                  </a:lnTo>
                  <a:lnTo>
                    <a:pt x="63" y="110"/>
                  </a:lnTo>
                  <a:lnTo>
                    <a:pt x="75" y="112"/>
                  </a:lnTo>
                  <a:lnTo>
                    <a:pt x="90" y="115"/>
                  </a:lnTo>
                  <a:lnTo>
                    <a:pt x="104" y="118"/>
                  </a:lnTo>
                  <a:lnTo>
                    <a:pt x="121" y="120"/>
                  </a:lnTo>
                  <a:lnTo>
                    <a:pt x="138" y="123"/>
                  </a:lnTo>
                  <a:lnTo>
                    <a:pt x="155" y="123"/>
                  </a:lnTo>
                  <a:lnTo>
                    <a:pt x="172" y="123"/>
                  </a:lnTo>
                  <a:lnTo>
                    <a:pt x="189" y="123"/>
                  </a:lnTo>
                  <a:lnTo>
                    <a:pt x="206" y="123"/>
                  </a:lnTo>
                  <a:lnTo>
                    <a:pt x="223" y="120"/>
                  </a:lnTo>
                  <a:lnTo>
                    <a:pt x="240" y="118"/>
                  </a:lnTo>
                  <a:lnTo>
                    <a:pt x="254" y="115"/>
                  </a:lnTo>
                  <a:lnTo>
                    <a:pt x="269" y="112"/>
                  </a:lnTo>
                  <a:lnTo>
                    <a:pt x="281" y="110"/>
                  </a:lnTo>
                  <a:lnTo>
                    <a:pt x="293" y="105"/>
                  </a:lnTo>
                  <a:lnTo>
                    <a:pt x="305" y="100"/>
                  </a:lnTo>
                  <a:lnTo>
                    <a:pt x="315" y="97"/>
                  </a:lnTo>
                  <a:lnTo>
                    <a:pt x="324" y="92"/>
                  </a:lnTo>
                  <a:lnTo>
                    <a:pt x="332" y="84"/>
                  </a:lnTo>
                  <a:lnTo>
                    <a:pt x="336" y="79"/>
                  </a:lnTo>
                  <a:lnTo>
                    <a:pt x="341" y="74"/>
                  </a:lnTo>
                  <a:lnTo>
                    <a:pt x="344" y="69"/>
                  </a:lnTo>
                  <a:lnTo>
                    <a:pt x="344" y="61"/>
                  </a:lnTo>
                  <a:lnTo>
                    <a:pt x="344" y="56"/>
                  </a:lnTo>
                  <a:lnTo>
                    <a:pt x="341" y="48"/>
                  </a:lnTo>
                  <a:lnTo>
                    <a:pt x="336" y="43"/>
                  </a:lnTo>
                  <a:lnTo>
                    <a:pt x="332" y="38"/>
                  </a:lnTo>
                  <a:lnTo>
                    <a:pt x="324" y="33"/>
                  </a:lnTo>
                  <a:lnTo>
                    <a:pt x="315" y="28"/>
                  </a:lnTo>
                  <a:lnTo>
                    <a:pt x="305" y="23"/>
                  </a:lnTo>
                  <a:lnTo>
                    <a:pt x="293" y="18"/>
                  </a:lnTo>
                  <a:lnTo>
                    <a:pt x="281" y="15"/>
                  </a:lnTo>
                  <a:lnTo>
                    <a:pt x="269" y="10"/>
                  </a:lnTo>
                  <a:lnTo>
                    <a:pt x="254" y="7"/>
                  </a:lnTo>
                  <a:lnTo>
                    <a:pt x="240" y="5"/>
                  </a:lnTo>
                  <a:lnTo>
                    <a:pt x="223" y="2"/>
                  </a:lnTo>
                  <a:lnTo>
                    <a:pt x="206" y="2"/>
                  </a:lnTo>
                  <a:lnTo>
                    <a:pt x="189" y="0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428" name="Freeform 100"/>
            <p:cNvSpPr>
              <a:spLocks/>
            </p:cNvSpPr>
            <p:nvPr/>
          </p:nvSpPr>
          <p:spPr bwMode="auto">
            <a:xfrm>
              <a:off x="892" y="3805"/>
              <a:ext cx="119" cy="43"/>
            </a:xfrm>
            <a:custGeom>
              <a:avLst/>
              <a:gdLst>
                <a:gd name="T0" fmla="*/ 155 w 344"/>
                <a:gd name="T1" fmla="*/ 0 h 123"/>
                <a:gd name="T2" fmla="*/ 121 w 344"/>
                <a:gd name="T3" fmla="*/ 2 h 123"/>
                <a:gd name="T4" fmla="*/ 90 w 344"/>
                <a:gd name="T5" fmla="*/ 7 h 123"/>
                <a:gd name="T6" fmla="*/ 63 w 344"/>
                <a:gd name="T7" fmla="*/ 15 h 123"/>
                <a:gd name="T8" fmla="*/ 39 w 344"/>
                <a:gd name="T9" fmla="*/ 23 h 123"/>
                <a:gd name="T10" fmla="*/ 19 w 344"/>
                <a:gd name="T11" fmla="*/ 33 h 123"/>
                <a:gd name="T12" fmla="*/ 7 w 344"/>
                <a:gd name="T13" fmla="*/ 43 h 123"/>
                <a:gd name="T14" fmla="*/ 0 w 344"/>
                <a:gd name="T15" fmla="*/ 56 h 123"/>
                <a:gd name="T16" fmla="*/ 0 w 344"/>
                <a:gd name="T17" fmla="*/ 69 h 123"/>
                <a:gd name="T18" fmla="*/ 7 w 344"/>
                <a:gd name="T19" fmla="*/ 79 h 123"/>
                <a:gd name="T20" fmla="*/ 19 w 344"/>
                <a:gd name="T21" fmla="*/ 92 h 123"/>
                <a:gd name="T22" fmla="*/ 39 w 344"/>
                <a:gd name="T23" fmla="*/ 100 h 123"/>
                <a:gd name="T24" fmla="*/ 63 w 344"/>
                <a:gd name="T25" fmla="*/ 110 h 123"/>
                <a:gd name="T26" fmla="*/ 90 w 344"/>
                <a:gd name="T27" fmla="*/ 115 h 123"/>
                <a:gd name="T28" fmla="*/ 121 w 344"/>
                <a:gd name="T29" fmla="*/ 120 h 123"/>
                <a:gd name="T30" fmla="*/ 155 w 344"/>
                <a:gd name="T31" fmla="*/ 123 h 123"/>
                <a:gd name="T32" fmla="*/ 189 w 344"/>
                <a:gd name="T33" fmla="*/ 123 h 123"/>
                <a:gd name="T34" fmla="*/ 223 w 344"/>
                <a:gd name="T35" fmla="*/ 120 h 123"/>
                <a:gd name="T36" fmla="*/ 254 w 344"/>
                <a:gd name="T37" fmla="*/ 115 h 123"/>
                <a:gd name="T38" fmla="*/ 281 w 344"/>
                <a:gd name="T39" fmla="*/ 110 h 123"/>
                <a:gd name="T40" fmla="*/ 305 w 344"/>
                <a:gd name="T41" fmla="*/ 100 h 123"/>
                <a:gd name="T42" fmla="*/ 324 w 344"/>
                <a:gd name="T43" fmla="*/ 92 h 123"/>
                <a:gd name="T44" fmla="*/ 336 w 344"/>
                <a:gd name="T45" fmla="*/ 79 h 123"/>
                <a:gd name="T46" fmla="*/ 344 w 344"/>
                <a:gd name="T47" fmla="*/ 69 h 123"/>
                <a:gd name="T48" fmla="*/ 344 w 344"/>
                <a:gd name="T49" fmla="*/ 56 h 123"/>
                <a:gd name="T50" fmla="*/ 336 w 344"/>
                <a:gd name="T51" fmla="*/ 43 h 123"/>
                <a:gd name="T52" fmla="*/ 324 w 344"/>
                <a:gd name="T53" fmla="*/ 33 h 123"/>
                <a:gd name="T54" fmla="*/ 305 w 344"/>
                <a:gd name="T55" fmla="*/ 23 h 123"/>
                <a:gd name="T56" fmla="*/ 281 w 344"/>
                <a:gd name="T57" fmla="*/ 15 h 123"/>
                <a:gd name="T58" fmla="*/ 254 w 344"/>
                <a:gd name="T59" fmla="*/ 7 h 123"/>
                <a:gd name="T60" fmla="*/ 223 w 344"/>
                <a:gd name="T61" fmla="*/ 2 h 123"/>
                <a:gd name="T62" fmla="*/ 189 w 344"/>
                <a:gd name="T6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4" h="123">
                  <a:moveTo>
                    <a:pt x="172" y="0"/>
                  </a:moveTo>
                  <a:lnTo>
                    <a:pt x="155" y="0"/>
                  </a:lnTo>
                  <a:lnTo>
                    <a:pt x="138" y="2"/>
                  </a:lnTo>
                  <a:lnTo>
                    <a:pt x="121" y="2"/>
                  </a:lnTo>
                  <a:lnTo>
                    <a:pt x="104" y="5"/>
                  </a:lnTo>
                  <a:lnTo>
                    <a:pt x="90" y="7"/>
                  </a:lnTo>
                  <a:lnTo>
                    <a:pt x="75" y="10"/>
                  </a:lnTo>
                  <a:lnTo>
                    <a:pt x="63" y="15"/>
                  </a:lnTo>
                  <a:lnTo>
                    <a:pt x="48" y="18"/>
                  </a:lnTo>
                  <a:lnTo>
                    <a:pt x="39" y="23"/>
                  </a:lnTo>
                  <a:lnTo>
                    <a:pt x="29" y="28"/>
                  </a:lnTo>
                  <a:lnTo>
                    <a:pt x="19" y="33"/>
                  </a:lnTo>
                  <a:lnTo>
                    <a:pt x="12" y="38"/>
                  </a:lnTo>
                  <a:lnTo>
                    <a:pt x="7" y="43"/>
                  </a:lnTo>
                  <a:lnTo>
                    <a:pt x="2" y="48"/>
                  </a:lnTo>
                  <a:lnTo>
                    <a:pt x="0" y="56"/>
                  </a:lnTo>
                  <a:lnTo>
                    <a:pt x="0" y="61"/>
                  </a:lnTo>
                  <a:lnTo>
                    <a:pt x="0" y="69"/>
                  </a:lnTo>
                  <a:lnTo>
                    <a:pt x="2" y="74"/>
                  </a:lnTo>
                  <a:lnTo>
                    <a:pt x="7" y="79"/>
                  </a:lnTo>
                  <a:lnTo>
                    <a:pt x="12" y="84"/>
                  </a:lnTo>
                  <a:lnTo>
                    <a:pt x="19" y="92"/>
                  </a:lnTo>
                  <a:lnTo>
                    <a:pt x="29" y="97"/>
                  </a:lnTo>
                  <a:lnTo>
                    <a:pt x="39" y="100"/>
                  </a:lnTo>
                  <a:lnTo>
                    <a:pt x="48" y="105"/>
                  </a:lnTo>
                  <a:lnTo>
                    <a:pt x="63" y="110"/>
                  </a:lnTo>
                  <a:lnTo>
                    <a:pt x="75" y="112"/>
                  </a:lnTo>
                  <a:lnTo>
                    <a:pt x="90" y="115"/>
                  </a:lnTo>
                  <a:lnTo>
                    <a:pt x="104" y="118"/>
                  </a:lnTo>
                  <a:lnTo>
                    <a:pt x="121" y="120"/>
                  </a:lnTo>
                  <a:lnTo>
                    <a:pt x="138" y="123"/>
                  </a:lnTo>
                  <a:lnTo>
                    <a:pt x="155" y="123"/>
                  </a:lnTo>
                  <a:lnTo>
                    <a:pt x="172" y="123"/>
                  </a:lnTo>
                  <a:lnTo>
                    <a:pt x="189" y="123"/>
                  </a:lnTo>
                  <a:lnTo>
                    <a:pt x="206" y="123"/>
                  </a:lnTo>
                  <a:lnTo>
                    <a:pt x="223" y="120"/>
                  </a:lnTo>
                  <a:lnTo>
                    <a:pt x="240" y="118"/>
                  </a:lnTo>
                  <a:lnTo>
                    <a:pt x="254" y="115"/>
                  </a:lnTo>
                  <a:lnTo>
                    <a:pt x="269" y="112"/>
                  </a:lnTo>
                  <a:lnTo>
                    <a:pt x="281" y="110"/>
                  </a:lnTo>
                  <a:lnTo>
                    <a:pt x="293" y="105"/>
                  </a:lnTo>
                  <a:lnTo>
                    <a:pt x="305" y="100"/>
                  </a:lnTo>
                  <a:lnTo>
                    <a:pt x="315" y="97"/>
                  </a:lnTo>
                  <a:lnTo>
                    <a:pt x="324" y="92"/>
                  </a:lnTo>
                  <a:lnTo>
                    <a:pt x="332" y="84"/>
                  </a:lnTo>
                  <a:lnTo>
                    <a:pt x="336" y="79"/>
                  </a:lnTo>
                  <a:lnTo>
                    <a:pt x="341" y="74"/>
                  </a:lnTo>
                  <a:lnTo>
                    <a:pt x="344" y="69"/>
                  </a:lnTo>
                  <a:lnTo>
                    <a:pt x="344" y="61"/>
                  </a:lnTo>
                  <a:lnTo>
                    <a:pt x="344" y="56"/>
                  </a:lnTo>
                  <a:lnTo>
                    <a:pt x="341" y="48"/>
                  </a:lnTo>
                  <a:lnTo>
                    <a:pt x="336" y="43"/>
                  </a:lnTo>
                  <a:lnTo>
                    <a:pt x="332" y="38"/>
                  </a:lnTo>
                  <a:lnTo>
                    <a:pt x="324" y="33"/>
                  </a:lnTo>
                  <a:lnTo>
                    <a:pt x="315" y="28"/>
                  </a:lnTo>
                  <a:lnTo>
                    <a:pt x="305" y="23"/>
                  </a:lnTo>
                  <a:lnTo>
                    <a:pt x="293" y="18"/>
                  </a:lnTo>
                  <a:lnTo>
                    <a:pt x="281" y="15"/>
                  </a:lnTo>
                  <a:lnTo>
                    <a:pt x="269" y="10"/>
                  </a:lnTo>
                  <a:lnTo>
                    <a:pt x="254" y="7"/>
                  </a:lnTo>
                  <a:lnTo>
                    <a:pt x="240" y="5"/>
                  </a:lnTo>
                  <a:lnTo>
                    <a:pt x="223" y="2"/>
                  </a:lnTo>
                  <a:lnTo>
                    <a:pt x="206" y="2"/>
                  </a:lnTo>
                  <a:lnTo>
                    <a:pt x="189" y="0"/>
                  </a:lnTo>
                  <a:lnTo>
                    <a:pt x="172" y="0"/>
                  </a:lnTo>
                </a:path>
              </a:pathLst>
            </a:custGeom>
            <a:noFill/>
            <a:ln w="9525">
              <a:solidFill>
                <a:srgbClr val="73737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429" name="Freeform 101"/>
            <p:cNvSpPr>
              <a:spLocks/>
            </p:cNvSpPr>
            <p:nvPr/>
          </p:nvSpPr>
          <p:spPr bwMode="auto">
            <a:xfrm>
              <a:off x="1011" y="3805"/>
              <a:ext cx="119" cy="43"/>
            </a:xfrm>
            <a:custGeom>
              <a:avLst/>
              <a:gdLst>
                <a:gd name="T0" fmla="*/ 155 w 346"/>
                <a:gd name="T1" fmla="*/ 0 h 123"/>
                <a:gd name="T2" fmla="*/ 121 w 346"/>
                <a:gd name="T3" fmla="*/ 2 h 123"/>
                <a:gd name="T4" fmla="*/ 89 w 346"/>
                <a:gd name="T5" fmla="*/ 7 h 123"/>
                <a:gd name="T6" fmla="*/ 63 w 346"/>
                <a:gd name="T7" fmla="*/ 15 h 123"/>
                <a:gd name="T8" fmla="*/ 38 w 346"/>
                <a:gd name="T9" fmla="*/ 23 h 123"/>
                <a:gd name="T10" fmla="*/ 22 w 346"/>
                <a:gd name="T11" fmla="*/ 33 h 123"/>
                <a:gd name="T12" fmla="*/ 7 w 346"/>
                <a:gd name="T13" fmla="*/ 43 h 123"/>
                <a:gd name="T14" fmla="*/ 0 w 346"/>
                <a:gd name="T15" fmla="*/ 56 h 123"/>
                <a:gd name="T16" fmla="*/ 0 w 346"/>
                <a:gd name="T17" fmla="*/ 69 h 123"/>
                <a:gd name="T18" fmla="*/ 7 w 346"/>
                <a:gd name="T19" fmla="*/ 79 h 123"/>
                <a:gd name="T20" fmla="*/ 22 w 346"/>
                <a:gd name="T21" fmla="*/ 92 h 123"/>
                <a:gd name="T22" fmla="*/ 38 w 346"/>
                <a:gd name="T23" fmla="*/ 100 h 123"/>
                <a:gd name="T24" fmla="*/ 63 w 346"/>
                <a:gd name="T25" fmla="*/ 110 h 123"/>
                <a:gd name="T26" fmla="*/ 89 w 346"/>
                <a:gd name="T27" fmla="*/ 115 h 123"/>
                <a:gd name="T28" fmla="*/ 121 w 346"/>
                <a:gd name="T29" fmla="*/ 120 h 123"/>
                <a:gd name="T30" fmla="*/ 155 w 346"/>
                <a:gd name="T31" fmla="*/ 123 h 123"/>
                <a:gd name="T32" fmla="*/ 191 w 346"/>
                <a:gd name="T33" fmla="*/ 123 h 123"/>
                <a:gd name="T34" fmla="*/ 225 w 346"/>
                <a:gd name="T35" fmla="*/ 120 h 123"/>
                <a:gd name="T36" fmla="*/ 254 w 346"/>
                <a:gd name="T37" fmla="*/ 115 h 123"/>
                <a:gd name="T38" fmla="*/ 283 w 346"/>
                <a:gd name="T39" fmla="*/ 110 h 123"/>
                <a:gd name="T40" fmla="*/ 307 w 346"/>
                <a:gd name="T41" fmla="*/ 100 h 123"/>
                <a:gd name="T42" fmla="*/ 324 w 346"/>
                <a:gd name="T43" fmla="*/ 92 h 123"/>
                <a:gd name="T44" fmla="*/ 339 w 346"/>
                <a:gd name="T45" fmla="*/ 79 h 123"/>
                <a:gd name="T46" fmla="*/ 346 w 346"/>
                <a:gd name="T47" fmla="*/ 69 h 123"/>
                <a:gd name="T48" fmla="*/ 346 w 346"/>
                <a:gd name="T49" fmla="*/ 56 h 123"/>
                <a:gd name="T50" fmla="*/ 339 w 346"/>
                <a:gd name="T51" fmla="*/ 43 h 123"/>
                <a:gd name="T52" fmla="*/ 324 w 346"/>
                <a:gd name="T53" fmla="*/ 33 h 123"/>
                <a:gd name="T54" fmla="*/ 307 w 346"/>
                <a:gd name="T55" fmla="*/ 23 h 123"/>
                <a:gd name="T56" fmla="*/ 283 w 346"/>
                <a:gd name="T57" fmla="*/ 15 h 123"/>
                <a:gd name="T58" fmla="*/ 254 w 346"/>
                <a:gd name="T59" fmla="*/ 7 h 123"/>
                <a:gd name="T60" fmla="*/ 225 w 346"/>
                <a:gd name="T61" fmla="*/ 2 h 123"/>
                <a:gd name="T62" fmla="*/ 191 w 346"/>
                <a:gd name="T6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6" h="123">
                  <a:moveTo>
                    <a:pt x="172" y="0"/>
                  </a:moveTo>
                  <a:lnTo>
                    <a:pt x="155" y="0"/>
                  </a:lnTo>
                  <a:lnTo>
                    <a:pt x="138" y="2"/>
                  </a:lnTo>
                  <a:lnTo>
                    <a:pt x="121" y="2"/>
                  </a:lnTo>
                  <a:lnTo>
                    <a:pt x="106" y="5"/>
                  </a:lnTo>
                  <a:lnTo>
                    <a:pt x="89" y="7"/>
                  </a:lnTo>
                  <a:lnTo>
                    <a:pt x="77" y="10"/>
                  </a:lnTo>
                  <a:lnTo>
                    <a:pt x="63" y="15"/>
                  </a:lnTo>
                  <a:lnTo>
                    <a:pt x="51" y="18"/>
                  </a:lnTo>
                  <a:lnTo>
                    <a:pt x="38" y="23"/>
                  </a:lnTo>
                  <a:lnTo>
                    <a:pt x="29" y="28"/>
                  </a:lnTo>
                  <a:lnTo>
                    <a:pt x="22" y="33"/>
                  </a:lnTo>
                  <a:lnTo>
                    <a:pt x="14" y="38"/>
                  </a:lnTo>
                  <a:lnTo>
                    <a:pt x="7" y="43"/>
                  </a:lnTo>
                  <a:lnTo>
                    <a:pt x="2" y="48"/>
                  </a:lnTo>
                  <a:lnTo>
                    <a:pt x="0" y="56"/>
                  </a:lnTo>
                  <a:lnTo>
                    <a:pt x="0" y="61"/>
                  </a:lnTo>
                  <a:lnTo>
                    <a:pt x="0" y="69"/>
                  </a:lnTo>
                  <a:lnTo>
                    <a:pt x="2" y="74"/>
                  </a:lnTo>
                  <a:lnTo>
                    <a:pt x="7" y="79"/>
                  </a:lnTo>
                  <a:lnTo>
                    <a:pt x="14" y="84"/>
                  </a:lnTo>
                  <a:lnTo>
                    <a:pt x="22" y="92"/>
                  </a:lnTo>
                  <a:lnTo>
                    <a:pt x="29" y="97"/>
                  </a:lnTo>
                  <a:lnTo>
                    <a:pt x="38" y="100"/>
                  </a:lnTo>
                  <a:lnTo>
                    <a:pt x="51" y="105"/>
                  </a:lnTo>
                  <a:lnTo>
                    <a:pt x="63" y="110"/>
                  </a:lnTo>
                  <a:lnTo>
                    <a:pt x="77" y="112"/>
                  </a:lnTo>
                  <a:lnTo>
                    <a:pt x="89" y="115"/>
                  </a:lnTo>
                  <a:lnTo>
                    <a:pt x="106" y="118"/>
                  </a:lnTo>
                  <a:lnTo>
                    <a:pt x="121" y="120"/>
                  </a:lnTo>
                  <a:lnTo>
                    <a:pt x="138" y="123"/>
                  </a:lnTo>
                  <a:lnTo>
                    <a:pt x="155" y="123"/>
                  </a:lnTo>
                  <a:lnTo>
                    <a:pt x="172" y="123"/>
                  </a:lnTo>
                  <a:lnTo>
                    <a:pt x="191" y="123"/>
                  </a:lnTo>
                  <a:lnTo>
                    <a:pt x="208" y="123"/>
                  </a:lnTo>
                  <a:lnTo>
                    <a:pt x="225" y="120"/>
                  </a:lnTo>
                  <a:lnTo>
                    <a:pt x="239" y="118"/>
                  </a:lnTo>
                  <a:lnTo>
                    <a:pt x="254" y="115"/>
                  </a:lnTo>
                  <a:lnTo>
                    <a:pt x="268" y="112"/>
                  </a:lnTo>
                  <a:lnTo>
                    <a:pt x="283" y="110"/>
                  </a:lnTo>
                  <a:lnTo>
                    <a:pt x="295" y="105"/>
                  </a:lnTo>
                  <a:lnTo>
                    <a:pt x="307" y="100"/>
                  </a:lnTo>
                  <a:lnTo>
                    <a:pt x="317" y="97"/>
                  </a:lnTo>
                  <a:lnTo>
                    <a:pt x="324" y="92"/>
                  </a:lnTo>
                  <a:lnTo>
                    <a:pt x="331" y="84"/>
                  </a:lnTo>
                  <a:lnTo>
                    <a:pt x="339" y="79"/>
                  </a:lnTo>
                  <a:lnTo>
                    <a:pt x="341" y="74"/>
                  </a:lnTo>
                  <a:lnTo>
                    <a:pt x="346" y="69"/>
                  </a:lnTo>
                  <a:lnTo>
                    <a:pt x="346" y="61"/>
                  </a:lnTo>
                  <a:lnTo>
                    <a:pt x="346" y="56"/>
                  </a:lnTo>
                  <a:lnTo>
                    <a:pt x="341" y="48"/>
                  </a:lnTo>
                  <a:lnTo>
                    <a:pt x="339" y="43"/>
                  </a:lnTo>
                  <a:lnTo>
                    <a:pt x="331" y="38"/>
                  </a:lnTo>
                  <a:lnTo>
                    <a:pt x="324" y="33"/>
                  </a:lnTo>
                  <a:lnTo>
                    <a:pt x="317" y="28"/>
                  </a:lnTo>
                  <a:lnTo>
                    <a:pt x="307" y="23"/>
                  </a:lnTo>
                  <a:lnTo>
                    <a:pt x="295" y="18"/>
                  </a:lnTo>
                  <a:lnTo>
                    <a:pt x="283" y="15"/>
                  </a:lnTo>
                  <a:lnTo>
                    <a:pt x="268" y="10"/>
                  </a:lnTo>
                  <a:lnTo>
                    <a:pt x="254" y="7"/>
                  </a:lnTo>
                  <a:lnTo>
                    <a:pt x="239" y="5"/>
                  </a:lnTo>
                  <a:lnTo>
                    <a:pt x="225" y="2"/>
                  </a:lnTo>
                  <a:lnTo>
                    <a:pt x="208" y="2"/>
                  </a:lnTo>
                  <a:lnTo>
                    <a:pt x="191" y="0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430" name="Freeform 102"/>
            <p:cNvSpPr>
              <a:spLocks/>
            </p:cNvSpPr>
            <p:nvPr/>
          </p:nvSpPr>
          <p:spPr bwMode="auto">
            <a:xfrm>
              <a:off x="1011" y="3805"/>
              <a:ext cx="119" cy="43"/>
            </a:xfrm>
            <a:custGeom>
              <a:avLst/>
              <a:gdLst>
                <a:gd name="T0" fmla="*/ 155 w 346"/>
                <a:gd name="T1" fmla="*/ 0 h 123"/>
                <a:gd name="T2" fmla="*/ 121 w 346"/>
                <a:gd name="T3" fmla="*/ 2 h 123"/>
                <a:gd name="T4" fmla="*/ 89 w 346"/>
                <a:gd name="T5" fmla="*/ 7 h 123"/>
                <a:gd name="T6" fmla="*/ 63 w 346"/>
                <a:gd name="T7" fmla="*/ 15 h 123"/>
                <a:gd name="T8" fmla="*/ 38 w 346"/>
                <a:gd name="T9" fmla="*/ 23 h 123"/>
                <a:gd name="T10" fmla="*/ 22 w 346"/>
                <a:gd name="T11" fmla="*/ 33 h 123"/>
                <a:gd name="T12" fmla="*/ 7 w 346"/>
                <a:gd name="T13" fmla="*/ 43 h 123"/>
                <a:gd name="T14" fmla="*/ 0 w 346"/>
                <a:gd name="T15" fmla="*/ 56 h 123"/>
                <a:gd name="T16" fmla="*/ 0 w 346"/>
                <a:gd name="T17" fmla="*/ 69 h 123"/>
                <a:gd name="T18" fmla="*/ 7 w 346"/>
                <a:gd name="T19" fmla="*/ 79 h 123"/>
                <a:gd name="T20" fmla="*/ 22 w 346"/>
                <a:gd name="T21" fmla="*/ 92 h 123"/>
                <a:gd name="T22" fmla="*/ 38 w 346"/>
                <a:gd name="T23" fmla="*/ 100 h 123"/>
                <a:gd name="T24" fmla="*/ 63 w 346"/>
                <a:gd name="T25" fmla="*/ 110 h 123"/>
                <a:gd name="T26" fmla="*/ 89 w 346"/>
                <a:gd name="T27" fmla="*/ 115 h 123"/>
                <a:gd name="T28" fmla="*/ 121 w 346"/>
                <a:gd name="T29" fmla="*/ 120 h 123"/>
                <a:gd name="T30" fmla="*/ 155 w 346"/>
                <a:gd name="T31" fmla="*/ 123 h 123"/>
                <a:gd name="T32" fmla="*/ 191 w 346"/>
                <a:gd name="T33" fmla="*/ 123 h 123"/>
                <a:gd name="T34" fmla="*/ 225 w 346"/>
                <a:gd name="T35" fmla="*/ 120 h 123"/>
                <a:gd name="T36" fmla="*/ 254 w 346"/>
                <a:gd name="T37" fmla="*/ 115 h 123"/>
                <a:gd name="T38" fmla="*/ 283 w 346"/>
                <a:gd name="T39" fmla="*/ 110 h 123"/>
                <a:gd name="T40" fmla="*/ 307 w 346"/>
                <a:gd name="T41" fmla="*/ 100 h 123"/>
                <a:gd name="T42" fmla="*/ 324 w 346"/>
                <a:gd name="T43" fmla="*/ 92 h 123"/>
                <a:gd name="T44" fmla="*/ 339 w 346"/>
                <a:gd name="T45" fmla="*/ 79 h 123"/>
                <a:gd name="T46" fmla="*/ 346 w 346"/>
                <a:gd name="T47" fmla="*/ 69 h 123"/>
                <a:gd name="T48" fmla="*/ 346 w 346"/>
                <a:gd name="T49" fmla="*/ 56 h 123"/>
                <a:gd name="T50" fmla="*/ 339 w 346"/>
                <a:gd name="T51" fmla="*/ 43 h 123"/>
                <a:gd name="T52" fmla="*/ 324 w 346"/>
                <a:gd name="T53" fmla="*/ 33 h 123"/>
                <a:gd name="T54" fmla="*/ 307 w 346"/>
                <a:gd name="T55" fmla="*/ 23 h 123"/>
                <a:gd name="T56" fmla="*/ 283 w 346"/>
                <a:gd name="T57" fmla="*/ 15 h 123"/>
                <a:gd name="T58" fmla="*/ 254 w 346"/>
                <a:gd name="T59" fmla="*/ 7 h 123"/>
                <a:gd name="T60" fmla="*/ 225 w 346"/>
                <a:gd name="T61" fmla="*/ 2 h 123"/>
                <a:gd name="T62" fmla="*/ 191 w 346"/>
                <a:gd name="T6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6" h="123">
                  <a:moveTo>
                    <a:pt x="172" y="0"/>
                  </a:moveTo>
                  <a:lnTo>
                    <a:pt x="155" y="0"/>
                  </a:lnTo>
                  <a:lnTo>
                    <a:pt x="138" y="2"/>
                  </a:lnTo>
                  <a:lnTo>
                    <a:pt x="121" y="2"/>
                  </a:lnTo>
                  <a:lnTo>
                    <a:pt x="106" y="5"/>
                  </a:lnTo>
                  <a:lnTo>
                    <a:pt x="89" y="7"/>
                  </a:lnTo>
                  <a:lnTo>
                    <a:pt x="77" y="10"/>
                  </a:lnTo>
                  <a:lnTo>
                    <a:pt x="63" y="15"/>
                  </a:lnTo>
                  <a:lnTo>
                    <a:pt x="51" y="18"/>
                  </a:lnTo>
                  <a:lnTo>
                    <a:pt x="38" y="23"/>
                  </a:lnTo>
                  <a:lnTo>
                    <a:pt x="29" y="28"/>
                  </a:lnTo>
                  <a:lnTo>
                    <a:pt x="22" y="33"/>
                  </a:lnTo>
                  <a:lnTo>
                    <a:pt x="14" y="38"/>
                  </a:lnTo>
                  <a:lnTo>
                    <a:pt x="7" y="43"/>
                  </a:lnTo>
                  <a:lnTo>
                    <a:pt x="2" y="48"/>
                  </a:lnTo>
                  <a:lnTo>
                    <a:pt x="0" y="56"/>
                  </a:lnTo>
                  <a:lnTo>
                    <a:pt x="0" y="61"/>
                  </a:lnTo>
                  <a:lnTo>
                    <a:pt x="0" y="69"/>
                  </a:lnTo>
                  <a:lnTo>
                    <a:pt x="2" y="74"/>
                  </a:lnTo>
                  <a:lnTo>
                    <a:pt x="7" y="79"/>
                  </a:lnTo>
                  <a:lnTo>
                    <a:pt x="14" y="84"/>
                  </a:lnTo>
                  <a:lnTo>
                    <a:pt x="22" y="92"/>
                  </a:lnTo>
                  <a:lnTo>
                    <a:pt x="29" y="97"/>
                  </a:lnTo>
                  <a:lnTo>
                    <a:pt x="38" y="100"/>
                  </a:lnTo>
                  <a:lnTo>
                    <a:pt x="51" y="105"/>
                  </a:lnTo>
                  <a:lnTo>
                    <a:pt x="63" y="110"/>
                  </a:lnTo>
                  <a:lnTo>
                    <a:pt x="77" y="112"/>
                  </a:lnTo>
                  <a:lnTo>
                    <a:pt x="89" y="115"/>
                  </a:lnTo>
                  <a:lnTo>
                    <a:pt x="106" y="118"/>
                  </a:lnTo>
                  <a:lnTo>
                    <a:pt x="121" y="120"/>
                  </a:lnTo>
                  <a:lnTo>
                    <a:pt x="138" y="123"/>
                  </a:lnTo>
                  <a:lnTo>
                    <a:pt x="155" y="123"/>
                  </a:lnTo>
                  <a:lnTo>
                    <a:pt x="172" y="123"/>
                  </a:lnTo>
                  <a:lnTo>
                    <a:pt x="191" y="123"/>
                  </a:lnTo>
                  <a:lnTo>
                    <a:pt x="208" y="123"/>
                  </a:lnTo>
                  <a:lnTo>
                    <a:pt x="225" y="120"/>
                  </a:lnTo>
                  <a:lnTo>
                    <a:pt x="239" y="118"/>
                  </a:lnTo>
                  <a:lnTo>
                    <a:pt x="254" y="115"/>
                  </a:lnTo>
                  <a:lnTo>
                    <a:pt x="268" y="112"/>
                  </a:lnTo>
                  <a:lnTo>
                    <a:pt x="283" y="110"/>
                  </a:lnTo>
                  <a:lnTo>
                    <a:pt x="295" y="105"/>
                  </a:lnTo>
                  <a:lnTo>
                    <a:pt x="307" y="100"/>
                  </a:lnTo>
                  <a:lnTo>
                    <a:pt x="317" y="97"/>
                  </a:lnTo>
                  <a:lnTo>
                    <a:pt x="324" y="92"/>
                  </a:lnTo>
                  <a:lnTo>
                    <a:pt x="331" y="84"/>
                  </a:lnTo>
                  <a:lnTo>
                    <a:pt x="339" y="79"/>
                  </a:lnTo>
                  <a:lnTo>
                    <a:pt x="341" y="74"/>
                  </a:lnTo>
                  <a:lnTo>
                    <a:pt x="346" y="69"/>
                  </a:lnTo>
                  <a:lnTo>
                    <a:pt x="346" y="61"/>
                  </a:lnTo>
                  <a:lnTo>
                    <a:pt x="346" y="56"/>
                  </a:lnTo>
                  <a:lnTo>
                    <a:pt x="341" y="48"/>
                  </a:lnTo>
                  <a:lnTo>
                    <a:pt x="339" y="43"/>
                  </a:lnTo>
                  <a:lnTo>
                    <a:pt x="331" y="38"/>
                  </a:lnTo>
                  <a:lnTo>
                    <a:pt x="324" y="33"/>
                  </a:lnTo>
                  <a:lnTo>
                    <a:pt x="317" y="28"/>
                  </a:lnTo>
                  <a:lnTo>
                    <a:pt x="307" y="23"/>
                  </a:lnTo>
                  <a:lnTo>
                    <a:pt x="295" y="18"/>
                  </a:lnTo>
                  <a:lnTo>
                    <a:pt x="283" y="15"/>
                  </a:lnTo>
                  <a:lnTo>
                    <a:pt x="268" y="10"/>
                  </a:lnTo>
                  <a:lnTo>
                    <a:pt x="254" y="7"/>
                  </a:lnTo>
                  <a:lnTo>
                    <a:pt x="239" y="5"/>
                  </a:lnTo>
                  <a:lnTo>
                    <a:pt x="225" y="2"/>
                  </a:lnTo>
                  <a:lnTo>
                    <a:pt x="208" y="2"/>
                  </a:lnTo>
                  <a:lnTo>
                    <a:pt x="191" y="0"/>
                  </a:lnTo>
                  <a:lnTo>
                    <a:pt x="172" y="0"/>
                  </a:lnTo>
                </a:path>
              </a:pathLst>
            </a:custGeom>
            <a:noFill/>
            <a:ln w="9525">
              <a:solidFill>
                <a:srgbClr val="73737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431" name="Rectangle 103"/>
            <p:cNvSpPr>
              <a:spLocks noChangeArrowheads="1"/>
            </p:cNvSpPr>
            <p:nvPr/>
          </p:nvSpPr>
          <p:spPr bwMode="auto">
            <a:xfrm>
              <a:off x="2300" y="3791"/>
              <a:ext cx="156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400">
                  <a:solidFill>
                    <a:srgbClr val="000000"/>
                  </a:solidFill>
                </a:rPr>
                <a:t>PC</a:t>
              </a:r>
              <a:endParaRPr lang="en-US" b="0"/>
            </a:p>
          </p:txBody>
        </p:sp>
        <p:sp>
          <p:nvSpPr>
            <p:cNvPr id="355432" name="Rectangle 104"/>
            <p:cNvSpPr>
              <a:spLocks noChangeArrowheads="1"/>
            </p:cNvSpPr>
            <p:nvPr/>
          </p:nvSpPr>
          <p:spPr bwMode="auto">
            <a:xfrm>
              <a:off x="2562" y="3840"/>
              <a:ext cx="29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300" b="0">
                  <a:solidFill>
                    <a:srgbClr val="000000"/>
                  </a:solidFill>
                </a:rPr>
                <a:t> </a:t>
              </a:r>
              <a:endParaRPr lang="en-US" b="0"/>
            </a:p>
          </p:txBody>
        </p:sp>
        <p:sp>
          <p:nvSpPr>
            <p:cNvPr id="355433" name="Rectangle 105"/>
            <p:cNvSpPr>
              <a:spLocks noChangeArrowheads="1"/>
            </p:cNvSpPr>
            <p:nvPr/>
          </p:nvSpPr>
          <p:spPr bwMode="auto">
            <a:xfrm>
              <a:off x="852" y="3719"/>
              <a:ext cx="159" cy="4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434" name="Freeform 106"/>
            <p:cNvSpPr>
              <a:spLocks/>
            </p:cNvSpPr>
            <p:nvPr/>
          </p:nvSpPr>
          <p:spPr bwMode="auto">
            <a:xfrm>
              <a:off x="707" y="3623"/>
              <a:ext cx="141" cy="241"/>
            </a:xfrm>
            <a:custGeom>
              <a:avLst/>
              <a:gdLst>
                <a:gd name="T0" fmla="*/ 409 w 409"/>
                <a:gd name="T1" fmla="*/ 697 h 697"/>
                <a:gd name="T2" fmla="*/ 106 w 409"/>
                <a:gd name="T3" fmla="*/ 0 h 697"/>
                <a:gd name="T4" fmla="*/ 0 w 409"/>
                <a:gd name="T5" fmla="*/ 0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9" h="697">
                  <a:moveTo>
                    <a:pt x="409" y="697"/>
                  </a:moveTo>
                  <a:lnTo>
                    <a:pt x="106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435" name="Rectangle 107"/>
            <p:cNvSpPr>
              <a:spLocks noChangeArrowheads="1"/>
            </p:cNvSpPr>
            <p:nvPr/>
          </p:nvSpPr>
          <p:spPr bwMode="auto">
            <a:xfrm>
              <a:off x="13" y="3494"/>
              <a:ext cx="577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400"/>
                <a:t>Ultrasonic </a:t>
              </a:r>
              <a:br>
                <a:rPr lang="en-US" sz="1400"/>
              </a:br>
              <a:r>
                <a:rPr lang="en-US" sz="1400"/>
                <a:t>disperser</a:t>
              </a:r>
              <a:endParaRPr lang="en-US" b="0"/>
            </a:p>
          </p:txBody>
        </p:sp>
        <p:sp>
          <p:nvSpPr>
            <p:cNvPr id="355436" name="Rectangle 108"/>
            <p:cNvSpPr>
              <a:spLocks noChangeArrowheads="1"/>
            </p:cNvSpPr>
            <p:nvPr/>
          </p:nvSpPr>
          <p:spPr bwMode="auto">
            <a:xfrm>
              <a:off x="93" y="3596"/>
              <a:ext cx="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endParaRPr lang="en-US" b="0"/>
            </a:p>
          </p:txBody>
        </p:sp>
        <p:sp>
          <p:nvSpPr>
            <p:cNvPr id="355437" name="Rectangle 109"/>
            <p:cNvSpPr>
              <a:spLocks noChangeArrowheads="1"/>
            </p:cNvSpPr>
            <p:nvPr/>
          </p:nvSpPr>
          <p:spPr bwMode="auto">
            <a:xfrm>
              <a:off x="562" y="3596"/>
              <a:ext cx="29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300">
                  <a:solidFill>
                    <a:srgbClr val="000000"/>
                  </a:solidFill>
                </a:rPr>
                <a:t> </a:t>
              </a:r>
              <a:endParaRPr lang="en-US" b="0"/>
            </a:p>
          </p:txBody>
        </p:sp>
        <p:sp>
          <p:nvSpPr>
            <p:cNvPr id="355438" name="Freeform 110"/>
            <p:cNvSpPr>
              <a:spLocks/>
            </p:cNvSpPr>
            <p:nvPr/>
          </p:nvSpPr>
          <p:spPr bwMode="auto">
            <a:xfrm>
              <a:off x="673" y="3447"/>
              <a:ext cx="258" cy="252"/>
            </a:xfrm>
            <a:custGeom>
              <a:avLst/>
              <a:gdLst>
                <a:gd name="T0" fmla="*/ 748 w 748"/>
                <a:gd name="T1" fmla="*/ 729 h 729"/>
                <a:gd name="T2" fmla="*/ 373 w 748"/>
                <a:gd name="T3" fmla="*/ 0 h 729"/>
                <a:gd name="T4" fmla="*/ 0 w 748"/>
                <a:gd name="T5" fmla="*/ 0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8" h="729">
                  <a:moveTo>
                    <a:pt x="748" y="729"/>
                  </a:moveTo>
                  <a:lnTo>
                    <a:pt x="373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439" name="Rectangle 111"/>
            <p:cNvSpPr>
              <a:spLocks noChangeArrowheads="1"/>
            </p:cNvSpPr>
            <p:nvPr/>
          </p:nvSpPr>
          <p:spPr bwMode="auto">
            <a:xfrm>
              <a:off x="316" y="3312"/>
              <a:ext cx="31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400"/>
                <a:t>Pump</a:t>
              </a:r>
              <a:endParaRPr lang="en-US" b="0"/>
            </a:p>
          </p:txBody>
        </p:sp>
        <p:sp>
          <p:nvSpPr>
            <p:cNvPr id="355440" name="Rectangle 112"/>
            <p:cNvSpPr>
              <a:spLocks noChangeArrowheads="1"/>
            </p:cNvSpPr>
            <p:nvPr/>
          </p:nvSpPr>
          <p:spPr bwMode="auto">
            <a:xfrm>
              <a:off x="595" y="3378"/>
              <a:ext cx="29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300" b="0">
                  <a:solidFill>
                    <a:srgbClr val="000000"/>
                  </a:solidFill>
                </a:rPr>
                <a:t> </a:t>
              </a:r>
              <a:endParaRPr lang="en-US" b="0"/>
            </a:p>
          </p:txBody>
        </p:sp>
        <p:sp>
          <p:nvSpPr>
            <p:cNvPr id="355441" name="Freeform 113"/>
            <p:cNvSpPr>
              <a:spLocks/>
            </p:cNvSpPr>
            <p:nvPr/>
          </p:nvSpPr>
          <p:spPr bwMode="auto">
            <a:xfrm>
              <a:off x="1090" y="3782"/>
              <a:ext cx="218" cy="43"/>
            </a:xfrm>
            <a:custGeom>
              <a:avLst/>
              <a:gdLst>
                <a:gd name="T0" fmla="*/ 0 w 632"/>
                <a:gd name="T1" fmla="*/ 123 h 123"/>
                <a:gd name="T2" fmla="*/ 317 w 632"/>
                <a:gd name="T3" fmla="*/ 0 h 123"/>
                <a:gd name="T4" fmla="*/ 632 w 632"/>
                <a:gd name="T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32" h="123">
                  <a:moveTo>
                    <a:pt x="0" y="123"/>
                  </a:moveTo>
                  <a:lnTo>
                    <a:pt x="317" y="0"/>
                  </a:lnTo>
                  <a:lnTo>
                    <a:pt x="63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442" name="Rectangle 114"/>
            <p:cNvSpPr>
              <a:spLocks noChangeArrowheads="1"/>
            </p:cNvSpPr>
            <p:nvPr/>
          </p:nvSpPr>
          <p:spPr bwMode="auto">
            <a:xfrm>
              <a:off x="1360" y="3723"/>
              <a:ext cx="29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400">
                  <a:solidFill>
                    <a:srgbClr val="000000"/>
                  </a:solidFill>
                </a:rPr>
                <a:t>Mixer</a:t>
              </a:r>
              <a:endParaRPr lang="en-US" b="0"/>
            </a:p>
          </p:txBody>
        </p:sp>
        <p:sp>
          <p:nvSpPr>
            <p:cNvPr id="355443" name="Rectangle 115"/>
            <p:cNvSpPr>
              <a:spLocks noChangeArrowheads="1"/>
            </p:cNvSpPr>
            <p:nvPr/>
          </p:nvSpPr>
          <p:spPr bwMode="auto">
            <a:xfrm>
              <a:off x="1725" y="3725"/>
              <a:ext cx="29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300" b="0">
                  <a:solidFill>
                    <a:srgbClr val="000000"/>
                  </a:solidFill>
                </a:rPr>
                <a:t> </a:t>
              </a:r>
              <a:endParaRPr lang="en-US" b="0"/>
            </a:p>
          </p:txBody>
        </p:sp>
        <p:sp>
          <p:nvSpPr>
            <p:cNvPr id="355444" name="Freeform 116"/>
            <p:cNvSpPr>
              <a:spLocks/>
            </p:cNvSpPr>
            <p:nvPr/>
          </p:nvSpPr>
          <p:spPr bwMode="auto">
            <a:xfrm>
              <a:off x="571" y="1832"/>
              <a:ext cx="340" cy="369"/>
            </a:xfrm>
            <a:custGeom>
              <a:avLst/>
              <a:gdLst>
                <a:gd name="T0" fmla="*/ 986 w 986"/>
                <a:gd name="T1" fmla="*/ 1068 h 1068"/>
                <a:gd name="T2" fmla="*/ 489 w 986"/>
                <a:gd name="T3" fmla="*/ 0 h 1068"/>
                <a:gd name="T4" fmla="*/ 0 w 986"/>
                <a:gd name="T5" fmla="*/ 0 h 10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86" h="1068">
                  <a:moveTo>
                    <a:pt x="986" y="1068"/>
                  </a:moveTo>
                  <a:lnTo>
                    <a:pt x="489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445" name="Rectangle 117"/>
            <p:cNvSpPr>
              <a:spLocks noChangeArrowheads="1"/>
            </p:cNvSpPr>
            <p:nvPr/>
          </p:nvSpPr>
          <p:spPr bwMode="auto">
            <a:xfrm>
              <a:off x="96" y="1693"/>
              <a:ext cx="595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400"/>
                <a:t>Optical cell</a:t>
              </a:r>
              <a:endParaRPr lang="en-US" b="0"/>
            </a:p>
          </p:txBody>
        </p:sp>
        <p:sp>
          <p:nvSpPr>
            <p:cNvPr id="355446" name="Rectangle 118"/>
            <p:cNvSpPr>
              <a:spLocks noChangeArrowheads="1"/>
            </p:cNvSpPr>
            <p:nvPr/>
          </p:nvSpPr>
          <p:spPr bwMode="auto">
            <a:xfrm>
              <a:off x="513" y="1773"/>
              <a:ext cx="29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300" b="0">
                  <a:solidFill>
                    <a:srgbClr val="000000"/>
                  </a:solidFill>
                </a:rPr>
                <a:t> </a:t>
              </a:r>
              <a:endParaRPr lang="en-US" b="0"/>
            </a:p>
          </p:txBody>
        </p:sp>
        <p:sp>
          <p:nvSpPr>
            <p:cNvPr id="355447" name="Freeform 119"/>
            <p:cNvSpPr>
              <a:spLocks/>
            </p:cNvSpPr>
            <p:nvPr/>
          </p:nvSpPr>
          <p:spPr bwMode="auto">
            <a:xfrm>
              <a:off x="532" y="2078"/>
              <a:ext cx="140" cy="252"/>
            </a:xfrm>
            <a:custGeom>
              <a:avLst/>
              <a:gdLst>
                <a:gd name="T0" fmla="*/ 404 w 404"/>
                <a:gd name="T1" fmla="*/ 730 h 730"/>
                <a:gd name="T2" fmla="*/ 201 w 404"/>
                <a:gd name="T3" fmla="*/ 0 h 730"/>
                <a:gd name="T4" fmla="*/ 0 w 404"/>
                <a:gd name="T5" fmla="*/ 0 h 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4" h="730">
                  <a:moveTo>
                    <a:pt x="404" y="730"/>
                  </a:moveTo>
                  <a:lnTo>
                    <a:pt x="201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448" name="Rectangle 120"/>
            <p:cNvSpPr>
              <a:spLocks noChangeArrowheads="1"/>
            </p:cNvSpPr>
            <p:nvPr/>
          </p:nvSpPr>
          <p:spPr bwMode="auto">
            <a:xfrm>
              <a:off x="229" y="2029"/>
              <a:ext cx="260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400"/>
                <a:t>Lens</a:t>
              </a:r>
              <a:endParaRPr lang="en-US" b="0"/>
            </a:p>
          </p:txBody>
        </p:sp>
        <p:sp>
          <p:nvSpPr>
            <p:cNvPr id="355449" name="Rectangle 121"/>
            <p:cNvSpPr>
              <a:spLocks noChangeArrowheads="1"/>
            </p:cNvSpPr>
            <p:nvPr/>
          </p:nvSpPr>
          <p:spPr bwMode="auto">
            <a:xfrm>
              <a:off x="464" y="2031"/>
              <a:ext cx="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endParaRPr lang="en-US" b="0"/>
            </a:p>
          </p:txBody>
        </p:sp>
        <p:sp>
          <p:nvSpPr>
            <p:cNvPr id="355450" name="Rectangle 122"/>
            <p:cNvSpPr>
              <a:spLocks noChangeArrowheads="1"/>
            </p:cNvSpPr>
            <p:nvPr/>
          </p:nvSpPr>
          <p:spPr bwMode="auto">
            <a:xfrm>
              <a:off x="47" y="2343"/>
              <a:ext cx="17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400">
                  <a:solidFill>
                    <a:srgbClr val="000000"/>
                  </a:solidFill>
                </a:rPr>
                <a:t>He </a:t>
              </a:r>
              <a:endParaRPr lang="en-US" b="0"/>
            </a:p>
          </p:txBody>
        </p:sp>
        <p:sp>
          <p:nvSpPr>
            <p:cNvPr id="355451" name="Rectangle 123"/>
            <p:cNvSpPr>
              <a:spLocks noChangeArrowheads="1"/>
            </p:cNvSpPr>
            <p:nvPr/>
          </p:nvSpPr>
          <p:spPr bwMode="auto">
            <a:xfrm>
              <a:off x="148" y="2343"/>
              <a:ext cx="35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300">
                  <a:solidFill>
                    <a:srgbClr val="000000"/>
                  </a:solidFill>
                </a:rPr>
                <a:t>-</a:t>
              </a:r>
              <a:endParaRPr lang="en-US" b="0"/>
            </a:p>
          </p:txBody>
        </p:sp>
        <p:sp>
          <p:nvSpPr>
            <p:cNvPr id="355452" name="Rectangle 124"/>
            <p:cNvSpPr>
              <a:spLocks noChangeArrowheads="1"/>
            </p:cNvSpPr>
            <p:nvPr/>
          </p:nvSpPr>
          <p:spPr bwMode="auto">
            <a:xfrm>
              <a:off x="176" y="2343"/>
              <a:ext cx="298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400">
                  <a:solidFill>
                    <a:srgbClr val="000000"/>
                  </a:solidFill>
                </a:rPr>
                <a:t> Ne </a:t>
              </a:r>
            </a:p>
            <a:p>
              <a:pPr eaLnBrk="1" hangingPunct="1"/>
              <a:r>
                <a:rPr lang="en-US" sz="1400">
                  <a:solidFill>
                    <a:srgbClr val="000000"/>
                  </a:solidFill>
                </a:rPr>
                <a:t>Laser</a:t>
              </a:r>
              <a:endParaRPr lang="en-US" b="0"/>
            </a:p>
          </p:txBody>
        </p:sp>
        <p:sp>
          <p:nvSpPr>
            <p:cNvPr id="355453" name="Rectangle 125"/>
            <p:cNvSpPr>
              <a:spLocks noChangeArrowheads="1"/>
            </p:cNvSpPr>
            <p:nvPr/>
          </p:nvSpPr>
          <p:spPr bwMode="auto">
            <a:xfrm>
              <a:off x="516" y="2345"/>
              <a:ext cx="29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300" b="0">
                  <a:solidFill>
                    <a:srgbClr val="000000"/>
                  </a:solidFill>
                </a:rPr>
                <a:t> </a:t>
              </a:r>
              <a:endParaRPr lang="en-US" b="0"/>
            </a:p>
          </p:txBody>
        </p:sp>
        <p:sp>
          <p:nvSpPr>
            <p:cNvPr id="355454" name="Freeform 126"/>
            <p:cNvSpPr>
              <a:spLocks/>
            </p:cNvSpPr>
            <p:nvPr/>
          </p:nvSpPr>
          <p:spPr bwMode="auto">
            <a:xfrm>
              <a:off x="1853" y="1772"/>
              <a:ext cx="235" cy="209"/>
            </a:xfrm>
            <a:custGeom>
              <a:avLst/>
              <a:gdLst>
                <a:gd name="T0" fmla="*/ 680 w 680"/>
                <a:gd name="T1" fmla="*/ 605 h 605"/>
                <a:gd name="T2" fmla="*/ 271 w 680"/>
                <a:gd name="T3" fmla="*/ 0 h 605"/>
                <a:gd name="T4" fmla="*/ 0 w 680"/>
                <a:gd name="T5" fmla="*/ 0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0" h="605">
                  <a:moveTo>
                    <a:pt x="680" y="605"/>
                  </a:moveTo>
                  <a:lnTo>
                    <a:pt x="271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455" name="Rectangle 127"/>
            <p:cNvSpPr>
              <a:spLocks noChangeArrowheads="1"/>
            </p:cNvSpPr>
            <p:nvPr/>
          </p:nvSpPr>
          <p:spPr bwMode="auto">
            <a:xfrm>
              <a:off x="1343" y="1648"/>
              <a:ext cx="68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400"/>
                <a:t>Sensor array</a:t>
              </a:r>
              <a:endParaRPr lang="en-US" b="0"/>
            </a:p>
          </p:txBody>
        </p:sp>
        <p:sp>
          <p:nvSpPr>
            <p:cNvPr id="355456" name="Rectangle 128"/>
            <p:cNvSpPr>
              <a:spLocks noChangeArrowheads="1"/>
            </p:cNvSpPr>
            <p:nvPr/>
          </p:nvSpPr>
          <p:spPr bwMode="auto">
            <a:xfrm>
              <a:off x="1652" y="1722"/>
              <a:ext cx="29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300" b="0">
                  <a:solidFill>
                    <a:srgbClr val="000000"/>
                  </a:solidFill>
                </a:rPr>
                <a:t> </a:t>
              </a:r>
              <a:endParaRPr lang="en-US" b="0"/>
            </a:p>
          </p:txBody>
        </p:sp>
        <p:sp>
          <p:nvSpPr>
            <p:cNvPr id="355457" name="Rectangle 129"/>
            <p:cNvSpPr>
              <a:spLocks noChangeArrowheads="1"/>
            </p:cNvSpPr>
            <p:nvPr/>
          </p:nvSpPr>
          <p:spPr bwMode="auto">
            <a:xfrm>
              <a:off x="2501" y="1982"/>
              <a:ext cx="54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400">
                  <a:solidFill>
                    <a:srgbClr val="000000"/>
                  </a:solidFill>
                </a:rPr>
                <a:t>Amplifier  </a:t>
              </a:r>
              <a:endParaRPr lang="en-US" b="0"/>
            </a:p>
          </p:txBody>
        </p:sp>
        <p:sp>
          <p:nvSpPr>
            <p:cNvPr id="355458" name="Rectangle 130"/>
            <p:cNvSpPr>
              <a:spLocks noChangeArrowheads="1"/>
            </p:cNvSpPr>
            <p:nvPr/>
          </p:nvSpPr>
          <p:spPr bwMode="auto">
            <a:xfrm>
              <a:off x="2933" y="1984"/>
              <a:ext cx="29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300" b="0">
                  <a:solidFill>
                    <a:srgbClr val="000000"/>
                  </a:solidFill>
                </a:rPr>
                <a:t> </a:t>
              </a:r>
              <a:endParaRPr lang="en-US" b="0"/>
            </a:p>
          </p:txBody>
        </p:sp>
        <p:sp>
          <p:nvSpPr>
            <p:cNvPr id="355459" name="Line 131"/>
            <p:cNvSpPr>
              <a:spLocks noChangeShapeType="1"/>
            </p:cNvSpPr>
            <p:nvPr/>
          </p:nvSpPr>
          <p:spPr bwMode="auto">
            <a:xfrm flipH="1">
              <a:off x="2984" y="3889"/>
              <a:ext cx="6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460" name="Line 132"/>
            <p:cNvSpPr>
              <a:spLocks noChangeShapeType="1"/>
            </p:cNvSpPr>
            <p:nvPr/>
          </p:nvSpPr>
          <p:spPr bwMode="auto">
            <a:xfrm>
              <a:off x="3046" y="2032"/>
              <a:ext cx="10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461" name="Line 133"/>
            <p:cNvSpPr>
              <a:spLocks noChangeShapeType="1"/>
            </p:cNvSpPr>
            <p:nvPr/>
          </p:nvSpPr>
          <p:spPr bwMode="auto">
            <a:xfrm>
              <a:off x="3148" y="2031"/>
              <a:ext cx="1" cy="185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5462" name="Line 134"/>
            <p:cNvSpPr>
              <a:spLocks noChangeShapeType="1"/>
            </p:cNvSpPr>
            <p:nvPr/>
          </p:nvSpPr>
          <p:spPr bwMode="auto">
            <a:xfrm flipV="1">
              <a:off x="2984" y="3888"/>
              <a:ext cx="16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aphicFrame>
        <p:nvGraphicFramePr>
          <p:cNvPr id="355463" name="Object 135"/>
          <p:cNvGraphicFramePr>
            <a:graphicFrameLocks noChangeAspect="1"/>
          </p:cNvGraphicFramePr>
          <p:nvPr>
            <p:ph idx="1"/>
          </p:nvPr>
        </p:nvGraphicFramePr>
        <p:xfrm>
          <a:off x="5435600" y="2251075"/>
          <a:ext cx="3362325" cy="214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5465" name="Фотография Photo Editor" r:id="rId3" imgW="5714286" imgH="3648584" progId="MSPhotoEd.3">
                  <p:embed/>
                </p:oleObj>
              </mc:Choice>
              <mc:Fallback>
                <p:oleObj name="Фотография Photo Editor" r:id="rId3" imgW="5714286" imgH="3648584" progId="MSPhotoEd.3">
                  <p:embed/>
                  <p:pic>
                    <p:nvPicPr>
                      <p:cNvPr id="0" name="Object 1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5600" y="2251075"/>
                        <a:ext cx="3362325" cy="2146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advClick="0">
    <p:zoom dir="in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C35E3-317D-4FBB-9291-FAE2AB78B710}" type="slidenum">
              <a:rPr lang="en-GB"/>
              <a:pPr/>
              <a:t>8</a:t>
            </a:fld>
            <a:endParaRPr lang="en-GB"/>
          </a:p>
        </p:txBody>
      </p:sp>
      <p:sp>
        <p:nvSpPr>
          <p:cNvPr id="3563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588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/>
              <a:t> Methods of post test study of samples (3)</a:t>
            </a:r>
            <a:endParaRPr lang="ru-RU"/>
          </a:p>
        </p:txBody>
      </p:sp>
      <p:sp>
        <p:nvSpPr>
          <p:cNvPr id="356355" name="Text Box 3"/>
          <p:cNvSpPr txBox="1">
            <a:spLocks noChangeArrowheads="1"/>
          </p:cNvSpPr>
          <p:nvPr/>
        </p:nvSpPr>
        <p:spPr bwMode="auto">
          <a:xfrm>
            <a:off x="2463800" y="53213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endParaRPr lang="ru-RU" b="0"/>
          </a:p>
        </p:txBody>
      </p:sp>
      <p:sp>
        <p:nvSpPr>
          <p:cNvPr id="356356" name="Text Box 4"/>
          <p:cNvSpPr txBox="1">
            <a:spLocks noChangeArrowheads="1"/>
          </p:cNvSpPr>
          <p:nvPr/>
        </p:nvSpPr>
        <p:spPr bwMode="auto">
          <a:xfrm>
            <a:off x="0" y="908050"/>
            <a:ext cx="90725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000" b="0"/>
              <a:t>High temperature Knudsen MS  → 	partial pressures of species in vacuum</a:t>
            </a:r>
          </a:p>
          <a:p>
            <a:pPr eaLnBrk="1" hangingPunct="1"/>
            <a:r>
              <a:rPr lang="en-US" sz="2000" b="0"/>
              <a:t>					 </a:t>
            </a:r>
            <a:r>
              <a:rPr lang="en-US" b="0"/>
              <a:t>(Error: </a:t>
            </a:r>
            <a:r>
              <a:rPr lang="ru-RU" b="0"/>
              <a:t>10</a:t>
            </a:r>
            <a:r>
              <a:rPr lang="en-US" b="0"/>
              <a:t> rel. %) </a:t>
            </a:r>
            <a:endParaRPr lang="ru-RU" b="0"/>
          </a:p>
        </p:txBody>
      </p:sp>
      <p:pic>
        <p:nvPicPr>
          <p:cNvPr id="356357" name="Picture 5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16"/>
          <a:stretch>
            <a:fillRect/>
          </a:stretch>
        </p:blipFill>
        <p:spPr>
          <a:xfrm>
            <a:off x="450850" y="2209800"/>
            <a:ext cx="5624513" cy="4171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56358" name="Rectangle 6"/>
          <p:cNvSpPr>
            <a:spLocks noChangeArrowheads="1"/>
          </p:cNvSpPr>
          <p:nvPr/>
        </p:nvSpPr>
        <p:spPr bwMode="auto">
          <a:xfrm>
            <a:off x="793750" y="1528763"/>
            <a:ext cx="1765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000"/>
              <a:t>Knudsen cell</a:t>
            </a:r>
            <a:endParaRPr lang="ru-RU" sz="2000"/>
          </a:p>
        </p:txBody>
      </p:sp>
      <p:sp>
        <p:nvSpPr>
          <p:cNvPr id="356359" name="Rectangle 7"/>
          <p:cNvSpPr>
            <a:spLocks noChangeArrowheads="1"/>
          </p:cNvSpPr>
          <p:nvPr/>
        </p:nvSpPr>
        <p:spPr bwMode="auto">
          <a:xfrm>
            <a:off x="6308725" y="4383088"/>
            <a:ext cx="2571750" cy="168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b="0">
                <a:solidFill>
                  <a:srgbClr val="000099"/>
                </a:solidFill>
              </a:rPr>
              <a:t>1 – Lid</a:t>
            </a:r>
          </a:p>
          <a:p>
            <a:pPr eaLnBrk="1" hangingPunct="1">
              <a:spcBef>
                <a:spcPct val="20000"/>
              </a:spcBef>
            </a:pPr>
            <a:r>
              <a:rPr lang="en-US" b="0">
                <a:solidFill>
                  <a:srgbClr val="000099"/>
                </a:solidFill>
              </a:rPr>
              <a:t>2 – Cathodes</a:t>
            </a:r>
          </a:p>
          <a:p>
            <a:pPr eaLnBrk="1" hangingPunct="1">
              <a:spcBef>
                <a:spcPct val="20000"/>
              </a:spcBef>
            </a:pPr>
            <a:r>
              <a:rPr lang="en-US" b="0">
                <a:solidFill>
                  <a:srgbClr val="000099"/>
                </a:solidFill>
              </a:rPr>
              <a:t>3 – Vessel</a:t>
            </a:r>
          </a:p>
          <a:p>
            <a:pPr eaLnBrk="1" hangingPunct="1">
              <a:spcBef>
                <a:spcPct val="20000"/>
              </a:spcBef>
            </a:pPr>
            <a:r>
              <a:rPr lang="en-US" b="0">
                <a:solidFill>
                  <a:srgbClr val="000099"/>
                </a:solidFill>
              </a:rPr>
              <a:t>4 – Support bar</a:t>
            </a:r>
          </a:p>
          <a:p>
            <a:pPr eaLnBrk="1" hangingPunct="1">
              <a:spcBef>
                <a:spcPct val="20000"/>
              </a:spcBef>
            </a:pPr>
            <a:r>
              <a:rPr lang="en-US" b="0">
                <a:solidFill>
                  <a:srgbClr val="000099"/>
                </a:solidFill>
              </a:rPr>
              <a:t>5 – Ports for pyrometry </a:t>
            </a:r>
            <a:endParaRPr lang="ru-RU" b="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 advClick="0">
    <p:zoom dir="in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E6AC7-02B1-43EE-9B95-59D738AD2361}" type="slidenum">
              <a:rPr lang="en-GB"/>
              <a:pPr/>
              <a:t>9</a:t>
            </a:fld>
            <a:endParaRPr lang="en-GB"/>
          </a:p>
        </p:txBody>
      </p:sp>
      <p:sp>
        <p:nvSpPr>
          <p:cNvPr id="363527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58800"/>
          </a:xfrm>
          <a:noFill/>
          <a:ln/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/>
              <a:t> Induction furnace for the</a:t>
            </a:r>
            <a:r>
              <a:rPr lang="ru-RU"/>
              <a:t> </a:t>
            </a:r>
            <a:r>
              <a:rPr lang="en-US"/>
              <a:t>EVAN</a:t>
            </a:r>
            <a:r>
              <a:rPr lang="ru-RU"/>
              <a:t>-1</a:t>
            </a:r>
            <a:r>
              <a:rPr lang="en-US"/>
              <a:t>FP test (1)</a:t>
            </a:r>
            <a:endParaRPr lang="ru-RU"/>
          </a:p>
        </p:txBody>
      </p:sp>
      <p:grpSp>
        <p:nvGrpSpPr>
          <p:cNvPr id="363530" name="Group 10"/>
          <p:cNvGrpSpPr>
            <a:grpSpLocks/>
          </p:cNvGrpSpPr>
          <p:nvPr/>
        </p:nvGrpSpPr>
        <p:grpSpPr bwMode="auto">
          <a:xfrm>
            <a:off x="377825" y="519113"/>
            <a:ext cx="3960813" cy="5576887"/>
            <a:chOff x="158" y="527"/>
            <a:chExt cx="2495" cy="3513"/>
          </a:xfrm>
        </p:grpSpPr>
        <p:pic>
          <p:nvPicPr>
            <p:cNvPr id="363531" name="Picture 11" descr="Общий%20вид%20для%20EVAN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527"/>
              <a:ext cx="1982" cy="35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63532" name="Text Box 12"/>
            <p:cNvSpPr txBox="1">
              <a:spLocks noChangeArrowheads="1"/>
            </p:cNvSpPr>
            <p:nvPr/>
          </p:nvSpPr>
          <p:spPr bwMode="auto">
            <a:xfrm>
              <a:off x="2290" y="890"/>
              <a:ext cx="363" cy="2674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r>
                <a:rPr lang="ru-RU" sz="1600">
                  <a:cs typeface="Mangal" pitchFamily="18" charset="0"/>
                </a:rPr>
                <a:t>1</a:t>
              </a:r>
            </a:p>
            <a:p>
              <a:pPr eaLnBrk="1" hangingPunct="1"/>
              <a:endParaRPr lang="ru-RU" sz="1600">
                <a:solidFill>
                  <a:srgbClr val="FFFFFF"/>
                </a:solidFill>
                <a:cs typeface="Mangal" pitchFamily="18" charset="0"/>
              </a:endParaRPr>
            </a:p>
            <a:p>
              <a:pPr eaLnBrk="1" hangingPunct="1"/>
              <a:r>
                <a:rPr lang="ru-RU" sz="1600">
                  <a:cs typeface="Mangal" pitchFamily="18" charset="0"/>
                </a:rPr>
                <a:t>2</a:t>
              </a:r>
            </a:p>
            <a:p>
              <a:pPr eaLnBrk="1" hangingPunct="1"/>
              <a:endParaRPr lang="ru-RU" sz="1600">
                <a:solidFill>
                  <a:srgbClr val="FFFFFF"/>
                </a:solidFill>
                <a:cs typeface="Mangal" pitchFamily="18" charset="0"/>
              </a:endParaRPr>
            </a:p>
            <a:p>
              <a:pPr eaLnBrk="1" hangingPunct="1"/>
              <a:r>
                <a:rPr lang="ru-RU" sz="1600">
                  <a:cs typeface="Mangal" pitchFamily="18" charset="0"/>
                </a:rPr>
                <a:t>3</a:t>
              </a:r>
            </a:p>
            <a:p>
              <a:pPr eaLnBrk="1" hangingPunct="1"/>
              <a:endParaRPr lang="ru-RU" sz="1600">
                <a:solidFill>
                  <a:srgbClr val="FFFFFF"/>
                </a:solidFill>
                <a:cs typeface="Mangal" pitchFamily="18" charset="0"/>
              </a:endParaRPr>
            </a:p>
            <a:p>
              <a:pPr eaLnBrk="1" hangingPunct="1"/>
              <a:r>
                <a:rPr lang="ru-RU" sz="1600">
                  <a:cs typeface="Mangal" pitchFamily="18" charset="0"/>
                </a:rPr>
                <a:t>4</a:t>
              </a:r>
            </a:p>
            <a:p>
              <a:pPr eaLnBrk="1" hangingPunct="1"/>
              <a:endParaRPr lang="ru-RU" sz="1600">
                <a:solidFill>
                  <a:srgbClr val="FFFFFF"/>
                </a:solidFill>
                <a:cs typeface="Mangal" pitchFamily="18" charset="0"/>
              </a:endParaRPr>
            </a:p>
            <a:p>
              <a:pPr eaLnBrk="1" hangingPunct="1"/>
              <a:r>
                <a:rPr lang="ru-RU" sz="1600">
                  <a:cs typeface="Mangal" pitchFamily="18" charset="0"/>
                </a:rPr>
                <a:t>5</a:t>
              </a:r>
            </a:p>
            <a:p>
              <a:pPr eaLnBrk="1" hangingPunct="1"/>
              <a:endParaRPr lang="ru-RU" sz="1600">
                <a:solidFill>
                  <a:srgbClr val="FFFFFF"/>
                </a:solidFill>
                <a:cs typeface="Mangal" pitchFamily="18" charset="0"/>
              </a:endParaRPr>
            </a:p>
            <a:p>
              <a:pPr eaLnBrk="1" hangingPunct="1"/>
              <a:r>
                <a:rPr lang="ru-RU" sz="1600">
                  <a:cs typeface="Mangal" pitchFamily="18" charset="0"/>
                </a:rPr>
                <a:t>6</a:t>
              </a:r>
            </a:p>
            <a:p>
              <a:pPr eaLnBrk="1" hangingPunct="1"/>
              <a:endParaRPr lang="ru-RU" sz="1600">
                <a:solidFill>
                  <a:srgbClr val="FFFFFF"/>
                </a:solidFill>
                <a:cs typeface="Mangal" pitchFamily="18" charset="0"/>
              </a:endParaRPr>
            </a:p>
            <a:p>
              <a:pPr eaLnBrk="1" hangingPunct="1"/>
              <a:r>
                <a:rPr lang="ru-RU" sz="1600">
                  <a:cs typeface="Mangal" pitchFamily="18" charset="0"/>
                </a:rPr>
                <a:t>7</a:t>
              </a:r>
            </a:p>
            <a:p>
              <a:pPr eaLnBrk="1" hangingPunct="1"/>
              <a:endParaRPr lang="ru-RU" sz="1600">
                <a:solidFill>
                  <a:srgbClr val="FFFFFF"/>
                </a:solidFill>
                <a:cs typeface="Mangal" pitchFamily="18" charset="0"/>
              </a:endParaRPr>
            </a:p>
            <a:p>
              <a:pPr eaLnBrk="1" hangingPunct="1"/>
              <a:r>
                <a:rPr lang="ru-RU" sz="1600">
                  <a:cs typeface="Mangal" pitchFamily="18" charset="0"/>
                </a:rPr>
                <a:t>8</a:t>
              </a:r>
            </a:p>
            <a:p>
              <a:pPr eaLnBrk="1" hangingPunct="1"/>
              <a:endParaRPr lang="ru-RU" sz="1600">
                <a:solidFill>
                  <a:srgbClr val="FFFFFF"/>
                </a:solidFill>
                <a:cs typeface="Mangal" pitchFamily="18" charset="0"/>
              </a:endParaRPr>
            </a:p>
            <a:p>
              <a:pPr eaLnBrk="1" hangingPunct="1"/>
              <a:r>
                <a:rPr lang="ru-RU" sz="1600">
                  <a:cs typeface="Mangal" pitchFamily="18" charset="0"/>
                </a:rPr>
                <a:t>9</a:t>
              </a:r>
              <a:endParaRPr lang="ru-RU" sz="1600" b="0"/>
            </a:p>
          </p:txBody>
        </p:sp>
        <p:sp>
          <p:nvSpPr>
            <p:cNvPr id="363533" name="Line 13"/>
            <p:cNvSpPr>
              <a:spLocks noChangeShapeType="1"/>
            </p:cNvSpPr>
            <p:nvPr/>
          </p:nvSpPr>
          <p:spPr bwMode="auto">
            <a:xfrm flipH="1" flipV="1">
              <a:off x="1066" y="890"/>
              <a:ext cx="1224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63534" name="Line 14"/>
            <p:cNvSpPr>
              <a:spLocks noChangeShapeType="1"/>
            </p:cNvSpPr>
            <p:nvPr/>
          </p:nvSpPr>
          <p:spPr bwMode="auto">
            <a:xfrm flipH="1" flipV="1">
              <a:off x="1565" y="981"/>
              <a:ext cx="725" cy="3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63535" name="Line 15"/>
            <p:cNvSpPr>
              <a:spLocks noChangeShapeType="1"/>
            </p:cNvSpPr>
            <p:nvPr/>
          </p:nvSpPr>
          <p:spPr bwMode="auto">
            <a:xfrm flipH="1" flipV="1">
              <a:off x="1474" y="1389"/>
              <a:ext cx="816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63536" name="Line 16"/>
            <p:cNvSpPr>
              <a:spLocks noChangeShapeType="1"/>
            </p:cNvSpPr>
            <p:nvPr/>
          </p:nvSpPr>
          <p:spPr bwMode="auto">
            <a:xfrm flipH="1" flipV="1">
              <a:off x="1610" y="1525"/>
              <a:ext cx="680" cy="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63537" name="Line 17"/>
            <p:cNvSpPr>
              <a:spLocks noChangeShapeType="1"/>
            </p:cNvSpPr>
            <p:nvPr/>
          </p:nvSpPr>
          <p:spPr bwMode="auto">
            <a:xfrm flipH="1" flipV="1">
              <a:off x="1474" y="1706"/>
              <a:ext cx="816" cy="4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63538" name="Line 18"/>
            <p:cNvSpPr>
              <a:spLocks noChangeShapeType="1"/>
            </p:cNvSpPr>
            <p:nvPr/>
          </p:nvSpPr>
          <p:spPr bwMode="auto">
            <a:xfrm flipH="1" flipV="1">
              <a:off x="1156" y="1888"/>
              <a:ext cx="1134" cy="6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63539" name="Line 19"/>
            <p:cNvSpPr>
              <a:spLocks noChangeShapeType="1"/>
            </p:cNvSpPr>
            <p:nvPr/>
          </p:nvSpPr>
          <p:spPr bwMode="auto">
            <a:xfrm flipH="1" flipV="1">
              <a:off x="657" y="1797"/>
              <a:ext cx="1633" cy="10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63540" name="Line 20"/>
            <p:cNvSpPr>
              <a:spLocks noChangeShapeType="1"/>
            </p:cNvSpPr>
            <p:nvPr/>
          </p:nvSpPr>
          <p:spPr bwMode="auto">
            <a:xfrm flipH="1" flipV="1">
              <a:off x="1156" y="2205"/>
              <a:ext cx="1134" cy="95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63541" name="Line 21"/>
            <p:cNvSpPr>
              <a:spLocks noChangeShapeType="1"/>
            </p:cNvSpPr>
            <p:nvPr/>
          </p:nvSpPr>
          <p:spPr bwMode="auto">
            <a:xfrm flipH="1" flipV="1">
              <a:off x="1338" y="2432"/>
              <a:ext cx="952" cy="10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363542" name="Text Box 22"/>
          <p:cNvSpPr txBox="1">
            <a:spLocks noChangeArrowheads="1"/>
          </p:cNvSpPr>
          <p:nvPr/>
        </p:nvSpPr>
        <p:spPr bwMode="auto">
          <a:xfrm>
            <a:off x="4859338" y="828675"/>
            <a:ext cx="3816350" cy="256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ru-RU" b="0">
                <a:solidFill>
                  <a:srgbClr val="000099"/>
                </a:solidFill>
              </a:rPr>
              <a:t>1</a:t>
            </a:r>
            <a:r>
              <a:rPr lang="en-US" b="0">
                <a:solidFill>
                  <a:srgbClr val="000099"/>
                </a:solidFill>
              </a:rPr>
              <a:t> </a:t>
            </a:r>
            <a:r>
              <a:rPr lang="ru-RU" b="0">
                <a:solidFill>
                  <a:srgbClr val="000099"/>
                </a:solidFill>
              </a:rPr>
              <a:t>- </a:t>
            </a:r>
            <a:r>
              <a:rPr lang="en-US" b="0">
                <a:solidFill>
                  <a:srgbClr val="000099"/>
                </a:solidFill>
              </a:rPr>
              <a:t>Lid</a:t>
            </a:r>
            <a:r>
              <a:rPr lang="ru-RU" b="0">
                <a:solidFill>
                  <a:srgbClr val="000099"/>
                </a:solidFill>
              </a:rPr>
              <a:t> </a:t>
            </a:r>
            <a:r>
              <a:rPr lang="en-US" b="0">
                <a:solidFill>
                  <a:srgbClr val="000099"/>
                </a:solidFill>
              </a:rPr>
              <a:t/>
            </a:r>
            <a:br>
              <a:rPr lang="en-US" b="0">
                <a:solidFill>
                  <a:srgbClr val="000099"/>
                </a:solidFill>
              </a:rPr>
            </a:br>
            <a:r>
              <a:rPr lang="ru-RU" b="0">
                <a:solidFill>
                  <a:srgbClr val="000099"/>
                </a:solidFill>
              </a:rPr>
              <a:t>2</a:t>
            </a:r>
            <a:r>
              <a:rPr lang="en-US" b="0">
                <a:solidFill>
                  <a:srgbClr val="000099"/>
                </a:solidFill>
              </a:rPr>
              <a:t> </a:t>
            </a:r>
            <a:r>
              <a:rPr lang="ru-RU" b="0">
                <a:solidFill>
                  <a:srgbClr val="000099"/>
                </a:solidFill>
              </a:rPr>
              <a:t>-</a:t>
            </a:r>
            <a:r>
              <a:rPr lang="en-US" b="0">
                <a:solidFill>
                  <a:srgbClr val="000099"/>
                </a:solidFill>
              </a:rPr>
              <a:t> Pyrometer shaft</a:t>
            </a:r>
            <a:r>
              <a:rPr lang="ru-RU" b="0">
                <a:solidFill>
                  <a:srgbClr val="000099"/>
                </a:solidFill>
              </a:rPr>
              <a:t> </a:t>
            </a:r>
            <a:r>
              <a:rPr lang="en-US" b="0">
                <a:solidFill>
                  <a:srgbClr val="000099"/>
                </a:solidFill>
              </a:rPr>
              <a:t/>
            </a:r>
            <a:br>
              <a:rPr lang="en-US" b="0">
                <a:solidFill>
                  <a:srgbClr val="000099"/>
                </a:solidFill>
              </a:rPr>
            </a:br>
            <a:r>
              <a:rPr lang="ru-RU" b="0">
                <a:solidFill>
                  <a:srgbClr val="000099"/>
                </a:solidFill>
              </a:rPr>
              <a:t>3</a:t>
            </a:r>
            <a:r>
              <a:rPr lang="en-US" b="0">
                <a:solidFill>
                  <a:srgbClr val="000099"/>
                </a:solidFill>
              </a:rPr>
              <a:t> </a:t>
            </a:r>
            <a:r>
              <a:rPr lang="ru-RU" b="0">
                <a:solidFill>
                  <a:srgbClr val="000099"/>
                </a:solidFill>
              </a:rPr>
              <a:t>- </a:t>
            </a:r>
            <a:r>
              <a:rPr lang="en-US" b="0">
                <a:solidFill>
                  <a:srgbClr val="000099"/>
                </a:solidFill>
              </a:rPr>
              <a:t>Quartz partition</a:t>
            </a:r>
            <a:r>
              <a:rPr lang="ru-RU" b="0">
                <a:solidFill>
                  <a:srgbClr val="000099"/>
                </a:solidFill>
              </a:rPr>
              <a:t> </a:t>
            </a:r>
            <a:r>
              <a:rPr lang="en-US" b="0">
                <a:solidFill>
                  <a:srgbClr val="000099"/>
                </a:solidFill>
              </a:rPr>
              <a:t/>
            </a:r>
            <a:br>
              <a:rPr lang="en-US" b="0">
                <a:solidFill>
                  <a:srgbClr val="000099"/>
                </a:solidFill>
              </a:rPr>
            </a:br>
            <a:r>
              <a:rPr lang="ru-RU" b="0">
                <a:solidFill>
                  <a:srgbClr val="000099"/>
                </a:solidFill>
              </a:rPr>
              <a:t>4</a:t>
            </a:r>
            <a:r>
              <a:rPr lang="en-US" b="0">
                <a:solidFill>
                  <a:srgbClr val="000099"/>
                </a:solidFill>
              </a:rPr>
              <a:t> </a:t>
            </a:r>
            <a:r>
              <a:rPr lang="ru-RU" b="0">
                <a:solidFill>
                  <a:srgbClr val="000099"/>
                </a:solidFill>
              </a:rPr>
              <a:t>- </a:t>
            </a:r>
            <a:r>
              <a:rPr lang="en-US" b="0">
                <a:solidFill>
                  <a:srgbClr val="000099"/>
                </a:solidFill>
              </a:rPr>
              <a:t>Quartz vessel</a:t>
            </a:r>
            <a:br>
              <a:rPr lang="en-US" b="0">
                <a:solidFill>
                  <a:srgbClr val="000099"/>
                </a:solidFill>
              </a:rPr>
            </a:br>
            <a:r>
              <a:rPr lang="ru-RU" b="0">
                <a:solidFill>
                  <a:srgbClr val="000099"/>
                </a:solidFill>
              </a:rPr>
              <a:t>5</a:t>
            </a:r>
            <a:r>
              <a:rPr lang="en-US" b="0">
                <a:solidFill>
                  <a:srgbClr val="000099"/>
                </a:solidFill>
              </a:rPr>
              <a:t> </a:t>
            </a:r>
            <a:r>
              <a:rPr lang="ru-RU" b="0">
                <a:solidFill>
                  <a:srgbClr val="000099"/>
                </a:solidFill>
              </a:rPr>
              <a:t>-</a:t>
            </a:r>
            <a:r>
              <a:rPr lang="en-US" b="0">
                <a:solidFill>
                  <a:srgbClr val="000099"/>
                </a:solidFill>
              </a:rPr>
              <a:t> Cold crucible</a:t>
            </a:r>
            <a:r>
              <a:rPr lang="ru-RU" b="0">
                <a:solidFill>
                  <a:srgbClr val="000099"/>
                </a:solidFill>
              </a:rPr>
              <a:t> </a:t>
            </a:r>
            <a:r>
              <a:rPr lang="en-US" b="0">
                <a:solidFill>
                  <a:srgbClr val="000099"/>
                </a:solidFill>
              </a:rPr>
              <a:t/>
            </a:r>
            <a:br>
              <a:rPr lang="en-US" b="0">
                <a:solidFill>
                  <a:srgbClr val="000099"/>
                </a:solidFill>
              </a:rPr>
            </a:br>
            <a:r>
              <a:rPr lang="ru-RU" b="0">
                <a:solidFill>
                  <a:srgbClr val="000099"/>
                </a:solidFill>
              </a:rPr>
              <a:t>6</a:t>
            </a:r>
            <a:r>
              <a:rPr lang="en-US" b="0">
                <a:solidFill>
                  <a:srgbClr val="000099"/>
                </a:solidFill>
              </a:rPr>
              <a:t> </a:t>
            </a:r>
            <a:r>
              <a:rPr lang="ru-RU" b="0">
                <a:solidFill>
                  <a:srgbClr val="000099"/>
                </a:solidFill>
              </a:rPr>
              <a:t>-</a:t>
            </a:r>
            <a:r>
              <a:rPr lang="en-US" b="0">
                <a:solidFill>
                  <a:srgbClr val="000099"/>
                </a:solidFill>
              </a:rPr>
              <a:t> Corium melt</a:t>
            </a:r>
            <a:br>
              <a:rPr lang="en-US" b="0">
                <a:solidFill>
                  <a:srgbClr val="000099"/>
                </a:solidFill>
              </a:rPr>
            </a:br>
            <a:r>
              <a:rPr lang="ru-RU" b="0">
                <a:solidFill>
                  <a:srgbClr val="000099"/>
                </a:solidFill>
              </a:rPr>
              <a:t>7</a:t>
            </a:r>
            <a:r>
              <a:rPr lang="en-US" b="0">
                <a:solidFill>
                  <a:srgbClr val="000099"/>
                </a:solidFill>
              </a:rPr>
              <a:t> </a:t>
            </a:r>
            <a:r>
              <a:rPr lang="ru-RU" b="0">
                <a:solidFill>
                  <a:srgbClr val="000099"/>
                </a:solidFill>
              </a:rPr>
              <a:t>-</a:t>
            </a:r>
            <a:r>
              <a:rPr lang="en-US" b="0">
                <a:solidFill>
                  <a:srgbClr val="000099"/>
                </a:solidFill>
              </a:rPr>
              <a:t> Inductor coil</a:t>
            </a:r>
            <a:br>
              <a:rPr lang="en-US" b="0">
                <a:solidFill>
                  <a:srgbClr val="000099"/>
                </a:solidFill>
              </a:rPr>
            </a:br>
            <a:r>
              <a:rPr lang="ru-RU" b="0">
                <a:solidFill>
                  <a:srgbClr val="000099"/>
                </a:solidFill>
              </a:rPr>
              <a:t>8</a:t>
            </a:r>
            <a:r>
              <a:rPr lang="en-US" b="0">
                <a:solidFill>
                  <a:srgbClr val="000099"/>
                </a:solidFill>
              </a:rPr>
              <a:t> </a:t>
            </a:r>
            <a:r>
              <a:rPr lang="ru-RU" b="0">
                <a:solidFill>
                  <a:srgbClr val="000099"/>
                </a:solidFill>
              </a:rPr>
              <a:t>-</a:t>
            </a:r>
            <a:r>
              <a:rPr lang="en-US" b="0">
                <a:solidFill>
                  <a:srgbClr val="000099"/>
                </a:solidFill>
              </a:rPr>
              <a:t> Corium crust</a:t>
            </a:r>
            <a:br>
              <a:rPr lang="en-US" b="0">
                <a:solidFill>
                  <a:srgbClr val="000099"/>
                </a:solidFill>
              </a:rPr>
            </a:br>
            <a:r>
              <a:rPr lang="ru-RU" b="0">
                <a:solidFill>
                  <a:srgbClr val="000099"/>
                </a:solidFill>
              </a:rPr>
              <a:t>9–</a:t>
            </a:r>
            <a:r>
              <a:rPr lang="en-US" b="0">
                <a:solidFill>
                  <a:srgbClr val="000099"/>
                </a:solidFill>
              </a:rPr>
              <a:t> Bottom calorimeter</a:t>
            </a:r>
            <a:endParaRPr lang="ru-RU" b="0">
              <a:solidFill>
                <a:srgbClr val="000099"/>
              </a:solidFill>
            </a:endParaRPr>
          </a:p>
        </p:txBody>
      </p:sp>
      <p:sp>
        <p:nvSpPr>
          <p:cNvPr id="363543" name="Text Box 23"/>
          <p:cNvSpPr txBox="1">
            <a:spLocks noChangeArrowheads="1"/>
          </p:cNvSpPr>
          <p:nvPr/>
        </p:nvSpPr>
        <p:spPr bwMode="auto">
          <a:xfrm>
            <a:off x="4416425" y="3640138"/>
            <a:ext cx="4918075" cy="256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US"/>
              <a:t>Reduction of aerosol transport losses:</a:t>
            </a:r>
            <a:endParaRPr lang="ru-RU"/>
          </a:p>
          <a:p>
            <a:pPr eaLnBrk="1" hangingPunct="1">
              <a:buFont typeface="Wingdings" pitchFamily="2" charset="2"/>
              <a:buChar char="ü"/>
            </a:pPr>
            <a:r>
              <a:rPr lang="en-US" b="0"/>
              <a:t> Molten pool is placed in the top of cold</a:t>
            </a:r>
            <a:br>
              <a:rPr lang="en-US" b="0"/>
            </a:br>
            <a:r>
              <a:rPr lang="en-US" b="0"/>
              <a:t>    crucible for reduction of cold surface area 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b="0"/>
              <a:t> Quartz partition is separating above the </a:t>
            </a:r>
            <a:br>
              <a:rPr lang="en-US" b="0"/>
            </a:br>
            <a:r>
              <a:rPr lang="en-US" b="0"/>
              <a:t>    melt area from the furnace internals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b="0"/>
              <a:t> Pyrometer shaft was moved out from the</a:t>
            </a:r>
            <a:br>
              <a:rPr lang="en-US" b="0"/>
            </a:br>
            <a:r>
              <a:rPr lang="en-US" b="0"/>
              <a:t>    furnace during sampling (only short-term</a:t>
            </a:r>
            <a:br>
              <a:rPr lang="en-US" b="0"/>
            </a:br>
            <a:r>
              <a:rPr lang="en-US" b="0"/>
              <a:t>    temperature measurements at the</a:t>
            </a:r>
            <a:br>
              <a:rPr lang="en-US" b="0"/>
            </a:br>
            <a:r>
              <a:rPr lang="en-US" b="0"/>
              <a:t>    beginning and the end of every regime)</a:t>
            </a:r>
            <a:endParaRPr lang="ru-RU" b="0"/>
          </a:p>
        </p:txBody>
      </p:sp>
    </p:spTree>
  </p:cSld>
  <p:clrMapOvr>
    <a:masterClrMapping/>
  </p:clrMapOvr>
  <p:transition advClick="0">
    <p:zoom dir="in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triangl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triangl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9362</TotalTime>
  <Words>1427</Words>
  <Application>Microsoft Office PowerPoint</Application>
  <PresentationFormat>Bildschirmpräsentation (4:3)</PresentationFormat>
  <Paragraphs>389</Paragraphs>
  <Slides>33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9</vt:i4>
      </vt:variant>
      <vt:variant>
        <vt:lpstr>Folientitel</vt:lpstr>
      </vt:variant>
      <vt:variant>
        <vt:i4>33</vt:i4>
      </vt:variant>
    </vt:vector>
  </HeadingPairs>
  <TitlesOfParts>
    <vt:vector size="49" baseType="lpstr">
      <vt:lpstr>Times New Roman</vt:lpstr>
      <vt:lpstr>Arial</vt:lpstr>
      <vt:lpstr>Times New Roman CYR</vt:lpstr>
      <vt:lpstr>Wingdings</vt:lpstr>
      <vt:lpstr>Symbol</vt:lpstr>
      <vt:lpstr>Mangal</vt:lpstr>
      <vt:lpstr>Оформление по умолчанию</vt:lpstr>
      <vt:lpstr>CorelDRAW 7.0 Graphic</vt:lpstr>
      <vt:lpstr>Документ Microsoft Word</vt:lpstr>
      <vt:lpstr>Adobe Photoshop Image</vt:lpstr>
      <vt:lpstr>Фотография Microsoft Photo Editor 3.0</vt:lpstr>
      <vt:lpstr>Grapher Plot Document</vt:lpstr>
      <vt:lpstr>Microsoft Equation 3.0</vt:lpstr>
      <vt:lpstr>Диаграмма Microsoft Excel</vt:lpstr>
      <vt:lpstr>Диаграмма Microsoft Office Excel</vt:lpstr>
      <vt:lpstr>Рисунок Microsoft Word</vt:lpstr>
      <vt:lpstr>EVAN ISTC Project # 3345: Source Term Assessment at Ex-Vessel Stage of Severe Accident  Task 2: Experimental study of FP release  from molten corium pool</vt:lpstr>
      <vt:lpstr>  Contents </vt:lpstr>
      <vt:lpstr> Objectives </vt:lpstr>
      <vt:lpstr> Test matrix </vt:lpstr>
      <vt:lpstr>Method of evaporation study</vt:lpstr>
      <vt:lpstr> Methods of post test study of samples (1)</vt:lpstr>
      <vt:lpstr> Methods of post test study of samples (2)</vt:lpstr>
      <vt:lpstr> Methods of post test study of samples (3)</vt:lpstr>
      <vt:lpstr> Induction furnace for the EVAN-1FP test (1)</vt:lpstr>
      <vt:lpstr> Induction furnace for the EVAN-1FP test (2)</vt:lpstr>
      <vt:lpstr>Gas-aerosol sampling system </vt:lpstr>
      <vt:lpstr>General procedure of EVAN-1FP test (1)</vt:lpstr>
      <vt:lpstr>General procedure of EVAN-1FP test (2)</vt:lpstr>
      <vt:lpstr>EVAN-1FP test results (1)</vt:lpstr>
      <vt:lpstr>EVAN-1FP test results (2)</vt:lpstr>
      <vt:lpstr>EVAN-1FP test results (3)</vt:lpstr>
      <vt:lpstr>EVAN-1FP test results (4)</vt:lpstr>
      <vt:lpstr>EVAN-1FP test results (5)</vt:lpstr>
      <vt:lpstr>EVAN-1FP test results (6)</vt:lpstr>
      <vt:lpstr>EVAN-1FP test results (7)</vt:lpstr>
      <vt:lpstr>EVAN-1FP test results (8)</vt:lpstr>
      <vt:lpstr>EVAN-1FP test results (9)</vt:lpstr>
      <vt:lpstr>EVAN-1FP test results (10)</vt:lpstr>
      <vt:lpstr>EVAN-1FP test results (11)</vt:lpstr>
      <vt:lpstr>EVAN-1FP test results (12)</vt:lpstr>
      <vt:lpstr>EVAN-1FP test results (13)</vt:lpstr>
      <vt:lpstr>EVAN-1FP test results (14)</vt:lpstr>
      <vt:lpstr>EVAN-1FP test results (15)</vt:lpstr>
      <vt:lpstr>Thermodynamic modeling by Gemini2/NUCLEAiv-07_1 (1)</vt:lpstr>
      <vt:lpstr>Thermodynamic modeling by Gemini2/NUCLEAiv-07_1 (2)</vt:lpstr>
      <vt:lpstr>Conclusions (1)</vt:lpstr>
      <vt:lpstr>Conclusions (2)</vt:lpstr>
      <vt:lpstr>Conclusions (3)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EVAN</dc:title>
  <dc:subject>MEETING</dc:subject>
  <dc:creator>Bechta</dc:creator>
  <cp:lastModifiedBy>Peters, Ursula</cp:lastModifiedBy>
  <cp:revision>232</cp:revision>
  <cp:lastPrinted>2001-10-30T08:59:27Z</cp:lastPrinted>
  <dcterms:created xsi:type="dcterms:W3CDTF">1998-10-12T06:52:06Z</dcterms:created>
  <dcterms:modified xsi:type="dcterms:W3CDTF">2012-10-16T19:08:31Z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2</vt:i4>
  </property>
  <property fmtid="{D5CDD505-2E9C-101B-9397-08002B2CF9AE}" pid="6" name="ScreenUsage">
    <vt:i4>2</vt:i4>
  </property>
  <property fmtid="{D5CDD505-2E9C-101B-9397-08002B2CF9AE}" pid="7" name="MailAddress">
    <vt:lpwstr>asmolov@nsi.kiae.ru</vt:lpwstr>
  </property>
  <property fmtid="{D5CDD505-2E9C-101B-9397-08002B2CF9AE}" pid="8" name="HomePage">
    <vt:lpwstr>http:\\www.nsi.kiae.ru</vt:lpwstr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false</vt:bool>
  </property>
  <property fmtid="{D5CDD505-2E9C-101B-9397-08002B2CF9AE}" pid="13" name="BackColor">
    <vt:i4>10140862</vt:i4>
  </property>
  <property fmtid="{D5CDD505-2E9C-101B-9397-08002B2CF9AE}" pid="14" name="TextColor">
    <vt:i4>0</vt:i4>
  </property>
  <property fmtid="{D5CDD505-2E9C-101B-9397-08002B2CF9AE}" pid="15" name="LinkColor">
    <vt:i4>16711680</vt:i4>
  </property>
  <property fmtid="{D5CDD505-2E9C-101B-9397-08002B2CF9AE}" pid="16" name="VisitedColor">
    <vt:i4>10040268</vt:i4>
  </property>
  <property fmtid="{D5CDD505-2E9C-101B-9397-08002B2CF9AE}" pid="17" name="TransparentButton">
    <vt:i4>-1</vt:i4>
  </property>
  <property fmtid="{D5CDD505-2E9C-101B-9397-08002B2CF9AE}" pid="18" name="ButtonType">
    <vt:i4>1</vt:i4>
  </property>
  <property fmtid="{D5CDD505-2E9C-101B-9397-08002B2CF9AE}" pid="19" name="ShowNotes">
    <vt:bool>true</vt:bool>
  </property>
  <property fmtid="{D5CDD505-2E9C-101B-9397-08002B2CF9AE}" pid="20" name="NavBtnPos">
    <vt:i4>1</vt:i4>
  </property>
  <property fmtid="{D5CDD505-2E9C-101B-9397-08002B2CF9AE}" pid="21" name="OutputDir">
    <vt:lpwstr>C:\PRG10\ASMOLOV</vt:lpwstr>
  </property>
  <property fmtid="{D5CDD505-2E9C-101B-9397-08002B2CF9AE}" pid="22" name="Description0">
    <vt:lpwstr/>
  </property>
</Properties>
</file>