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sldIdLst>
    <p:sldId id="256" r:id="rId2"/>
    <p:sldId id="284" r:id="rId3"/>
    <p:sldId id="283" r:id="rId4"/>
    <p:sldId id="273" r:id="rId5"/>
    <p:sldId id="292" r:id="rId6"/>
    <p:sldId id="279" r:id="rId7"/>
    <p:sldId id="275" r:id="rId8"/>
    <p:sldId id="285" r:id="rId9"/>
    <p:sldId id="286" r:id="rId10"/>
    <p:sldId id="287" r:id="rId11"/>
    <p:sldId id="288" r:id="rId12"/>
    <p:sldId id="290" r:id="rId13"/>
    <p:sldId id="291" r:id="rId14"/>
    <p:sldId id="289" r:id="rId15"/>
  </p:sldIdLst>
  <p:sldSz cx="9144000" cy="6858000" type="screen4x3"/>
  <p:notesSz cx="9144000" cy="6858000"/>
  <p:defaultTextStyle>
    <a:defPPr>
      <a:defRPr lang="ru-RU"/>
    </a:defPPr>
    <a:lvl1pPr algn="l" rtl="0" fontAlgn="base">
      <a:spcBef>
        <a:spcPct val="0"/>
      </a:spcBef>
      <a:spcAft>
        <a:spcPct val="0"/>
      </a:spcAft>
      <a:defRPr sz="2000" b="1" kern="1200">
        <a:solidFill>
          <a:schemeClr val="tx1"/>
        </a:solidFill>
        <a:latin typeface="Arial" pitchFamily="34" charset="0"/>
        <a:ea typeface="+mn-ea"/>
        <a:cs typeface="+mn-cs"/>
      </a:defRPr>
    </a:lvl1pPr>
    <a:lvl2pPr marL="457200" algn="l" rtl="0" fontAlgn="base">
      <a:spcBef>
        <a:spcPct val="0"/>
      </a:spcBef>
      <a:spcAft>
        <a:spcPct val="0"/>
      </a:spcAft>
      <a:defRPr sz="2000" b="1" kern="1200">
        <a:solidFill>
          <a:schemeClr val="tx1"/>
        </a:solidFill>
        <a:latin typeface="Arial" pitchFamily="34" charset="0"/>
        <a:ea typeface="+mn-ea"/>
        <a:cs typeface="+mn-cs"/>
      </a:defRPr>
    </a:lvl2pPr>
    <a:lvl3pPr marL="914400" algn="l" rtl="0" fontAlgn="base">
      <a:spcBef>
        <a:spcPct val="0"/>
      </a:spcBef>
      <a:spcAft>
        <a:spcPct val="0"/>
      </a:spcAft>
      <a:defRPr sz="2000" b="1" kern="1200">
        <a:solidFill>
          <a:schemeClr val="tx1"/>
        </a:solidFill>
        <a:latin typeface="Arial" pitchFamily="34" charset="0"/>
        <a:ea typeface="+mn-ea"/>
        <a:cs typeface="+mn-cs"/>
      </a:defRPr>
    </a:lvl3pPr>
    <a:lvl4pPr marL="1371600" algn="l" rtl="0" fontAlgn="base">
      <a:spcBef>
        <a:spcPct val="0"/>
      </a:spcBef>
      <a:spcAft>
        <a:spcPct val="0"/>
      </a:spcAft>
      <a:defRPr sz="2000" b="1" kern="1200">
        <a:solidFill>
          <a:schemeClr val="tx1"/>
        </a:solidFill>
        <a:latin typeface="Arial" pitchFamily="34" charset="0"/>
        <a:ea typeface="+mn-ea"/>
        <a:cs typeface="+mn-cs"/>
      </a:defRPr>
    </a:lvl4pPr>
    <a:lvl5pPr marL="1828800" algn="l" rtl="0" fontAlgn="base">
      <a:spcBef>
        <a:spcPct val="0"/>
      </a:spcBef>
      <a:spcAft>
        <a:spcPct val="0"/>
      </a:spcAft>
      <a:defRPr sz="2000" b="1" kern="1200">
        <a:solidFill>
          <a:schemeClr val="tx1"/>
        </a:solidFill>
        <a:latin typeface="Arial" pitchFamily="34" charset="0"/>
        <a:ea typeface="+mn-ea"/>
        <a:cs typeface="+mn-cs"/>
      </a:defRPr>
    </a:lvl5pPr>
    <a:lvl6pPr marL="2286000" algn="l" defTabSz="914400" rtl="0" eaLnBrk="1" latinLnBrk="0" hangingPunct="1">
      <a:defRPr sz="2000" b="1" kern="1200">
        <a:solidFill>
          <a:schemeClr val="tx1"/>
        </a:solidFill>
        <a:latin typeface="Arial" pitchFamily="34" charset="0"/>
        <a:ea typeface="+mn-ea"/>
        <a:cs typeface="+mn-cs"/>
      </a:defRPr>
    </a:lvl6pPr>
    <a:lvl7pPr marL="2743200" algn="l" defTabSz="914400" rtl="0" eaLnBrk="1" latinLnBrk="0" hangingPunct="1">
      <a:defRPr sz="2000" b="1" kern="1200">
        <a:solidFill>
          <a:schemeClr val="tx1"/>
        </a:solidFill>
        <a:latin typeface="Arial" pitchFamily="34" charset="0"/>
        <a:ea typeface="+mn-ea"/>
        <a:cs typeface="+mn-cs"/>
      </a:defRPr>
    </a:lvl7pPr>
    <a:lvl8pPr marL="3200400" algn="l" defTabSz="914400" rtl="0" eaLnBrk="1" latinLnBrk="0" hangingPunct="1">
      <a:defRPr sz="2000" b="1" kern="1200">
        <a:solidFill>
          <a:schemeClr val="tx1"/>
        </a:solidFill>
        <a:latin typeface="Arial" pitchFamily="34" charset="0"/>
        <a:ea typeface="+mn-ea"/>
        <a:cs typeface="+mn-cs"/>
      </a:defRPr>
    </a:lvl8pPr>
    <a:lvl9pPr marL="3657600" algn="l" defTabSz="914400" rtl="0" eaLnBrk="1" latinLnBrk="0" hangingPunct="1">
      <a:defRPr sz="2000" b="1"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eg Tarasov" initials="" lastIdx="11" clrIdx="0"/>
  <p:cmAuthor id="1" name="Strizhov" initials="" lastIdx="10" clrIdx="1"/>
  <p:cmAuthor id="2" name="Nosatov" initials="" lastIdx="2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FF"/>
    <a:srgbClr val="800000"/>
    <a:srgbClr val="FF9999"/>
    <a:srgbClr val="FFCCCC"/>
    <a:srgbClr val="FF3300"/>
    <a:srgbClr val="C04A2A"/>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89" autoAdjust="0"/>
    <p:restoredTop sz="98805" autoAdjust="0"/>
  </p:normalViewPr>
  <p:slideViewPr>
    <p:cSldViewPr>
      <p:cViewPr>
        <p:scale>
          <a:sx n="100" d="100"/>
          <a:sy n="100" d="100"/>
        </p:scale>
        <p:origin x="-1162"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2" d="100"/>
          <a:sy n="102" d="100"/>
        </p:scale>
        <p:origin x="-768" y="-8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p>
        </p:txBody>
      </p:sp>
      <p:sp>
        <p:nvSpPr>
          <p:cNvPr id="12291" name="Rectangle 3"/>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p>
        </p:txBody>
      </p:sp>
      <p:sp>
        <p:nvSpPr>
          <p:cNvPr id="12292"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2294" name="Rectangle 6"/>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p>
        </p:txBody>
      </p:sp>
      <p:sp>
        <p:nvSpPr>
          <p:cNvPr id="12295" name="Rectangle 7"/>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CCE44E35-C6B9-403E-8FC4-EEDC30AE463A}" type="slidenum">
              <a:rPr lang="ru-RU"/>
              <a:pPr/>
              <a:t>‹Nr.›</a:t>
            </a:fld>
            <a:endParaRPr lang="ru-RU"/>
          </a:p>
        </p:txBody>
      </p:sp>
    </p:spTree>
    <p:extLst>
      <p:ext uri="{BB962C8B-B14F-4D97-AF65-F5344CB8AC3E}">
        <p14:creationId xmlns:p14="http://schemas.microsoft.com/office/powerpoint/2010/main" val="4812855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3CCED-8A7F-4635-9D65-EA8A8B8B0C09}" type="slidenum">
              <a:rPr lang="ru-RU"/>
              <a:pPr/>
              <a:t>1</a:t>
            </a:fld>
            <a:endParaRPr lang="ru-RU"/>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r>
              <a:rPr lang="en-US"/>
              <a:t>The topic of our talk is theoretical analysis and computation of fission product release from molten pool.</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4837D9-1B97-44AD-AC29-63ADF105AAE8}" type="slidenum">
              <a:rPr lang="ru-RU"/>
              <a:pPr/>
              <a:t>10</a:t>
            </a:fld>
            <a:endParaRPr lang="ru-RU"/>
          </a:p>
        </p:txBody>
      </p:sp>
      <p:sp>
        <p:nvSpPr>
          <p:cNvPr id="208898" name="Rectangle 2"/>
          <p:cNvSpPr>
            <a:spLocks noRot="1" noChangeArrowheads="1" noTextEdit="1"/>
          </p:cNvSpPr>
          <p:nvPr>
            <p:ph type="sldImg"/>
          </p:nvPr>
        </p:nvSpPr>
        <p:spPr>
          <a:ln/>
        </p:spPr>
      </p:sp>
      <p:sp>
        <p:nvSpPr>
          <p:cNvPr id="208899" name="Rectangle 3"/>
          <p:cNvSpPr>
            <a:spLocks noGrp="1" noChangeArrowheads="1"/>
          </p:cNvSpPr>
          <p:nvPr>
            <p:ph type="body" idx="1"/>
          </p:nvPr>
        </p:nvSpPr>
        <p:spPr/>
        <p:txBody>
          <a:bodyPr/>
          <a:lstStyle/>
          <a:p>
            <a:r>
              <a:rPr lang="en-US"/>
              <a:t>In this slide modeling of total aerosol release in the main EVAN experiment are shown. The model predictions are compared with the experiment. It can be seen that the agreement is very good. It means that the model describes uranium release correctly.</a:t>
            </a:r>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2CF97-4BAC-486F-B737-4EC915E6A4C1}" type="slidenum">
              <a:rPr lang="ru-RU"/>
              <a:pPr/>
              <a:t>11</a:t>
            </a:fld>
            <a:endParaRPr lang="ru-RU"/>
          </a:p>
        </p:txBody>
      </p:sp>
      <p:sp>
        <p:nvSpPr>
          <p:cNvPr id="210946" name="Rectangle 2"/>
          <p:cNvSpPr>
            <a:spLocks noRot="1" noChangeArrowheads="1" noTextEdit="1"/>
          </p:cNvSpPr>
          <p:nvPr>
            <p:ph type="sldImg"/>
          </p:nvPr>
        </p:nvSpPr>
        <p:spPr>
          <a:ln/>
        </p:spPr>
      </p:sp>
      <p:sp>
        <p:nvSpPr>
          <p:cNvPr id="210947" name="Rectangle 3"/>
          <p:cNvSpPr>
            <a:spLocks noGrp="1" noChangeArrowheads="1"/>
          </p:cNvSpPr>
          <p:nvPr>
            <p:ph type="body" idx="1"/>
          </p:nvPr>
        </p:nvSpPr>
        <p:spPr/>
        <p:txBody>
          <a:bodyPr/>
          <a:lstStyle/>
          <a:p>
            <a:r>
              <a:rPr lang="en-US"/>
              <a:t>It is the release rates if fission product simulants: experiment vs. model. In this slide Molybdenum and Ruthenium are shown. It is remarkable that the model guesses the growth of the Molybdenum release rate at the end of the experiment. The explanation is that at this stage the melt has become over-oxidized and the oxygen potential became much higher. That allows molybdenum to evaporate as MoO3 which evaporates much better than Mo.</a:t>
            </a:r>
          </a:p>
          <a:p>
            <a:endParaRPr lang="en-US"/>
          </a:p>
          <a:p>
            <a:r>
              <a:rPr lang="en-US"/>
              <a:t>I must say that the agreement with the experiment is the result of fitting of FP excess energies. If it were zero the release of Mo and Ru would be hundred times lower.</a:t>
            </a:r>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86CF20-6622-4F99-835B-9C4B7D4565F0}" type="slidenum">
              <a:rPr lang="ru-RU"/>
              <a:pPr/>
              <a:t>12</a:t>
            </a:fld>
            <a:endParaRPr lang="ru-RU"/>
          </a:p>
        </p:txBody>
      </p:sp>
      <p:sp>
        <p:nvSpPr>
          <p:cNvPr id="217090" name="Rectangle 2"/>
          <p:cNvSpPr>
            <a:spLocks noRot="1" noChangeArrowheads="1" noTextEdit="1"/>
          </p:cNvSpPr>
          <p:nvPr>
            <p:ph type="sldImg"/>
          </p:nvPr>
        </p:nvSpPr>
        <p:spPr>
          <a:ln/>
        </p:spPr>
      </p:sp>
      <p:sp>
        <p:nvSpPr>
          <p:cNvPr id="217091" name="Rectangle 3"/>
          <p:cNvSpPr>
            <a:spLocks noGrp="1" noChangeArrowheads="1"/>
          </p:cNvSpPr>
          <p:nvPr>
            <p:ph type="body" idx="1"/>
          </p:nvPr>
        </p:nvSpPr>
        <p:spPr/>
        <p:txBody>
          <a:bodyPr/>
          <a:lstStyle/>
          <a:p>
            <a:r>
              <a:rPr lang="en-US"/>
              <a:t>Here are the results for Ba and Sr.</a:t>
            </a:r>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1AA42-52AC-4393-A14E-C6E0A3C11273}" type="slidenum">
              <a:rPr lang="ru-RU"/>
              <a:pPr/>
              <a:t>13</a:t>
            </a:fld>
            <a:endParaRPr lang="ru-RU"/>
          </a:p>
        </p:txBody>
      </p:sp>
      <p:sp>
        <p:nvSpPr>
          <p:cNvPr id="219138" name="Rectangle 2"/>
          <p:cNvSpPr>
            <a:spLocks noRot="1" noChangeArrowheads="1" noTextEdit="1"/>
          </p:cNvSpPr>
          <p:nvPr>
            <p:ph type="sldImg"/>
          </p:nvPr>
        </p:nvSpPr>
        <p:spPr>
          <a:ln/>
        </p:spPr>
      </p:sp>
      <p:sp>
        <p:nvSpPr>
          <p:cNvPr id="219139" name="Rectangle 3"/>
          <p:cNvSpPr>
            <a:spLocks noGrp="1" noChangeArrowheads="1"/>
          </p:cNvSpPr>
          <p:nvPr>
            <p:ph type="body" idx="1"/>
          </p:nvPr>
        </p:nvSpPr>
        <p:spPr/>
        <p:txBody>
          <a:bodyPr/>
          <a:lstStyle/>
          <a:p>
            <a:r>
              <a:rPr lang="en-US"/>
              <a:t>And these are the results for La and Ce. The agreement is satisfactory.</a:t>
            </a:r>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C4EA2A-7A25-425F-B384-DA4B6D558690}" type="slidenum">
              <a:rPr lang="ru-RU"/>
              <a:pPr/>
              <a:t>14</a:t>
            </a:fld>
            <a:endParaRPr lang="ru-RU"/>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pPr>
              <a:lnSpc>
                <a:spcPct val="90000"/>
              </a:lnSpc>
            </a:pPr>
            <a:r>
              <a:rPr lang="en-US"/>
              <a:t>Now I’d like to make a conclusion.</a:t>
            </a:r>
          </a:p>
          <a:p>
            <a:pPr>
              <a:lnSpc>
                <a:spcPct val="90000"/>
              </a:lnSpc>
            </a:pPr>
            <a:r>
              <a:rPr lang="en-US"/>
              <a:t>Two models of FP release have been developed: atomic and molecular. In the presentation only molecular model has been discussed.</a:t>
            </a:r>
          </a:p>
          <a:p>
            <a:pPr>
              <a:lnSpc>
                <a:spcPct val="90000"/>
              </a:lnSpc>
            </a:pPr>
            <a:r>
              <a:rPr lang="en-US"/>
              <a:t>It can describe:</a:t>
            </a:r>
          </a:p>
          <a:p>
            <a:pPr>
              <a:lnSpc>
                <a:spcPct val="90000"/>
              </a:lnSpc>
            </a:pPr>
            <a:r>
              <a:rPr lang="en-US"/>
              <a:t> Melt oxidization (in a simplified manner)</a:t>
            </a:r>
          </a:p>
          <a:p>
            <a:pPr>
              <a:lnSpc>
                <a:spcPct val="90000"/>
              </a:lnSpc>
            </a:pPr>
            <a:r>
              <a:rPr lang="en-US"/>
              <a:t> Finite rate of FP diffusion in the gas phase (in a simplified manner)</a:t>
            </a:r>
          </a:p>
          <a:p>
            <a:pPr>
              <a:lnSpc>
                <a:spcPct val="90000"/>
              </a:lnSpc>
            </a:pPr>
            <a:r>
              <a:rPr lang="en-US"/>
              <a:t> FP release rate</a:t>
            </a:r>
          </a:p>
          <a:p>
            <a:pPr>
              <a:lnSpc>
                <a:spcPct val="90000"/>
              </a:lnSpc>
            </a:pPr>
            <a:r>
              <a:rPr lang="en-US"/>
              <a:t>The model is realized as a stand-alone FORTRAN program</a:t>
            </a:r>
          </a:p>
          <a:p>
            <a:pPr>
              <a:lnSpc>
                <a:spcPct val="90000"/>
              </a:lnSpc>
            </a:pPr>
            <a:endParaRPr lang="en-US" b="1"/>
          </a:p>
          <a:p>
            <a:pPr>
              <a:lnSpc>
                <a:spcPct val="90000"/>
              </a:lnSpc>
            </a:pPr>
            <a:r>
              <a:rPr lang="en-US"/>
              <a:t>Agreement with the results of EVAN experiments is satisfactory. However, to some extent it is the result of fitting of the adjustable parameters (FP activities, effective oxygen concentration in atmosphere). More serious models of FP and oxygen diffusion in the gas phase are necessary. The model of the melt is also simplified: the rate of convection is finite, oxygen and metal phase can appear. Solving these problems is a thing of a future.</a:t>
            </a:r>
            <a:endParaRPr lang="ru-RU"/>
          </a:p>
          <a:p>
            <a:pPr>
              <a:lnSpc>
                <a:spcPct val="90000"/>
              </a:lnSpc>
            </a:pPr>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EC287C-CF7A-4E0A-911B-1BC9B51B2564}" type="slidenum">
              <a:rPr lang="ru-RU"/>
              <a:pPr/>
              <a:t>2</a:t>
            </a:fld>
            <a:endParaRPr lang="ru-RU"/>
          </a:p>
        </p:txBody>
      </p:sp>
      <p:sp>
        <p:nvSpPr>
          <p:cNvPr id="202754" name="Rectangle 2"/>
          <p:cNvSpPr>
            <a:spLocks noRot="1" noChangeArrowheads="1" noTextEdit="1"/>
          </p:cNvSpPr>
          <p:nvPr>
            <p:ph type="sldImg"/>
          </p:nvPr>
        </p:nvSpPr>
        <p:spPr>
          <a:ln/>
        </p:spPr>
      </p:sp>
      <p:sp>
        <p:nvSpPr>
          <p:cNvPr id="202755" name="Rectangle 3"/>
          <p:cNvSpPr>
            <a:spLocks noGrp="1" noChangeArrowheads="1"/>
          </p:cNvSpPr>
          <p:nvPr>
            <p:ph type="body" idx="1"/>
          </p:nvPr>
        </p:nvSpPr>
        <p:spPr/>
        <p:txBody>
          <a:bodyPr/>
          <a:lstStyle/>
          <a:p>
            <a:r>
              <a:rPr lang="en-US"/>
              <a:t>In general, the problem of FP release splits into two independent problems: release from the molten pool in the reactor vessel and from core-catcher. The mechanisms of FP release in these cases are different. In vessel we expect FPs to evaporate from open surface of the melt. In core catcher corium can interact with concrete which will lead to creation of the gas bubbles. They are expected to be the main mechanism of FP release in this case.</a:t>
            </a:r>
          </a:p>
          <a:p>
            <a:endParaRPr lang="en-US"/>
          </a:p>
          <a:p>
            <a:r>
              <a:rPr lang="en-US"/>
              <a:t>We investigated only the first case. Two models of FP release from the melt have been developed. One of them is based on the assumption that the melt can be described as an atomic mixture. The other, developed by us, uses molecular approach. Both of them are described in the final report. In this talk I’d like to tell only about our model.</a:t>
            </a:r>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EB9B31-A81A-4539-9E63-6BA91607906F}" type="slidenum">
              <a:rPr lang="ru-RU"/>
              <a:pPr/>
              <a:t>3</a:t>
            </a:fld>
            <a:endParaRPr lang="ru-RU"/>
          </a:p>
        </p:txBody>
      </p:sp>
      <p:sp>
        <p:nvSpPr>
          <p:cNvPr id="200706" name="Rectangle 2"/>
          <p:cNvSpPr>
            <a:spLocks noRot="1" noChangeArrowheads="1" noTextEdit="1"/>
          </p:cNvSpPr>
          <p:nvPr>
            <p:ph type="sldImg"/>
          </p:nvPr>
        </p:nvSpPr>
        <p:spPr>
          <a:ln/>
        </p:spPr>
      </p:sp>
      <p:sp>
        <p:nvSpPr>
          <p:cNvPr id="200707" name="Rectangle 3"/>
          <p:cNvSpPr>
            <a:spLocks noGrp="1" noChangeArrowheads="1"/>
          </p:cNvSpPr>
          <p:nvPr>
            <p:ph type="body" idx="1"/>
          </p:nvPr>
        </p:nvSpPr>
        <p:spPr/>
        <p:txBody>
          <a:bodyPr/>
          <a:lstStyle/>
          <a:p>
            <a:r>
              <a:rPr lang="en-US"/>
              <a:t>Molecular model supposes that the melt is a uniform liquid which is in a equilibrium with the  vapor near its open surface. This means that the temperatures and the chemical potentials of each element in the near-surface gas layer and in the melt are equal. The mechanism of FP release is blowing these vapors away by an air flux.</a:t>
            </a:r>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7381DE-77FA-43BA-8926-26F634B3CB3A}" type="slidenum">
              <a:rPr lang="ru-RU"/>
              <a:pPr/>
              <a:t>4</a:t>
            </a:fld>
            <a:endParaRPr lang="ru-RU"/>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r>
              <a:rPr lang="en-US"/>
              <a:t>There are several factors which have influence on FP release rate. The most important factors are FP partial pressures in saturated vapor near the boundary of the melt which are obtained by our thermochemistry model and and the rate of their blowing away which is known from the experiment.  It is necessary also to take into account the finite rate of FP diffusion in the gas phase and to describe the corium oxidization under oxygen-containing atmosphere. This was made in a simplified way. Finite rate of other kinetic processes is ignored.</a:t>
            </a:r>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AF9DB0-FC6F-4ED7-BA60-9B35ACA09C5E}" type="slidenum">
              <a:rPr lang="ru-RU"/>
              <a:pPr/>
              <a:t>5</a:t>
            </a:fld>
            <a:endParaRPr lang="ru-RU"/>
          </a:p>
        </p:txBody>
      </p:sp>
      <p:sp>
        <p:nvSpPr>
          <p:cNvPr id="221186" name="Rectangle 2"/>
          <p:cNvSpPr>
            <a:spLocks noRo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a:t>The main part of our model is calculation of saturated vapor partial pressures. Gas phase is considered as an ideal molecular gas, liquid phase is a regular molecular solution. Chemical potentials of molecules in pure substances were taken from IVTANTHERMO and other databases. Activities of FPs in the liquid phase were fitted to the results of EVAN experiments. In the table their values are shown. Mo and Ru do not like the oxide melt and have positive excess chemical potentials while Ba, Sr, La and Ce oxides have negative excess energy.</a:t>
            </a:r>
          </a:p>
          <a:p>
            <a:r>
              <a:rPr lang="en-US"/>
              <a:t>Saturated vapor pressures are obtained from the solution of acting mass law equations system.</a:t>
            </a:r>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5254E-4467-4111-B76F-BEBE5E670CA8}" type="slidenum">
              <a:rPr lang="ru-RU"/>
              <a:pPr/>
              <a:t>6</a:t>
            </a:fld>
            <a:endParaRPr lang="ru-RU"/>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r>
              <a:rPr lang="en-US"/>
              <a:t>In this slide the model of diffusion of  FP in the gas phase is shown. According to it, between the bulk of the gas phase and the surface of the melt there is a diffusion gas layer. At the bottom of this layer the partial pressures of FPs are equilibrium, they are obtained by the model from the previous slide. But the release rate is proportional to the partial pressure in the bulk. Striclty speaking, it is necessary to solve the diffusion equation with chemical reactions but we use the simplified formula with right asymptotics. The release rate is proportional to equilibrium pressure of FP near the melt surface. If the diffusion coefficient is small the factor is proportional to diffusion coefficient and to the area of the melt surface. If the rate of the gas flux is small, the release rate is proportional to the flux.</a:t>
            </a:r>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ABB28A-D0AA-43AF-9E48-556737A8B612}" type="slidenum">
              <a:rPr lang="ru-RU"/>
              <a:pPr/>
              <a:t>7</a:t>
            </a:fld>
            <a:endParaRPr lang="ru-RU"/>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r>
              <a:rPr lang="en-US"/>
              <a:t>Now I’d like to say a few words about melt oxidation model. It is very simple, but however it is necessary in order to describe the experiments under oxygen-containing atmosphere. According to it, the a third part of oxygen in an air flux reaches the melt. In the EVAN pretest experiment the overoxidized melt has been watched so we introduced a new molecule into our molecular database: soluble oxygen. It allows to describe melt over-oxidization which is very important for obtaining correct FP release.</a:t>
            </a:r>
          </a:p>
          <a:p>
            <a:endParaRPr lang="en-US"/>
          </a:p>
          <a:p>
            <a:r>
              <a:rPr lang="en-US"/>
              <a:t>In the graph the modeling of the melt oxidization in pretest experiment is shown. Horisontal axis shows time, vertical axis is total oxygen mass change. Blue line is online experimental measurement, green line is the post-test analysis, red line is model. Inclined parts of the lines correspond to the regimes with oxygen-containing atmosphere over the melt and horizontal ones correspond to regimes pure argon atmosphere. The agreement is satisfactory.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671C1A-9B26-46EF-AF56-FE4D711FEC78}" type="slidenum">
              <a:rPr lang="ru-RU"/>
              <a:pPr/>
              <a:t>8</a:t>
            </a:fld>
            <a:endParaRPr lang="ru-RU"/>
          </a:p>
        </p:txBody>
      </p:sp>
      <p:sp>
        <p:nvSpPr>
          <p:cNvPr id="204802" name="Rectangle 2"/>
          <p:cNvSpPr>
            <a:spLocks noRot="1" noChangeArrowheads="1" noTextEdit="1"/>
          </p:cNvSpPr>
          <p:nvPr>
            <p:ph type="sldImg"/>
          </p:nvPr>
        </p:nvSpPr>
        <p:spPr>
          <a:ln/>
        </p:spPr>
      </p:sp>
      <p:sp>
        <p:nvSpPr>
          <p:cNvPr id="204803" name="Rectangle 3"/>
          <p:cNvSpPr>
            <a:spLocks noGrp="1" noChangeArrowheads="1"/>
          </p:cNvSpPr>
          <p:nvPr>
            <p:ph type="body" idx="1"/>
          </p:nvPr>
        </p:nvSpPr>
        <p:spPr/>
        <p:txBody>
          <a:bodyPr/>
          <a:lstStyle/>
          <a:p>
            <a:r>
              <a:rPr lang="en-US"/>
              <a:t>The model is realized as a stand-alone code. Its input data are:</a:t>
            </a:r>
          </a:p>
          <a:p>
            <a:r>
              <a:rPr lang="en-US"/>
              <a:t>Initial corium composition, time grid, atmosphere composition,  gas flow rate, area of of the melt surface, thickness of the diffusion gas layer and diffusion coefficients.</a:t>
            </a:r>
          </a:p>
          <a:p>
            <a:endParaRPr lang="en-US"/>
          </a:p>
          <a:p>
            <a:r>
              <a:rPr lang="en-US"/>
              <a:t>The output data are time-dependent  corium composition, gas phase composition and FP release. </a:t>
            </a:r>
            <a:endParaRPr lang="ru-RU"/>
          </a:p>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0D8172-034B-4DB5-81EE-A227FC785FD7}" type="slidenum">
              <a:rPr lang="ru-RU"/>
              <a:pPr/>
              <a:t>9</a:t>
            </a:fld>
            <a:endParaRPr lang="ru-RU"/>
          </a:p>
        </p:txBody>
      </p:sp>
      <p:sp>
        <p:nvSpPr>
          <p:cNvPr id="206850" name="Rectangle 2"/>
          <p:cNvSpPr>
            <a:spLocks noRot="1" noChangeArrowheads="1" noTextEdit="1"/>
          </p:cNvSpPr>
          <p:nvPr>
            <p:ph type="sldImg"/>
          </p:nvPr>
        </p:nvSpPr>
        <p:spPr>
          <a:ln/>
        </p:spPr>
      </p:sp>
      <p:sp>
        <p:nvSpPr>
          <p:cNvPr id="206851" name="Rectangle 3"/>
          <p:cNvSpPr>
            <a:spLocks noGrp="1" noChangeArrowheads="1"/>
          </p:cNvSpPr>
          <p:nvPr>
            <p:ph type="body" idx="1"/>
          </p:nvPr>
        </p:nvSpPr>
        <p:spPr/>
        <p:txBody>
          <a:bodyPr/>
          <a:lstStyle/>
          <a:p>
            <a:r>
              <a:rPr lang="ru-RU"/>
              <a:t>In this slide the modeling of oxidization process for the conditions of the main EVAN experiment is shown. In fact it consists of two parts but we use the unified time scale. Blue line shows the change of the oxygen mass in the melt. Green line corresponds to this change for the gas phase. Red line is the total oxygen mass change in the system. It is what has been observed in the experiment. </a:t>
            </a:r>
          </a:p>
          <a:p>
            <a:endParaRPr lang="ru-RU"/>
          </a:p>
          <a:p>
            <a:r>
              <a:rPr lang="ru-RU"/>
              <a:t>The most interesting periods correspond to regimes with neutral atmosphere over the melt. Red line is horizontal there, it has been observed in the experiment. Total amount of oxygen in the system is constant. However, it does not mean that the masses of oxygen in the melt and in the atmosphere are constant.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84A4E28-F3E5-4684-8E67-A0F7784C3E8A}" type="slidenum">
              <a:rPr lang="ru-RU"/>
              <a:pPr/>
              <a:t>‹Nr.›</a:t>
            </a:fld>
            <a:endParaRPr lang="ru-RU"/>
          </a:p>
        </p:txBody>
      </p:sp>
    </p:spTree>
    <p:extLst>
      <p:ext uri="{BB962C8B-B14F-4D97-AF65-F5344CB8AC3E}">
        <p14:creationId xmlns:p14="http://schemas.microsoft.com/office/powerpoint/2010/main" val="298994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0C2D0ACB-5721-4546-9FB2-D8263F88631A}" type="slidenum">
              <a:rPr lang="ru-RU"/>
              <a:pPr/>
              <a:t>‹Nr.›</a:t>
            </a:fld>
            <a:endParaRPr lang="ru-RU"/>
          </a:p>
        </p:txBody>
      </p:sp>
    </p:spTree>
    <p:extLst>
      <p:ext uri="{BB962C8B-B14F-4D97-AF65-F5344CB8AC3E}">
        <p14:creationId xmlns:p14="http://schemas.microsoft.com/office/powerpoint/2010/main" val="419865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53AE841-BBA1-4138-83C5-BA99394ADD81}" type="slidenum">
              <a:rPr lang="ru-RU"/>
              <a:pPr/>
              <a:t>‹Nr.›</a:t>
            </a:fld>
            <a:endParaRPr lang="ru-RU"/>
          </a:p>
        </p:txBody>
      </p:sp>
    </p:spTree>
    <p:extLst>
      <p:ext uri="{BB962C8B-B14F-4D97-AF65-F5344CB8AC3E}">
        <p14:creationId xmlns:p14="http://schemas.microsoft.com/office/powerpoint/2010/main" val="3196793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ru-RU"/>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E0D9ED7B-749B-43C0-94E8-28D284538F3D}" type="slidenum">
              <a:rPr lang="ru-RU"/>
              <a:pPr/>
              <a:t>‹Nr.›</a:t>
            </a:fld>
            <a:endParaRPr lang="ru-RU"/>
          </a:p>
        </p:txBody>
      </p:sp>
    </p:spTree>
    <p:extLst>
      <p:ext uri="{BB962C8B-B14F-4D97-AF65-F5344CB8AC3E}">
        <p14:creationId xmlns:p14="http://schemas.microsoft.com/office/powerpoint/2010/main" val="340293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8FA26C7C-97EA-4211-B658-DCABAE1C22E6}" type="slidenum">
              <a:rPr lang="ru-RU"/>
              <a:pPr/>
              <a:t>‹Nr.›</a:t>
            </a:fld>
            <a:endParaRPr lang="ru-RU"/>
          </a:p>
        </p:txBody>
      </p:sp>
    </p:spTree>
    <p:extLst>
      <p:ext uri="{BB962C8B-B14F-4D97-AF65-F5344CB8AC3E}">
        <p14:creationId xmlns:p14="http://schemas.microsoft.com/office/powerpoint/2010/main" val="366667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88640F33-5CAA-41BA-AD1C-6275BC74D22C}" type="slidenum">
              <a:rPr lang="ru-RU"/>
              <a:pPr/>
              <a:t>‹Nr.›</a:t>
            </a:fld>
            <a:endParaRPr lang="ru-RU"/>
          </a:p>
        </p:txBody>
      </p:sp>
    </p:spTree>
    <p:extLst>
      <p:ext uri="{BB962C8B-B14F-4D97-AF65-F5344CB8AC3E}">
        <p14:creationId xmlns:p14="http://schemas.microsoft.com/office/powerpoint/2010/main" val="209272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E5BD0E7E-ED70-49E6-9D57-B66CEEEEAF5B}" type="slidenum">
              <a:rPr lang="ru-RU"/>
              <a:pPr/>
              <a:t>‹Nr.›</a:t>
            </a:fld>
            <a:endParaRPr lang="ru-RU"/>
          </a:p>
        </p:txBody>
      </p:sp>
    </p:spTree>
    <p:extLst>
      <p:ext uri="{BB962C8B-B14F-4D97-AF65-F5344CB8AC3E}">
        <p14:creationId xmlns:p14="http://schemas.microsoft.com/office/powerpoint/2010/main" val="358549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46FDBF33-CB90-4879-BC63-ACF63903CF09}" type="slidenum">
              <a:rPr lang="ru-RU"/>
              <a:pPr/>
              <a:t>‹Nr.›</a:t>
            </a:fld>
            <a:endParaRPr lang="ru-RU"/>
          </a:p>
        </p:txBody>
      </p:sp>
    </p:spTree>
    <p:extLst>
      <p:ext uri="{BB962C8B-B14F-4D97-AF65-F5344CB8AC3E}">
        <p14:creationId xmlns:p14="http://schemas.microsoft.com/office/powerpoint/2010/main" val="269889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860B10AF-4B5E-4F8A-9A79-53D8BFB32B23}" type="slidenum">
              <a:rPr lang="ru-RU"/>
              <a:pPr/>
              <a:t>‹Nr.›</a:t>
            </a:fld>
            <a:endParaRPr lang="ru-RU"/>
          </a:p>
        </p:txBody>
      </p:sp>
    </p:spTree>
    <p:extLst>
      <p:ext uri="{BB962C8B-B14F-4D97-AF65-F5344CB8AC3E}">
        <p14:creationId xmlns:p14="http://schemas.microsoft.com/office/powerpoint/2010/main" val="101936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773CF46B-ABB9-4447-BA2E-6924E187D95C}" type="slidenum">
              <a:rPr lang="ru-RU"/>
              <a:pPr/>
              <a:t>‹Nr.›</a:t>
            </a:fld>
            <a:endParaRPr lang="ru-RU"/>
          </a:p>
        </p:txBody>
      </p:sp>
    </p:spTree>
    <p:extLst>
      <p:ext uri="{BB962C8B-B14F-4D97-AF65-F5344CB8AC3E}">
        <p14:creationId xmlns:p14="http://schemas.microsoft.com/office/powerpoint/2010/main" val="3197820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7087B18C-4C19-47B3-A00B-42720F277FAD}" type="slidenum">
              <a:rPr lang="ru-RU"/>
              <a:pPr/>
              <a:t>‹Nr.›</a:t>
            </a:fld>
            <a:endParaRPr lang="ru-RU"/>
          </a:p>
        </p:txBody>
      </p:sp>
    </p:spTree>
    <p:extLst>
      <p:ext uri="{BB962C8B-B14F-4D97-AF65-F5344CB8AC3E}">
        <p14:creationId xmlns:p14="http://schemas.microsoft.com/office/powerpoint/2010/main" val="141610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ACEF506B-9BEB-43E4-A1AB-5985DF272DF3}" type="slidenum">
              <a:rPr lang="ru-RU"/>
              <a:pPr/>
              <a:t>‹Nr.›</a:t>
            </a:fld>
            <a:endParaRPr lang="ru-RU"/>
          </a:p>
        </p:txBody>
      </p:sp>
    </p:spTree>
    <p:extLst>
      <p:ext uri="{BB962C8B-B14F-4D97-AF65-F5344CB8AC3E}">
        <p14:creationId xmlns:p14="http://schemas.microsoft.com/office/powerpoint/2010/main" val="389843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4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ru-RU"/>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ru-RU"/>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8E26F8BE-1C83-47FC-9C25-126576686FB0}"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notesSlide" Target="../notesSlides/notesSlide6.xml"/><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ChangeArrowheads="1"/>
          </p:cNvSpPr>
          <p:nvPr/>
        </p:nvSpPr>
        <p:spPr bwMode="auto">
          <a:xfrm>
            <a:off x="0" y="1412875"/>
            <a:ext cx="9144000" cy="4392613"/>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0" name="Rectangle 2"/>
          <p:cNvSpPr>
            <a:spLocks noGrp="1" noChangeArrowheads="1"/>
          </p:cNvSpPr>
          <p:nvPr>
            <p:ph type="ctrTitle"/>
          </p:nvPr>
        </p:nvSpPr>
        <p:spPr>
          <a:xfrm>
            <a:off x="0" y="1557338"/>
            <a:ext cx="9036050" cy="4248150"/>
          </a:xfrm>
        </p:spPr>
        <p:txBody>
          <a:bodyPr/>
          <a:lstStyle/>
          <a:p>
            <a:r>
              <a:rPr lang="en-US" sz="4000" b="1">
                <a:solidFill>
                  <a:srgbClr val="800000"/>
                </a:solidFill>
                <a:effectLst>
                  <a:outerShdw blurRad="38100" dist="38100" dir="2700000" algn="tl">
                    <a:srgbClr val="C0C0C0"/>
                  </a:outerShdw>
                </a:effectLst>
              </a:rPr>
              <a:t>THEORETICAL ANALYSIS AND COMPUTATION OF FISSION PRODUCT RELEASE FROM MOLTEN POOL</a:t>
            </a:r>
            <a:r>
              <a:rPr lang="ru-RU" sz="4000" b="1">
                <a:effectLst>
                  <a:outerShdw blurRad="38100" dist="38100" dir="2700000" algn="tl">
                    <a:srgbClr val="C0C0C0"/>
                  </a:outerShdw>
                </a:effectLst>
              </a:rPr>
              <a:t/>
            </a:r>
            <a:br>
              <a:rPr lang="ru-RU" sz="4000" b="1">
                <a:effectLst>
                  <a:outerShdw blurRad="38100" dist="38100" dir="2700000" algn="tl">
                    <a:srgbClr val="C0C0C0"/>
                  </a:outerShdw>
                </a:effectLst>
              </a:rPr>
            </a:br>
            <a:r>
              <a:rPr lang="ru-RU" sz="4800" b="1"/>
              <a:t/>
            </a:r>
            <a:br>
              <a:rPr lang="ru-RU" sz="4800" b="1"/>
            </a:br>
            <a:r>
              <a:rPr lang="en-US" sz="4800" b="1"/>
              <a:t> </a:t>
            </a:r>
            <a:r>
              <a:rPr lang="en-US" sz="3600" b="1" i="1">
                <a:solidFill>
                  <a:srgbClr val="800000"/>
                </a:solidFill>
                <a:effectLst>
                  <a:outerShdw blurRad="38100" dist="38100" dir="2700000" algn="tl">
                    <a:srgbClr val="C0C0C0"/>
                  </a:outerShdw>
                </a:effectLst>
              </a:rPr>
              <a:t>V</a:t>
            </a:r>
            <a:r>
              <a:rPr lang="ru-RU" sz="3600" b="1" i="1">
                <a:solidFill>
                  <a:srgbClr val="800000"/>
                </a:solidFill>
                <a:effectLst>
                  <a:outerShdw blurRad="38100" dist="38100" dir="2700000" algn="tl">
                    <a:srgbClr val="C0C0C0"/>
                  </a:outerShdw>
                </a:effectLst>
              </a:rPr>
              <a:t>.</a:t>
            </a:r>
            <a:r>
              <a:rPr lang="en-US" sz="3600" b="1" i="1">
                <a:solidFill>
                  <a:srgbClr val="800000"/>
                </a:solidFill>
                <a:effectLst>
                  <a:outerShdw blurRad="38100" dist="38100" dir="2700000" algn="tl">
                    <a:srgbClr val="C0C0C0"/>
                  </a:outerShdw>
                </a:effectLst>
              </a:rPr>
              <a:t> Ozrin, O. Tarasov</a:t>
            </a:r>
            <a:endParaRPr lang="ru-RU" sz="3600" b="1" i="1">
              <a:solidFill>
                <a:srgbClr val="800000"/>
              </a:solidFill>
              <a:effectLst>
                <a:outerShdw blurRad="38100" dist="38100" dir="2700000" algn="tl">
                  <a:srgbClr val="C0C0C0"/>
                </a:outerShdw>
              </a:effectLst>
            </a:endParaRPr>
          </a:p>
        </p:txBody>
      </p:sp>
      <p:sp>
        <p:nvSpPr>
          <p:cNvPr id="2053" name="Text Box 5"/>
          <p:cNvSpPr txBox="1">
            <a:spLocks noChangeArrowheads="1"/>
          </p:cNvSpPr>
          <p:nvPr/>
        </p:nvSpPr>
        <p:spPr bwMode="auto">
          <a:xfrm>
            <a:off x="1308100" y="2363788"/>
            <a:ext cx="7104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2054" name="Text Box 6"/>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pic>
        <p:nvPicPr>
          <p:cNvPr id="20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15888"/>
            <a:ext cx="1150938" cy="1150937"/>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11"/>
          <p:cNvSpPr>
            <a:spLocks noChangeArrowheads="1"/>
          </p:cNvSpPr>
          <p:nvPr/>
        </p:nvSpPr>
        <p:spPr bwMode="auto">
          <a:xfrm>
            <a:off x="2916238" y="260350"/>
            <a:ext cx="56165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2400"/>
              <a:t>Nuclear Safety Institute of Russian Academy of sciences</a:t>
            </a:r>
            <a:endParaRPr lang="ru-RU" sz="2400" b="0"/>
          </a:p>
          <a:p>
            <a:pPr algn="r"/>
            <a:endParaRPr lang="ru-RU" sz="2400"/>
          </a:p>
        </p:txBody>
      </p:sp>
      <p:sp>
        <p:nvSpPr>
          <p:cNvPr id="2062" name="Text Box 14"/>
          <p:cNvSpPr txBox="1">
            <a:spLocks noChangeArrowheads="1"/>
          </p:cNvSpPr>
          <p:nvPr/>
        </p:nvSpPr>
        <p:spPr bwMode="auto">
          <a:xfrm>
            <a:off x="0" y="6061075"/>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b="0"/>
              <a:t>Budapest, 04.03.2008</a:t>
            </a:r>
            <a:endParaRPr lang="ru-RU" sz="28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2"/>
          </p:nvPr>
        </p:nvSpPr>
        <p:spPr/>
        <p:txBody>
          <a:bodyPr/>
          <a:lstStyle/>
          <a:p>
            <a:fld id="{08079D3F-3A5F-4B90-BF85-64648BA25867}" type="slidenum">
              <a:rPr lang="ru-RU"/>
              <a:pPr/>
              <a:t>10</a:t>
            </a:fld>
            <a:endParaRPr lang="ru-RU"/>
          </a:p>
        </p:txBody>
      </p:sp>
      <p:sp>
        <p:nvSpPr>
          <p:cNvPr id="207874"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7876" name="Rectangle 4"/>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TOTAL RELEASE</a:t>
            </a:r>
            <a:endParaRPr lang="ru-RU" sz="2800">
              <a:solidFill>
                <a:srgbClr val="800000"/>
              </a:solidFill>
            </a:endParaRPr>
          </a:p>
        </p:txBody>
      </p:sp>
      <p:pic>
        <p:nvPicPr>
          <p:cNvPr id="2078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196975"/>
            <a:ext cx="5568950" cy="50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4"/>
          <p:cNvSpPr>
            <a:spLocks noGrp="1"/>
          </p:cNvSpPr>
          <p:nvPr>
            <p:ph type="sldNum" sz="quarter" idx="12"/>
          </p:nvPr>
        </p:nvSpPr>
        <p:spPr/>
        <p:txBody>
          <a:bodyPr/>
          <a:lstStyle/>
          <a:p>
            <a:fld id="{937DBDF6-EE92-4922-9761-2F5CB69FE536}" type="slidenum">
              <a:rPr lang="ru-RU"/>
              <a:pPr/>
              <a:t>11</a:t>
            </a:fld>
            <a:endParaRPr lang="ru-RU"/>
          </a:p>
        </p:txBody>
      </p:sp>
      <p:sp>
        <p:nvSpPr>
          <p:cNvPr id="209922"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9923"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09927" name="Rectangle 7"/>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09929" name="Rectangle 9"/>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09946"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57338"/>
            <a:ext cx="4427538"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947"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0413" y="1557338"/>
            <a:ext cx="4573587" cy="422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9948" name="Text Box 28"/>
          <p:cNvSpPr txBox="1">
            <a:spLocks noChangeArrowheads="1"/>
          </p:cNvSpPr>
          <p:nvPr/>
        </p:nvSpPr>
        <p:spPr bwMode="auto">
          <a:xfrm>
            <a:off x="592138" y="6015038"/>
            <a:ext cx="65579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0">
                <a:solidFill>
                  <a:srgbClr val="FF3300"/>
                </a:solidFill>
              </a:rPr>
              <a:t>Good agreement is the result of excess potentials choice</a:t>
            </a:r>
            <a:endParaRPr lang="ru-RU" b="0">
              <a:solidFill>
                <a:srgbClr val="FF33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4"/>
          <p:cNvSpPr>
            <a:spLocks noGrp="1"/>
          </p:cNvSpPr>
          <p:nvPr>
            <p:ph type="sldNum" sz="quarter" idx="12"/>
          </p:nvPr>
        </p:nvSpPr>
        <p:spPr/>
        <p:txBody>
          <a:bodyPr/>
          <a:lstStyle/>
          <a:p>
            <a:fld id="{E63BCE0E-AE55-4FF6-B0FE-4FCCEB720A1C}" type="slidenum">
              <a:rPr lang="ru-RU"/>
              <a:pPr/>
              <a:t>12</a:t>
            </a:fld>
            <a:endParaRPr lang="ru-RU"/>
          </a:p>
        </p:txBody>
      </p:sp>
      <p:sp>
        <p:nvSpPr>
          <p:cNvPr id="216066"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6067"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16068"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6069" name="Rectangle 5"/>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1607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4313"/>
            <a:ext cx="4211638" cy="389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607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484313"/>
            <a:ext cx="4176713"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4"/>
          <p:cNvSpPr>
            <a:spLocks noGrp="1"/>
          </p:cNvSpPr>
          <p:nvPr>
            <p:ph type="sldNum" sz="quarter" idx="12"/>
          </p:nvPr>
        </p:nvSpPr>
        <p:spPr/>
        <p:txBody>
          <a:bodyPr/>
          <a:lstStyle/>
          <a:p>
            <a:fld id="{54DD21F7-F07D-4D0B-8603-1CBDFDA8823E}" type="slidenum">
              <a:rPr lang="ru-RU"/>
              <a:pPr/>
              <a:t>13</a:t>
            </a:fld>
            <a:endParaRPr lang="ru-RU"/>
          </a:p>
        </p:txBody>
      </p:sp>
      <p:sp>
        <p:nvSpPr>
          <p:cNvPr id="218114"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8115"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18116"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8117" name="Rectangle 5"/>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1811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84313"/>
            <a:ext cx="4248150"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812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1412875"/>
            <a:ext cx="4230687" cy="391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9AD29825-8D24-4E1A-8D7B-FADAF83398A1}" type="slidenum">
              <a:rPr lang="ru-RU"/>
              <a:pPr/>
              <a:t>14</a:t>
            </a:fld>
            <a:endParaRPr lang="ru-RU"/>
          </a:p>
        </p:txBody>
      </p:sp>
      <p:sp>
        <p:nvSpPr>
          <p:cNvPr id="214018"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4019"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CONCLUSION</a:t>
            </a:r>
            <a:endParaRPr lang="ru-RU" sz="2800">
              <a:solidFill>
                <a:srgbClr val="800000"/>
              </a:solidFill>
            </a:endParaRPr>
          </a:p>
        </p:txBody>
      </p:sp>
      <p:sp>
        <p:nvSpPr>
          <p:cNvPr id="214020"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4022" name="Rectangle 6"/>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4032" name="Text Box 16"/>
          <p:cNvSpPr txBox="1">
            <a:spLocks noChangeArrowheads="1"/>
          </p:cNvSpPr>
          <p:nvPr/>
        </p:nvSpPr>
        <p:spPr bwMode="auto">
          <a:xfrm>
            <a:off x="122238" y="1125538"/>
            <a:ext cx="9021762" cy="54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a:t>Two models of FP release have been developed: atomic and molecular. In the presentation only molecular model has been discussed.</a:t>
            </a:r>
          </a:p>
          <a:p>
            <a:pPr>
              <a:spcBef>
                <a:spcPct val="50000"/>
              </a:spcBef>
            </a:pPr>
            <a:r>
              <a:rPr lang="en-US" b="0"/>
              <a:t>It can describe:</a:t>
            </a:r>
          </a:p>
          <a:p>
            <a:pPr>
              <a:spcBef>
                <a:spcPct val="50000"/>
              </a:spcBef>
              <a:buFontTx/>
              <a:buChar char="•"/>
            </a:pPr>
            <a:r>
              <a:rPr lang="en-US" b="0"/>
              <a:t> Melt oxidization (in a simplified manner)</a:t>
            </a:r>
          </a:p>
          <a:p>
            <a:pPr>
              <a:spcBef>
                <a:spcPct val="50000"/>
              </a:spcBef>
              <a:buFontTx/>
              <a:buChar char="•"/>
            </a:pPr>
            <a:r>
              <a:rPr lang="en-US" b="0"/>
              <a:t> Finite rate of FP diffusion in the gas phase (in a simplified manner)</a:t>
            </a:r>
          </a:p>
          <a:p>
            <a:pPr>
              <a:spcBef>
                <a:spcPct val="50000"/>
              </a:spcBef>
              <a:buFontTx/>
              <a:buChar char="•"/>
            </a:pPr>
            <a:r>
              <a:rPr lang="en-US" b="0"/>
              <a:t> FP release rate</a:t>
            </a:r>
          </a:p>
          <a:p>
            <a:pPr>
              <a:spcBef>
                <a:spcPct val="50000"/>
              </a:spcBef>
            </a:pPr>
            <a:r>
              <a:rPr lang="en-US" b="0"/>
              <a:t>The model is realized as a stand-alone FORTRAN program</a:t>
            </a:r>
          </a:p>
          <a:p>
            <a:pPr>
              <a:spcBef>
                <a:spcPct val="50000"/>
              </a:spcBef>
              <a:buFontTx/>
              <a:buChar char="•"/>
            </a:pPr>
            <a:endParaRPr lang="en-US"/>
          </a:p>
          <a:p>
            <a:pPr>
              <a:spcBef>
                <a:spcPct val="50000"/>
              </a:spcBef>
            </a:pPr>
            <a:r>
              <a:rPr lang="en-US" b="0"/>
              <a:t>Agreement with the results of EVAN experiments is satisfactory. However, to some extent it is the result of choice of the adjustable parameters (FP activities, effective oxygen concentration in atmosphere). More serious models of FP and oxygen diffusion in the gas phase are necessary. The model of the melt is also simplified: the rate of convection is finite, oxygen and metal phase can appear. Solving these problems is a thing of a future.</a:t>
            </a:r>
            <a:endParaRPr lang="ru-RU"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49" name="Rectangle 21"/>
          <p:cNvSpPr>
            <a:spLocks noChangeArrowheads="1"/>
          </p:cNvSpPr>
          <p:nvPr/>
        </p:nvSpPr>
        <p:spPr bwMode="auto">
          <a:xfrm>
            <a:off x="0" y="765175"/>
            <a:ext cx="9144000" cy="6092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50" name="Rectangle 22"/>
          <p:cNvSpPr>
            <a:spLocks noChangeArrowheads="1"/>
          </p:cNvSpPr>
          <p:nvPr/>
        </p:nvSpPr>
        <p:spPr bwMode="auto">
          <a:xfrm>
            <a:off x="4643438" y="4221163"/>
            <a:ext cx="4392612" cy="26368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8" name="Rectangle 20"/>
          <p:cNvSpPr>
            <a:spLocks noChangeArrowheads="1"/>
          </p:cNvSpPr>
          <p:nvPr/>
        </p:nvSpPr>
        <p:spPr bwMode="auto">
          <a:xfrm>
            <a:off x="179388" y="4221163"/>
            <a:ext cx="4032250" cy="26368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3" name="Rectangle 15"/>
          <p:cNvSpPr>
            <a:spLocks noChangeArrowheads="1"/>
          </p:cNvSpPr>
          <p:nvPr/>
        </p:nvSpPr>
        <p:spPr bwMode="auto">
          <a:xfrm>
            <a:off x="4643438" y="2205038"/>
            <a:ext cx="4392612" cy="18002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1" name="Rectangle 13"/>
          <p:cNvSpPr>
            <a:spLocks noChangeArrowheads="1"/>
          </p:cNvSpPr>
          <p:nvPr/>
        </p:nvSpPr>
        <p:spPr bwMode="auto">
          <a:xfrm>
            <a:off x="179388" y="2205038"/>
            <a:ext cx="4032250" cy="18002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39" name="Rectangle 11"/>
          <p:cNvSpPr>
            <a:spLocks noChangeArrowheads="1"/>
          </p:cNvSpPr>
          <p:nvPr/>
        </p:nvSpPr>
        <p:spPr bwMode="auto">
          <a:xfrm>
            <a:off x="3059113" y="1052513"/>
            <a:ext cx="2881312"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30" name="Text Box 2"/>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201731"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OVERALL PICTURE</a:t>
            </a:r>
            <a:endParaRPr lang="ru-RU" sz="2800">
              <a:solidFill>
                <a:srgbClr val="800000"/>
              </a:solidFill>
            </a:endParaRPr>
          </a:p>
        </p:txBody>
      </p:sp>
      <p:sp>
        <p:nvSpPr>
          <p:cNvPr id="201733" name="Text Box 5"/>
          <p:cNvSpPr txBox="1">
            <a:spLocks noChangeArrowheads="1"/>
          </p:cNvSpPr>
          <p:nvPr/>
        </p:nvSpPr>
        <p:spPr bwMode="auto">
          <a:xfrm>
            <a:off x="3059113" y="1052513"/>
            <a:ext cx="26654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a:t>FP RELEASE</a:t>
            </a:r>
            <a:endParaRPr lang="ru-RU" sz="2400"/>
          </a:p>
        </p:txBody>
      </p:sp>
      <p:sp>
        <p:nvSpPr>
          <p:cNvPr id="201734" name="Line 6"/>
          <p:cNvSpPr>
            <a:spLocks noChangeShapeType="1"/>
          </p:cNvSpPr>
          <p:nvPr/>
        </p:nvSpPr>
        <p:spPr bwMode="auto">
          <a:xfrm flipH="1">
            <a:off x="1619250" y="1619250"/>
            <a:ext cx="2016125" cy="50482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1735" name="Line 7"/>
          <p:cNvSpPr>
            <a:spLocks noChangeShapeType="1"/>
          </p:cNvSpPr>
          <p:nvPr/>
        </p:nvSpPr>
        <p:spPr bwMode="auto">
          <a:xfrm>
            <a:off x="5148263" y="1628775"/>
            <a:ext cx="2160587" cy="576263"/>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1736" name="Text Box 8"/>
          <p:cNvSpPr txBox="1">
            <a:spLocks noChangeArrowheads="1"/>
          </p:cNvSpPr>
          <p:nvPr/>
        </p:nvSpPr>
        <p:spPr bwMode="auto">
          <a:xfrm>
            <a:off x="250825" y="2251075"/>
            <a:ext cx="39370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FROM MOLTEN POOL</a:t>
            </a:r>
          </a:p>
          <a:p>
            <a:endParaRPr lang="en-US"/>
          </a:p>
          <a:p>
            <a:r>
              <a:rPr lang="en-US" sz="2400" b="0"/>
              <a:t>evaporation from open </a:t>
            </a:r>
          </a:p>
          <a:p>
            <a:r>
              <a:rPr lang="en-US" sz="2400" b="0"/>
              <a:t>surface of the melt</a:t>
            </a:r>
            <a:endParaRPr lang="ru-RU" sz="2400" b="0"/>
          </a:p>
        </p:txBody>
      </p:sp>
      <p:sp>
        <p:nvSpPr>
          <p:cNvPr id="201737" name="Rectangle 9"/>
          <p:cNvSpPr>
            <a:spLocks noChangeArrowheads="1"/>
          </p:cNvSpPr>
          <p:nvPr/>
        </p:nvSpPr>
        <p:spPr bwMode="auto">
          <a:xfrm>
            <a:off x="4787900" y="2276475"/>
            <a:ext cx="43561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FROM CORE CATCHER</a:t>
            </a:r>
          </a:p>
          <a:p>
            <a:endParaRPr lang="en-US" sz="2800"/>
          </a:p>
          <a:p>
            <a:r>
              <a:rPr lang="en-US" sz="2400" b="0"/>
              <a:t>MCCI, FP release in gas bubbles</a:t>
            </a:r>
          </a:p>
        </p:txBody>
      </p:sp>
      <p:sp>
        <p:nvSpPr>
          <p:cNvPr id="201745" name="Text Box 17"/>
          <p:cNvSpPr txBox="1">
            <a:spLocks noChangeArrowheads="1"/>
          </p:cNvSpPr>
          <p:nvPr/>
        </p:nvSpPr>
        <p:spPr bwMode="auto">
          <a:xfrm>
            <a:off x="158750" y="4240213"/>
            <a:ext cx="398145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0"/>
              <a:t>        </a:t>
            </a:r>
            <a:r>
              <a:rPr lang="en-US" sz="2400"/>
              <a:t>TWO MODELS</a:t>
            </a:r>
          </a:p>
          <a:p>
            <a:endParaRPr lang="en-US" sz="2400"/>
          </a:p>
          <a:p>
            <a:pPr>
              <a:buFontTx/>
              <a:buChar char="•"/>
            </a:pPr>
            <a:r>
              <a:rPr lang="en-US" sz="2400"/>
              <a:t> Atomic </a:t>
            </a:r>
            <a:r>
              <a:rPr lang="en-US" sz="2400" b="0"/>
              <a:t> </a:t>
            </a:r>
          </a:p>
          <a:p>
            <a:r>
              <a:rPr lang="en-US" sz="2400" b="0"/>
              <a:t>    by V. Zagryazkin   </a:t>
            </a:r>
          </a:p>
          <a:p>
            <a:endParaRPr lang="en-US" sz="2400" b="0"/>
          </a:p>
          <a:p>
            <a:pPr>
              <a:buFontTx/>
              <a:buChar char="•"/>
            </a:pPr>
            <a:r>
              <a:rPr lang="en-US" sz="2400">
                <a:solidFill>
                  <a:srgbClr val="FF0000"/>
                </a:solidFill>
              </a:rPr>
              <a:t> Molecular </a:t>
            </a:r>
            <a:r>
              <a:rPr lang="en-US" sz="2400" b="0">
                <a:solidFill>
                  <a:srgbClr val="FF0000"/>
                </a:solidFill>
              </a:rPr>
              <a:t> </a:t>
            </a:r>
          </a:p>
          <a:p>
            <a:r>
              <a:rPr lang="en-US" sz="2400" b="0">
                <a:solidFill>
                  <a:srgbClr val="FF0000"/>
                </a:solidFill>
              </a:rPr>
              <a:t>    by V.Ozrin, O. Tarasov</a:t>
            </a:r>
            <a:endParaRPr lang="ru-RU" sz="2400" b="0">
              <a:solidFill>
                <a:srgbClr val="FF0000"/>
              </a:solidFill>
            </a:endParaRPr>
          </a:p>
        </p:txBody>
      </p:sp>
      <p:sp>
        <p:nvSpPr>
          <p:cNvPr id="201746" name="Text Box 18"/>
          <p:cNvSpPr txBox="1">
            <a:spLocks noChangeArrowheads="1"/>
          </p:cNvSpPr>
          <p:nvPr/>
        </p:nvSpPr>
        <p:spPr bwMode="auto">
          <a:xfrm>
            <a:off x="5435600" y="5013325"/>
            <a:ext cx="243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t>NOT MODELED</a:t>
            </a:r>
            <a:endParaRPr lang="ru-RU"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Foliennummernplatzhalter 4"/>
          <p:cNvSpPr>
            <a:spLocks noGrp="1"/>
          </p:cNvSpPr>
          <p:nvPr>
            <p:ph type="sldNum" sz="quarter" idx="12"/>
          </p:nvPr>
        </p:nvSpPr>
        <p:spPr/>
        <p:txBody>
          <a:bodyPr/>
          <a:lstStyle/>
          <a:p>
            <a:fld id="{5D1E5202-7A76-4CF7-9158-074B2CC19E48}" type="slidenum">
              <a:rPr lang="ru-RU"/>
              <a:pPr/>
              <a:t>3</a:t>
            </a:fld>
            <a:endParaRPr lang="ru-RU"/>
          </a:p>
        </p:txBody>
      </p:sp>
      <p:sp>
        <p:nvSpPr>
          <p:cNvPr id="199683" name="Rectangle 3"/>
          <p:cNvSpPr>
            <a:spLocks noChangeArrowheads="1"/>
          </p:cNvSpPr>
          <p:nvPr/>
        </p:nvSpPr>
        <p:spPr bwMode="auto">
          <a:xfrm>
            <a:off x="6084888" y="765175"/>
            <a:ext cx="3059112" cy="6092825"/>
          </a:xfrm>
          <a:prstGeom prst="rect">
            <a:avLst/>
          </a:prstGeom>
          <a:solidFill>
            <a:srgbClr val="FFD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b="0"/>
          </a:p>
        </p:txBody>
      </p:sp>
      <p:sp>
        <p:nvSpPr>
          <p:cNvPr id="199684" name="Rectangle 4"/>
          <p:cNvSpPr>
            <a:spLocks noChangeArrowheads="1"/>
          </p:cNvSpPr>
          <p:nvPr/>
        </p:nvSpPr>
        <p:spPr bwMode="auto">
          <a:xfrm>
            <a:off x="323850" y="1052513"/>
            <a:ext cx="5399088" cy="3238500"/>
          </a:xfrm>
          <a:prstGeom prst="rect">
            <a:avLst/>
          </a:prstGeom>
          <a:solidFill>
            <a:srgbClr val="C1FE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b="0"/>
          </a:p>
        </p:txBody>
      </p:sp>
      <p:sp>
        <p:nvSpPr>
          <p:cNvPr id="199685" name="Text Box 5"/>
          <p:cNvSpPr txBox="1">
            <a:spLocks noChangeArrowheads="1"/>
          </p:cNvSpPr>
          <p:nvPr/>
        </p:nvSpPr>
        <p:spPr bwMode="auto">
          <a:xfrm>
            <a:off x="2627313" y="1268413"/>
            <a:ext cx="936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2400"/>
              <a:t>GAS</a:t>
            </a:r>
            <a:endParaRPr lang="ru-RU" sz="2400"/>
          </a:p>
        </p:txBody>
      </p:sp>
      <p:sp>
        <p:nvSpPr>
          <p:cNvPr id="199686" name="Rectangle 6"/>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87" name="Text Box 7"/>
          <p:cNvSpPr txBox="1">
            <a:spLocks noChangeArrowheads="1"/>
          </p:cNvSpPr>
          <p:nvPr/>
        </p:nvSpPr>
        <p:spPr bwMode="auto">
          <a:xfrm>
            <a:off x="0" y="115888"/>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pitchFamily="34" charset="0"/>
              </a:defRPr>
            </a:lvl1pPr>
            <a:lvl2pPr marL="1243013" indent="-342900">
              <a:defRPr>
                <a:solidFill>
                  <a:schemeClr val="tx1"/>
                </a:solidFill>
                <a:latin typeface="Arial" pitchFamily="34" charset="0"/>
              </a:defRPr>
            </a:lvl2pPr>
            <a:lvl3pPr marL="1765300" indent="-342900">
              <a:defRPr>
                <a:solidFill>
                  <a:schemeClr val="tx1"/>
                </a:solidFill>
                <a:latin typeface="Arial" pitchFamily="34" charset="0"/>
              </a:defRPr>
            </a:lvl3pPr>
            <a:lvl4pPr marL="2287588" indent="-342900">
              <a:defRPr>
                <a:solidFill>
                  <a:schemeClr val="tx1"/>
                </a:solidFill>
                <a:latin typeface="Arial" pitchFamily="34" charset="0"/>
              </a:defRPr>
            </a:lvl4pPr>
            <a:lvl5pPr marL="2809875" indent="-342900">
              <a:defRPr>
                <a:solidFill>
                  <a:schemeClr val="tx1"/>
                </a:solidFill>
                <a:latin typeface="Arial" pitchFamily="34" charset="0"/>
              </a:defRPr>
            </a:lvl5pPr>
            <a:lvl6pPr marL="3267075" indent="-342900" fontAlgn="base">
              <a:spcBef>
                <a:spcPct val="0"/>
              </a:spcBef>
              <a:spcAft>
                <a:spcPct val="0"/>
              </a:spcAft>
              <a:defRPr>
                <a:solidFill>
                  <a:schemeClr val="tx1"/>
                </a:solidFill>
                <a:latin typeface="Arial" pitchFamily="34" charset="0"/>
              </a:defRPr>
            </a:lvl6pPr>
            <a:lvl7pPr marL="3724275" indent="-342900" fontAlgn="base">
              <a:spcBef>
                <a:spcPct val="0"/>
              </a:spcBef>
              <a:spcAft>
                <a:spcPct val="0"/>
              </a:spcAft>
              <a:defRPr>
                <a:solidFill>
                  <a:schemeClr val="tx1"/>
                </a:solidFill>
                <a:latin typeface="Arial" pitchFamily="34" charset="0"/>
              </a:defRPr>
            </a:lvl7pPr>
            <a:lvl8pPr marL="4181475" indent="-342900" fontAlgn="base">
              <a:spcBef>
                <a:spcPct val="0"/>
              </a:spcBef>
              <a:spcAft>
                <a:spcPct val="0"/>
              </a:spcAft>
              <a:defRPr>
                <a:solidFill>
                  <a:schemeClr val="tx1"/>
                </a:solidFill>
                <a:latin typeface="Arial" pitchFamily="34" charset="0"/>
              </a:defRPr>
            </a:lvl8pPr>
            <a:lvl9pPr marL="4638675" indent="-342900" fontAlgn="base">
              <a:spcBef>
                <a:spcPct val="0"/>
              </a:spcBef>
              <a:spcAft>
                <a:spcPct val="0"/>
              </a:spcAft>
              <a:defRPr>
                <a:solidFill>
                  <a:schemeClr val="tx1"/>
                </a:solidFill>
                <a:latin typeface="Arial" pitchFamily="34" charset="0"/>
              </a:defRPr>
            </a:lvl9pPr>
          </a:lstStyle>
          <a:p>
            <a:pPr algn="ctr"/>
            <a:r>
              <a:rPr lang="en-US" sz="2800">
                <a:solidFill>
                  <a:srgbClr val="800000"/>
                </a:solidFill>
                <a:effectLst>
                  <a:outerShdw blurRad="38100" dist="38100" dir="2700000" algn="tl">
                    <a:srgbClr val="C0C0C0"/>
                  </a:outerShdw>
                </a:effectLst>
                <a:sym typeface="Symbol" pitchFamily="18" charset="2"/>
              </a:rPr>
              <a:t>GENERAL IDEAS</a:t>
            </a:r>
            <a:r>
              <a:rPr lang="en-US" sz="3200">
                <a:solidFill>
                  <a:srgbClr val="800000"/>
                </a:solidFill>
                <a:effectLst>
                  <a:outerShdw blurRad="38100" dist="38100" dir="2700000" algn="tl">
                    <a:srgbClr val="C0C0C0"/>
                  </a:outerShdw>
                </a:effectLst>
                <a:sym typeface="Symbol" pitchFamily="18" charset="2"/>
              </a:rPr>
              <a:t> </a:t>
            </a:r>
            <a:endParaRPr lang="ru-RU" sz="3200">
              <a:solidFill>
                <a:srgbClr val="800000"/>
              </a:solidFill>
              <a:effectLst>
                <a:outerShdw blurRad="38100" dist="38100" dir="2700000" algn="tl">
                  <a:srgbClr val="C0C0C0"/>
                </a:outerShdw>
              </a:effectLst>
              <a:sym typeface="Symbol" pitchFamily="18" charset="2"/>
            </a:endParaRPr>
          </a:p>
        </p:txBody>
      </p:sp>
      <p:sp>
        <p:nvSpPr>
          <p:cNvPr id="199688" name="Text Box 8"/>
          <p:cNvSpPr txBox="1">
            <a:spLocks noChangeArrowheads="1"/>
          </p:cNvSpPr>
          <p:nvPr/>
        </p:nvSpPr>
        <p:spPr bwMode="auto">
          <a:xfrm>
            <a:off x="2247900" y="1047750"/>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b="0"/>
          </a:p>
        </p:txBody>
      </p:sp>
      <p:sp>
        <p:nvSpPr>
          <p:cNvPr id="199689" name="Rectangle 9"/>
          <p:cNvSpPr>
            <a:spLocks noChangeArrowheads="1"/>
          </p:cNvSpPr>
          <p:nvPr/>
        </p:nvSpPr>
        <p:spPr bwMode="auto">
          <a:xfrm>
            <a:off x="539750" y="4318000"/>
            <a:ext cx="5038725" cy="2519363"/>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0" name="Line 10"/>
          <p:cNvSpPr>
            <a:spLocks noChangeShapeType="1"/>
          </p:cNvSpPr>
          <p:nvPr/>
        </p:nvSpPr>
        <p:spPr bwMode="auto">
          <a:xfrm flipV="1">
            <a:off x="1258888"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1" name="Line 11"/>
          <p:cNvSpPr>
            <a:spLocks noChangeShapeType="1"/>
          </p:cNvSpPr>
          <p:nvPr/>
        </p:nvSpPr>
        <p:spPr bwMode="auto">
          <a:xfrm flipV="1">
            <a:off x="3057525"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2" name="Line 12"/>
          <p:cNvSpPr>
            <a:spLocks noChangeShapeType="1"/>
          </p:cNvSpPr>
          <p:nvPr/>
        </p:nvSpPr>
        <p:spPr bwMode="auto">
          <a:xfrm flipV="1">
            <a:off x="4857750"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3" name="Oval 13"/>
          <p:cNvSpPr>
            <a:spLocks noChangeArrowheads="1"/>
          </p:cNvSpPr>
          <p:nvPr/>
        </p:nvSpPr>
        <p:spPr bwMode="auto">
          <a:xfrm>
            <a:off x="287338" y="3778250"/>
            <a:ext cx="144462"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4" name="Oval 14"/>
          <p:cNvSpPr>
            <a:spLocks noChangeArrowheads="1"/>
          </p:cNvSpPr>
          <p:nvPr/>
        </p:nvSpPr>
        <p:spPr bwMode="auto">
          <a:xfrm>
            <a:off x="2085975" y="3778250"/>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5" name="Oval 15"/>
          <p:cNvSpPr>
            <a:spLocks noChangeArrowheads="1"/>
          </p:cNvSpPr>
          <p:nvPr/>
        </p:nvSpPr>
        <p:spPr bwMode="auto">
          <a:xfrm>
            <a:off x="3851275" y="3789363"/>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6" name="Oval 16"/>
          <p:cNvSpPr>
            <a:spLocks noChangeArrowheads="1"/>
          </p:cNvSpPr>
          <p:nvPr/>
        </p:nvSpPr>
        <p:spPr bwMode="auto">
          <a:xfrm>
            <a:off x="287338" y="1438275"/>
            <a:ext cx="144462"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7" name="Oval 17"/>
          <p:cNvSpPr>
            <a:spLocks noChangeArrowheads="1"/>
          </p:cNvSpPr>
          <p:nvPr/>
        </p:nvSpPr>
        <p:spPr bwMode="auto">
          <a:xfrm>
            <a:off x="2085975" y="1438275"/>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8" name="Oval 18"/>
          <p:cNvSpPr>
            <a:spLocks noChangeArrowheads="1"/>
          </p:cNvSpPr>
          <p:nvPr/>
        </p:nvSpPr>
        <p:spPr bwMode="auto">
          <a:xfrm>
            <a:off x="3886200" y="1438275"/>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00" name="Text Box 20"/>
          <p:cNvSpPr txBox="1">
            <a:spLocks noChangeArrowheads="1"/>
          </p:cNvSpPr>
          <p:nvPr/>
        </p:nvSpPr>
        <p:spPr bwMode="auto">
          <a:xfrm>
            <a:off x="684213" y="4581525"/>
            <a:ext cx="4752975"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sz="2400">
                <a:solidFill>
                  <a:srgbClr val="0000FF"/>
                </a:solidFill>
                <a:sym typeface="Symbol" pitchFamily="18" charset="2"/>
              </a:rPr>
              <a:t></a:t>
            </a:r>
            <a:r>
              <a:rPr lang="en-US" baseline="-25000">
                <a:solidFill>
                  <a:srgbClr val="0000FF"/>
                </a:solidFill>
              </a:rPr>
              <a:t>U</a:t>
            </a:r>
            <a:r>
              <a:rPr lang="en-US">
                <a:solidFill>
                  <a:srgbClr val="0000FF"/>
                </a:solidFill>
              </a:rPr>
              <a:t>,  </a:t>
            </a:r>
            <a:r>
              <a:rPr lang="ru-RU" sz="2400">
                <a:solidFill>
                  <a:srgbClr val="0000FF"/>
                </a:solidFill>
                <a:sym typeface="Symbol" pitchFamily="18" charset="2"/>
              </a:rPr>
              <a:t></a:t>
            </a:r>
            <a:r>
              <a:rPr lang="en-US" baseline="-25000">
                <a:solidFill>
                  <a:srgbClr val="0000FF"/>
                </a:solidFill>
              </a:rPr>
              <a:t>O</a:t>
            </a:r>
            <a:r>
              <a:rPr lang="en-US">
                <a:solidFill>
                  <a:srgbClr val="0000FF"/>
                </a:solidFill>
              </a:rPr>
              <a:t>, </a:t>
            </a:r>
            <a:r>
              <a:rPr lang="ru-RU" sz="2400">
                <a:solidFill>
                  <a:srgbClr val="0000FF"/>
                </a:solidFill>
                <a:sym typeface="Symbol" pitchFamily="18" charset="2"/>
              </a:rPr>
              <a:t></a:t>
            </a:r>
            <a:r>
              <a:rPr lang="en-US" baseline="-25000">
                <a:solidFill>
                  <a:srgbClr val="0000FF"/>
                </a:solidFill>
              </a:rPr>
              <a:t>Ba</a:t>
            </a:r>
            <a:r>
              <a:rPr lang="en-US">
                <a:solidFill>
                  <a:srgbClr val="0000FF"/>
                </a:solidFill>
              </a:rPr>
              <a:t>, … (kJ/mol)</a:t>
            </a:r>
            <a:endParaRPr lang="en-US" sz="2800">
              <a:solidFill>
                <a:srgbClr val="0000FF"/>
              </a:solidFill>
            </a:endParaRPr>
          </a:p>
          <a:p>
            <a:r>
              <a:rPr lang="en-US" sz="2800">
                <a:solidFill>
                  <a:srgbClr val="0000FF"/>
                </a:solidFill>
              </a:rPr>
              <a:t>x</a:t>
            </a:r>
            <a:r>
              <a:rPr lang="en-US" sz="2400" baseline="-25000">
                <a:solidFill>
                  <a:srgbClr val="0000FF"/>
                </a:solidFill>
              </a:rPr>
              <a:t>U</a:t>
            </a:r>
            <a:r>
              <a:rPr lang="en-US" sz="2400">
                <a:solidFill>
                  <a:srgbClr val="0000FF"/>
                </a:solidFill>
              </a:rPr>
              <a:t>, </a:t>
            </a:r>
            <a:r>
              <a:rPr lang="en-US" sz="2800">
                <a:solidFill>
                  <a:srgbClr val="0000FF"/>
                </a:solidFill>
              </a:rPr>
              <a:t>x</a:t>
            </a:r>
            <a:r>
              <a:rPr lang="en-US" sz="2400" baseline="-25000">
                <a:solidFill>
                  <a:srgbClr val="0000FF"/>
                </a:solidFill>
              </a:rPr>
              <a:t>Zr</a:t>
            </a:r>
            <a:r>
              <a:rPr lang="en-US" sz="2400">
                <a:solidFill>
                  <a:srgbClr val="0000FF"/>
                </a:solidFill>
              </a:rPr>
              <a:t>, </a:t>
            </a:r>
            <a:r>
              <a:rPr lang="en-US" sz="2800">
                <a:solidFill>
                  <a:srgbClr val="0000FF"/>
                </a:solidFill>
              </a:rPr>
              <a:t>x</a:t>
            </a:r>
            <a:r>
              <a:rPr lang="en-US" sz="2400" baseline="-25000">
                <a:solidFill>
                  <a:srgbClr val="0000FF"/>
                </a:solidFill>
              </a:rPr>
              <a:t>O</a:t>
            </a:r>
            <a:r>
              <a:rPr lang="en-US" sz="2400">
                <a:solidFill>
                  <a:srgbClr val="0000FF"/>
                </a:solidFill>
              </a:rPr>
              <a:t>, </a:t>
            </a:r>
            <a:r>
              <a:rPr lang="en-US" sz="2800">
                <a:solidFill>
                  <a:srgbClr val="0000FF"/>
                </a:solidFill>
              </a:rPr>
              <a:t>x</a:t>
            </a:r>
            <a:r>
              <a:rPr lang="en-US" sz="2400" baseline="-25000">
                <a:solidFill>
                  <a:srgbClr val="0000FF"/>
                </a:solidFill>
              </a:rPr>
              <a:t>Ru</a:t>
            </a:r>
            <a:r>
              <a:rPr lang="en-US" sz="2400">
                <a:solidFill>
                  <a:srgbClr val="0000FF"/>
                </a:solidFill>
              </a:rPr>
              <a:t>, … </a:t>
            </a:r>
            <a:r>
              <a:rPr lang="en-US">
                <a:solidFill>
                  <a:srgbClr val="0000FF"/>
                </a:solidFill>
              </a:rPr>
              <a:t>(at. %)</a:t>
            </a:r>
            <a:endParaRPr lang="ru-RU">
              <a:solidFill>
                <a:srgbClr val="0000FF"/>
              </a:solidFill>
            </a:endParaRPr>
          </a:p>
        </p:txBody>
      </p:sp>
      <p:sp>
        <p:nvSpPr>
          <p:cNvPr id="199701" name="Text Box 21"/>
          <p:cNvSpPr txBox="1">
            <a:spLocks noChangeArrowheads="1"/>
          </p:cNvSpPr>
          <p:nvPr/>
        </p:nvSpPr>
        <p:spPr bwMode="auto">
          <a:xfrm>
            <a:off x="611188" y="2708275"/>
            <a:ext cx="51847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400">
              <a:solidFill>
                <a:srgbClr val="0000FF"/>
              </a:solidFill>
            </a:endParaRPr>
          </a:p>
          <a:p>
            <a:r>
              <a:rPr lang="en-US" sz="2400">
                <a:solidFill>
                  <a:srgbClr val="0000FF"/>
                </a:solidFill>
              </a:rPr>
              <a:t>P</a:t>
            </a:r>
            <a:r>
              <a:rPr lang="en-US" sz="2400" baseline="-25000">
                <a:solidFill>
                  <a:srgbClr val="0000FF"/>
                </a:solidFill>
              </a:rPr>
              <a:t>UO2</a:t>
            </a:r>
            <a:r>
              <a:rPr lang="en-US" sz="2400">
                <a:solidFill>
                  <a:srgbClr val="0000FF"/>
                </a:solidFill>
              </a:rPr>
              <a:t>, P</a:t>
            </a:r>
            <a:r>
              <a:rPr lang="en-US" sz="2400" baseline="-25000">
                <a:solidFill>
                  <a:srgbClr val="0000FF"/>
                </a:solidFill>
              </a:rPr>
              <a:t>U</a:t>
            </a:r>
            <a:r>
              <a:rPr lang="en-US" sz="2400">
                <a:solidFill>
                  <a:srgbClr val="0000FF"/>
                </a:solidFill>
              </a:rPr>
              <a:t>, P</a:t>
            </a:r>
            <a:r>
              <a:rPr lang="en-US" sz="2400" baseline="-25000">
                <a:solidFill>
                  <a:srgbClr val="0000FF"/>
                </a:solidFill>
              </a:rPr>
              <a:t>Ba</a:t>
            </a:r>
            <a:r>
              <a:rPr lang="en-US" sz="2400">
                <a:solidFill>
                  <a:srgbClr val="0000FF"/>
                </a:solidFill>
              </a:rPr>
              <a:t>, P</a:t>
            </a:r>
            <a:r>
              <a:rPr lang="en-US" sz="2400" baseline="-25000">
                <a:solidFill>
                  <a:srgbClr val="0000FF"/>
                </a:solidFill>
              </a:rPr>
              <a:t>BaO</a:t>
            </a:r>
            <a:r>
              <a:rPr lang="en-US" sz="2400">
                <a:solidFill>
                  <a:srgbClr val="0000FF"/>
                </a:solidFill>
              </a:rPr>
              <a:t>, P</a:t>
            </a:r>
            <a:r>
              <a:rPr lang="en-US" sz="2400" baseline="-25000">
                <a:solidFill>
                  <a:srgbClr val="0000FF"/>
                </a:solidFill>
              </a:rPr>
              <a:t>O2</a:t>
            </a:r>
            <a:r>
              <a:rPr lang="en-US" sz="2400">
                <a:solidFill>
                  <a:srgbClr val="0000FF"/>
                </a:solidFill>
              </a:rPr>
              <a:t>, … (Pa)</a:t>
            </a:r>
          </a:p>
          <a:p>
            <a:r>
              <a:rPr lang="ru-RU" sz="2400">
                <a:solidFill>
                  <a:srgbClr val="0000FF"/>
                </a:solidFill>
                <a:sym typeface="Symbol" pitchFamily="18" charset="2"/>
              </a:rPr>
              <a:t></a:t>
            </a:r>
            <a:r>
              <a:rPr lang="en-US" baseline="-25000">
                <a:solidFill>
                  <a:srgbClr val="0000FF"/>
                </a:solidFill>
              </a:rPr>
              <a:t>U</a:t>
            </a:r>
            <a:r>
              <a:rPr lang="en-US">
                <a:solidFill>
                  <a:srgbClr val="0000FF"/>
                </a:solidFill>
              </a:rPr>
              <a:t>,  </a:t>
            </a:r>
            <a:r>
              <a:rPr lang="ru-RU" sz="2400">
                <a:solidFill>
                  <a:srgbClr val="0000FF"/>
                </a:solidFill>
                <a:sym typeface="Symbol" pitchFamily="18" charset="2"/>
              </a:rPr>
              <a:t></a:t>
            </a:r>
            <a:r>
              <a:rPr lang="en-US" baseline="-25000">
                <a:solidFill>
                  <a:srgbClr val="0000FF"/>
                </a:solidFill>
              </a:rPr>
              <a:t>O</a:t>
            </a:r>
            <a:r>
              <a:rPr lang="en-US">
                <a:solidFill>
                  <a:srgbClr val="0000FF"/>
                </a:solidFill>
              </a:rPr>
              <a:t>, </a:t>
            </a:r>
            <a:r>
              <a:rPr lang="ru-RU" sz="2400">
                <a:solidFill>
                  <a:srgbClr val="0000FF"/>
                </a:solidFill>
                <a:sym typeface="Symbol" pitchFamily="18" charset="2"/>
              </a:rPr>
              <a:t></a:t>
            </a:r>
            <a:r>
              <a:rPr lang="en-US" baseline="-25000">
                <a:solidFill>
                  <a:srgbClr val="0000FF"/>
                </a:solidFill>
              </a:rPr>
              <a:t>Ba</a:t>
            </a:r>
            <a:r>
              <a:rPr lang="en-US">
                <a:solidFill>
                  <a:srgbClr val="0000FF"/>
                </a:solidFill>
              </a:rPr>
              <a:t>, … (kJ/mol) </a:t>
            </a:r>
            <a:endParaRPr lang="en-US" sz="2400">
              <a:solidFill>
                <a:srgbClr val="0000FF"/>
              </a:solidFill>
            </a:endParaRPr>
          </a:p>
          <a:p>
            <a:endParaRPr lang="ru-RU" sz="2400">
              <a:solidFill>
                <a:srgbClr val="0000FF"/>
              </a:solidFill>
            </a:endParaRPr>
          </a:p>
        </p:txBody>
      </p:sp>
      <p:sp>
        <p:nvSpPr>
          <p:cNvPr id="199702" name="Line 22"/>
          <p:cNvSpPr>
            <a:spLocks noChangeShapeType="1"/>
          </p:cNvSpPr>
          <p:nvPr/>
        </p:nvSpPr>
        <p:spPr bwMode="auto">
          <a:xfrm>
            <a:off x="1835150" y="2636838"/>
            <a:ext cx="2447925" cy="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703" name="Line 23"/>
          <p:cNvSpPr>
            <a:spLocks noChangeShapeType="1"/>
          </p:cNvSpPr>
          <p:nvPr/>
        </p:nvSpPr>
        <p:spPr bwMode="auto">
          <a:xfrm>
            <a:off x="5940425" y="42926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706" name="Text Box 26"/>
          <p:cNvSpPr txBox="1">
            <a:spLocks noChangeArrowheads="1"/>
          </p:cNvSpPr>
          <p:nvPr/>
        </p:nvSpPr>
        <p:spPr bwMode="auto">
          <a:xfrm>
            <a:off x="6084888" y="836613"/>
            <a:ext cx="30591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a:t>Main</a:t>
            </a:r>
            <a:r>
              <a:rPr lang="ru-RU" sz="2800"/>
              <a:t> </a:t>
            </a:r>
            <a:r>
              <a:rPr lang="en-US" sz="2800"/>
              <a:t>assumptions</a:t>
            </a:r>
            <a:r>
              <a:rPr lang="ru-RU" sz="2800"/>
              <a:t>:</a:t>
            </a:r>
          </a:p>
        </p:txBody>
      </p:sp>
      <p:sp>
        <p:nvSpPr>
          <p:cNvPr id="199739" name="Rectangle 59"/>
          <p:cNvSpPr>
            <a:spLocks noChangeArrowheads="1"/>
          </p:cNvSpPr>
          <p:nvPr/>
        </p:nvSpPr>
        <p:spPr bwMode="auto">
          <a:xfrm>
            <a:off x="5576888" y="4318000"/>
            <a:ext cx="76200" cy="2519363"/>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0" name="Rectangle 60"/>
          <p:cNvSpPr>
            <a:spLocks noChangeArrowheads="1"/>
          </p:cNvSpPr>
          <p:nvPr/>
        </p:nvSpPr>
        <p:spPr bwMode="auto">
          <a:xfrm>
            <a:off x="466725" y="6764338"/>
            <a:ext cx="5181600" cy="71437"/>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1" name="Rectangle 61"/>
          <p:cNvSpPr>
            <a:spLocks noChangeArrowheads="1"/>
          </p:cNvSpPr>
          <p:nvPr/>
        </p:nvSpPr>
        <p:spPr bwMode="auto">
          <a:xfrm>
            <a:off x="466725" y="4318000"/>
            <a:ext cx="76200" cy="2519363"/>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4" name="Text Box 64"/>
          <p:cNvSpPr txBox="1">
            <a:spLocks noChangeArrowheads="1"/>
          </p:cNvSpPr>
          <p:nvPr/>
        </p:nvSpPr>
        <p:spPr bwMode="auto">
          <a:xfrm>
            <a:off x="6156325" y="4149725"/>
            <a:ext cx="2592388" cy="149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sz="2400" b="0">
                <a:sym typeface="Symbol" pitchFamily="18" charset="2"/>
              </a:rPr>
              <a:t></a:t>
            </a:r>
            <a:r>
              <a:rPr lang="en-US" sz="2400" b="0" baseline="-25000">
                <a:sym typeface="Symbol" pitchFamily="18" charset="2"/>
              </a:rPr>
              <a:t>Zr</a:t>
            </a:r>
            <a:r>
              <a:rPr lang="en-US" sz="2400" b="0" baseline="30000">
                <a:sym typeface="Symbol" pitchFamily="18" charset="2"/>
              </a:rPr>
              <a:t>gas </a:t>
            </a:r>
            <a:r>
              <a:rPr lang="en-US" sz="2400" b="0"/>
              <a:t>= </a:t>
            </a:r>
            <a:r>
              <a:rPr lang="ru-RU" sz="2400" b="0">
                <a:sym typeface="Symbol" pitchFamily="18" charset="2"/>
              </a:rPr>
              <a:t></a:t>
            </a:r>
            <a:r>
              <a:rPr lang="en-US" sz="2400" b="0" baseline="-25000">
                <a:sym typeface="Symbol" pitchFamily="18" charset="2"/>
              </a:rPr>
              <a:t>Zr</a:t>
            </a:r>
            <a:r>
              <a:rPr lang="en-US" sz="2400" b="0" baseline="30000">
                <a:sym typeface="Symbol" pitchFamily="18" charset="2"/>
              </a:rPr>
              <a:t>melt</a:t>
            </a:r>
          </a:p>
          <a:p>
            <a:pPr algn="ctr"/>
            <a:r>
              <a:rPr lang="ru-RU" sz="2400" b="0">
                <a:sym typeface="Symbol" pitchFamily="18" charset="2"/>
              </a:rPr>
              <a:t></a:t>
            </a:r>
            <a:r>
              <a:rPr lang="en-US" sz="2400" b="0" baseline="-25000">
                <a:sym typeface="Symbol" pitchFamily="18" charset="2"/>
              </a:rPr>
              <a:t>Ru</a:t>
            </a:r>
            <a:r>
              <a:rPr lang="en-US" sz="2400" b="0" baseline="30000">
                <a:sym typeface="Symbol" pitchFamily="18" charset="2"/>
              </a:rPr>
              <a:t>gas </a:t>
            </a:r>
            <a:r>
              <a:rPr lang="en-US" sz="2400" b="0"/>
              <a:t>= </a:t>
            </a:r>
            <a:r>
              <a:rPr lang="ru-RU" sz="2400" b="0">
                <a:sym typeface="Symbol" pitchFamily="18" charset="2"/>
              </a:rPr>
              <a:t></a:t>
            </a:r>
            <a:r>
              <a:rPr lang="en-US" sz="2400" b="0" baseline="-25000">
                <a:sym typeface="Symbol" pitchFamily="18" charset="2"/>
              </a:rPr>
              <a:t>Ru</a:t>
            </a:r>
            <a:r>
              <a:rPr lang="en-US" sz="2400" b="0" baseline="30000">
                <a:sym typeface="Symbol" pitchFamily="18" charset="2"/>
              </a:rPr>
              <a:t>melt</a:t>
            </a:r>
            <a:endParaRPr lang="en-US" sz="2400" b="0">
              <a:sym typeface="Symbol" pitchFamily="18" charset="2"/>
            </a:endParaRPr>
          </a:p>
          <a:p>
            <a:pPr algn="ctr"/>
            <a:r>
              <a:rPr lang="en-US" sz="2400" b="0">
                <a:sym typeface="Symbol" pitchFamily="18" charset="2"/>
              </a:rPr>
              <a:t>…</a:t>
            </a:r>
          </a:p>
          <a:p>
            <a:pPr algn="ctr"/>
            <a:endParaRPr lang="ru-RU" b="0">
              <a:sym typeface="Symbol" pitchFamily="18" charset="2"/>
            </a:endParaRPr>
          </a:p>
        </p:txBody>
      </p:sp>
      <p:sp>
        <p:nvSpPr>
          <p:cNvPr id="199757" name="Text Box 77"/>
          <p:cNvSpPr txBox="1">
            <a:spLocks noChangeArrowheads="1"/>
          </p:cNvSpPr>
          <p:nvPr/>
        </p:nvSpPr>
        <p:spPr bwMode="auto">
          <a:xfrm>
            <a:off x="6084888" y="1916113"/>
            <a:ext cx="2879725"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Liquid is uniform;</a:t>
            </a:r>
          </a:p>
          <a:p>
            <a:endParaRPr lang="en-US"/>
          </a:p>
          <a:p>
            <a:r>
              <a:rPr lang="en-US"/>
              <a:t>Thermodynamic equilibrium near the melt surface:  </a:t>
            </a:r>
          </a:p>
          <a:p>
            <a:pPr algn="ctr"/>
            <a:endParaRPr lang="en-US"/>
          </a:p>
          <a:p>
            <a:r>
              <a:rPr lang="en-US" b="0"/>
              <a:t>T = const everywhere</a:t>
            </a:r>
            <a:endParaRPr lang="ru-RU" b="0"/>
          </a:p>
        </p:txBody>
      </p:sp>
      <p:sp>
        <p:nvSpPr>
          <p:cNvPr id="199758" name="Text Box 78"/>
          <p:cNvSpPr txBox="1">
            <a:spLocks noChangeArrowheads="1"/>
          </p:cNvSpPr>
          <p:nvPr/>
        </p:nvSpPr>
        <p:spPr bwMode="auto">
          <a:xfrm>
            <a:off x="6227763" y="5589588"/>
            <a:ext cx="2595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FPs are blown away</a:t>
            </a:r>
          </a:p>
          <a:p>
            <a:r>
              <a:rPr lang="en-US"/>
              <a:t>by an air flux</a:t>
            </a:r>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indefinite" fill="hold" grpId="0" nodeType="withEffect">
                                  <p:stCondLst>
                                    <p:cond delay="0"/>
                                  </p:stCondLst>
                                  <p:childTnLst>
                                    <p:anim calcmode="discrete" valueType="str">
                                      <p:cBhvr>
                                        <p:cTn id="6" dur="3000" fill="hold"/>
                                        <p:tgtEl>
                                          <p:spTgt spid="199690"/>
                                        </p:tgtEl>
                                        <p:attrNameLst>
                                          <p:attrName>style.visibility</p:attrName>
                                        </p:attrNameLst>
                                      </p:cBhvr>
                                      <p:tavLst>
                                        <p:tav tm="0">
                                          <p:val>
                                            <p:strVal val="hidden"/>
                                          </p:val>
                                        </p:tav>
                                        <p:tav tm="50000">
                                          <p:val>
                                            <p:strVal val="visible"/>
                                          </p:val>
                                        </p:tav>
                                      </p:tavLst>
                                    </p:anim>
                                  </p:childTnLst>
                                </p:cTn>
                              </p:par>
                              <p:par>
                                <p:cTn id="7" presetID="35" presetClass="emph" presetSubtype="0" repeatCount="indefinite" fill="hold" grpId="0" nodeType="withEffect">
                                  <p:stCondLst>
                                    <p:cond delay="0"/>
                                  </p:stCondLst>
                                  <p:childTnLst>
                                    <p:anim calcmode="discrete" valueType="str">
                                      <p:cBhvr>
                                        <p:cTn id="8" dur="3000" fill="hold"/>
                                        <p:tgtEl>
                                          <p:spTgt spid="199691"/>
                                        </p:tgtEl>
                                        <p:attrNameLst>
                                          <p:attrName>style.visibility</p:attrName>
                                        </p:attrNameLst>
                                      </p:cBhvr>
                                      <p:tavLst>
                                        <p:tav tm="0">
                                          <p:val>
                                            <p:strVal val="hidden"/>
                                          </p:val>
                                        </p:tav>
                                        <p:tav tm="50000">
                                          <p:val>
                                            <p:strVal val="visible"/>
                                          </p:val>
                                        </p:tav>
                                      </p:tavLst>
                                    </p:anim>
                                  </p:childTnLst>
                                </p:cTn>
                              </p:par>
                              <p:par>
                                <p:cTn id="9" presetID="35" presetClass="emph" presetSubtype="0" repeatCount="indefinite" fill="hold" grpId="0" nodeType="withEffect">
                                  <p:stCondLst>
                                    <p:cond delay="0"/>
                                  </p:stCondLst>
                                  <p:childTnLst>
                                    <p:anim calcmode="discrete" valueType="str">
                                      <p:cBhvr>
                                        <p:cTn id="10" dur="3000" fill="hold"/>
                                        <p:tgtEl>
                                          <p:spTgt spid="199692"/>
                                        </p:tgtEl>
                                        <p:attrNameLst>
                                          <p:attrName>style.visibility</p:attrName>
                                        </p:attrNameLst>
                                      </p:cBhvr>
                                      <p:tavLst>
                                        <p:tav tm="0">
                                          <p:val>
                                            <p:strVal val="hidden"/>
                                          </p:val>
                                        </p:tav>
                                        <p:tav tm="50000">
                                          <p:val>
                                            <p:strVal val="visible"/>
                                          </p:val>
                                        </p:tav>
                                      </p:tavLst>
                                    </p:anim>
                                  </p:childTnLst>
                                </p:cTn>
                              </p:par>
                              <p:par>
                                <p:cTn id="11" presetID="63" presetClass="path" presetSubtype="0" repeatCount="indefinite" fill="hold" grpId="0" nodeType="withEffect">
                                  <p:stCondLst>
                                    <p:cond delay="500"/>
                                  </p:stCondLst>
                                  <p:childTnLst>
                                    <p:animMotion origin="layout" path="M 3.88889E-6 -2.59259E-6 L 0.20086 0.00162 " pathEditMode="relative" rAng="0" ptsTypes="AA">
                                      <p:cBhvr>
                                        <p:cTn id="12" dur="3000" fill="hold"/>
                                        <p:tgtEl>
                                          <p:spTgt spid="199693"/>
                                        </p:tgtEl>
                                        <p:attrNameLst>
                                          <p:attrName>ppt_x</p:attrName>
                                          <p:attrName>ppt_y</p:attrName>
                                        </p:attrNameLst>
                                      </p:cBhvr>
                                      <p:rCtr x="10035" y="69"/>
                                    </p:animMotion>
                                  </p:childTnLst>
                                </p:cTn>
                              </p:par>
                              <p:par>
                                <p:cTn id="13" presetID="63" presetClass="path" presetSubtype="0" repeatCount="indefinite" fill="hold" grpId="0" nodeType="withEffect">
                                  <p:stCondLst>
                                    <p:cond delay="500"/>
                                  </p:stCondLst>
                                  <p:childTnLst>
                                    <p:animMotion origin="layout" path="M 3.88889E-6 -2.59259E-6 L 0.20086 0.00162 " pathEditMode="relative" rAng="0" ptsTypes="AA">
                                      <p:cBhvr>
                                        <p:cTn id="14" dur="3000" fill="hold"/>
                                        <p:tgtEl>
                                          <p:spTgt spid="199694"/>
                                        </p:tgtEl>
                                        <p:attrNameLst>
                                          <p:attrName>ppt_x</p:attrName>
                                          <p:attrName>ppt_y</p:attrName>
                                        </p:attrNameLst>
                                      </p:cBhvr>
                                      <p:rCtr x="10035" y="69"/>
                                    </p:animMotion>
                                  </p:childTnLst>
                                </p:cTn>
                              </p:par>
                              <p:par>
                                <p:cTn id="15" presetID="63" presetClass="path" presetSubtype="0" repeatCount="indefinite" fill="hold" grpId="0" nodeType="withEffect">
                                  <p:stCondLst>
                                    <p:cond delay="500"/>
                                  </p:stCondLst>
                                  <p:childTnLst>
                                    <p:animMotion origin="layout" path="M 3.88889E-6 -2.59259E-6 L 0.20086 0.00162 " pathEditMode="relative" rAng="0" ptsTypes="AA">
                                      <p:cBhvr>
                                        <p:cTn id="16" dur="3000" fill="hold"/>
                                        <p:tgtEl>
                                          <p:spTgt spid="199695"/>
                                        </p:tgtEl>
                                        <p:attrNameLst>
                                          <p:attrName>ppt_x</p:attrName>
                                          <p:attrName>ppt_y</p:attrName>
                                        </p:attrNameLst>
                                      </p:cBhvr>
                                      <p:rCtr x="10035" y="69"/>
                                    </p:animMotion>
                                  </p:childTnLst>
                                </p:cTn>
                              </p:par>
                              <p:par>
                                <p:cTn id="17" presetID="63" presetClass="path" presetSubtype="0" repeatCount="indefinite" fill="hold" grpId="0" nodeType="withEffect">
                                  <p:stCondLst>
                                    <p:cond delay="500"/>
                                  </p:stCondLst>
                                  <p:childTnLst>
                                    <p:animMotion origin="layout" path="M 3.88889E-6 -2.59259E-6 L 0.20086 0.00162 " pathEditMode="relative" rAng="0" ptsTypes="AA">
                                      <p:cBhvr>
                                        <p:cTn id="18" dur="3000" fill="hold"/>
                                        <p:tgtEl>
                                          <p:spTgt spid="199696"/>
                                        </p:tgtEl>
                                        <p:attrNameLst>
                                          <p:attrName>ppt_x</p:attrName>
                                          <p:attrName>ppt_y</p:attrName>
                                        </p:attrNameLst>
                                      </p:cBhvr>
                                      <p:rCtr x="10035" y="69"/>
                                    </p:animMotion>
                                  </p:childTnLst>
                                </p:cTn>
                              </p:par>
                              <p:par>
                                <p:cTn id="19" presetID="63" presetClass="path" presetSubtype="0" repeatCount="indefinite" fill="hold" grpId="0" nodeType="withEffect">
                                  <p:stCondLst>
                                    <p:cond delay="500"/>
                                  </p:stCondLst>
                                  <p:childTnLst>
                                    <p:animMotion origin="layout" path="M 3.88889E-6 -2.59259E-6 L 0.20086 0.00162 " pathEditMode="relative" rAng="0" ptsTypes="AA">
                                      <p:cBhvr>
                                        <p:cTn id="20" dur="3000" fill="hold"/>
                                        <p:tgtEl>
                                          <p:spTgt spid="199697"/>
                                        </p:tgtEl>
                                        <p:attrNameLst>
                                          <p:attrName>ppt_x</p:attrName>
                                          <p:attrName>ppt_y</p:attrName>
                                        </p:attrNameLst>
                                      </p:cBhvr>
                                      <p:rCtr x="10035" y="69"/>
                                    </p:animMotion>
                                  </p:childTnLst>
                                </p:cTn>
                              </p:par>
                              <p:par>
                                <p:cTn id="21" presetID="63" presetClass="path" presetSubtype="0" repeatCount="indefinite" fill="hold" grpId="0" nodeType="withEffect">
                                  <p:stCondLst>
                                    <p:cond delay="500"/>
                                  </p:stCondLst>
                                  <p:childTnLst>
                                    <p:animMotion origin="layout" path="M 3.88889E-6 -2.59259E-6 L 0.20086 0.00162 " pathEditMode="relative" rAng="0" ptsTypes="AA">
                                      <p:cBhvr>
                                        <p:cTn id="22" dur="3000" fill="hold"/>
                                        <p:tgtEl>
                                          <p:spTgt spid="199698"/>
                                        </p:tgtEl>
                                        <p:attrNameLst>
                                          <p:attrName>ppt_x</p:attrName>
                                          <p:attrName>ppt_y</p:attrName>
                                        </p:attrNameLst>
                                      </p:cBhvr>
                                      <p:rCtr x="10035"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90" grpId="0" animBg="1"/>
      <p:bldP spid="199691" grpId="0" animBg="1"/>
      <p:bldP spid="199692" grpId="0" animBg="1"/>
      <p:bldP spid="199693" grpId="0" animBg="1"/>
      <p:bldP spid="199694" grpId="0" animBg="1"/>
      <p:bldP spid="199695" grpId="0" animBg="1"/>
      <p:bldP spid="199696" grpId="0" animBg="1"/>
      <p:bldP spid="199697" grpId="0" animBg="1"/>
      <p:bldP spid="19969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8" name="Rectangle 28"/>
          <p:cNvSpPr>
            <a:spLocks noChangeArrowheads="1"/>
          </p:cNvSpPr>
          <p:nvPr/>
        </p:nvSpPr>
        <p:spPr bwMode="auto">
          <a:xfrm>
            <a:off x="0" y="1125538"/>
            <a:ext cx="9144000" cy="244792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4085" name="Text Box 5"/>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174089" name="Rectangle 9"/>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RELEASE RATES: MAIN FACTORS</a:t>
            </a:r>
            <a:endParaRPr lang="ru-RU" sz="2800">
              <a:solidFill>
                <a:srgbClr val="800000"/>
              </a:solidFill>
            </a:endParaRPr>
          </a:p>
        </p:txBody>
      </p:sp>
      <p:sp>
        <p:nvSpPr>
          <p:cNvPr id="174096" name="Text Box 16"/>
          <p:cNvSpPr txBox="1">
            <a:spLocks noChangeArrowheads="1"/>
          </p:cNvSpPr>
          <p:nvPr/>
        </p:nvSpPr>
        <p:spPr bwMode="auto">
          <a:xfrm>
            <a:off x="2824163" y="4430713"/>
            <a:ext cx="549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174107" name="Rectangle 27"/>
          <p:cNvSpPr>
            <a:spLocks noChangeArrowheads="1"/>
          </p:cNvSpPr>
          <p:nvPr/>
        </p:nvSpPr>
        <p:spPr bwMode="auto">
          <a:xfrm>
            <a:off x="468313" y="1125538"/>
            <a:ext cx="8135937"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t>MOST IMPORTANT</a:t>
            </a:r>
          </a:p>
          <a:p>
            <a:pPr algn="ctr"/>
            <a:endParaRPr lang="en-US" sz="2400"/>
          </a:p>
          <a:p>
            <a:pPr>
              <a:buFontTx/>
              <a:buChar char="•"/>
            </a:pPr>
            <a:r>
              <a:rPr lang="en-US" sz="2400" b="0"/>
              <a:t> FP pressures in saturated vapor near the melt boundary</a:t>
            </a:r>
          </a:p>
          <a:p>
            <a:pPr lvl="1"/>
            <a:r>
              <a:rPr lang="en-US" sz="2400" b="0">
                <a:solidFill>
                  <a:srgbClr val="0000FF"/>
                </a:solidFill>
              </a:rPr>
              <a:t>molecular model, acting mass law</a:t>
            </a:r>
            <a:endParaRPr lang="en-US" sz="2400" b="0"/>
          </a:p>
          <a:p>
            <a:pPr>
              <a:buFontTx/>
              <a:buChar char="•"/>
            </a:pPr>
            <a:r>
              <a:rPr lang="en-US" sz="2400" b="0"/>
              <a:t> Rate of gas phase blowing away</a:t>
            </a:r>
          </a:p>
          <a:p>
            <a:pPr lvl="1"/>
            <a:r>
              <a:rPr lang="en-US" sz="2400" b="0">
                <a:solidFill>
                  <a:srgbClr val="0000FF"/>
                </a:solidFill>
              </a:rPr>
              <a:t>given in the EVAN experiments</a:t>
            </a:r>
          </a:p>
          <a:p>
            <a:pPr lvl="1"/>
            <a:endParaRPr lang="en-US" sz="2400" b="0"/>
          </a:p>
          <a:p>
            <a:pPr lvl="1"/>
            <a:endParaRPr lang="en-US" sz="2400" b="0"/>
          </a:p>
          <a:p>
            <a:pPr>
              <a:buFontTx/>
              <a:buChar char="•"/>
            </a:pPr>
            <a:r>
              <a:rPr lang="en-US" sz="2400" b="0"/>
              <a:t> Finite rate of the diffusion in the gas phase</a:t>
            </a:r>
          </a:p>
          <a:p>
            <a:pPr>
              <a:buFontTx/>
              <a:buChar char="•"/>
            </a:pPr>
            <a:r>
              <a:rPr lang="en-US" sz="2400" b="0"/>
              <a:t> Corium oxidation (in oxygen-containing atmosphere) </a:t>
            </a:r>
          </a:p>
          <a:p>
            <a:r>
              <a:rPr lang="en-US" sz="2400" b="0">
                <a:solidFill>
                  <a:srgbClr val="0000FF"/>
                </a:solidFill>
              </a:rPr>
              <a:t>      simplified models</a:t>
            </a:r>
          </a:p>
          <a:p>
            <a:pPr lvl="4"/>
            <a:endParaRPr lang="en-US" sz="2400" b="0"/>
          </a:p>
          <a:p>
            <a:pPr>
              <a:buFontTx/>
              <a:buChar char="•"/>
            </a:pPr>
            <a:r>
              <a:rPr lang="en-US" sz="2400" b="0"/>
              <a:t> Finite diffusion rate in the melt</a:t>
            </a:r>
          </a:p>
          <a:p>
            <a:pPr>
              <a:buFontTx/>
              <a:buChar char="•"/>
            </a:pPr>
            <a:r>
              <a:rPr lang="en-US" sz="2400" b="0"/>
              <a:t> Finite rate of evaporation</a:t>
            </a:r>
          </a:p>
          <a:p>
            <a:r>
              <a:rPr lang="en-US" sz="2400" b="0">
                <a:solidFill>
                  <a:srgbClr val="0000FF"/>
                </a:solidFill>
              </a:rPr>
              <a:t>	not taken into account</a:t>
            </a:r>
            <a:endParaRPr lang="ru-RU" sz="2400" b="0">
              <a:solidFill>
                <a:srgbClr val="0000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SATURATED VAPOR MODEL</a:t>
            </a:r>
            <a:endParaRPr lang="ru-RU" sz="2800">
              <a:solidFill>
                <a:srgbClr val="800000"/>
              </a:solidFill>
            </a:endParaRPr>
          </a:p>
        </p:txBody>
      </p:sp>
      <p:sp>
        <p:nvSpPr>
          <p:cNvPr id="220163" name="Text Box 3"/>
          <p:cNvSpPr txBox="1">
            <a:spLocks noChangeArrowheads="1"/>
          </p:cNvSpPr>
          <p:nvPr/>
        </p:nvSpPr>
        <p:spPr bwMode="auto">
          <a:xfrm>
            <a:off x="4572000" y="2924175"/>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t> </a:t>
            </a:r>
            <a:endParaRPr lang="ru-RU" b="0" i="1"/>
          </a:p>
        </p:txBody>
      </p:sp>
      <p:sp>
        <p:nvSpPr>
          <p:cNvPr id="220164" name="Text Box 4"/>
          <p:cNvSpPr txBox="1">
            <a:spLocks noChangeArrowheads="1"/>
          </p:cNvSpPr>
          <p:nvPr/>
        </p:nvSpPr>
        <p:spPr bwMode="auto">
          <a:xfrm>
            <a:off x="323850" y="5295900"/>
            <a:ext cx="45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20165" name="Text Box 5"/>
          <p:cNvSpPr txBox="1">
            <a:spLocks noChangeArrowheads="1"/>
          </p:cNvSpPr>
          <p:nvPr/>
        </p:nvSpPr>
        <p:spPr bwMode="auto">
          <a:xfrm>
            <a:off x="0" y="882650"/>
            <a:ext cx="8893175"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Gas phase</a:t>
            </a:r>
          </a:p>
          <a:p>
            <a:r>
              <a:rPr lang="en-US" sz="2400" b="0"/>
              <a:t>   </a:t>
            </a:r>
          </a:p>
          <a:p>
            <a:pPr>
              <a:buFontTx/>
              <a:buChar char="•"/>
            </a:pPr>
            <a:r>
              <a:rPr lang="en-US" sz="2400" b="0"/>
              <a:t>   Ideal molecular gas</a:t>
            </a:r>
          </a:p>
          <a:p>
            <a:pPr>
              <a:buFontTx/>
              <a:buChar char="•"/>
            </a:pPr>
            <a:r>
              <a:rPr lang="en-US" sz="2400" b="0"/>
              <a:t>   Chemical potentials from IVTANTHERMO and other bases     </a:t>
            </a:r>
            <a:endParaRPr lang="ru-RU" sz="2400" b="0"/>
          </a:p>
        </p:txBody>
      </p:sp>
      <p:sp>
        <p:nvSpPr>
          <p:cNvPr id="220166" name="Rectangle 6"/>
          <p:cNvSpPr>
            <a:spLocks noChangeArrowheads="1"/>
          </p:cNvSpPr>
          <p:nvPr/>
        </p:nvSpPr>
        <p:spPr bwMode="auto">
          <a:xfrm>
            <a:off x="0" y="2565400"/>
            <a:ext cx="9036050"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Liquid phase</a:t>
            </a:r>
          </a:p>
          <a:p>
            <a:endParaRPr lang="en-US" sz="2400" b="0"/>
          </a:p>
          <a:p>
            <a:pPr>
              <a:buFontTx/>
              <a:buChar char="•"/>
            </a:pPr>
            <a:r>
              <a:rPr lang="en-US" sz="2400" b="0"/>
              <a:t>   Regular molecular solution</a:t>
            </a:r>
          </a:p>
          <a:p>
            <a:pPr>
              <a:buFontTx/>
              <a:buChar char="•"/>
            </a:pPr>
            <a:r>
              <a:rPr lang="en-US" sz="2400" b="0"/>
              <a:t>   Chemical potentials from IVTANTHERMO and other bases</a:t>
            </a:r>
          </a:p>
          <a:p>
            <a:pPr>
              <a:buFontTx/>
              <a:buChar char="•"/>
            </a:pPr>
            <a:r>
              <a:rPr lang="en-US" sz="2400" b="0"/>
              <a:t>   Activities of FPs: fitting to EV-1 experiment</a:t>
            </a:r>
          </a:p>
        </p:txBody>
      </p:sp>
      <p:graphicFrame>
        <p:nvGraphicFramePr>
          <p:cNvPr id="220187" name="Group 27"/>
          <p:cNvGraphicFramePr>
            <a:graphicFrameLocks noGrp="1"/>
          </p:cNvGraphicFramePr>
          <p:nvPr/>
        </p:nvGraphicFramePr>
        <p:xfrm>
          <a:off x="250825" y="4581525"/>
          <a:ext cx="8137525" cy="1836420"/>
        </p:xfrm>
        <a:graphic>
          <a:graphicData uri="http://schemas.openxmlformats.org/drawingml/2006/table">
            <a:tbl>
              <a:tblPr/>
              <a:tblGrid>
                <a:gridCol w="4176713"/>
                <a:gridCol w="1439862"/>
                <a:gridCol w="2520950"/>
              </a:tblGrid>
              <a:tr h="647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Species</a:t>
                      </a:r>
                      <a:endParaRPr kumimoji="0" lang="en-US"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a:t>
                      </a:r>
                      <a:r>
                        <a:rPr kumimoji="0" lang="en-US" sz="2000" b="0" i="0" u="none" strike="noStrike" cap="none" normalizeH="0" baseline="30000" smtClean="0">
                          <a:ln>
                            <a:noFill/>
                          </a:ln>
                          <a:solidFill>
                            <a:schemeClr val="tx1"/>
                          </a:solidFill>
                          <a:effectLst/>
                          <a:latin typeface="Arial CYR" charset="-52"/>
                          <a:ea typeface="Times New Roman" pitchFamily="18" charset="0"/>
                          <a:cs typeface="Arial CYR" charset="-52"/>
                          <a:sym typeface="Symbol" pitchFamily="18" charset="2"/>
                        </a:rPr>
                        <a:t>ex</a:t>
                      </a:r>
                      <a:r>
                        <a:rPr kumimoji="0" lang="en-US" sz="2000" b="0" i="1"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 kJ/mol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Mo</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500</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144</a:t>
                      </a:r>
                      <a:r>
                        <a:rPr kumimoji="0" lang="en-US" sz="2000" b="0" i="0" u="none" strike="noStrike" cap="none" normalizeH="0" baseline="0" smtClean="0">
                          <a:ln>
                            <a:noFill/>
                          </a:ln>
                          <a:solidFill>
                            <a:schemeClr val="tx1"/>
                          </a:solidFill>
                          <a:effectLst/>
                          <a:latin typeface="Arial CYR" charset="-52"/>
                          <a:cs typeface="Times New Roman" pitchFamily="18" charset="0"/>
                        </a:rPr>
                        <a:t>.7</a:t>
                      </a:r>
                      <a:endParaRPr kumimoji="0" lang="en-US"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Ru</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30</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79</a:t>
                      </a: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2</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BaO</a:t>
                      </a:r>
                      <a:r>
                        <a:rPr kumimoji="0" lang="en-US" sz="2000" b="0" i="0" u="none" strike="noStrike" cap="none" normalizeH="0" baseline="0" smtClean="0">
                          <a:ln>
                            <a:noFill/>
                          </a:ln>
                          <a:solidFill>
                            <a:schemeClr val="tx1"/>
                          </a:solidFill>
                          <a:effectLst/>
                          <a:latin typeface="Arial CYR" charset="-52"/>
                          <a:cs typeface="Times New Roman" pitchFamily="18" charset="0"/>
                        </a:rPr>
                        <a:t>, SrO, La2O3, CeO2, Ce2O3</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0.05</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69</a:t>
                      </a: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7</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0188" name="Text Box 28"/>
          <p:cNvSpPr txBox="1">
            <a:spLocks noChangeArrowheads="1"/>
          </p:cNvSpPr>
          <p:nvPr/>
        </p:nvSpPr>
        <p:spPr bwMode="auto">
          <a:xfrm>
            <a:off x="179388" y="6461125"/>
            <a:ext cx="6334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0">
                <a:solidFill>
                  <a:srgbClr val="FF3300"/>
                </a:solidFill>
              </a:rPr>
              <a:t>Gas phase composition obtained from acting mass law</a:t>
            </a:r>
            <a:endParaRPr lang="ru-RU" b="0">
              <a:solidFill>
                <a:srgbClr val="FF33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81" name="Rectangle 57"/>
          <p:cNvSpPr>
            <a:spLocks noChangeArrowheads="1"/>
          </p:cNvSpPr>
          <p:nvPr/>
        </p:nvSpPr>
        <p:spPr bwMode="auto">
          <a:xfrm>
            <a:off x="250825" y="5445125"/>
            <a:ext cx="7993063" cy="1223963"/>
          </a:xfrm>
          <a:prstGeom prst="rect">
            <a:avLst/>
          </a:prstGeom>
          <a:solidFill>
            <a:srgbClr val="FFD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27"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DIFFUSION MODEL</a:t>
            </a:r>
            <a:endParaRPr lang="ru-RU" sz="2800">
              <a:solidFill>
                <a:srgbClr val="800000"/>
              </a:solidFill>
            </a:endParaRPr>
          </a:p>
        </p:txBody>
      </p:sp>
      <p:sp>
        <p:nvSpPr>
          <p:cNvPr id="180241" name="Rectangle 17"/>
          <p:cNvSpPr>
            <a:spLocks noChangeArrowheads="1"/>
          </p:cNvSpPr>
          <p:nvPr/>
        </p:nvSpPr>
        <p:spPr bwMode="auto">
          <a:xfrm>
            <a:off x="1042988" y="836613"/>
            <a:ext cx="5472112" cy="2520950"/>
          </a:xfrm>
          <a:prstGeom prst="rect">
            <a:avLst/>
          </a:prstGeom>
          <a:solidFill>
            <a:srgbClr val="A7F3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a:p>
        </p:txBody>
      </p:sp>
      <p:sp>
        <p:nvSpPr>
          <p:cNvPr id="180242" name="Rectangle 18"/>
          <p:cNvSpPr>
            <a:spLocks noChangeArrowheads="1"/>
          </p:cNvSpPr>
          <p:nvPr/>
        </p:nvSpPr>
        <p:spPr bwMode="auto">
          <a:xfrm>
            <a:off x="1042988" y="2852738"/>
            <a:ext cx="5472112" cy="504825"/>
          </a:xfrm>
          <a:prstGeom prst="rect">
            <a:avLst/>
          </a:prstGeom>
          <a:solidFill>
            <a:srgbClr val="C04A2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45" name="Rectangle 21"/>
          <p:cNvSpPr>
            <a:spLocks noChangeArrowheads="1"/>
          </p:cNvSpPr>
          <p:nvPr/>
        </p:nvSpPr>
        <p:spPr bwMode="auto">
          <a:xfrm>
            <a:off x="1042988" y="2133600"/>
            <a:ext cx="5472112" cy="719138"/>
          </a:xfrm>
          <a:prstGeom prst="rect">
            <a:avLst/>
          </a:prstGeom>
          <a:gradFill rotWithShape="1">
            <a:gsLst>
              <a:gs pos="0">
                <a:srgbClr val="A7F3F7"/>
              </a:gs>
              <a:gs pos="100000">
                <a:srgbClr val="A7F3F7">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47" name="Text Box 23"/>
          <p:cNvSpPr txBox="1">
            <a:spLocks noChangeArrowheads="1"/>
          </p:cNvSpPr>
          <p:nvPr/>
        </p:nvSpPr>
        <p:spPr bwMode="auto">
          <a:xfrm>
            <a:off x="2484438" y="2924175"/>
            <a:ext cx="876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MELT</a:t>
            </a:r>
            <a:endParaRPr lang="ru-RU"/>
          </a:p>
        </p:txBody>
      </p:sp>
      <p:sp>
        <p:nvSpPr>
          <p:cNvPr id="180248" name="Text Box 24"/>
          <p:cNvSpPr txBox="1">
            <a:spLocks noChangeArrowheads="1"/>
          </p:cNvSpPr>
          <p:nvPr/>
        </p:nvSpPr>
        <p:spPr bwMode="auto">
          <a:xfrm>
            <a:off x="1692275" y="2276475"/>
            <a:ext cx="3108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DIFFUSION GAS LAYER</a:t>
            </a:r>
            <a:endParaRPr lang="ru-RU"/>
          </a:p>
        </p:txBody>
      </p:sp>
      <p:sp>
        <p:nvSpPr>
          <p:cNvPr id="180250" name="Text Box 26"/>
          <p:cNvSpPr txBox="1">
            <a:spLocks noChangeArrowheads="1"/>
          </p:cNvSpPr>
          <p:nvPr/>
        </p:nvSpPr>
        <p:spPr bwMode="auto">
          <a:xfrm>
            <a:off x="3203575" y="1125538"/>
            <a:ext cx="70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bulk</a:t>
            </a:r>
            <a:endParaRPr lang="ru-RU"/>
          </a:p>
        </p:txBody>
      </p:sp>
      <p:sp>
        <p:nvSpPr>
          <p:cNvPr id="180251" name="Text Box 27"/>
          <p:cNvSpPr txBox="1">
            <a:spLocks noChangeArrowheads="1"/>
          </p:cNvSpPr>
          <p:nvPr/>
        </p:nvSpPr>
        <p:spPr bwMode="auto">
          <a:xfrm>
            <a:off x="6588125" y="2565400"/>
            <a:ext cx="2555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eq </a:t>
            </a:r>
            <a:r>
              <a:rPr lang="en-US"/>
              <a:t>(known)</a:t>
            </a:r>
            <a:endParaRPr lang="ru-RU"/>
          </a:p>
        </p:txBody>
      </p:sp>
      <p:sp>
        <p:nvSpPr>
          <p:cNvPr id="180252" name="Rectangle 28"/>
          <p:cNvSpPr>
            <a:spLocks noChangeArrowheads="1"/>
          </p:cNvSpPr>
          <p:nvPr/>
        </p:nvSpPr>
        <p:spPr bwMode="auto">
          <a:xfrm>
            <a:off x="6588125" y="1916113"/>
            <a:ext cx="1944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bulk </a:t>
            </a:r>
            <a:r>
              <a:rPr lang="en-US"/>
              <a:t>(required)</a:t>
            </a:r>
            <a:endParaRPr lang="ru-RU"/>
          </a:p>
        </p:txBody>
      </p:sp>
      <p:sp>
        <p:nvSpPr>
          <p:cNvPr id="180254" name="Rectangle 30"/>
          <p:cNvSpPr>
            <a:spLocks noChangeArrowheads="1"/>
          </p:cNvSpPr>
          <p:nvPr/>
        </p:nvSpPr>
        <p:spPr bwMode="auto">
          <a:xfrm>
            <a:off x="6588125" y="908050"/>
            <a:ext cx="6810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bulk</a:t>
            </a:r>
            <a:endParaRPr lang="ru-RU" baseline="-25000"/>
          </a:p>
        </p:txBody>
      </p:sp>
      <p:sp>
        <p:nvSpPr>
          <p:cNvPr id="180255" name="Line 31"/>
          <p:cNvSpPr>
            <a:spLocks noChangeShapeType="1"/>
          </p:cNvSpPr>
          <p:nvPr/>
        </p:nvSpPr>
        <p:spPr bwMode="auto">
          <a:xfrm flipV="1">
            <a:off x="827088" y="2133600"/>
            <a:ext cx="0" cy="719138"/>
          </a:xfrm>
          <a:prstGeom prst="line">
            <a:avLst/>
          </a:prstGeom>
          <a:noFill/>
          <a:ln w="9525">
            <a:solidFill>
              <a:schemeClr val="tx1"/>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6" name="Text Box 32"/>
          <p:cNvSpPr txBox="1">
            <a:spLocks noChangeArrowheads="1"/>
          </p:cNvSpPr>
          <p:nvPr/>
        </p:nvSpPr>
        <p:spPr bwMode="auto">
          <a:xfrm>
            <a:off x="323850" y="2276475"/>
            <a:ext cx="339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a:t>
            </a:r>
            <a:endParaRPr lang="ru-RU"/>
          </a:p>
        </p:txBody>
      </p:sp>
      <p:graphicFrame>
        <p:nvGraphicFramePr>
          <p:cNvPr id="180258" name="Object 34"/>
          <p:cNvGraphicFramePr>
            <a:graphicFrameLocks noChangeAspect="1"/>
          </p:cNvGraphicFramePr>
          <p:nvPr/>
        </p:nvGraphicFramePr>
        <p:xfrm>
          <a:off x="539750" y="3644900"/>
          <a:ext cx="2808288" cy="836613"/>
        </p:xfrm>
        <a:graphic>
          <a:graphicData uri="http://schemas.openxmlformats.org/presentationml/2006/ole">
            <mc:AlternateContent xmlns:mc="http://schemas.openxmlformats.org/markup-compatibility/2006">
              <mc:Choice xmlns:v="urn:schemas-microsoft-com:vml" Requires="v">
                <p:oleObj spid="_x0000_s180286" name="Формула" r:id="rId4" imgW="1320480" imgH="393480" progId="Equation.3">
                  <p:embed/>
                </p:oleObj>
              </mc:Choice>
              <mc:Fallback>
                <p:oleObj name="Формула" r:id="rId4" imgW="1320480" imgH="393480" progId="Equation.3">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3644900"/>
                        <a:ext cx="2808288" cy="836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59" name="Object 35"/>
          <p:cNvGraphicFramePr>
            <a:graphicFrameLocks noChangeAspect="1"/>
          </p:cNvGraphicFramePr>
          <p:nvPr/>
        </p:nvGraphicFramePr>
        <p:xfrm>
          <a:off x="611188" y="4508500"/>
          <a:ext cx="1512887" cy="900113"/>
        </p:xfrm>
        <a:graphic>
          <a:graphicData uri="http://schemas.openxmlformats.org/presentationml/2006/ole">
            <mc:AlternateContent xmlns:mc="http://schemas.openxmlformats.org/markup-compatibility/2006">
              <mc:Choice xmlns:v="urn:schemas-microsoft-com:vml" Requires="v">
                <p:oleObj spid="_x0000_s180287" name="Формула" r:id="rId6" imgW="749160" imgH="431640" progId="Equation.3">
                  <p:embed/>
                </p:oleObj>
              </mc:Choice>
              <mc:Fallback>
                <p:oleObj name="Формула" r:id="rId6" imgW="749160" imgH="431640" progId="Equation.3">
                  <p:embed/>
                  <p:pic>
                    <p:nvPicPr>
                      <p:cNvPr id="0" name="Object 3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188" y="4508500"/>
                        <a:ext cx="1512887" cy="900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60" name="Object 36"/>
          <p:cNvGraphicFramePr>
            <a:graphicFrameLocks noChangeAspect="1"/>
          </p:cNvGraphicFramePr>
          <p:nvPr/>
        </p:nvGraphicFramePr>
        <p:xfrm>
          <a:off x="430213" y="5589588"/>
          <a:ext cx="5232400" cy="1004887"/>
        </p:xfrm>
        <a:graphic>
          <a:graphicData uri="http://schemas.openxmlformats.org/presentationml/2006/ole">
            <mc:AlternateContent xmlns:mc="http://schemas.openxmlformats.org/markup-compatibility/2006">
              <mc:Choice xmlns:v="urn:schemas-microsoft-com:vml" Requires="v">
                <p:oleObj spid="_x0000_s180288" name="Формула" r:id="rId8" imgW="2590560" imgH="482400" progId="Equation.3">
                  <p:embed/>
                </p:oleObj>
              </mc:Choice>
              <mc:Fallback>
                <p:oleObj name="Формула" r:id="rId8" imgW="2590560" imgH="482400" progId="Equation.3">
                  <p:embed/>
                  <p:pic>
                    <p:nvPicPr>
                      <p:cNvPr id="0" name="Object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0213" y="5589588"/>
                        <a:ext cx="5232400" cy="1004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0261" name="Text Box 37"/>
          <p:cNvSpPr txBox="1">
            <a:spLocks noChangeArrowheads="1"/>
          </p:cNvSpPr>
          <p:nvPr/>
        </p:nvSpPr>
        <p:spPr bwMode="auto">
          <a:xfrm>
            <a:off x="4211638" y="3573463"/>
            <a:ext cx="4392612"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0"/>
              <a:t>J    – release rate (mol/s)</a:t>
            </a:r>
          </a:p>
          <a:p>
            <a:r>
              <a:rPr lang="en-US" b="0"/>
              <a:t>W  – rate of gas blowing away (L/s)</a:t>
            </a:r>
          </a:p>
          <a:p>
            <a:r>
              <a:rPr lang="en-US" b="0"/>
              <a:t>P</a:t>
            </a:r>
            <a:r>
              <a:rPr lang="en-US" b="0" baseline="-25000"/>
              <a:t>eq </a:t>
            </a:r>
            <a:r>
              <a:rPr lang="en-US" b="0"/>
              <a:t>– saturated partial pressure of FP</a:t>
            </a:r>
          </a:p>
          <a:p>
            <a:r>
              <a:rPr lang="en-US" b="0"/>
              <a:t>S – melt surface area</a:t>
            </a:r>
          </a:p>
          <a:p>
            <a:r>
              <a:rPr lang="en-US" b="0"/>
              <a:t>D – diffusion coefficient</a:t>
            </a:r>
            <a:endParaRPr lang="ru-RU" b="0"/>
          </a:p>
        </p:txBody>
      </p:sp>
      <p:graphicFrame>
        <p:nvGraphicFramePr>
          <p:cNvPr id="180283" name="Object 59"/>
          <p:cNvGraphicFramePr>
            <a:graphicFrameLocks noChangeAspect="1"/>
          </p:cNvGraphicFramePr>
          <p:nvPr/>
        </p:nvGraphicFramePr>
        <p:xfrm>
          <a:off x="5940425" y="5589588"/>
          <a:ext cx="2089150" cy="404812"/>
        </p:xfrm>
        <a:graphic>
          <a:graphicData uri="http://schemas.openxmlformats.org/presentationml/2006/ole">
            <mc:AlternateContent xmlns:mc="http://schemas.openxmlformats.org/markup-compatibility/2006">
              <mc:Choice xmlns:v="urn:schemas-microsoft-com:vml" Requires="v">
                <p:oleObj spid="_x0000_s180289" name="Формула" r:id="rId10" imgW="1180800" imgH="228600" progId="Equation.3">
                  <p:embed/>
                </p:oleObj>
              </mc:Choice>
              <mc:Fallback>
                <p:oleObj name="Формула" r:id="rId10" imgW="1180800" imgH="228600" progId="Equation.3">
                  <p:embed/>
                  <p:pic>
                    <p:nvPicPr>
                      <p:cNvPr id="0" name="Object 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0425" y="5589588"/>
                        <a:ext cx="2089150"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84" name="Object 60"/>
          <p:cNvGraphicFramePr>
            <a:graphicFrameLocks noChangeAspect="1"/>
          </p:cNvGraphicFramePr>
          <p:nvPr/>
        </p:nvGraphicFramePr>
        <p:xfrm>
          <a:off x="5940425" y="6165850"/>
          <a:ext cx="2089150" cy="404813"/>
        </p:xfrm>
        <a:graphic>
          <a:graphicData uri="http://schemas.openxmlformats.org/presentationml/2006/ole">
            <mc:AlternateContent xmlns:mc="http://schemas.openxmlformats.org/markup-compatibility/2006">
              <mc:Choice xmlns:v="urn:schemas-microsoft-com:vml" Requires="v">
                <p:oleObj spid="_x0000_s180290" name="Формула" r:id="rId12" imgW="1180800" imgH="228600" progId="Equation.3">
                  <p:embed/>
                </p:oleObj>
              </mc:Choice>
              <mc:Fallback>
                <p:oleObj name="Формула" r:id="rId12" imgW="1180800" imgH="228600" progId="Equation.3">
                  <p:embed/>
                  <p:pic>
                    <p:nvPicPr>
                      <p:cNvPr id="0" name="Object 6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0425" y="6165850"/>
                        <a:ext cx="2089150"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0285" name="Line 61"/>
          <p:cNvSpPr>
            <a:spLocks noChangeShapeType="1"/>
          </p:cNvSpPr>
          <p:nvPr/>
        </p:nvSpPr>
        <p:spPr bwMode="auto">
          <a:xfrm>
            <a:off x="2411413" y="1700213"/>
            <a:ext cx="2447925" cy="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Box 2"/>
          <p:cNvSpPr txBox="1">
            <a:spLocks noChangeArrowheads="1"/>
          </p:cNvSpPr>
          <p:nvPr/>
        </p:nvSpPr>
        <p:spPr bwMode="auto">
          <a:xfrm>
            <a:off x="1308100" y="2363788"/>
            <a:ext cx="7104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176132" name="Rectangle 4"/>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MELT OXIDATION MODEL</a:t>
            </a:r>
            <a:endParaRPr lang="ru-RU" sz="2800">
              <a:solidFill>
                <a:srgbClr val="800000"/>
              </a:solidFill>
            </a:endParaRPr>
          </a:p>
        </p:txBody>
      </p:sp>
      <p:sp>
        <p:nvSpPr>
          <p:cNvPr id="176138" name="Rectangle 10"/>
          <p:cNvSpPr>
            <a:spLocks noChangeArrowheads="1"/>
          </p:cNvSpPr>
          <p:nvPr/>
        </p:nvSpPr>
        <p:spPr bwMode="auto">
          <a:xfrm>
            <a:off x="0" y="5876925"/>
            <a:ext cx="2484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2400"/>
          </a:p>
        </p:txBody>
      </p:sp>
      <p:sp>
        <p:nvSpPr>
          <p:cNvPr id="176142" name="Text Box 14"/>
          <p:cNvSpPr txBox="1">
            <a:spLocks noChangeArrowheads="1"/>
          </p:cNvSpPr>
          <p:nvPr/>
        </p:nvSpPr>
        <p:spPr bwMode="auto">
          <a:xfrm>
            <a:off x="0" y="981075"/>
            <a:ext cx="9036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400" b="0"/>
              <a:t> 1/3 of oxygen in atmosphere takes part in oxidization</a:t>
            </a:r>
          </a:p>
          <a:p>
            <a:pPr>
              <a:buFontTx/>
              <a:buChar char="•"/>
            </a:pPr>
            <a:r>
              <a:rPr lang="en-US" sz="2400" b="0"/>
              <a:t> dissolved oxygen molecule in the melt is introduced</a:t>
            </a:r>
          </a:p>
        </p:txBody>
      </p:sp>
      <p:pic>
        <p:nvPicPr>
          <p:cNvPr id="17614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1943100"/>
            <a:ext cx="5305425"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ED4C632A-1A78-4391-A29C-DEA5322C6130}" type="slidenum">
              <a:rPr lang="ru-RU"/>
              <a:pPr/>
              <a:t>8</a:t>
            </a:fld>
            <a:endParaRPr lang="ru-RU"/>
          </a:p>
        </p:txBody>
      </p:sp>
      <p:sp>
        <p:nvSpPr>
          <p:cNvPr id="203779" name="Text Box 3"/>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3780" name="Rectangle 4"/>
          <p:cNvSpPr>
            <a:spLocks noChangeArrowheads="1"/>
          </p:cNvSpPr>
          <p:nvPr/>
        </p:nvSpPr>
        <p:spPr bwMode="auto">
          <a:xfrm>
            <a:off x="468313" y="4500563"/>
            <a:ext cx="8675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b="0"/>
          </a:p>
        </p:txBody>
      </p:sp>
      <p:sp>
        <p:nvSpPr>
          <p:cNvPr id="203781" name="Text Box 5"/>
          <p:cNvSpPr txBox="1">
            <a:spLocks noChangeArrowheads="1"/>
          </p:cNvSpPr>
          <p:nvPr/>
        </p:nvSpPr>
        <p:spPr bwMode="auto">
          <a:xfrm>
            <a:off x="323850" y="765175"/>
            <a:ext cx="8372475" cy="356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0"/>
              <a:t>   </a:t>
            </a:r>
            <a:r>
              <a:rPr lang="en-US" sz="2800"/>
              <a:t>INPUT DATA:</a:t>
            </a:r>
          </a:p>
          <a:p>
            <a:r>
              <a:rPr lang="en-US" sz="2800" b="0"/>
              <a:t> </a:t>
            </a:r>
          </a:p>
          <a:p>
            <a:pPr>
              <a:buFontTx/>
              <a:buChar char="•"/>
            </a:pPr>
            <a:r>
              <a:rPr lang="en-US" sz="2800"/>
              <a:t> </a:t>
            </a:r>
            <a:r>
              <a:rPr lang="en-US" sz="2400" b="0"/>
              <a:t>Initial corium composition</a:t>
            </a:r>
          </a:p>
          <a:p>
            <a:pPr>
              <a:buFontTx/>
              <a:buChar char="•"/>
            </a:pPr>
            <a:r>
              <a:rPr lang="en-US" sz="2400" b="0"/>
              <a:t> Time grid</a:t>
            </a:r>
          </a:p>
          <a:p>
            <a:pPr>
              <a:buFontTx/>
              <a:buChar char="•"/>
            </a:pPr>
            <a:r>
              <a:rPr lang="en-US" sz="2400" b="0"/>
              <a:t> Atmosphere composition</a:t>
            </a:r>
          </a:p>
          <a:p>
            <a:pPr>
              <a:buFontTx/>
              <a:buChar char="•"/>
            </a:pPr>
            <a:r>
              <a:rPr lang="en-US" sz="2400" b="0"/>
              <a:t> Gas flow rate (m</a:t>
            </a:r>
            <a:r>
              <a:rPr lang="ru-RU" sz="2400" b="0" baseline="30000"/>
              <a:t>3</a:t>
            </a:r>
            <a:r>
              <a:rPr lang="en-US" sz="2400" b="0"/>
              <a:t>/s)</a:t>
            </a:r>
          </a:p>
          <a:p>
            <a:pPr>
              <a:buFontTx/>
              <a:buChar char="•"/>
            </a:pPr>
            <a:r>
              <a:rPr lang="en-US" sz="2400" b="0"/>
              <a:t> Area of of the melt surface (m</a:t>
            </a:r>
            <a:r>
              <a:rPr lang="en-US" sz="2400" b="0" baseline="30000"/>
              <a:t>2</a:t>
            </a:r>
            <a:r>
              <a:rPr lang="en-US" sz="2400" b="0"/>
              <a:t>)</a:t>
            </a:r>
            <a:endParaRPr lang="en-US" sz="2400" b="0" baseline="30000"/>
          </a:p>
          <a:p>
            <a:pPr>
              <a:buFontTx/>
              <a:buChar char="•"/>
            </a:pPr>
            <a:r>
              <a:rPr lang="en-US" sz="2400" b="0"/>
              <a:t> Thickness of diffusion gas layer (m)</a:t>
            </a:r>
          </a:p>
          <a:p>
            <a:pPr>
              <a:buFontTx/>
              <a:buChar char="•"/>
            </a:pPr>
            <a:r>
              <a:rPr lang="en-US" sz="2400" b="0"/>
              <a:t> Diffusion coefficients</a:t>
            </a:r>
            <a:endParaRPr lang="ru-RU" sz="2400" b="0"/>
          </a:p>
        </p:txBody>
      </p:sp>
      <p:sp>
        <p:nvSpPr>
          <p:cNvPr id="203782" name="Rectangle 6"/>
          <p:cNvSpPr>
            <a:spLocks noChangeArrowheads="1"/>
          </p:cNvSpPr>
          <p:nvPr/>
        </p:nvSpPr>
        <p:spPr bwMode="auto">
          <a:xfrm>
            <a:off x="395288" y="4581525"/>
            <a:ext cx="8424862"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   OUTPUT DATA:</a:t>
            </a:r>
          </a:p>
          <a:p>
            <a:r>
              <a:rPr lang="en-US" b="0"/>
              <a:t> </a:t>
            </a:r>
            <a:endParaRPr lang="en-US" sz="2800" b="0"/>
          </a:p>
          <a:p>
            <a:pPr>
              <a:buFontTx/>
              <a:buChar char="•"/>
            </a:pPr>
            <a:r>
              <a:rPr lang="en-US" sz="2800" b="0"/>
              <a:t> Corium composition</a:t>
            </a:r>
          </a:p>
          <a:p>
            <a:pPr>
              <a:buFontTx/>
              <a:buChar char="•"/>
            </a:pPr>
            <a:r>
              <a:rPr lang="en-US" sz="2800" b="0"/>
              <a:t> Gas phase composition</a:t>
            </a:r>
          </a:p>
          <a:p>
            <a:pPr>
              <a:buFontTx/>
              <a:buChar char="•"/>
            </a:pPr>
            <a:r>
              <a:rPr lang="en-US" sz="2800" b="0"/>
              <a:t> FP release </a:t>
            </a:r>
            <a:endParaRPr lang="ru-RU" sz="2800" b="0"/>
          </a:p>
        </p:txBody>
      </p:sp>
      <p:sp>
        <p:nvSpPr>
          <p:cNvPr id="203784" name="Rectangle 8"/>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REALIZATION</a:t>
            </a:r>
            <a:endParaRPr lang="ru-RU" sz="2800">
              <a:solidFill>
                <a:srgbClr val="8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2"/>
          </p:nvPr>
        </p:nvSpPr>
        <p:spPr/>
        <p:txBody>
          <a:bodyPr/>
          <a:lstStyle/>
          <a:p>
            <a:fld id="{1E6185A6-78B7-433B-A386-CCEB72412BF7}" type="slidenum">
              <a:rPr lang="ru-RU"/>
              <a:pPr/>
              <a:t>9</a:t>
            </a:fld>
            <a:endParaRPr lang="ru-RU"/>
          </a:p>
        </p:txBody>
      </p:sp>
      <p:sp>
        <p:nvSpPr>
          <p:cNvPr id="205826"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5827" name="Rectangle 3"/>
          <p:cNvSpPr>
            <a:spLocks noChangeArrowheads="1"/>
          </p:cNvSpPr>
          <p:nvPr/>
        </p:nvSpPr>
        <p:spPr bwMode="auto">
          <a:xfrm>
            <a:off x="179388" y="5664200"/>
            <a:ext cx="86756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400" b="0">
                <a:solidFill>
                  <a:srgbClr val="FF0000"/>
                </a:solidFill>
              </a:rPr>
              <a:t>Argon atmosphere: </a:t>
            </a:r>
          </a:p>
          <a:p>
            <a:r>
              <a:rPr lang="en-US" sz="2400" b="0">
                <a:solidFill>
                  <a:srgbClr val="FF0000"/>
                </a:solidFill>
              </a:rPr>
              <a:t>decrease in melt compensated by increase in gas</a:t>
            </a:r>
            <a:endParaRPr lang="ru-RU" sz="2400" b="0">
              <a:solidFill>
                <a:srgbClr val="FF0000"/>
              </a:solidFill>
            </a:endParaRPr>
          </a:p>
        </p:txBody>
      </p:sp>
      <p:sp>
        <p:nvSpPr>
          <p:cNvPr id="205830" name="Rectangle 6"/>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OXIDIZATION</a:t>
            </a:r>
            <a:endParaRPr lang="ru-RU" sz="2800">
              <a:solidFill>
                <a:srgbClr val="800000"/>
              </a:solidFill>
            </a:endParaRPr>
          </a:p>
        </p:txBody>
      </p:sp>
      <p:pic>
        <p:nvPicPr>
          <p:cNvPr id="2058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908050"/>
            <a:ext cx="5040312"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3617</TotalTime>
  <Words>1970</Words>
  <Application>Microsoft Office PowerPoint</Application>
  <PresentationFormat>Bildschirmpräsentation (4:3)</PresentationFormat>
  <Paragraphs>182</Paragraphs>
  <Slides>14</Slides>
  <Notes>14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0" baseType="lpstr">
      <vt:lpstr>Arial</vt:lpstr>
      <vt:lpstr>Symbol</vt:lpstr>
      <vt:lpstr>Arial CYR</vt:lpstr>
      <vt:lpstr>Times New Roman</vt:lpstr>
      <vt:lpstr>Оформление по умолчанию</vt:lpstr>
      <vt:lpstr>Microsoft Equation 3.0</vt:lpstr>
      <vt:lpstr>THEORETICAL ANALYSIS AND COMPUTATION OF FISSION PRODUCT RELEASE FROM MOLTEN POOL   V. Ozrin, O. Tarasov</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ТЕРМОДИНАМИЧЕСКАЯ МОДЕЛЬ ЖИДКОЙ ФАЗЫ СИСТЕМЫ O-U-Zr-Fe</dc:title>
  <dc:creator>Oleg Tarasov</dc:creator>
  <cp:lastModifiedBy>Peters, Ursula</cp:lastModifiedBy>
  <cp:revision>53</cp:revision>
  <dcterms:created xsi:type="dcterms:W3CDTF">2006-04-07T10:41:11Z</dcterms:created>
  <dcterms:modified xsi:type="dcterms:W3CDTF">2012-10-16T19:09:12Z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
  </property>
</Properties>
</file>